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88" r:id="rId4"/>
    <p:sldId id="314" r:id="rId5"/>
    <p:sldId id="315" r:id="rId6"/>
    <p:sldId id="316" r:id="rId7"/>
    <p:sldId id="317" r:id="rId8"/>
    <p:sldId id="318" r:id="rId9"/>
    <p:sldId id="319" r:id="rId10"/>
    <p:sldId id="320" r:id="rId11"/>
    <p:sldId id="322" r:id="rId12"/>
    <p:sldId id="323" r:id="rId13"/>
    <p:sldId id="324" r:id="rId14"/>
    <p:sldId id="321" r:id="rId15"/>
    <p:sldId id="257" r:id="rId16"/>
    <p:sldId id="258" r:id="rId17"/>
    <p:sldId id="259" r:id="rId18"/>
    <p:sldId id="260" r:id="rId19"/>
    <p:sldId id="268" r:id="rId20"/>
    <p:sldId id="269" r:id="rId21"/>
    <p:sldId id="270" r:id="rId22"/>
    <p:sldId id="271" r:id="rId23"/>
    <p:sldId id="275" r:id="rId24"/>
    <p:sldId id="276" r:id="rId25"/>
    <p:sldId id="274" r:id="rId26"/>
    <p:sldId id="307" r:id="rId27"/>
    <p:sldId id="308" r:id="rId28"/>
    <p:sldId id="309" r:id="rId29"/>
    <p:sldId id="311" r:id="rId30"/>
    <p:sldId id="295" r:id="rId31"/>
    <p:sldId id="294" r:id="rId32"/>
    <p:sldId id="296" r:id="rId33"/>
    <p:sldId id="297" r:id="rId34"/>
    <p:sldId id="277" r:id="rId35"/>
    <p:sldId id="278" r:id="rId36"/>
    <p:sldId id="279" r:id="rId37"/>
    <p:sldId id="281" r:id="rId38"/>
    <p:sldId id="282" r:id="rId39"/>
    <p:sldId id="284" r:id="rId40"/>
    <p:sldId id="285" r:id="rId41"/>
    <p:sldId id="283" r:id="rId42"/>
    <p:sldId id="286" r:id="rId4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572"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EB4B7F5-771A-41FE-929D-FCE285351B56}" type="datetimeFigureOut">
              <a:rPr lang="en-US"/>
              <a:pPr>
                <a:defRPr/>
              </a:pPr>
              <a:t>3/8/2022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7E74EB-299D-40EC-B193-EE99015C32C0}" type="slidenum">
              <a:rPr lang="en-US"/>
              <a:pPr>
                <a:defRPr/>
              </a:pPr>
              <a:t>‹#›</a:t>
            </a:fld>
            <a:endParaRPr lang="en-US"/>
          </a:p>
        </p:txBody>
      </p:sp>
    </p:spTree>
    <p:extLst>
      <p:ext uri="{BB962C8B-B14F-4D97-AF65-F5344CB8AC3E}">
        <p14:creationId xmlns:p14="http://schemas.microsoft.com/office/powerpoint/2010/main" val="902026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2AED2BD-92DC-4C8E-BF7A-1E60AA387C7F}" type="datetimeFigureOut">
              <a:rPr lang="en-US"/>
              <a:pPr>
                <a:defRPr/>
              </a:pPr>
              <a:t>3/8/2022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163EE2-07CA-4554-9290-460CFDA448BF}" type="slidenum">
              <a:rPr lang="en-US"/>
              <a:pPr>
                <a:defRPr/>
              </a:pPr>
              <a:t>‹#›</a:t>
            </a:fld>
            <a:endParaRPr lang="en-US"/>
          </a:p>
        </p:txBody>
      </p:sp>
    </p:spTree>
    <p:extLst>
      <p:ext uri="{BB962C8B-B14F-4D97-AF65-F5344CB8AC3E}">
        <p14:creationId xmlns:p14="http://schemas.microsoft.com/office/powerpoint/2010/main" val="1295490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E10456-36BC-4068-AE4B-4D3F68A35447}" type="datetimeFigureOut">
              <a:rPr lang="en-US"/>
              <a:pPr>
                <a:defRPr/>
              </a:pPr>
              <a:t>3/8/2022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EE96218-873A-4BAC-8250-E87C4988205B}" type="slidenum">
              <a:rPr lang="en-US"/>
              <a:pPr>
                <a:defRPr/>
              </a:pPr>
              <a:t>‹#›</a:t>
            </a:fld>
            <a:endParaRPr lang="en-US"/>
          </a:p>
        </p:txBody>
      </p:sp>
    </p:spTree>
    <p:extLst>
      <p:ext uri="{BB962C8B-B14F-4D97-AF65-F5344CB8AC3E}">
        <p14:creationId xmlns:p14="http://schemas.microsoft.com/office/powerpoint/2010/main" val="63879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50E4864-7243-42BD-8AEB-AD13F80B1F74}" type="datetimeFigureOut">
              <a:rPr lang="en-US"/>
              <a:pPr>
                <a:defRPr/>
              </a:pPr>
              <a:t>3/8/2022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477CEB-9D4F-41D1-A724-B3DD9F7C9544}" type="slidenum">
              <a:rPr lang="en-US"/>
              <a:pPr>
                <a:defRPr/>
              </a:pPr>
              <a:t>‹#›</a:t>
            </a:fld>
            <a:endParaRPr lang="en-US"/>
          </a:p>
        </p:txBody>
      </p:sp>
    </p:spTree>
    <p:extLst>
      <p:ext uri="{BB962C8B-B14F-4D97-AF65-F5344CB8AC3E}">
        <p14:creationId xmlns:p14="http://schemas.microsoft.com/office/powerpoint/2010/main" val="2298937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F90EE53-185A-44E1-800C-3F1D7805584B}" type="datetimeFigureOut">
              <a:rPr lang="en-US"/>
              <a:pPr>
                <a:defRPr/>
              </a:pPr>
              <a:t>3/8/2022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88144E4-C26F-48B8-9F8B-5C681E392339}" type="slidenum">
              <a:rPr lang="en-US"/>
              <a:pPr>
                <a:defRPr/>
              </a:pPr>
              <a:t>‹#›</a:t>
            </a:fld>
            <a:endParaRPr lang="en-US"/>
          </a:p>
        </p:txBody>
      </p:sp>
    </p:spTree>
    <p:extLst>
      <p:ext uri="{BB962C8B-B14F-4D97-AF65-F5344CB8AC3E}">
        <p14:creationId xmlns:p14="http://schemas.microsoft.com/office/powerpoint/2010/main" val="2136487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AC471B7-ED9A-4780-B5F7-DFC1BDBBA7A6}" type="datetimeFigureOut">
              <a:rPr lang="en-US"/>
              <a:pPr>
                <a:defRPr/>
              </a:pPr>
              <a:t>3/8/2022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FC54D71-9859-4730-A297-ABC67AD46A1E}" type="slidenum">
              <a:rPr lang="en-US"/>
              <a:pPr>
                <a:defRPr/>
              </a:pPr>
              <a:t>‹#›</a:t>
            </a:fld>
            <a:endParaRPr lang="en-US"/>
          </a:p>
        </p:txBody>
      </p:sp>
    </p:spTree>
    <p:extLst>
      <p:ext uri="{BB962C8B-B14F-4D97-AF65-F5344CB8AC3E}">
        <p14:creationId xmlns:p14="http://schemas.microsoft.com/office/powerpoint/2010/main" val="1400219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C2DBC08-B9F2-4758-B771-0C8E5E2CFD1D}" type="datetimeFigureOut">
              <a:rPr lang="en-US"/>
              <a:pPr>
                <a:defRPr/>
              </a:pPr>
              <a:t>3/8/2022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7D300AB-FBF5-49B4-8A17-99532A973FC6}" type="slidenum">
              <a:rPr lang="en-US"/>
              <a:pPr>
                <a:defRPr/>
              </a:pPr>
              <a:t>‹#›</a:t>
            </a:fld>
            <a:endParaRPr lang="en-US"/>
          </a:p>
        </p:txBody>
      </p:sp>
    </p:spTree>
    <p:extLst>
      <p:ext uri="{BB962C8B-B14F-4D97-AF65-F5344CB8AC3E}">
        <p14:creationId xmlns:p14="http://schemas.microsoft.com/office/powerpoint/2010/main" val="462286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59B374F-AF1E-4EA3-96EB-4FCBEF7E4FAB}" type="datetimeFigureOut">
              <a:rPr lang="en-US"/>
              <a:pPr>
                <a:defRPr/>
              </a:pPr>
              <a:t>3/8/2022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D84032C-7BE3-41EE-9EA3-BA4FF8C8932D}" type="slidenum">
              <a:rPr lang="en-US"/>
              <a:pPr>
                <a:defRPr/>
              </a:pPr>
              <a:t>‹#›</a:t>
            </a:fld>
            <a:endParaRPr lang="en-US"/>
          </a:p>
        </p:txBody>
      </p:sp>
    </p:spTree>
    <p:extLst>
      <p:ext uri="{BB962C8B-B14F-4D97-AF65-F5344CB8AC3E}">
        <p14:creationId xmlns:p14="http://schemas.microsoft.com/office/powerpoint/2010/main" val="2036528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43F5A0F-6658-4982-B966-6A413FF82ADC}" type="datetimeFigureOut">
              <a:rPr lang="en-US"/>
              <a:pPr>
                <a:defRPr/>
              </a:pPr>
              <a:t>3/8/2022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001B221-7DD0-4821-B413-D63B5912A548}" type="slidenum">
              <a:rPr lang="en-US"/>
              <a:pPr>
                <a:defRPr/>
              </a:pPr>
              <a:t>‹#›</a:t>
            </a:fld>
            <a:endParaRPr lang="en-US"/>
          </a:p>
        </p:txBody>
      </p:sp>
    </p:spTree>
    <p:extLst>
      <p:ext uri="{BB962C8B-B14F-4D97-AF65-F5344CB8AC3E}">
        <p14:creationId xmlns:p14="http://schemas.microsoft.com/office/powerpoint/2010/main" val="3227956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1E9ED02-ABBB-4DF9-AC6B-2511DE0CA3F4}" type="datetimeFigureOut">
              <a:rPr lang="en-US"/>
              <a:pPr>
                <a:defRPr/>
              </a:pPr>
              <a:t>3/8/2022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834EB05-883B-4A12-BC59-3EBDD17B8DDB}" type="slidenum">
              <a:rPr lang="en-US"/>
              <a:pPr>
                <a:defRPr/>
              </a:pPr>
              <a:t>‹#›</a:t>
            </a:fld>
            <a:endParaRPr lang="en-US"/>
          </a:p>
        </p:txBody>
      </p:sp>
    </p:spTree>
    <p:extLst>
      <p:ext uri="{BB962C8B-B14F-4D97-AF65-F5344CB8AC3E}">
        <p14:creationId xmlns:p14="http://schemas.microsoft.com/office/powerpoint/2010/main" val="1131436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1131FC-48B5-4D9A-AEBC-9F5951EF9C66}" type="datetimeFigureOut">
              <a:rPr lang="en-US"/>
              <a:pPr>
                <a:defRPr/>
              </a:pPr>
              <a:t>3/8/2022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36BE6EC-5A2F-4E43-BF7D-EC82AE5D9F50}" type="slidenum">
              <a:rPr lang="en-US"/>
              <a:pPr>
                <a:defRPr/>
              </a:pPr>
              <a:t>‹#›</a:t>
            </a:fld>
            <a:endParaRPr lang="en-US"/>
          </a:p>
        </p:txBody>
      </p:sp>
    </p:spTree>
    <p:extLst>
      <p:ext uri="{BB962C8B-B14F-4D97-AF65-F5344CB8AC3E}">
        <p14:creationId xmlns:p14="http://schemas.microsoft.com/office/powerpoint/2010/main" val="192500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5D90490F-B0D6-4BFD-A682-8FBF493418CB}" type="datetimeFigureOut">
              <a:rPr lang="en-US"/>
              <a:pPr>
                <a:defRPr/>
              </a:pPr>
              <a:t>3/8/2022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7B38196-A6DE-4C54-8496-E96156186E4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76200" y="1504950"/>
            <a:ext cx="8991600" cy="3848100"/>
          </a:xfrm>
        </p:spPr>
        <p:txBody>
          <a:bodyPr/>
          <a:lstStyle/>
          <a:p>
            <a:r>
              <a:rPr lang="en-US" sz="6400" dirty="0" smtClean="0">
                <a:solidFill>
                  <a:schemeClr val="bg2">
                    <a:lumMod val="25000"/>
                  </a:schemeClr>
                </a:solidFill>
                <a:effectLst>
                  <a:outerShdw blurRad="38100" dist="38100" dir="2700000" algn="tl">
                    <a:srgbClr val="000000">
                      <a:alpha val="43137"/>
                    </a:srgbClr>
                  </a:outerShdw>
                </a:effectLst>
              </a:rPr>
              <a:t>Biochemical tests: fasting blood glucose, post-prandial glucose, and oral glucose tolerance test</a:t>
            </a:r>
          </a:p>
        </p:txBody>
      </p:sp>
      <p:sp>
        <p:nvSpPr>
          <p:cNvPr id="3" name="Subtitle 2"/>
          <p:cNvSpPr>
            <a:spLocks noGrp="1"/>
          </p:cNvSpPr>
          <p:nvPr>
            <p:ph type="subTitle" idx="1"/>
          </p:nvPr>
        </p:nvSpPr>
        <p:spPr>
          <a:xfrm>
            <a:off x="5257800" y="6324600"/>
            <a:ext cx="3886200" cy="457200"/>
          </a:xfrm>
        </p:spPr>
        <p:txBody>
          <a:bodyPr rtlCol="0">
            <a:normAutofit/>
          </a:bodyPr>
          <a:lstStyle/>
          <a:p>
            <a:pPr fontAlgn="auto">
              <a:spcAft>
                <a:spcPts val="0"/>
              </a:spcAft>
              <a:defRPr/>
            </a:pPr>
            <a:r>
              <a:rPr lang="en-US" sz="2400" i="1" dirty="0">
                <a:solidFill>
                  <a:schemeClr val="tx1"/>
                </a:solidFill>
              </a:rPr>
              <a:t>Mohammed Al-</a:t>
            </a:r>
            <a:r>
              <a:rPr lang="en-US" sz="2400" i="1" dirty="0" err="1">
                <a:solidFill>
                  <a:schemeClr val="tx1"/>
                </a:solidFill>
              </a:rPr>
              <a:t>Zubaidi</a:t>
            </a:r>
            <a:r>
              <a:rPr lang="en-US" sz="2400" i="1" dirty="0">
                <a:solidFill>
                  <a:schemeClr val="tx1"/>
                </a:solidFill>
              </a:rPr>
              <a:t>, </a:t>
            </a:r>
            <a:r>
              <a:rPr lang="en-US" sz="2400" i="1" dirty="0" smtClean="0">
                <a:solidFill>
                  <a:schemeClr val="tx1"/>
                </a:solidFill>
              </a:rPr>
              <a:t>PhD</a:t>
            </a:r>
            <a:endParaRPr lang="en-US" sz="2400" i="1" dirty="0">
              <a:solidFill>
                <a:schemeClr val="tx1"/>
              </a:solidFill>
            </a:endParaRPr>
          </a:p>
        </p:txBody>
      </p:sp>
      <p:sp>
        <p:nvSpPr>
          <p:cNvPr id="4" name="Title 1"/>
          <p:cNvSpPr txBox="1">
            <a:spLocks/>
          </p:cNvSpPr>
          <p:nvPr/>
        </p:nvSpPr>
        <p:spPr bwMode="auto">
          <a:xfrm>
            <a:off x="0" y="228600"/>
            <a:ext cx="3657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fontAlgn="auto">
              <a:spcAft>
                <a:spcPts val="0"/>
              </a:spcAft>
              <a:defRPr/>
            </a:pPr>
            <a:r>
              <a:rPr lang="en-US" sz="2800" i="1" dirty="0" smtClean="0"/>
              <a:t>Laboratory Training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Renal threshold for glucose</a:t>
            </a:r>
            <a:endParaRPr lang="en-US" b="1" dirty="0"/>
          </a:p>
        </p:txBody>
      </p:sp>
      <p:sp>
        <p:nvSpPr>
          <p:cNvPr id="3" name="Content Placeholder 2"/>
          <p:cNvSpPr>
            <a:spLocks noGrp="1"/>
          </p:cNvSpPr>
          <p:nvPr>
            <p:ph idx="1"/>
          </p:nvPr>
        </p:nvSpPr>
        <p:spPr>
          <a:xfrm>
            <a:off x="152400" y="1600200"/>
            <a:ext cx="8839200" cy="5257800"/>
          </a:xfrm>
        </p:spPr>
        <p:txBody>
          <a:bodyPr/>
          <a:lstStyle/>
          <a:p>
            <a:pPr>
              <a:buFont typeface="Wingdings" panose="05000000000000000000" pitchFamily="2" charset="2"/>
              <a:buChar char="Ø"/>
              <a:defRPr/>
            </a:pPr>
            <a:r>
              <a:rPr lang="en-US" sz="2800" dirty="0">
                <a:latin typeface="Arial" panose="020B0604020202020204" pitchFamily="34" charset="0"/>
                <a:cs typeface="Arial" panose="020B0604020202020204" pitchFamily="34" charset="0"/>
              </a:rPr>
              <a:t>Is the plasma level of glucose at which glucose first appears in the urine in more than the normal small amounts</a:t>
            </a:r>
          </a:p>
          <a:p>
            <a:pPr>
              <a:buFont typeface="Wingdings" panose="05000000000000000000" pitchFamily="2" charset="2"/>
              <a:buChar char="Ø"/>
              <a:defRPr/>
            </a:pPr>
            <a:r>
              <a:rPr lang="en-US" sz="2800" i="1" dirty="0">
                <a:latin typeface="Arial" panose="020B0604020202020204" pitchFamily="34" charset="0"/>
                <a:cs typeface="Arial" panose="020B0604020202020204" pitchFamily="34" charset="0"/>
              </a:rPr>
              <a:t>(Normally, urine contains few mg of glucose undetectable with the usual tests) </a:t>
            </a:r>
          </a:p>
          <a:p>
            <a:pPr marL="0" indent="0" algn="ctr">
              <a:buFont typeface="Arial" panose="020B0604020202020204" pitchFamily="34" charset="0"/>
              <a:buNone/>
              <a:defRPr/>
            </a:pPr>
            <a:r>
              <a:rPr lang="en-US" sz="2800" b="1" i="1" dirty="0" smtClean="0">
                <a:latin typeface="Arial" panose="020B0604020202020204" pitchFamily="34" charset="0"/>
                <a:cs typeface="Arial" panose="020B0604020202020204" pitchFamily="34" charset="0"/>
              </a:rPr>
              <a:t>Renal </a:t>
            </a:r>
            <a:r>
              <a:rPr lang="en-US" sz="2800" b="1" i="1" dirty="0">
                <a:latin typeface="Arial" panose="020B0604020202020204" pitchFamily="34" charset="0"/>
                <a:cs typeface="Arial" panose="020B0604020202020204" pitchFamily="34" charset="0"/>
              </a:rPr>
              <a:t>threshold for glucose = 180 </a:t>
            </a:r>
            <a:r>
              <a:rPr lang="en-US" sz="2800" b="1" i="1" dirty="0" smtClean="0">
                <a:latin typeface="Arial" panose="020B0604020202020204" pitchFamily="34" charset="0"/>
                <a:cs typeface="Arial" panose="020B0604020202020204" pitchFamily="34" charset="0"/>
              </a:rPr>
              <a:t>mg/dl (10mmol/l)</a:t>
            </a:r>
          </a:p>
          <a:p>
            <a:pPr>
              <a:buFont typeface="Wingdings" pitchFamily="2" charset="2"/>
              <a:buChar char="Ø"/>
            </a:pPr>
            <a:r>
              <a:rPr lang="en-US" altLang="en-US" sz="2800" dirty="0" smtClean="0">
                <a:latin typeface="Arial" charset="0"/>
                <a:cs typeface="Arial" charset="0"/>
              </a:rPr>
              <a:t>As blood glucose level is below this level, all glucose will be reabsorbed again &amp; no glucose will appear in urine</a:t>
            </a:r>
          </a:p>
          <a:p>
            <a:pPr>
              <a:buFont typeface="Wingdings" pitchFamily="2" charset="2"/>
              <a:buChar char="Ø"/>
            </a:pPr>
            <a:r>
              <a:rPr lang="en-US" altLang="en-US" sz="2800" dirty="0" smtClean="0">
                <a:latin typeface="Arial" charset="0"/>
                <a:cs typeface="Arial" charset="0"/>
              </a:rPr>
              <a:t>If blood glucose level exceeds 180 mg/dl (10mmol/l), all the excess glucose will be excreted in urine</a:t>
            </a:r>
            <a:r>
              <a:rPr lang="en-US" altLang="en-US" sz="2800" b="1" i="1" dirty="0" smtClean="0">
                <a:latin typeface="Arial" panose="020B0604020202020204" pitchFamily="34" charset="0"/>
                <a:cs typeface="Arial" panose="020B0604020202020204" pitchFamily="34" charset="0"/>
              </a:rPr>
              <a:t>.</a:t>
            </a:r>
            <a:endParaRPr lang="en-US" altLang="en-US" sz="2800" dirty="0" smtClean="0">
              <a:latin typeface="Arial" charset="0"/>
              <a:cs typeface="Arial" charset="0"/>
            </a:endParaRPr>
          </a:p>
        </p:txBody>
      </p:sp>
    </p:spTree>
    <p:extLst>
      <p:ext uri="{BB962C8B-B14F-4D97-AF65-F5344CB8AC3E}">
        <p14:creationId xmlns:p14="http://schemas.microsoft.com/office/powerpoint/2010/main" val="1518585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GLYCOSURIA</a:t>
            </a:r>
            <a:endParaRPr lang="en-US" dirty="0"/>
          </a:p>
        </p:txBody>
      </p:sp>
      <p:sp>
        <p:nvSpPr>
          <p:cNvPr id="3" name="Content Placeholder 2"/>
          <p:cNvSpPr>
            <a:spLocks noGrp="1"/>
          </p:cNvSpPr>
          <p:nvPr>
            <p:ph idx="1"/>
          </p:nvPr>
        </p:nvSpPr>
        <p:spPr/>
        <p:txBody>
          <a:bodyPr/>
          <a:lstStyle/>
          <a:p>
            <a:pPr marL="0" indent="0" eaLnBrk="1" hangingPunct="1">
              <a:buNone/>
            </a:pPr>
            <a:r>
              <a:rPr lang="en-US" dirty="0" smtClean="0">
                <a:latin typeface="Times New Roman" pitchFamily="18" charset="0"/>
              </a:rPr>
              <a:t>In a normal person there </a:t>
            </a:r>
            <a:r>
              <a:rPr lang="en-US" dirty="0" smtClean="0">
                <a:solidFill>
                  <a:srgbClr val="CC3300"/>
                </a:solidFill>
                <a:latin typeface="Times New Roman" pitchFamily="18" charset="0"/>
              </a:rPr>
              <a:t>is no sugar in the urine</a:t>
            </a:r>
            <a:r>
              <a:rPr lang="en-US" dirty="0" smtClean="0">
                <a:latin typeface="Times New Roman" pitchFamily="18" charset="0"/>
              </a:rPr>
              <a:t>. If there is sugar in the urine it is a pathological condition.--- “GLYCOSURIA”.</a:t>
            </a:r>
          </a:p>
          <a:p>
            <a:pPr eaLnBrk="1" hangingPunct="1">
              <a:buFontTx/>
              <a:buNone/>
            </a:pPr>
            <a:endParaRPr lang="en-US" b="1" dirty="0" smtClean="0">
              <a:latin typeface="Times New Roman" pitchFamily="18" charset="0"/>
            </a:endParaRPr>
          </a:p>
          <a:p>
            <a:pPr eaLnBrk="1" hangingPunct="1">
              <a:buFontTx/>
              <a:buNone/>
            </a:pPr>
            <a:r>
              <a:rPr lang="en-US" b="1" dirty="0" smtClean="0">
                <a:latin typeface="Times New Roman" pitchFamily="18" charset="0"/>
              </a:rPr>
              <a:t>There are two types of glycosuria:</a:t>
            </a:r>
          </a:p>
          <a:p>
            <a:pPr eaLnBrk="1" hangingPunct="1">
              <a:buFontTx/>
              <a:buNone/>
            </a:pPr>
            <a:r>
              <a:rPr lang="en-US" b="1" dirty="0" smtClean="0">
                <a:latin typeface="Times New Roman" pitchFamily="18" charset="0"/>
              </a:rPr>
              <a:t>1. Hyperglycemic glycosuria.</a:t>
            </a:r>
          </a:p>
          <a:p>
            <a:pPr eaLnBrk="1" hangingPunct="1">
              <a:buFontTx/>
              <a:buNone/>
            </a:pPr>
            <a:r>
              <a:rPr lang="en-US" b="1" dirty="0" smtClean="0">
                <a:latin typeface="Times New Roman" pitchFamily="18" charset="0"/>
              </a:rPr>
              <a:t>2. Renal glycosuria (Renal Diabetes).</a:t>
            </a:r>
          </a:p>
          <a:p>
            <a:pPr marL="0" indent="0">
              <a:buNone/>
            </a:pPr>
            <a:endParaRPr lang="en-US" dirty="0"/>
          </a:p>
        </p:txBody>
      </p:sp>
    </p:spTree>
    <p:extLst>
      <p:ext uri="{BB962C8B-B14F-4D97-AF65-F5344CB8AC3E}">
        <p14:creationId xmlns:p14="http://schemas.microsoft.com/office/powerpoint/2010/main" val="1136900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GLYCOSURIA</a:t>
            </a:r>
            <a:endParaRPr lang="en-US" dirty="0"/>
          </a:p>
        </p:txBody>
      </p:sp>
      <p:sp>
        <p:nvSpPr>
          <p:cNvPr id="3" name="Content Placeholder 2"/>
          <p:cNvSpPr>
            <a:spLocks noGrp="1"/>
          </p:cNvSpPr>
          <p:nvPr>
            <p:ph idx="1"/>
          </p:nvPr>
        </p:nvSpPr>
        <p:spPr/>
        <p:txBody>
          <a:bodyPr/>
          <a:lstStyle/>
          <a:p>
            <a:pPr eaLnBrk="1" hangingPunct="1">
              <a:buFontTx/>
              <a:buNone/>
            </a:pPr>
            <a:r>
              <a:rPr lang="en-US" b="1" dirty="0" smtClean="0"/>
              <a:t>Hyperglycemic glycosuria: </a:t>
            </a:r>
            <a:r>
              <a:rPr lang="en-US" dirty="0" smtClean="0"/>
              <a:t>if the blood glucose level goes above the renal threshold, the glucose is seen in urine. </a:t>
            </a:r>
          </a:p>
          <a:p>
            <a:pPr eaLnBrk="1" hangingPunct="1">
              <a:buFontTx/>
              <a:buNone/>
            </a:pPr>
            <a:r>
              <a:rPr lang="en-US" b="1" dirty="0" smtClean="0"/>
              <a:t>In normal person the whole glucose reabsorbed in the renal tubules.</a:t>
            </a:r>
          </a:p>
          <a:p>
            <a:pPr eaLnBrk="1" hangingPunct="1">
              <a:buFont typeface="Wingdings" pitchFamily="2" charset="2"/>
              <a:buChar char="ü"/>
            </a:pPr>
            <a:r>
              <a:rPr lang="en-US" b="1" dirty="0" smtClean="0"/>
              <a:t>Emotional glycosuria [Transient] -- stress, pain.</a:t>
            </a:r>
          </a:p>
          <a:p>
            <a:pPr eaLnBrk="1" hangingPunct="1">
              <a:buFont typeface="Wingdings" pitchFamily="2" charset="2"/>
              <a:buChar char="ü"/>
            </a:pPr>
            <a:r>
              <a:rPr lang="en-US" b="1" dirty="0" smtClean="0"/>
              <a:t>Endocrine glycosuria  ---Diabetes Mellitus, Hyperthyroidism, Cushing’s syndrome.</a:t>
            </a:r>
            <a:endParaRPr lang="en-US" dirty="0"/>
          </a:p>
        </p:txBody>
      </p:sp>
    </p:spTree>
    <p:extLst>
      <p:ext uri="{BB962C8B-B14F-4D97-AF65-F5344CB8AC3E}">
        <p14:creationId xmlns:p14="http://schemas.microsoft.com/office/powerpoint/2010/main" val="820180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t>GLYCOSURIA</a:t>
            </a:r>
            <a:endParaRPr lang="en-US" dirty="0"/>
          </a:p>
        </p:txBody>
      </p:sp>
      <p:sp>
        <p:nvSpPr>
          <p:cNvPr id="3" name="Content Placeholder 2"/>
          <p:cNvSpPr>
            <a:spLocks noGrp="1"/>
          </p:cNvSpPr>
          <p:nvPr>
            <p:ph idx="1"/>
          </p:nvPr>
        </p:nvSpPr>
        <p:spPr>
          <a:xfrm>
            <a:off x="457200" y="1219200"/>
            <a:ext cx="8229600" cy="5410200"/>
          </a:xfrm>
        </p:spPr>
        <p:txBody>
          <a:bodyPr/>
          <a:lstStyle/>
          <a:p>
            <a:pPr marL="609600" indent="-609600" eaLnBrk="1" hangingPunct="1">
              <a:buFontTx/>
              <a:buNone/>
            </a:pPr>
            <a:r>
              <a:rPr lang="en-US" sz="3600" b="1" dirty="0" smtClean="0"/>
              <a:t>Renal glycosuria:</a:t>
            </a:r>
          </a:p>
          <a:p>
            <a:pPr marL="609600" indent="-609600" eaLnBrk="1" hangingPunct="1">
              <a:buFontTx/>
              <a:buNone/>
            </a:pPr>
            <a:r>
              <a:rPr lang="en-US" sz="2800" b="1" dirty="0" smtClean="0"/>
              <a:t>The blood sugar levels are within normal limit, less</a:t>
            </a:r>
          </a:p>
          <a:p>
            <a:pPr marL="609600" indent="-609600" eaLnBrk="1" hangingPunct="1">
              <a:buFontTx/>
              <a:buNone/>
            </a:pPr>
            <a:r>
              <a:rPr lang="en-US" sz="2800" b="1" dirty="0" smtClean="0"/>
              <a:t>than the renal threshold [180mg/</a:t>
            </a:r>
            <a:r>
              <a:rPr lang="en-US" sz="2800" b="1" dirty="0" err="1" smtClean="0"/>
              <a:t>dL</a:t>
            </a:r>
            <a:r>
              <a:rPr lang="en-US" sz="2800" b="1" dirty="0" smtClean="0"/>
              <a:t>] but still </a:t>
            </a:r>
          </a:p>
          <a:p>
            <a:pPr marL="609600" indent="-609600" eaLnBrk="1" hangingPunct="1">
              <a:buFontTx/>
              <a:buNone/>
            </a:pPr>
            <a:r>
              <a:rPr lang="en-US" sz="2800" b="1" dirty="0" smtClean="0">
                <a:solidFill>
                  <a:srgbClr val="0000FF"/>
                </a:solidFill>
              </a:rPr>
              <a:t>glucose is present in urine</a:t>
            </a:r>
            <a:r>
              <a:rPr lang="en-US" sz="2800" b="1" dirty="0" smtClean="0"/>
              <a:t>.</a:t>
            </a:r>
          </a:p>
          <a:p>
            <a:pPr marL="609600" indent="-609600" eaLnBrk="1" hangingPunct="1">
              <a:buFontTx/>
              <a:buNone/>
            </a:pPr>
            <a:endParaRPr lang="en-US" sz="2800" b="1" dirty="0" smtClean="0"/>
          </a:p>
          <a:p>
            <a:pPr marL="609600" indent="-609600" eaLnBrk="1" hangingPunct="1">
              <a:buFontTx/>
              <a:buNone/>
            </a:pPr>
            <a:r>
              <a:rPr lang="en-US" sz="2800" b="1" dirty="0" smtClean="0"/>
              <a:t>Types:</a:t>
            </a:r>
          </a:p>
          <a:p>
            <a:pPr marL="0" indent="0" eaLnBrk="1" hangingPunct="1">
              <a:buNone/>
            </a:pPr>
            <a:r>
              <a:rPr lang="en-US" sz="2800" b="1" dirty="0" smtClean="0"/>
              <a:t>1. Hereditary renal glycosuria --- due to absence of Carrier protein.</a:t>
            </a:r>
          </a:p>
          <a:p>
            <a:pPr marL="609600" indent="-609600" eaLnBrk="1" hangingPunct="1">
              <a:buFontTx/>
              <a:buNone/>
            </a:pPr>
            <a:r>
              <a:rPr lang="en-US" sz="2800" b="1" dirty="0" smtClean="0"/>
              <a:t>2. Acquired renal glycosuria  --- due to kidney problems and due to heavy metal poisoning.</a:t>
            </a:r>
          </a:p>
        </p:txBody>
      </p:sp>
    </p:spTree>
    <p:extLst>
      <p:ext uri="{BB962C8B-B14F-4D97-AF65-F5344CB8AC3E}">
        <p14:creationId xmlns:p14="http://schemas.microsoft.com/office/powerpoint/2010/main" val="2708566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Blood glucose</a:t>
            </a:r>
            <a:endParaRPr lang="en-US" b="1" dirty="0"/>
          </a:p>
        </p:txBody>
      </p:sp>
      <p:sp>
        <p:nvSpPr>
          <p:cNvPr id="3" name="Content Placeholder 2"/>
          <p:cNvSpPr>
            <a:spLocks noGrp="1"/>
          </p:cNvSpPr>
          <p:nvPr>
            <p:ph idx="1"/>
          </p:nvPr>
        </p:nvSpPr>
        <p:spPr/>
        <p:txBody>
          <a:bodyPr/>
          <a:lstStyle/>
          <a:p>
            <a:pPr algn="just">
              <a:buFont typeface="Wingdings" pitchFamily="2" charset="2"/>
              <a:buChar char="Ø"/>
            </a:pPr>
            <a:r>
              <a:rPr lang="en-US" dirty="0" smtClean="0">
                <a:latin typeface="Times New Roman" panose="02020603050405020304" pitchFamily="18" charset="0"/>
                <a:cs typeface="Times New Roman" panose="02020603050405020304" pitchFamily="18" charset="0"/>
              </a:rPr>
              <a:t>The most frequently encountered disorder of carbohydrates metabolism is a high blood glucose due to DM.</a:t>
            </a:r>
          </a:p>
          <a:p>
            <a:pPr algn="just">
              <a:buFont typeface="Wingdings" pitchFamily="2" charset="2"/>
              <a:buChar char="Ø"/>
            </a:pPr>
            <a:r>
              <a:rPr lang="en-US" dirty="0" smtClean="0">
                <a:latin typeface="Times New Roman" panose="02020603050405020304" pitchFamily="18" charset="0"/>
                <a:cs typeface="Times New Roman" panose="02020603050405020304" pitchFamily="18" charset="0"/>
              </a:rPr>
              <a:t>Estimates of the glucose concentration in blood are required to:</a:t>
            </a:r>
          </a:p>
          <a:p>
            <a:pPr lvl="1" algn="just">
              <a:buFont typeface="Wingdings" pitchFamily="2" charset="2"/>
              <a:buChar char="ü"/>
            </a:pPr>
            <a:r>
              <a:rPr lang="en-US" dirty="0">
                <a:latin typeface="Times New Roman" panose="02020603050405020304" pitchFamily="18" charset="0"/>
                <a:cs typeface="Times New Roman" panose="02020603050405020304" pitchFamily="18" charset="0"/>
              </a:rPr>
              <a:t> Help in the diagnosis of diabetes mellitus.</a:t>
            </a:r>
          </a:p>
          <a:p>
            <a:pPr lvl="1" algn="just">
              <a:buFont typeface="Wingdings" pitchFamily="2" charset="2"/>
              <a:buChar char="ü"/>
            </a:pPr>
            <a:r>
              <a:rPr lang="en-US" dirty="0">
                <a:latin typeface="Times New Roman" panose="02020603050405020304" pitchFamily="18" charset="0"/>
                <a:cs typeface="Times New Roman" panose="02020603050405020304" pitchFamily="18" charset="0"/>
              </a:rPr>
              <a:t> Management of DM patients.</a:t>
            </a:r>
          </a:p>
          <a:p>
            <a:pPr lvl="1" algn="just">
              <a:buFont typeface="Wingdings" pitchFamily="2" charset="2"/>
              <a:buChar char="ü"/>
            </a:pPr>
            <a:r>
              <a:rPr lang="en-US" dirty="0">
                <a:latin typeface="Times New Roman" panose="02020603050405020304" pitchFamily="18" charset="0"/>
                <a:cs typeface="Times New Roman" panose="02020603050405020304" pitchFamily="18" charset="0"/>
              </a:rPr>
              <a:t> And monitoring of treatment in DM patients.</a:t>
            </a:r>
            <a:endParaRPr lang="en-US" dirty="0"/>
          </a:p>
        </p:txBody>
      </p:sp>
    </p:spTree>
    <p:extLst>
      <p:ext uri="{BB962C8B-B14F-4D97-AF65-F5344CB8AC3E}">
        <p14:creationId xmlns:p14="http://schemas.microsoft.com/office/powerpoint/2010/main" val="2835781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b="1" dirty="0" smtClean="0"/>
              <a:t>Fasting Blood glucose</a:t>
            </a:r>
            <a:endParaRPr lang="en-US" dirty="0" smtClean="0"/>
          </a:p>
        </p:txBody>
      </p:sp>
      <p:sp>
        <p:nvSpPr>
          <p:cNvPr id="3" name="Content Placeholder 2"/>
          <p:cNvSpPr>
            <a:spLocks noGrp="1"/>
          </p:cNvSpPr>
          <p:nvPr>
            <p:ph idx="1"/>
          </p:nvPr>
        </p:nvSpPr>
        <p:spPr>
          <a:xfrm>
            <a:off x="228600" y="1600200"/>
            <a:ext cx="8610600" cy="4525963"/>
          </a:xfrm>
        </p:spPr>
        <p:txBody>
          <a:bodyPr rtlCol="0">
            <a:normAutofit fontScale="92500" lnSpcReduction="20000"/>
          </a:bodyPr>
          <a:lstStyle/>
          <a:p>
            <a:pPr marL="0" indent="0" fontAlgn="auto">
              <a:spcAft>
                <a:spcPts val="0"/>
              </a:spcAft>
              <a:buNone/>
              <a:defRPr/>
            </a:pPr>
            <a:r>
              <a:rPr lang="en-US" b="1" u="sng" dirty="0" smtClean="0"/>
              <a:t>Test Description</a:t>
            </a:r>
          </a:p>
          <a:p>
            <a:pPr marL="0" indent="0" fontAlgn="auto">
              <a:spcAft>
                <a:spcPts val="0"/>
              </a:spcAft>
              <a:buFont typeface="Arial" pitchFamily="34" charset="0"/>
              <a:buNone/>
              <a:defRPr/>
            </a:pPr>
            <a:r>
              <a:rPr lang="en-US" dirty="0" smtClean="0"/>
              <a:t>Glucose is normally formed in two ways: </a:t>
            </a:r>
          </a:p>
          <a:p>
            <a:pPr marL="514350" indent="-514350" fontAlgn="auto">
              <a:spcAft>
                <a:spcPts val="0"/>
              </a:spcAft>
              <a:buFont typeface="Arial" pitchFamily="34" charset="0"/>
              <a:buAutoNum type="arabicPeriod"/>
              <a:defRPr/>
            </a:pPr>
            <a:r>
              <a:rPr lang="en-US" dirty="0" smtClean="0"/>
              <a:t>From the metabolism of ingested carbohydrates.</a:t>
            </a:r>
          </a:p>
          <a:p>
            <a:pPr marL="514350" indent="-514350" fontAlgn="auto">
              <a:spcAft>
                <a:spcPts val="0"/>
              </a:spcAft>
              <a:buFont typeface="Arial" pitchFamily="34" charset="0"/>
              <a:buAutoNum type="arabicPeriod"/>
              <a:defRPr/>
            </a:pPr>
            <a:r>
              <a:rPr lang="en-US" dirty="0" smtClean="0"/>
              <a:t>From the conversion of glycogen to glucose in the liver. </a:t>
            </a:r>
          </a:p>
          <a:p>
            <a:pPr marL="0" indent="0" fontAlgn="auto">
              <a:spcAft>
                <a:spcPts val="0"/>
              </a:spcAft>
              <a:buFont typeface="Arial" pitchFamily="34" charset="0"/>
              <a:buNone/>
              <a:defRPr/>
            </a:pPr>
            <a:r>
              <a:rPr lang="en-US" dirty="0" smtClean="0"/>
              <a:t>The maintenance of normal blood glucose is dependent upon proper functioning of two hormones. </a:t>
            </a:r>
            <a:r>
              <a:rPr lang="en-US" i="1" dirty="0" smtClean="0">
                <a:solidFill>
                  <a:srgbClr val="FF0000"/>
                </a:solidFill>
              </a:rPr>
              <a:t>Glucagon</a:t>
            </a:r>
            <a:r>
              <a:rPr lang="en-US" i="1" dirty="0" smtClean="0"/>
              <a:t> </a:t>
            </a:r>
            <a:r>
              <a:rPr lang="en-US" dirty="0" smtClean="0"/>
              <a:t>causes the blood sugar to rise by speeding the breakdown of glycogen in the liver. </a:t>
            </a:r>
            <a:r>
              <a:rPr lang="en-US" i="1" dirty="0" smtClean="0">
                <a:solidFill>
                  <a:srgbClr val="FF0000"/>
                </a:solidFill>
              </a:rPr>
              <a:t>Insulin</a:t>
            </a:r>
            <a:r>
              <a:rPr lang="en-US" i="1" dirty="0" smtClean="0"/>
              <a:t> </a:t>
            </a:r>
            <a:r>
              <a:rPr lang="en-US" dirty="0" smtClean="0"/>
              <a:t>allows glucose to pass into cells for use as energy, leading to a decrease in the blood glucose.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b="1" dirty="0" smtClean="0"/>
              <a:t>Fasting Blood glucose</a:t>
            </a:r>
            <a:endParaRPr lang="en-US" dirty="0" smtClean="0"/>
          </a:p>
        </p:txBody>
      </p:sp>
      <p:sp>
        <p:nvSpPr>
          <p:cNvPr id="3" name="Content Placeholder 2"/>
          <p:cNvSpPr>
            <a:spLocks noGrp="1"/>
          </p:cNvSpPr>
          <p:nvPr>
            <p:ph idx="1"/>
          </p:nvPr>
        </p:nvSpPr>
        <p:spPr>
          <a:xfrm>
            <a:off x="228600" y="1600200"/>
            <a:ext cx="8610600" cy="4525963"/>
          </a:xfrm>
        </p:spPr>
        <p:txBody>
          <a:bodyPr rtlCol="0">
            <a:normAutofit/>
          </a:bodyPr>
          <a:lstStyle/>
          <a:p>
            <a:pPr fontAlgn="auto">
              <a:spcAft>
                <a:spcPts val="0"/>
              </a:spcAft>
              <a:buFont typeface="Wingdings" pitchFamily="2" charset="2"/>
              <a:buChar char="Ø"/>
              <a:defRPr/>
            </a:pPr>
            <a:r>
              <a:rPr lang="en-US" dirty="0" smtClean="0"/>
              <a:t>Assessment of the blood glucose allows detection of problems with glucose metabolism.</a:t>
            </a:r>
          </a:p>
          <a:p>
            <a:pPr fontAlgn="auto">
              <a:spcAft>
                <a:spcPts val="0"/>
              </a:spcAft>
              <a:buFont typeface="Wingdings" pitchFamily="2" charset="2"/>
              <a:buChar char="Ø"/>
              <a:defRPr/>
            </a:pPr>
            <a:r>
              <a:rPr lang="en-US" dirty="0" smtClean="0"/>
              <a:t>Although stressful conditions such as burns or trauma can increase the blood sugar, the most common cause of abnormal glucose metabolism is </a:t>
            </a:r>
            <a:r>
              <a:rPr lang="en-US" dirty="0" smtClean="0">
                <a:solidFill>
                  <a:srgbClr val="FF0000"/>
                </a:solidFill>
              </a:rPr>
              <a:t>diabetes mellitus</a:t>
            </a:r>
            <a:r>
              <a:rPr lang="en-US" dirty="0" smtClean="0"/>
              <a:t>. The fasting blood glucose is an excellent screening tool for diabetes.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b="1" dirty="0" smtClean="0"/>
              <a:t>Fasting Blood glucose</a:t>
            </a:r>
            <a:endParaRPr lang="en-US" dirty="0" smtClean="0"/>
          </a:p>
        </p:txBody>
      </p:sp>
      <p:sp>
        <p:nvSpPr>
          <p:cNvPr id="3" name="Content Placeholder 2"/>
          <p:cNvSpPr>
            <a:spLocks noGrp="1"/>
          </p:cNvSpPr>
          <p:nvPr>
            <p:ph idx="1"/>
          </p:nvPr>
        </p:nvSpPr>
        <p:spPr>
          <a:xfrm>
            <a:off x="457200" y="1371600"/>
            <a:ext cx="8229600" cy="5410200"/>
          </a:xfrm>
        </p:spPr>
        <p:txBody>
          <a:bodyPr rtlCol="0">
            <a:noAutofit/>
          </a:bodyPr>
          <a:lstStyle/>
          <a:p>
            <a:pPr marL="0" indent="0" fontAlgn="auto">
              <a:spcAft>
                <a:spcPts val="0"/>
              </a:spcAft>
              <a:buFont typeface="Arial" pitchFamily="34" charset="0"/>
              <a:buNone/>
              <a:defRPr/>
            </a:pPr>
            <a:r>
              <a:rPr lang="en-US" sz="3000" b="1" dirty="0" smtClean="0"/>
              <a:t>Criteria for the diagnosis of diabetes mellitus, as developed by the American Diabetes Association are:</a:t>
            </a:r>
          </a:p>
          <a:p>
            <a:pPr marL="514350" indent="-514350" fontAlgn="auto">
              <a:spcAft>
                <a:spcPts val="0"/>
              </a:spcAft>
              <a:buFont typeface="Arial" pitchFamily="34" charset="0"/>
              <a:buAutoNum type="arabicPeriod"/>
              <a:defRPr/>
            </a:pPr>
            <a:r>
              <a:rPr lang="en-US" sz="3000" dirty="0" smtClean="0"/>
              <a:t>Symptoms of diabetes plus random plasma glucose concentration ≥200 mg/</a:t>
            </a:r>
            <a:r>
              <a:rPr lang="en-US" sz="3000" dirty="0" err="1" smtClean="0"/>
              <a:t>dL</a:t>
            </a:r>
            <a:r>
              <a:rPr lang="en-US" sz="3000" dirty="0" smtClean="0"/>
              <a:t> (11.1 </a:t>
            </a:r>
            <a:r>
              <a:rPr lang="en-US" sz="3000" dirty="0" err="1" smtClean="0"/>
              <a:t>mmol</a:t>
            </a:r>
            <a:r>
              <a:rPr lang="en-US" sz="3000" dirty="0" smtClean="0"/>
              <a:t>/L). </a:t>
            </a:r>
            <a:r>
              <a:rPr lang="en-US" sz="3000" dirty="0" smtClean="0"/>
              <a:t>Random </a:t>
            </a:r>
            <a:r>
              <a:rPr lang="en-US" sz="3000" dirty="0" smtClean="0"/>
              <a:t>is defined as any time of day without regard to time since last meal. The classic symptoms of diabetes include polyuria, polydipsia, and unexplained weight loss.</a:t>
            </a:r>
          </a:p>
          <a:p>
            <a:pPr marL="514350" indent="-514350" fontAlgn="auto">
              <a:spcAft>
                <a:spcPts val="0"/>
              </a:spcAft>
              <a:buFont typeface="Arial" pitchFamily="34" charset="0"/>
              <a:buAutoNum type="arabicPeriod"/>
              <a:defRPr/>
            </a:pPr>
            <a:r>
              <a:rPr lang="en-US" sz="3000" dirty="0" smtClean="0"/>
              <a:t>FPG ≥126 mg/</a:t>
            </a:r>
            <a:r>
              <a:rPr lang="en-US" sz="3000" dirty="0" err="1" smtClean="0"/>
              <a:t>dL</a:t>
            </a:r>
            <a:r>
              <a:rPr lang="en-US" sz="3000" dirty="0" smtClean="0"/>
              <a:t> (7.0 </a:t>
            </a:r>
            <a:r>
              <a:rPr lang="en-US" sz="3000" dirty="0" err="1" smtClean="0"/>
              <a:t>mmol</a:t>
            </a:r>
            <a:r>
              <a:rPr lang="en-US" sz="3000" dirty="0" smtClean="0"/>
              <a:t>/L). Fasting is defined as no caloric intake for at least 8 hours.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b="1" dirty="0" smtClean="0"/>
              <a:t>Fasting Blood glucose</a:t>
            </a:r>
            <a:endParaRPr lang="en-US" dirty="0" smtClean="0"/>
          </a:p>
        </p:txBody>
      </p:sp>
      <p:sp>
        <p:nvSpPr>
          <p:cNvPr id="9219" name="Content Placeholder 2"/>
          <p:cNvSpPr>
            <a:spLocks noGrp="1"/>
          </p:cNvSpPr>
          <p:nvPr>
            <p:ph idx="1"/>
          </p:nvPr>
        </p:nvSpPr>
        <p:spPr/>
        <p:txBody>
          <a:bodyPr/>
          <a:lstStyle/>
          <a:p>
            <a:pPr marL="514350" indent="-514350">
              <a:buFont typeface="+mj-lt"/>
              <a:buAutoNum type="arabicPeriod" startAt="3"/>
            </a:pPr>
            <a:r>
              <a:rPr lang="en-US" sz="3000" dirty="0" smtClean="0"/>
              <a:t>2-hour post-load glucose ≥200 mg/</a:t>
            </a:r>
            <a:r>
              <a:rPr lang="en-US" sz="3000" dirty="0" err="1" smtClean="0"/>
              <a:t>dL</a:t>
            </a:r>
            <a:r>
              <a:rPr lang="en-US" sz="3000" dirty="0" smtClean="0"/>
              <a:t> (11.1 </a:t>
            </a:r>
            <a:r>
              <a:rPr lang="en-US" sz="3000" dirty="0" err="1" smtClean="0"/>
              <a:t>mmol</a:t>
            </a:r>
            <a:r>
              <a:rPr lang="en-US" sz="3000" dirty="0" smtClean="0"/>
              <a:t>/L) during an oral glucose tolerance test (OGTT). The test should be performed as described by WHO, using a glucose load containing the equivalent of 75 g anhydrous glucose dissolved in water.</a:t>
            </a:r>
          </a:p>
          <a:p>
            <a:pPr>
              <a:buFont typeface="Wingdings" pitchFamily="2" charset="2"/>
              <a:buChar char="v"/>
            </a:pPr>
            <a:r>
              <a:rPr lang="en-US" sz="3000" dirty="0" smtClean="0"/>
              <a:t>In the absence of unequivocal hyperglycemia, these criteria should be confirmed by repeat testing on a different day. The third measure (OGTT) is not recommended for routine clinical use.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0"/>
            <a:ext cx="8229600" cy="1143000"/>
          </a:xfrm>
        </p:spPr>
        <p:txBody>
          <a:bodyPr/>
          <a:lstStyle/>
          <a:p>
            <a:r>
              <a:rPr lang="en-US" b="1" dirty="0" smtClean="0"/>
              <a:t>Fasting Blood glucose</a:t>
            </a:r>
            <a:endParaRPr lang="en-US" dirty="0" smtClean="0"/>
          </a:p>
        </p:txBody>
      </p:sp>
      <p:sp>
        <p:nvSpPr>
          <p:cNvPr id="3" name="Content Placeholder 2"/>
          <p:cNvSpPr>
            <a:spLocks noGrp="1"/>
          </p:cNvSpPr>
          <p:nvPr>
            <p:ph idx="1"/>
          </p:nvPr>
        </p:nvSpPr>
        <p:spPr>
          <a:xfrm>
            <a:off x="152400" y="1143000"/>
            <a:ext cx="8839200" cy="4525963"/>
          </a:xfrm>
        </p:spPr>
        <p:txBody>
          <a:bodyPr rtlCol="0">
            <a:noAutofit/>
          </a:bodyPr>
          <a:lstStyle/>
          <a:p>
            <a:pPr marL="0" indent="0" fontAlgn="auto">
              <a:spcAft>
                <a:spcPts val="0"/>
              </a:spcAft>
              <a:buFont typeface="Arial" pitchFamily="34" charset="0"/>
              <a:buNone/>
              <a:defRPr/>
            </a:pPr>
            <a:r>
              <a:rPr lang="en-US" sz="3000" b="1" dirty="0" smtClean="0"/>
              <a:t>THE EVIDENCE FOR PRACTICE</a:t>
            </a:r>
          </a:p>
          <a:p>
            <a:pPr marL="0" indent="0" fontAlgn="auto">
              <a:spcAft>
                <a:spcPts val="0"/>
              </a:spcAft>
              <a:buFont typeface="Arial" pitchFamily="34" charset="0"/>
              <a:buNone/>
              <a:defRPr/>
            </a:pPr>
            <a:r>
              <a:rPr lang="en-US" sz="3000" dirty="0" smtClean="0"/>
              <a:t>According to the American Diabetes Association:</a:t>
            </a:r>
          </a:p>
          <a:p>
            <a:pPr fontAlgn="auto">
              <a:spcAft>
                <a:spcPts val="0"/>
              </a:spcAft>
              <a:buFont typeface="Wingdings" pitchFamily="2" charset="2"/>
              <a:buChar char="Ø"/>
              <a:defRPr/>
            </a:pPr>
            <a:r>
              <a:rPr lang="en-US" sz="3000" dirty="0" smtClean="0"/>
              <a:t>Screening to detect pre-diabetes (impaired fasting glucose [IFG] or impaired glucose tolerance [IGT]) and diabetes should be considered in individuals &gt;45 years of age, particularly in those with a body mass index (BMI) &gt;25 kg/m</a:t>
            </a:r>
            <a:r>
              <a:rPr lang="en-US" sz="3000" baseline="30000" dirty="0" smtClean="0"/>
              <a:t>2</a:t>
            </a:r>
            <a:r>
              <a:rPr lang="en-US" sz="3000" dirty="0" smtClean="0"/>
              <a:t>. Screening should also be considered for people who are &lt;45 years of age and are overweight if they have another risk factor for diabetes. Repeat testing should be carried out at 3-year intervals.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lgn="l"/>
            <a:r>
              <a:rPr lang="en-US" b="1" dirty="0" smtClean="0"/>
              <a:t>Introduction</a:t>
            </a:r>
            <a:endParaRPr lang="en-US" dirty="0" smtClean="0"/>
          </a:p>
        </p:txBody>
      </p:sp>
      <p:sp>
        <p:nvSpPr>
          <p:cNvPr id="3" name="Content Placeholder 2"/>
          <p:cNvSpPr>
            <a:spLocks noGrp="1"/>
          </p:cNvSpPr>
          <p:nvPr>
            <p:ph idx="1"/>
          </p:nvPr>
        </p:nvSpPr>
        <p:spPr>
          <a:xfrm>
            <a:off x="457200" y="1371600"/>
            <a:ext cx="8229600" cy="5334000"/>
          </a:xfrm>
        </p:spPr>
        <p:txBody>
          <a:bodyPr rtlCol="0">
            <a:noAutofit/>
          </a:bodyPr>
          <a:lstStyle/>
          <a:p>
            <a:pPr fontAlgn="auto">
              <a:spcAft>
                <a:spcPts val="0"/>
              </a:spcAft>
              <a:buFont typeface="Wingdings" pitchFamily="2" charset="2"/>
              <a:buChar char="Ø"/>
              <a:defRPr/>
            </a:pPr>
            <a:r>
              <a:rPr lang="en-US" sz="3000" dirty="0" smtClean="0"/>
              <a:t>The blood glucose level is the amount of glucose present in the blood. </a:t>
            </a:r>
          </a:p>
          <a:p>
            <a:pPr fontAlgn="auto">
              <a:spcAft>
                <a:spcPts val="0"/>
              </a:spcAft>
              <a:buFont typeface="Wingdings" pitchFamily="2" charset="2"/>
              <a:buChar char="Ø"/>
              <a:defRPr/>
            </a:pPr>
            <a:r>
              <a:rPr lang="en-US" sz="3000" dirty="0" smtClean="0"/>
              <a:t>The body naturally tightly regulates blood glucose levels as a part of metabolic homeostasis.</a:t>
            </a:r>
          </a:p>
          <a:p>
            <a:pPr fontAlgn="auto">
              <a:spcAft>
                <a:spcPts val="0"/>
              </a:spcAft>
              <a:buFont typeface="Wingdings" pitchFamily="2" charset="2"/>
              <a:buChar char="Ø"/>
              <a:defRPr/>
            </a:pPr>
            <a:r>
              <a:rPr lang="en-US" sz="3000" dirty="0" smtClean="0"/>
              <a:t>Glucose is the primary source of energy for the body’s cells. </a:t>
            </a:r>
          </a:p>
          <a:p>
            <a:pPr fontAlgn="auto">
              <a:spcAft>
                <a:spcPts val="0"/>
              </a:spcAft>
              <a:buFont typeface="Wingdings" pitchFamily="2" charset="2"/>
              <a:buChar char="Ø"/>
              <a:defRPr/>
            </a:pPr>
            <a:r>
              <a:rPr lang="en-US" sz="3000" dirty="0" smtClean="0"/>
              <a:t>Glucose is transported from the intestines or liver to body cells via the bloodstream, and is made available for cell absorption via the hormone insulin, produced by the body primarily in the pancreas.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b="1" dirty="0" smtClean="0"/>
              <a:t>Fasting Blood glucose</a:t>
            </a:r>
            <a:endParaRPr lang="en-US" dirty="0" smtClean="0"/>
          </a:p>
        </p:txBody>
      </p:sp>
      <p:sp>
        <p:nvSpPr>
          <p:cNvPr id="12291" name="Content Placeholder 2"/>
          <p:cNvSpPr>
            <a:spLocks noGrp="1"/>
          </p:cNvSpPr>
          <p:nvPr>
            <p:ph idx="1"/>
          </p:nvPr>
        </p:nvSpPr>
        <p:spPr/>
        <p:txBody>
          <a:bodyPr/>
          <a:lstStyle/>
          <a:p>
            <a:pPr>
              <a:buFont typeface="Wingdings" pitchFamily="2" charset="2"/>
              <a:buChar char="Ø"/>
            </a:pPr>
            <a:r>
              <a:rPr lang="en-US" dirty="0" smtClean="0"/>
              <a:t>Screen for pre-diabetes and diabetes in high-risk, asymptomatic, undiagnosed adults and children within the health care setting.</a:t>
            </a:r>
          </a:p>
          <a:p>
            <a:pPr>
              <a:buFont typeface="Wingdings" pitchFamily="2" charset="2"/>
              <a:buChar char="Ø"/>
            </a:pPr>
            <a:r>
              <a:rPr lang="en-US" dirty="0" smtClean="0"/>
              <a:t>To screen for diabetes/pre-diabetes, either a fasting plasma glucose (FPG) test or 2-hour oral glucose tolerance test (OGTT) (75-g glucose load) or both are appropriate.</a:t>
            </a:r>
          </a:p>
          <a:p>
            <a:pPr>
              <a:buFont typeface="Wingdings" pitchFamily="2" charset="2"/>
              <a:buChar char="Ø"/>
            </a:pPr>
            <a:r>
              <a:rPr lang="en-US" dirty="0" smtClean="0"/>
              <a:t>An oral glucose tolerance test may be considered in patients with impaired fasting glucose to better define the risk of diabetes.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52400"/>
            <a:ext cx="8229600" cy="1143000"/>
          </a:xfrm>
        </p:spPr>
        <p:txBody>
          <a:bodyPr/>
          <a:lstStyle/>
          <a:p>
            <a:r>
              <a:rPr lang="en-US" b="1" dirty="0" smtClean="0"/>
              <a:t>Fasting Blood glucose</a:t>
            </a:r>
            <a:endParaRPr lang="en-US" dirty="0" smtClean="0"/>
          </a:p>
        </p:txBody>
      </p:sp>
      <p:sp>
        <p:nvSpPr>
          <p:cNvPr id="3" name="Content Placeholder 2"/>
          <p:cNvSpPr>
            <a:spLocks noGrp="1"/>
          </p:cNvSpPr>
          <p:nvPr>
            <p:ph idx="1"/>
          </p:nvPr>
        </p:nvSpPr>
        <p:spPr>
          <a:xfrm>
            <a:off x="228600" y="1219200"/>
            <a:ext cx="8686800" cy="4953000"/>
          </a:xfrm>
        </p:spPr>
        <p:txBody>
          <a:bodyPr rtlCol="0">
            <a:noAutofit/>
          </a:bodyPr>
          <a:lstStyle/>
          <a:p>
            <a:pPr marL="0" indent="0" fontAlgn="auto">
              <a:spcAft>
                <a:spcPts val="0"/>
              </a:spcAft>
              <a:buFont typeface="Arial" pitchFamily="34" charset="0"/>
              <a:buNone/>
              <a:defRPr/>
            </a:pPr>
            <a:r>
              <a:rPr lang="en-US" sz="3000" b="1" dirty="0" smtClean="0"/>
              <a:t>According to the U.S. Preventive Services Task Force (USPSTF) :</a:t>
            </a:r>
          </a:p>
          <a:p>
            <a:pPr fontAlgn="auto">
              <a:spcAft>
                <a:spcPts val="0"/>
              </a:spcAft>
              <a:buFont typeface="Wingdings" pitchFamily="2" charset="2"/>
              <a:buChar char="Ø"/>
              <a:defRPr/>
            </a:pPr>
            <a:r>
              <a:rPr lang="en-US" sz="3000" dirty="0" smtClean="0"/>
              <a:t>Screening for diabetes in patients with hypertension or hyperlipidemia should be part of an integrated approach to reduce cardiovascular risk. Lower targets for blood pressure (i.e., diastolic blood pressure &lt;80 mm Hg) are beneficial for patients with diabetes and high blood pressure. The report of the Adult Treatment Panel III of the National Cholesterol Education Program recommends lower targets for low-density lipoprotein cholesterol for patients with diabetes.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b="1" dirty="0" smtClean="0"/>
              <a:t>Fasting Blood glucose</a:t>
            </a:r>
            <a:endParaRPr lang="en-US" dirty="0" smtClean="0"/>
          </a:p>
        </p:txBody>
      </p:sp>
      <p:sp>
        <p:nvSpPr>
          <p:cNvPr id="14339" name="Content Placeholder 2"/>
          <p:cNvSpPr>
            <a:spLocks noGrp="1"/>
          </p:cNvSpPr>
          <p:nvPr>
            <p:ph idx="1"/>
          </p:nvPr>
        </p:nvSpPr>
        <p:spPr/>
        <p:txBody>
          <a:bodyPr/>
          <a:lstStyle/>
          <a:p>
            <a:pPr marL="0" indent="0">
              <a:buNone/>
            </a:pPr>
            <a:r>
              <a:rPr lang="en-US" b="1" dirty="0" smtClean="0"/>
              <a:t>Normal Values</a:t>
            </a:r>
          </a:p>
          <a:p>
            <a:pPr>
              <a:buFont typeface="Wingdings" pitchFamily="2" charset="2"/>
              <a:buChar char="ü"/>
            </a:pPr>
            <a:r>
              <a:rPr lang="it-IT" dirty="0" smtClean="0"/>
              <a:t>Normal fasting glucose: FPG&lt;110 mg/dL (&lt;6.1 mmol/L)</a:t>
            </a:r>
          </a:p>
          <a:p>
            <a:pPr>
              <a:buFont typeface="Wingdings" pitchFamily="2" charset="2"/>
              <a:buChar char="ü"/>
            </a:pPr>
            <a:r>
              <a:rPr lang="en-US" dirty="0" smtClean="0"/>
              <a:t>Impaired fasting glucose: FPG 110–125 mg/</a:t>
            </a:r>
            <a:r>
              <a:rPr lang="en-US" dirty="0" err="1" smtClean="0"/>
              <a:t>dL</a:t>
            </a:r>
            <a:r>
              <a:rPr lang="en-US" dirty="0" smtClean="0"/>
              <a:t> (6.1–6.9 </a:t>
            </a:r>
            <a:r>
              <a:rPr lang="en-US" dirty="0" err="1" smtClean="0"/>
              <a:t>mmol</a:t>
            </a:r>
            <a:r>
              <a:rPr lang="en-US" dirty="0" smtClean="0"/>
              <a:t>/L)</a:t>
            </a:r>
          </a:p>
          <a:p>
            <a:pPr>
              <a:buFont typeface="Wingdings" pitchFamily="2" charset="2"/>
              <a:buChar char="ü"/>
            </a:pPr>
            <a:r>
              <a:rPr lang="en-US" dirty="0" smtClean="0"/>
              <a:t>Provisional diagnosis of diabetes: FPG ≥126 mg/</a:t>
            </a:r>
            <a:r>
              <a:rPr lang="en-US" dirty="0" err="1" smtClean="0"/>
              <a:t>dL</a:t>
            </a:r>
            <a:r>
              <a:rPr lang="en-US" dirty="0" smtClean="0"/>
              <a:t> (≥ 7.0 </a:t>
            </a:r>
            <a:r>
              <a:rPr lang="en-US" dirty="0" err="1" smtClean="0"/>
              <a:t>mmol</a:t>
            </a:r>
            <a:r>
              <a:rPr lang="en-US" dirty="0" smtClean="0"/>
              <a:t>/L) (diagnosis must be confirmed)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b="1" dirty="0" smtClean="0"/>
              <a:t>Fasting Blood glucose</a:t>
            </a:r>
            <a:endParaRPr lang="en-US" dirty="0" smtClean="0"/>
          </a:p>
        </p:txBody>
      </p:sp>
      <p:sp>
        <p:nvSpPr>
          <p:cNvPr id="3" name="Content Placeholder 2"/>
          <p:cNvSpPr>
            <a:spLocks noGrp="1"/>
          </p:cNvSpPr>
          <p:nvPr>
            <p:ph idx="1"/>
          </p:nvPr>
        </p:nvSpPr>
        <p:spPr/>
        <p:txBody>
          <a:bodyPr rtlCol="0">
            <a:normAutofit lnSpcReduction="10000"/>
          </a:bodyPr>
          <a:lstStyle/>
          <a:p>
            <a:pPr marL="0" indent="0" fontAlgn="auto">
              <a:spcAft>
                <a:spcPts val="0"/>
              </a:spcAft>
              <a:buFont typeface="Arial" pitchFamily="34" charset="0"/>
              <a:buNone/>
              <a:defRPr/>
            </a:pPr>
            <a:r>
              <a:rPr lang="en-US" sz="3600" b="1" dirty="0" smtClean="0"/>
              <a:t>Interventions/Implications</a:t>
            </a:r>
          </a:p>
          <a:p>
            <a:pPr marL="0" indent="0" fontAlgn="auto">
              <a:spcAft>
                <a:spcPts val="0"/>
              </a:spcAft>
              <a:buFont typeface="Arial" pitchFamily="34" charset="0"/>
              <a:buNone/>
              <a:defRPr/>
            </a:pPr>
            <a:r>
              <a:rPr lang="en-US" b="1" u="sng" dirty="0" smtClean="0"/>
              <a:t>Pre-test</a:t>
            </a:r>
          </a:p>
          <a:p>
            <a:pPr fontAlgn="auto">
              <a:spcAft>
                <a:spcPts val="0"/>
              </a:spcAft>
              <a:buFont typeface="Wingdings" pitchFamily="2" charset="2"/>
              <a:buChar char="Ø"/>
              <a:defRPr/>
            </a:pPr>
            <a:r>
              <a:rPr lang="en-US" dirty="0" smtClean="0"/>
              <a:t>Explain to the patient the purpose of the test and the need for a blood sample to be drawn.</a:t>
            </a:r>
          </a:p>
          <a:p>
            <a:pPr fontAlgn="auto">
              <a:spcAft>
                <a:spcPts val="0"/>
              </a:spcAft>
              <a:buFont typeface="Wingdings" pitchFamily="2" charset="2"/>
              <a:buChar char="Ø"/>
              <a:defRPr/>
            </a:pPr>
            <a:r>
              <a:rPr lang="en-US" dirty="0" smtClean="0"/>
              <a:t>Fasting of at least 8 hours is required prior to the test. Water is permitted.</a:t>
            </a:r>
          </a:p>
          <a:p>
            <a:pPr fontAlgn="auto">
              <a:spcAft>
                <a:spcPts val="0"/>
              </a:spcAft>
              <a:buFont typeface="Wingdings" pitchFamily="2" charset="2"/>
              <a:buChar char="Ø"/>
              <a:defRPr/>
            </a:pPr>
            <a:r>
              <a:rPr lang="en-US" dirty="0" smtClean="0"/>
              <a:t>Insulin or oral hypoglycemic agents are to be withheld until after the blood sample is drawn.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257800"/>
          </a:xfrm>
        </p:spPr>
        <p:txBody>
          <a:bodyPr rtlCol="0">
            <a:noAutofit/>
          </a:bodyPr>
          <a:lstStyle/>
          <a:p>
            <a:pPr marL="0" indent="0" fontAlgn="auto">
              <a:spcAft>
                <a:spcPts val="0"/>
              </a:spcAft>
              <a:buFont typeface="Arial" pitchFamily="34" charset="0"/>
              <a:buNone/>
              <a:defRPr/>
            </a:pPr>
            <a:r>
              <a:rPr lang="en-US" sz="2900" b="1" u="sng" dirty="0" smtClean="0"/>
              <a:t>Procedure</a:t>
            </a:r>
          </a:p>
          <a:p>
            <a:pPr fontAlgn="auto">
              <a:spcAft>
                <a:spcPts val="0"/>
              </a:spcAft>
              <a:buFont typeface="Wingdings" pitchFamily="2" charset="2"/>
              <a:buChar char="Ø"/>
              <a:defRPr/>
            </a:pPr>
            <a:r>
              <a:rPr lang="en-US" sz="2900" dirty="0" smtClean="0"/>
              <a:t>A 7-mL blood sample is drawn in a collection tube containing a glycolytic inhibitor such as sodium fluoride.</a:t>
            </a:r>
          </a:p>
          <a:p>
            <a:pPr fontAlgn="auto">
              <a:spcAft>
                <a:spcPts val="0"/>
              </a:spcAft>
              <a:buFont typeface="Wingdings" pitchFamily="2" charset="2"/>
              <a:buChar char="Ø"/>
              <a:defRPr/>
            </a:pPr>
            <a:r>
              <a:rPr lang="en-US" sz="2900" dirty="0" smtClean="0"/>
              <a:t>Gloves are worn throughout the procedure.</a:t>
            </a:r>
          </a:p>
          <a:p>
            <a:pPr marL="0" indent="0" fontAlgn="auto">
              <a:spcAft>
                <a:spcPts val="0"/>
              </a:spcAft>
              <a:buFont typeface="Arial" pitchFamily="34" charset="0"/>
              <a:buNone/>
              <a:defRPr/>
            </a:pPr>
            <a:r>
              <a:rPr lang="en-US" sz="2900" b="1" u="sng" dirty="0" smtClean="0"/>
              <a:t>Post-test</a:t>
            </a:r>
          </a:p>
          <a:p>
            <a:pPr fontAlgn="auto">
              <a:spcAft>
                <a:spcPts val="0"/>
              </a:spcAft>
              <a:buFont typeface="Wingdings" pitchFamily="2" charset="2"/>
              <a:buChar char="Ø"/>
              <a:defRPr/>
            </a:pPr>
            <a:r>
              <a:rPr lang="en-US" sz="2900" dirty="0" smtClean="0"/>
              <a:t>Apply pressure at venipuncture site. Apply dressing, periodically assessing for continued bleeding.</a:t>
            </a:r>
          </a:p>
          <a:p>
            <a:pPr fontAlgn="auto">
              <a:spcAft>
                <a:spcPts val="0"/>
              </a:spcAft>
              <a:buFont typeface="Wingdings" pitchFamily="2" charset="2"/>
              <a:buChar char="Ø"/>
              <a:defRPr/>
            </a:pPr>
            <a:r>
              <a:rPr lang="en-US" sz="2900" dirty="0" smtClean="0"/>
              <a:t>Label the specimen and transport it to the laboratory immediately. Blood glucose levels decrease when blood is left at room temperature.</a:t>
            </a:r>
          </a:p>
          <a:p>
            <a:pPr fontAlgn="auto">
              <a:spcAft>
                <a:spcPts val="0"/>
              </a:spcAft>
              <a:buFont typeface="Wingdings" pitchFamily="2" charset="2"/>
              <a:buChar char="Ø"/>
              <a:defRPr/>
            </a:pPr>
            <a:r>
              <a:rPr lang="en-US" sz="2900" dirty="0" smtClean="0"/>
              <a:t>Report abnormal findings to the primary care provider.</a:t>
            </a:r>
          </a:p>
        </p:txBody>
      </p:sp>
      <p:sp>
        <p:nvSpPr>
          <p:cNvPr id="5" name="Title 1"/>
          <p:cNvSpPr>
            <a:spLocks noGrp="1"/>
          </p:cNvSpPr>
          <p:nvPr>
            <p:ph type="title"/>
          </p:nvPr>
        </p:nvSpPr>
        <p:spPr>
          <a:xfrm>
            <a:off x="457200" y="0"/>
            <a:ext cx="8229600" cy="1143000"/>
          </a:xfrm>
        </p:spPr>
        <p:txBody>
          <a:bodyPr/>
          <a:lstStyle/>
          <a:p>
            <a:r>
              <a:rPr lang="en-US" b="1" dirty="0" smtClean="0"/>
              <a:t>Fasting Blood glucose</a:t>
            </a:r>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b="1" dirty="0" smtClean="0"/>
              <a:t>Fasting Blood glucose</a:t>
            </a:r>
            <a:endParaRPr lang="en-US" dirty="0" smtClean="0"/>
          </a:p>
        </p:txBody>
      </p:sp>
      <p:sp>
        <p:nvSpPr>
          <p:cNvPr id="18435" name="Content Placeholder 2"/>
          <p:cNvSpPr>
            <a:spLocks noGrp="1"/>
          </p:cNvSpPr>
          <p:nvPr>
            <p:ph idx="1"/>
          </p:nvPr>
        </p:nvSpPr>
        <p:spPr/>
        <p:txBody>
          <a:bodyPr/>
          <a:lstStyle/>
          <a:p>
            <a:pPr marL="0" indent="0">
              <a:buNone/>
            </a:pPr>
            <a:r>
              <a:rPr lang="en-US" sz="3600" b="1" dirty="0" smtClean="0"/>
              <a:t>Clinical Alerts</a:t>
            </a:r>
          </a:p>
          <a:p>
            <a:pPr>
              <a:buFont typeface="Wingdings" pitchFamily="2" charset="2"/>
              <a:buChar char="Ø"/>
            </a:pPr>
            <a:r>
              <a:rPr lang="en-US" dirty="0" smtClean="0"/>
              <a:t>Patients with elevated fasting plasma glucose need to have the diagnosis confirmed with additional laboratory testing.</a:t>
            </a:r>
          </a:p>
          <a:p>
            <a:pPr>
              <a:buFont typeface="Wingdings" pitchFamily="2" charset="2"/>
              <a:buChar char="Ø"/>
            </a:pPr>
            <a:r>
              <a:rPr lang="en-US" dirty="0" smtClean="0"/>
              <a:t>If the patient is found to have diabetes mellitus, extensive education is needed on the condition and how to control it.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smtClean="0"/>
              <a:t>Two-hour post-prandial blood glucose</a:t>
            </a:r>
            <a:endParaRPr lang="en-US" b="1" dirty="0"/>
          </a:p>
        </p:txBody>
      </p:sp>
      <p:sp>
        <p:nvSpPr>
          <p:cNvPr id="3" name="Content Placeholder 2"/>
          <p:cNvSpPr>
            <a:spLocks noGrp="1"/>
          </p:cNvSpPr>
          <p:nvPr>
            <p:ph idx="1"/>
          </p:nvPr>
        </p:nvSpPr>
        <p:spPr>
          <a:xfrm>
            <a:off x="228600" y="1066800"/>
            <a:ext cx="8763000" cy="4525963"/>
          </a:xfrm>
        </p:spPr>
        <p:txBody>
          <a:bodyPr/>
          <a:lstStyle/>
          <a:p>
            <a:pPr>
              <a:buFont typeface="Wingdings" pitchFamily="2" charset="2"/>
              <a:buChar char="Ø"/>
            </a:pPr>
            <a:r>
              <a:rPr lang="en-US" sz="2800" dirty="0"/>
              <a:t>The </a:t>
            </a:r>
            <a:r>
              <a:rPr lang="en-US" sz="2800" dirty="0" smtClean="0"/>
              <a:t>Post-prandial </a:t>
            </a:r>
            <a:r>
              <a:rPr lang="en-US" sz="2800" dirty="0"/>
              <a:t>glucose test </a:t>
            </a:r>
            <a:r>
              <a:rPr lang="en-US" sz="2800" dirty="0" smtClean="0"/>
              <a:t>is </a:t>
            </a:r>
            <a:r>
              <a:rPr lang="en-US" sz="2800" dirty="0"/>
              <a:t>a glucose test done on the blood after </a:t>
            </a:r>
            <a:r>
              <a:rPr lang="en-US" sz="2800" dirty="0" smtClean="0"/>
              <a:t>2 hours </a:t>
            </a:r>
            <a:r>
              <a:rPr lang="en-US" sz="2800" dirty="0"/>
              <a:t>from the start of your last </a:t>
            </a:r>
            <a:r>
              <a:rPr lang="en-US" sz="2800" dirty="0" smtClean="0"/>
              <a:t>meal. </a:t>
            </a:r>
            <a:r>
              <a:rPr lang="en-US" sz="2800" dirty="0"/>
              <a:t>Carbohydrate foods are the main sources of glucose and it is a primary source of energy present in the body</a:t>
            </a:r>
            <a:r>
              <a:rPr lang="en-US" sz="2800" dirty="0" smtClean="0"/>
              <a:t>.</a:t>
            </a:r>
          </a:p>
          <a:p>
            <a:pPr>
              <a:buFont typeface="Wingdings" pitchFamily="2" charset="2"/>
              <a:buChar char="Ø"/>
            </a:pPr>
            <a:r>
              <a:rPr lang="en-US" sz="2800" dirty="0"/>
              <a:t>Blood glucose levels generally increase a bit after eating a meal. It is because the pancreas releases insulin which helps the body remove glucose from the blood and store it as energy. </a:t>
            </a:r>
            <a:endParaRPr lang="en-US" sz="2800" dirty="0" smtClean="0"/>
          </a:p>
          <a:p>
            <a:pPr marL="917575">
              <a:buFont typeface="Wingdings" pitchFamily="2" charset="2"/>
              <a:buChar char="ü"/>
            </a:pPr>
            <a:r>
              <a:rPr lang="en-US" sz="2800" dirty="0" smtClean="0"/>
              <a:t>Those </a:t>
            </a:r>
            <a:r>
              <a:rPr lang="en-US" sz="2800" dirty="0"/>
              <a:t>suffering from </a:t>
            </a:r>
            <a:r>
              <a:rPr lang="en-US" sz="2800" dirty="0">
                <a:solidFill>
                  <a:srgbClr val="FF0000"/>
                </a:solidFill>
              </a:rPr>
              <a:t>diabetes</a:t>
            </a:r>
            <a:r>
              <a:rPr lang="en-US" sz="2800" dirty="0"/>
              <a:t> will not be able to respond to the insulin and this keeps their glucose levels high. The levels remain high and over time, this can cause damage to the eyes, nerves, kidneys and blood vessels as well.</a:t>
            </a:r>
          </a:p>
        </p:txBody>
      </p:sp>
    </p:spTree>
    <p:extLst>
      <p:ext uri="{BB962C8B-B14F-4D97-AF65-F5344CB8AC3E}">
        <p14:creationId xmlns:p14="http://schemas.microsoft.com/office/powerpoint/2010/main" val="15281651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686800" cy="5105400"/>
          </a:xfrm>
        </p:spPr>
        <p:txBody>
          <a:bodyPr/>
          <a:lstStyle/>
          <a:p>
            <a:pPr fontAlgn="auto">
              <a:spcAft>
                <a:spcPts val="0"/>
              </a:spcAft>
              <a:buFont typeface="Wingdings" pitchFamily="2" charset="2"/>
              <a:buChar char="Ø"/>
              <a:defRPr/>
            </a:pPr>
            <a:r>
              <a:rPr lang="en-US" dirty="0"/>
              <a:t>In non-diabetic patients, 2-hour </a:t>
            </a:r>
            <a:r>
              <a:rPr lang="en-US" dirty="0" smtClean="0"/>
              <a:t>post-prandial </a:t>
            </a:r>
            <a:r>
              <a:rPr lang="en-US" dirty="0"/>
              <a:t>blood glucose levels are usually </a:t>
            </a:r>
            <a:r>
              <a:rPr lang="en-US" dirty="0" smtClean="0"/>
              <a:t>&lt;140 mg/</a:t>
            </a:r>
            <a:r>
              <a:rPr lang="en-US" dirty="0" err="1" smtClean="0"/>
              <a:t>dL</a:t>
            </a:r>
            <a:r>
              <a:rPr lang="en-US" dirty="0" smtClean="0"/>
              <a:t> (7.8 </a:t>
            </a:r>
            <a:r>
              <a:rPr lang="en-US" dirty="0" err="1" smtClean="0"/>
              <a:t>mmol</a:t>
            </a:r>
            <a:r>
              <a:rPr lang="en-US" dirty="0" smtClean="0"/>
              <a:t>/l). </a:t>
            </a:r>
            <a:r>
              <a:rPr lang="en-US" dirty="0"/>
              <a:t>After a meal, glucose levels peak at approximately 1 hour and then return to pre-meal levels within 2 to 3 hours. This variance in plasma glucose is controlled by the insulin response to food intake. </a:t>
            </a:r>
          </a:p>
          <a:p>
            <a:pPr fontAlgn="auto">
              <a:spcAft>
                <a:spcPts val="0"/>
              </a:spcAft>
              <a:buFont typeface="Wingdings" pitchFamily="2" charset="2"/>
              <a:buChar char="Ø"/>
              <a:defRPr/>
            </a:pPr>
            <a:r>
              <a:rPr lang="en-US" dirty="0"/>
              <a:t>In patients with type 2 diabetes, the insulin response is decreased or absent, resulting in elevated </a:t>
            </a:r>
            <a:r>
              <a:rPr lang="en-US" dirty="0" smtClean="0"/>
              <a:t>post-prandial </a:t>
            </a:r>
            <a:r>
              <a:rPr lang="en-US" dirty="0"/>
              <a:t>glucose. </a:t>
            </a:r>
            <a:endParaRPr lang="en-US" dirty="0" smtClean="0"/>
          </a:p>
        </p:txBody>
      </p:sp>
      <p:sp>
        <p:nvSpPr>
          <p:cNvPr id="4" name="Title 1"/>
          <p:cNvSpPr>
            <a:spLocks noGrp="1"/>
          </p:cNvSpPr>
          <p:nvPr>
            <p:ph type="title"/>
          </p:nvPr>
        </p:nvSpPr>
        <p:spPr>
          <a:xfrm>
            <a:off x="0" y="0"/>
            <a:ext cx="9144000" cy="1143000"/>
          </a:xfrm>
        </p:spPr>
        <p:txBody>
          <a:bodyPr/>
          <a:lstStyle/>
          <a:p>
            <a:r>
              <a:rPr lang="en-US" b="1" dirty="0" smtClean="0"/>
              <a:t>Two-hour post-prandial blood glucose</a:t>
            </a:r>
            <a:endParaRPr lang="en-US" b="1" dirty="0"/>
          </a:p>
        </p:txBody>
      </p:sp>
    </p:spTree>
    <p:extLst>
      <p:ext uri="{BB962C8B-B14F-4D97-AF65-F5344CB8AC3E}">
        <p14:creationId xmlns:p14="http://schemas.microsoft.com/office/powerpoint/2010/main" val="31763228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Wingdings" pitchFamily="2" charset="2"/>
              <a:buChar char="Ø"/>
            </a:pPr>
            <a:r>
              <a:rPr lang="en-US" b="1" dirty="0"/>
              <a:t>The </a:t>
            </a:r>
            <a:r>
              <a:rPr lang="en-US" b="1" dirty="0" smtClean="0"/>
              <a:t>post-prandial </a:t>
            </a:r>
            <a:r>
              <a:rPr lang="en-US" b="1" dirty="0"/>
              <a:t>blood glucose levels depend on</a:t>
            </a:r>
          </a:p>
          <a:p>
            <a:pPr>
              <a:buFont typeface="Wingdings" pitchFamily="2" charset="2"/>
              <a:buChar char="ü"/>
            </a:pPr>
            <a:r>
              <a:rPr lang="en-US" dirty="0" smtClean="0"/>
              <a:t>The </a:t>
            </a:r>
            <a:r>
              <a:rPr lang="en-US" dirty="0"/>
              <a:t>meals </a:t>
            </a:r>
            <a:r>
              <a:rPr lang="en-US" dirty="0" smtClean="0"/>
              <a:t>taken</a:t>
            </a:r>
          </a:p>
          <a:p>
            <a:pPr>
              <a:buFont typeface="Wingdings" pitchFamily="2" charset="2"/>
              <a:buChar char="ü"/>
            </a:pPr>
            <a:r>
              <a:rPr lang="en-US" dirty="0" smtClean="0"/>
              <a:t>Time </a:t>
            </a:r>
            <a:r>
              <a:rPr lang="en-US" dirty="0"/>
              <a:t>taken by food to move through the </a:t>
            </a:r>
            <a:r>
              <a:rPr lang="en-US" dirty="0" smtClean="0"/>
              <a:t>stomach</a:t>
            </a:r>
          </a:p>
          <a:p>
            <a:pPr>
              <a:buFont typeface="Wingdings" pitchFamily="2" charset="2"/>
              <a:buChar char="ü"/>
            </a:pPr>
            <a:r>
              <a:rPr lang="en-US" dirty="0" smtClean="0"/>
              <a:t>Lifestyle </a:t>
            </a:r>
            <a:r>
              <a:rPr lang="en-US" dirty="0"/>
              <a:t>of the </a:t>
            </a:r>
            <a:r>
              <a:rPr lang="en-US" dirty="0" smtClean="0"/>
              <a:t>patient</a:t>
            </a:r>
          </a:p>
          <a:p>
            <a:pPr>
              <a:buFont typeface="Wingdings" pitchFamily="2" charset="2"/>
              <a:buChar char="ü"/>
            </a:pPr>
            <a:r>
              <a:rPr lang="en-US" dirty="0" smtClean="0"/>
              <a:t>Sensitivity </a:t>
            </a:r>
            <a:r>
              <a:rPr lang="en-US" dirty="0"/>
              <a:t>to insulin</a:t>
            </a:r>
          </a:p>
        </p:txBody>
      </p:sp>
      <p:sp>
        <p:nvSpPr>
          <p:cNvPr id="4" name="Title 1"/>
          <p:cNvSpPr>
            <a:spLocks noGrp="1"/>
          </p:cNvSpPr>
          <p:nvPr>
            <p:ph type="title"/>
          </p:nvPr>
        </p:nvSpPr>
        <p:spPr>
          <a:xfrm>
            <a:off x="0" y="274638"/>
            <a:ext cx="9144000" cy="1143000"/>
          </a:xfrm>
        </p:spPr>
        <p:txBody>
          <a:bodyPr/>
          <a:lstStyle/>
          <a:p>
            <a:r>
              <a:rPr lang="en-US" b="1" dirty="0" smtClean="0"/>
              <a:t>Two-hour post-prandial blood glucose</a:t>
            </a:r>
            <a:endParaRPr lang="en-US" b="1" dirty="0"/>
          </a:p>
        </p:txBody>
      </p:sp>
    </p:spTree>
    <p:extLst>
      <p:ext uri="{BB962C8B-B14F-4D97-AF65-F5344CB8AC3E}">
        <p14:creationId xmlns:p14="http://schemas.microsoft.com/office/powerpoint/2010/main" val="40033980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rtlCol="0">
            <a:noAutofit/>
          </a:bodyPr>
          <a:lstStyle/>
          <a:p>
            <a:pPr fontAlgn="auto">
              <a:spcAft>
                <a:spcPts val="0"/>
              </a:spcAft>
              <a:defRPr/>
            </a:pPr>
            <a:r>
              <a:rPr lang="en-US" b="1" dirty="0" smtClean="0"/>
              <a:t>Two-hour post-prandial blood glucose</a:t>
            </a:r>
          </a:p>
        </p:txBody>
      </p:sp>
      <p:sp>
        <p:nvSpPr>
          <p:cNvPr id="3" name="Content Placeholder 2"/>
          <p:cNvSpPr>
            <a:spLocks noGrp="1"/>
          </p:cNvSpPr>
          <p:nvPr>
            <p:ph idx="1"/>
          </p:nvPr>
        </p:nvSpPr>
        <p:spPr>
          <a:xfrm>
            <a:off x="457200" y="914400"/>
            <a:ext cx="8229600" cy="5410200"/>
          </a:xfrm>
        </p:spPr>
        <p:txBody>
          <a:bodyPr rtlCol="0">
            <a:noAutofit/>
          </a:bodyPr>
          <a:lstStyle/>
          <a:p>
            <a:pPr fontAlgn="auto">
              <a:spcAft>
                <a:spcPts val="0"/>
              </a:spcAft>
              <a:buFont typeface="Wingdings" pitchFamily="2" charset="2"/>
              <a:buChar char="Ø"/>
              <a:defRPr/>
            </a:pPr>
            <a:r>
              <a:rPr lang="en-US" sz="2800" b="1" u="sng" dirty="0" smtClean="0"/>
              <a:t>Purpose</a:t>
            </a:r>
          </a:p>
          <a:p>
            <a:pPr fontAlgn="auto">
              <a:spcAft>
                <a:spcPts val="0"/>
              </a:spcAft>
              <a:buFont typeface="Wingdings" pitchFamily="2" charset="2"/>
              <a:buChar char="ü"/>
              <a:defRPr/>
            </a:pPr>
            <a:r>
              <a:rPr lang="en-US" sz="2800" dirty="0" smtClean="0"/>
              <a:t>Screen for presence of diabetes</a:t>
            </a:r>
          </a:p>
          <a:p>
            <a:pPr fontAlgn="auto">
              <a:spcAft>
                <a:spcPts val="0"/>
              </a:spcAft>
              <a:buFont typeface="Wingdings" pitchFamily="2" charset="2"/>
              <a:buChar char="ü"/>
              <a:defRPr/>
            </a:pPr>
            <a:r>
              <a:rPr lang="en-US" sz="2800" dirty="0"/>
              <a:t>Monitor the ability of the person with diabetes to manage his blood sugar levels</a:t>
            </a:r>
            <a:r>
              <a:rPr lang="en-US" sz="2800" dirty="0" smtClean="0"/>
              <a:t>.</a:t>
            </a:r>
          </a:p>
          <a:p>
            <a:pPr fontAlgn="auto">
              <a:spcAft>
                <a:spcPts val="0"/>
              </a:spcAft>
              <a:buFont typeface="Wingdings" pitchFamily="2" charset="2"/>
              <a:buChar char="ü"/>
              <a:defRPr/>
            </a:pPr>
            <a:r>
              <a:rPr lang="en-US" sz="2800" dirty="0" smtClean="0"/>
              <a:t>Monitor effects of insulin dosage in diagnosed diabetes</a:t>
            </a:r>
          </a:p>
          <a:p>
            <a:pPr fontAlgn="auto">
              <a:spcAft>
                <a:spcPts val="0"/>
              </a:spcAft>
              <a:buFont typeface="Wingdings" pitchFamily="2" charset="2"/>
              <a:buChar char="Ø"/>
              <a:defRPr/>
            </a:pPr>
            <a:endParaRPr lang="en-US" sz="2800" dirty="0" smtClean="0"/>
          </a:p>
          <a:p>
            <a:pPr fontAlgn="auto">
              <a:spcAft>
                <a:spcPts val="0"/>
              </a:spcAft>
              <a:buFont typeface="Wingdings" pitchFamily="2" charset="2"/>
              <a:buChar char="Ø"/>
              <a:defRPr/>
            </a:pPr>
            <a:r>
              <a:rPr lang="en-US" sz="2800" u="sng" dirty="0" smtClean="0"/>
              <a:t>Fasting required</a:t>
            </a:r>
            <a:r>
              <a:rPr lang="en-US" sz="2800" dirty="0" smtClean="0"/>
              <a:t>: beginning at midnight until breakfast</a:t>
            </a:r>
          </a:p>
          <a:p>
            <a:pPr fontAlgn="auto">
              <a:spcAft>
                <a:spcPts val="0"/>
              </a:spcAft>
              <a:buFont typeface="Wingdings" pitchFamily="2" charset="2"/>
              <a:buChar char="ü"/>
              <a:defRPr/>
            </a:pPr>
            <a:r>
              <a:rPr lang="en-US" sz="2800" u="sng" dirty="0" smtClean="0"/>
              <a:t>Breakfast</a:t>
            </a:r>
            <a:r>
              <a:rPr lang="en-US" sz="2800" dirty="0" smtClean="0"/>
              <a:t>: patient consumes a prescribed meal containing 75 grams of carbohydrate</a:t>
            </a:r>
          </a:p>
          <a:p>
            <a:pPr marL="1031875" indent="-457200" fontAlgn="auto">
              <a:spcAft>
                <a:spcPts val="0"/>
              </a:spcAft>
              <a:buFont typeface="Courier New" pitchFamily="49" charset="0"/>
              <a:buChar char="o"/>
              <a:defRPr/>
            </a:pPr>
            <a:r>
              <a:rPr lang="en-US" sz="2800" dirty="0" smtClean="0"/>
              <a:t>Alternative: drink 75 grams of glucose solution</a:t>
            </a:r>
          </a:p>
        </p:txBody>
      </p:sp>
    </p:spTree>
    <p:extLst>
      <p:ext uri="{BB962C8B-B14F-4D97-AF65-F5344CB8AC3E}">
        <p14:creationId xmlns:p14="http://schemas.microsoft.com/office/powerpoint/2010/main" val="3447536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l"/>
            <a:r>
              <a:rPr lang="en-US" b="1" dirty="0" smtClean="0"/>
              <a:t>Introduction</a:t>
            </a:r>
            <a:endParaRPr lang="en-US" dirty="0" smtClean="0"/>
          </a:p>
        </p:txBody>
      </p:sp>
      <p:sp>
        <p:nvSpPr>
          <p:cNvPr id="3" name="Content Placeholder 2"/>
          <p:cNvSpPr>
            <a:spLocks noGrp="1"/>
          </p:cNvSpPr>
          <p:nvPr>
            <p:ph idx="1"/>
          </p:nvPr>
        </p:nvSpPr>
        <p:spPr>
          <a:xfrm>
            <a:off x="457200" y="1447800"/>
            <a:ext cx="8229600" cy="5257800"/>
          </a:xfrm>
        </p:spPr>
        <p:txBody>
          <a:bodyPr rtlCol="0">
            <a:noAutofit/>
          </a:bodyPr>
          <a:lstStyle/>
          <a:p>
            <a:pPr fontAlgn="auto">
              <a:spcAft>
                <a:spcPts val="0"/>
              </a:spcAft>
              <a:buFont typeface="Wingdings" pitchFamily="2" charset="2"/>
              <a:buChar char="Ø"/>
              <a:defRPr/>
            </a:pPr>
            <a:r>
              <a:rPr lang="en-US" sz="3000" dirty="0" smtClean="0"/>
              <a:t>The mean normal blood glucose level in humans is about 100 mg/</a:t>
            </a:r>
            <a:r>
              <a:rPr lang="en-US" sz="3000" dirty="0" err="1" smtClean="0"/>
              <a:t>dL</a:t>
            </a:r>
            <a:r>
              <a:rPr lang="en-US" sz="3000" dirty="0" smtClean="0"/>
              <a:t> (5.6 </a:t>
            </a:r>
            <a:r>
              <a:rPr lang="en-US" sz="3000" dirty="0" err="1" smtClean="0"/>
              <a:t>mmol</a:t>
            </a:r>
            <a:r>
              <a:rPr lang="en-US" sz="3000" dirty="0" smtClean="0"/>
              <a:t>/L); however, this level fluctuates throughout the day. </a:t>
            </a:r>
          </a:p>
          <a:p>
            <a:pPr fontAlgn="auto">
              <a:spcAft>
                <a:spcPts val="0"/>
              </a:spcAft>
              <a:buFont typeface="Wingdings" pitchFamily="2" charset="2"/>
              <a:buChar char="Ø"/>
              <a:defRPr/>
            </a:pPr>
            <a:r>
              <a:rPr lang="en-US" sz="3000" dirty="0" smtClean="0"/>
              <a:t>Glucose levels are usually lowest in the morning, before the first meal of the day (termed “the fasting level”), and rise after meals for an hour or two by a few milligram. </a:t>
            </a:r>
          </a:p>
          <a:p>
            <a:pPr fontAlgn="auto">
              <a:spcAft>
                <a:spcPts val="0"/>
              </a:spcAft>
              <a:buFont typeface="Wingdings" pitchFamily="2" charset="2"/>
              <a:buChar char="Ø"/>
              <a:defRPr/>
            </a:pPr>
            <a:r>
              <a:rPr lang="en-US" sz="3000" dirty="0" smtClean="0"/>
              <a:t>The normal blood glucose level (tested while fasting) for non-diabetics, should be between 70 and 110 milligrams per deciliter (mg/</a:t>
            </a:r>
            <a:r>
              <a:rPr lang="en-US" sz="3000" dirty="0" err="1" smtClean="0"/>
              <a:t>dL</a:t>
            </a:r>
            <a:r>
              <a:rPr lang="en-US" sz="3000" dirty="0" smtClean="0"/>
              <a:t>) (3.9-6.1 </a:t>
            </a:r>
            <a:r>
              <a:rPr lang="en-US" sz="3000" dirty="0" err="1" smtClean="0"/>
              <a:t>mmol</a:t>
            </a:r>
            <a:r>
              <a:rPr lang="en-US" sz="3000" dirty="0" smtClean="0"/>
              <a:t>/l).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lstStyle/>
          <a:p>
            <a:r>
              <a:rPr lang="en-US" b="1" dirty="0" smtClean="0"/>
              <a:t>Oral Glucose Tolerance Test (OGTT)</a:t>
            </a:r>
            <a:endParaRPr lang="en-US" b="1" dirty="0"/>
          </a:p>
        </p:txBody>
      </p:sp>
      <p:sp>
        <p:nvSpPr>
          <p:cNvPr id="3" name="Content Placeholder 2"/>
          <p:cNvSpPr>
            <a:spLocks noGrp="1"/>
          </p:cNvSpPr>
          <p:nvPr>
            <p:ph idx="1"/>
          </p:nvPr>
        </p:nvSpPr>
        <p:spPr>
          <a:xfrm>
            <a:off x="457200" y="1447800"/>
            <a:ext cx="8229600" cy="4525963"/>
          </a:xfrm>
        </p:spPr>
        <p:txBody>
          <a:bodyPr/>
          <a:lstStyle/>
          <a:p>
            <a:pPr marL="0" indent="0" fontAlgn="auto">
              <a:spcAft>
                <a:spcPts val="0"/>
              </a:spcAft>
              <a:buFont typeface="Arial" pitchFamily="34" charset="0"/>
              <a:buNone/>
              <a:defRPr/>
            </a:pPr>
            <a:r>
              <a:rPr lang="en-US" sz="2800" dirty="0"/>
              <a:t>What is glucose tolerance </a:t>
            </a:r>
            <a:r>
              <a:rPr lang="en-US" sz="2800" dirty="0" smtClean="0"/>
              <a:t>test (GTT)?</a:t>
            </a:r>
            <a:endParaRPr lang="en-US" sz="2800" dirty="0"/>
          </a:p>
          <a:p>
            <a:pPr fontAlgn="auto">
              <a:spcAft>
                <a:spcPts val="0"/>
              </a:spcAft>
              <a:buFont typeface="Wingdings" pitchFamily="2" charset="2"/>
              <a:buChar char="Ø"/>
              <a:defRPr/>
            </a:pPr>
            <a:r>
              <a:rPr lang="en-US" sz="2800" dirty="0"/>
              <a:t>Glucose Tolerance is the ability of the body to utilize glucose. </a:t>
            </a:r>
          </a:p>
          <a:p>
            <a:pPr fontAlgn="auto">
              <a:spcAft>
                <a:spcPts val="0"/>
              </a:spcAft>
              <a:buFont typeface="Wingdings" pitchFamily="2" charset="2"/>
              <a:buChar char="Ø"/>
              <a:defRPr/>
            </a:pPr>
            <a:r>
              <a:rPr lang="en-US" sz="2800" dirty="0"/>
              <a:t>GTT is indicated by the nature of blood glucose curve following the administration of glucose. </a:t>
            </a:r>
          </a:p>
          <a:p>
            <a:pPr fontAlgn="auto">
              <a:spcAft>
                <a:spcPts val="0"/>
              </a:spcAft>
              <a:buFont typeface="Wingdings" pitchFamily="2" charset="2"/>
              <a:buChar char="Ø"/>
              <a:defRPr/>
            </a:pPr>
            <a:r>
              <a:rPr lang="en-US" sz="2800" dirty="0"/>
              <a:t>Thus “Glucose Tolerance” is a valuable diagnostic aid. </a:t>
            </a:r>
          </a:p>
          <a:p>
            <a:pPr fontAlgn="auto">
              <a:spcAft>
                <a:spcPts val="0"/>
              </a:spcAft>
              <a:buFont typeface="Wingdings" pitchFamily="2" charset="2"/>
              <a:buChar char="Ø"/>
              <a:defRPr/>
            </a:pPr>
            <a:r>
              <a:rPr lang="en-US" sz="2800" dirty="0"/>
              <a:t>GTT can be performed by two ways…. </a:t>
            </a:r>
          </a:p>
          <a:p>
            <a:pPr marL="514350" indent="0" fontAlgn="auto">
              <a:spcAft>
                <a:spcPts val="0"/>
              </a:spcAft>
              <a:buFont typeface="Arial" pitchFamily="34" charset="0"/>
              <a:buNone/>
              <a:defRPr/>
            </a:pPr>
            <a:r>
              <a:rPr lang="en-US" sz="2800" dirty="0">
                <a:solidFill>
                  <a:srgbClr val="FF0000"/>
                </a:solidFill>
              </a:rPr>
              <a:t>1- Oral GTT </a:t>
            </a:r>
          </a:p>
          <a:p>
            <a:pPr marL="514350" indent="0" fontAlgn="auto">
              <a:spcAft>
                <a:spcPts val="0"/>
              </a:spcAft>
              <a:buFont typeface="Arial" pitchFamily="34" charset="0"/>
              <a:buNone/>
              <a:defRPr/>
            </a:pPr>
            <a:r>
              <a:rPr lang="en-US" sz="2800" dirty="0">
                <a:solidFill>
                  <a:srgbClr val="FF0000"/>
                </a:solidFill>
              </a:rPr>
              <a:t>2- Intravenous GTT </a:t>
            </a:r>
          </a:p>
          <a:p>
            <a:pPr fontAlgn="auto">
              <a:spcAft>
                <a:spcPts val="0"/>
              </a:spcAft>
              <a:buFont typeface="Wingdings" pitchFamily="2" charset="2"/>
              <a:buChar char="ü"/>
              <a:defRPr/>
            </a:pPr>
            <a:r>
              <a:rPr lang="en-US" sz="2800" dirty="0">
                <a:latin typeface="Calibri" panose="020F0502020204030204" pitchFamily="34" charset="0"/>
                <a:cs typeface="Calibri" panose="020F0502020204030204" pitchFamily="34" charset="0"/>
              </a:rPr>
              <a:t>The most common glucose tolerance test is </a:t>
            </a:r>
            <a:r>
              <a:rPr lang="en-US" sz="2800" dirty="0">
                <a:solidFill>
                  <a:srgbClr val="002060"/>
                </a:solidFill>
                <a:latin typeface="Calibri" panose="020F0502020204030204" pitchFamily="34" charset="0"/>
                <a:cs typeface="Calibri" panose="020F0502020204030204" pitchFamily="34" charset="0"/>
              </a:rPr>
              <a:t>the </a:t>
            </a:r>
            <a:r>
              <a:rPr lang="en-US" sz="2800" dirty="0" smtClean="0">
                <a:solidFill>
                  <a:srgbClr val="002060"/>
                </a:solidFill>
                <a:latin typeface="Calibri" panose="020F0502020204030204" pitchFamily="34" charset="0"/>
                <a:cs typeface="Calibri" panose="020F0502020204030204" pitchFamily="34" charset="0"/>
              </a:rPr>
              <a:t>Oral Glucose Tolerance Test </a:t>
            </a:r>
            <a:r>
              <a:rPr lang="en-US" sz="2800" dirty="0">
                <a:solidFill>
                  <a:srgbClr val="002060"/>
                </a:solidFill>
                <a:latin typeface="Calibri" panose="020F0502020204030204" pitchFamily="34" charset="0"/>
                <a:cs typeface="Calibri" panose="020F0502020204030204" pitchFamily="34" charset="0"/>
              </a:rPr>
              <a:t>(OGTT</a:t>
            </a:r>
            <a:r>
              <a:rPr lang="en-US" sz="2800" dirty="0" smtClean="0">
                <a:solidFill>
                  <a:srgbClr val="002060"/>
                </a:solidFill>
                <a:latin typeface="Calibri" panose="020F0502020204030204" pitchFamily="34" charset="0"/>
                <a:cs typeface="Calibri" panose="020F0502020204030204" pitchFamily="34" charset="0"/>
              </a:rPr>
              <a:t>)</a:t>
            </a:r>
            <a:r>
              <a:rPr lang="en-US" sz="2800" dirty="0" smtClean="0">
                <a:latin typeface="Calibri" panose="020F0502020204030204" pitchFamily="34" charset="0"/>
                <a:cs typeface="Calibri" panose="020F0502020204030204" pitchFamily="34" charset="0"/>
              </a:rPr>
              <a:t>.</a:t>
            </a:r>
            <a:endParaRPr lang="en-US" sz="2800" dirty="0"/>
          </a:p>
        </p:txBody>
      </p:sp>
    </p:spTree>
    <p:extLst>
      <p:ext uri="{BB962C8B-B14F-4D97-AF65-F5344CB8AC3E}">
        <p14:creationId xmlns:p14="http://schemas.microsoft.com/office/powerpoint/2010/main" val="4778997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1143000"/>
          </a:xfrm>
        </p:spPr>
        <p:txBody>
          <a:bodyPr/>
          <a:lstStyle/>
          <a:p>
            <a:r>
              <a:rPr lang="en-US" b="1" dirty="0" smtClean="0"/>
              <a:t>Oral Glucose Tolerance Test (OGTT)</a:t>
            </a:r>
            <a:endParaRPr lang="en-US" dirty="0"/>
          </a:p>
        </p:txBody>
      </p:sp>
      <p:sp>
        <p:nvSpPr>
          <p:cNvPr id="3" name="Content Placeholder 2"/>
          <p:cNvSpPr>
            <a:spLocks noGrp="1"/>
          </p:cNvSpPr>
          <p:nvPr>
            <p:ph idx="1"/>
          </p:nvPr>
        </p:nvSpPr>
        <p:spPr>
          <a:xfrm>
            <a:off x="0" y="1066800"/>
            <a:ext cx="8991600" cy="5791200"/>
          </a:xfrm>
        </p:spPr>
        <p:txBody>
          <a:bodyPr/>
          <a:lstStyle/>
          <a:p>
            <a:pPr algn="just">
              <a:buFont typeface="Wingdings" pitchFamily="2" charset="2"/>
              <a:buChar char="§"/>
            </a:pPr>
            <a:r>
              <a:rPr lang="en-US" sz="2500" dirty="0" smtClean="0">
                <a:latin typeface="Times New Roman" panose="02020603050405020304" pitchFamily="18" charset="0"/>
                <a:cs typeface="Times New Roman" panose="02020603050405020304" pitchFamily="18" charset="0"/>
              </a:rPr>
              <a:t>On standard oral glucose dose, the response of the body regarding the absorption and metabolism of glucose said to be tolerant on meeting the normal elevation and return. </a:t>
            </a:r>
          </a:p>
          <a:p>
            <a:pPr algn="just">
              <a:buFont typeface="Wingdings" pitchFamily="2" charset="2"/>
              <a:buChar char="§"/>
            </a:pPr>
            <a:r>
              <a:rPr lang="en-US" sz="2500" dirty="0" smtClean="0">
                <a:latin typeface="Times New Roman" panose="02020603050405020304" pitchFamily="18" charset="0"/>
                <a:cs typeface="Times New Roman" panose="02020603050405020304" pitchFamily="18" charset="0"/>
              </a:rPr>
              <a:t>Whereas abnormal and improper glucose metabolism is termed </a:t>
            </a:r>
            <a:r>
              <a:rPr lang="en-US" sz="2500" dirty="0" smtClean="0">
                <a:solidFill>
                  <a:srgbClr val="FF0000"/>
                </a:solidFill>
                <a:latin typeface="Times New Roman" panose="02020603050405020304" pitchFamily="18" charset="0"/>
                <a:cs typeface="Times New Roman" panose="02020603050405020304" pitchFamily="18" charset="0"/>
              </a:rPr>
              <a:t>glucose intolerance</a:t>
            </a:r>
            <a:r>
              <a:rPr lang="en-US" sz="2500" dirty="0" smtClean="0">
                <a:latin typeface="Times New Roman" panose="02020603050405020304" pitchFamily="18" charset="0"/>
                <a:cs typeface="Times New Roman" panose="02020603050405020304" pitchFamily="18" charset="0"/>
              </a:rPr>
              <a:t>. </a:t>
            </a:r>
          </a:p>
          <a:p>
            <a:pPr algn="just">
              <a:buFont typeface="Wingdings" pitchFamily="2" charset="2"/>
              <a:buChar char="§"/>
            </a:pPr>
            <a:r>
              <a:rPr lang="en-US" sz="2500" dirty="0" smtClean="0">
                <a:latin typeface="Times New Roman" panose="02020603050405020304" pitchFamily="18" charset="0"/>
                <a:cs typeface="Times New Roman" panose="02020603050405020304" pitchFamily="18" charset="0"/>
              </a:rPr>
              <a:t>This used to diagnose diseases where the glucose metabolism is impaired as in diabetes mellitus.</a:t>
            </a:r>
          </a:p>
          <a:p>
            <a:pPr algn="just">
              <a:buFont typeface="Wingdings" pitchFamily="2" charset="2"/>
              <a:buChar char="§"/>
            </a:pPr>
            <a:r>
              <a:rPr lang="en-US" sz="2500" dirty="0" smtClean="0">
                <a:latin typeface="Times New Roman" panose="02020603050405020304" pitchFamily="18" charset="0"/>
                <a:cs typeface="Times New Roman" panose="02020603050405020304" pitchFamily="18" charset="0"/>
              </a:rPr>
              <a:t>Oral glucose tolerance test (OGTT) has been widely used as the golden standard for diagnosing diabetes mellitus in clinically doubtful cases. </a:t>
            </a:r>
          </a:p>
          <a:p>
            <a:pPr algn="just">
              <a:buFont typeface="Wingdings" pitchFamily="2" charset="2"/>
              <a:buChar char="§"/>
            </a:pPr>
            <a:r>
              <a:rPr lang="en-US" sz="2500" dirty="0" smtClean="0">
                <a:latin typeface="Times New Roman" panose="02020603050405020304" pitchFamily="18" charset="0"/>
                <a:cs typeface="Times New Roman" panose="02020603050405020304" pitchFamily="18" charset="0"/>
              </a:rPr>
              <a:t>Lately, thought, the use of OGTT in primary care has been questioned for several reasons. It has low reproducibility and is very expensive. However, for the detection of diabetes in pregnant women, it is still recommended.</a:t>
            </a:r>
          </a:p>
        </p:txBody>
      </p:sp>
    </p:spTree>
    <p:extLst>
      <p:ext uri="{BB962C8B-B14F-4D97-AF65-F5344CB8AC3E}">
        <p14:creationId xmlns:p14="http://schemas.microsoft.com/office/powerpoint/2010/main" val="12284077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lstStyle/>
          <a:p>
            <a:r>
              <a:rPr lang="en-US" b="1" dirty="0" smtClean="0"/>
              <a:t>Oral Glucose Tolerance Test (OGTT)</a:t>
            </a:r>
            <a:endParaRPr lang="en-US" dirty="0"/>
          </a:p>
        </p:txBody>
      </p:sp>
      <p:sp>
        <p:nvSpPr>
          <p:cNvPr id="3" name="Content Placeholder 2"/>
          <p:cNvSpPr>
            <a:spLocks noGrp="1"/>
          </p:cNvSpPr>
          <p:nvPr>
            <p:ph idx="1"/>
          </p:nvPr>
        </p:nvSpPr>
        <p:spPr>
          <a:xfrm>
            <a:off x="457200" y="1600200"/>
            <a:ext cx="8229600" cy="5105400"/>
          </a:xfrm>
        </p:spPr>
        <p:txBody>
          <a:bodyPr/>
          <a:lstStyle/>
          <a:p>
            <a:pPr marL="0" indent="0" fontAlgn="auto">
              <a:spcAft>
                <a:spcPts val="0"/>
              </a:spcAft>
              <a:buFont typeface="Arial" pitchFamily="34" charset="0"/>
              <a:buNone/>
              <a:defRPr/>
            </a:pPr>
            <a:r>
              <a:rPr lang="en-US" sz="2800" b="1" u="sng" dirty="0"/>
              <a:t>Indications</a:t>
            </a:r>
          </a:p>
          <a:p>
            <a:pPr marL="514350" indent="-514350" fontAlgn="auto">
              <a:spcAft>
                <a:spcPts val="0"/>
              </a:spcAft>
              <a:buFont typeface="Arial" pitchFamily="34" charset="0"/>
              <a:buAutoNum type="arabicPeriod"/>
              <a:defRPr/>
            </a:pPr>
            <a:r>
              <a:rPr lang="en-US" sz="2800" dirty="0"/>
              <a:t>In patient with transient or sustained glycosuria, who have no clinical symptoms of diabetes with normal FBS &amp;</a:t>
            </a:r>
            <a:r>
              <a:rPr lang="en-US" sz="2800" dirty="0" smtClean="0"/>
              <a:t>PPBG. </a:t>
            </a:r>
            <a:endParaRPr lang="en-US" sz="2800" dirty="0"/>
          </a:p>
          <a:p>
            <a:pPr marL="514350" indent="-514350" fontAlgn="auto">
              <a:spcAft>
                <a:spcPts val="0"/>
              </a:spcAft>
              <a:buFont typeface="Arial" pitchFamily="34" charset="0"/>
              <a:buAutoNum type="arabicPeriod"/>
              <a:defRPr/>
            </a:pPr>
            <a:r>
              <a:rPr lang="en-US" sz="2800" dirty="0"/>
              <a:t>In patient with symptoms of diabetes but with no glycosuria and normal fasting blood glucose.</a:t>
            </a:r>
          </a:p>
          <a:p>
            <a:pPr marL="514350" indent="-514350" fontAlgn="auto">
              <a:spcAft>
                <a:spcPts val="0"/>
              </a:spcAft>
              <a:buFont typeface="Arial" pitchFamily="34" charset="0"/>
              <a:buAutoNum type="arabicPeriod"/>
              <a:defRPr/>
            </a:pPr>
            <a:r>
              <a:rPr lang="en-US" sz="2800" dirty="0"/>
              <a:t>During pregnancy, excessive weight gaining is noticed, with a past history of big baby (&gt; 4 kg ).</a:t>
            </a:r>
          </a:p>
          <a:p>
            <a:pPr marL="514350" indent="-514350" fontAlgn="auto">
              <a:spcAft>
                <a:spcPts val="0"/>
              </a:spcAft>
              <a:buFont typeface="Arial" pitchFamily="34" charset="0"/>
              <a:buAutoNum type="arabicPeriod"/>
              <a:defRPr/>
            </a:pPr>
            <a:r>
              <a:rPr lang="en-US" sz="2800" dirty="0"/>
              <a:t>In persons with strong family history of </a:t>
            </a:r>
            <a:r>
              <a:rPr lang="en-US" sz="2800" dirty="0" smtClean="0"/>
              <a:t>diabetes </a:t>
            </a:r>
            <a:r>
              <a:rPr lang="en-US" sz="2800" dirty="0"/>
              <a:t>but no overt symptoms. </a:t>
            </a:r>
          </a:p>
          <a:p>
            <a:pPr marL="514350" indent="-514350" fontAlgn="auto">
              <a:spcAft>
                <a:spcPts val="0"/>
              </a:spcAft>
              <a:buFont typeface="Arial" pitchFamily="34" charset="0"/>
              <a:buAutoNum type="arabicPeriod"/>
              <a:defRPr/>
            </a:pPr>
            <a:r>
              <a:rPr lang="en-US" sz="2800" dirty="0"/>
              <a:t>To rule out benign renal glycosuria </a:t>
            </a:r>
          </a:p>
        </p:txBody>
      </p:sp>
    </p:spTree>
    <p:extLst>
      <p:ext uri="{BB962C8B-B14F-4D97-AF65-F5344CB8AC3E}">
        <p14:creationId xmlns:p14="http://schemas.microsoft.com/office/powerpoint/2010/main" val="32643966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b="1" dirty="0" smtClean="0"/>
              <a:t>Oral Glucose Tolerance Test (OGTT)</a:t>
            </a:r>
            <a:endParaRPr lang="en-US" dirty="0"/>
          </a:p>
        </p:txBody>
      </p:sp>
      <p:sp>
        <p:nvSpPr>
          <p:cNvPr id="3" name="Content Placeholder 2"/>
          <p:cNvSpPr>
            <a:spLocks noGrp="1"/>
          </p:cNvSpPr>
          <p:nvPr>
            <p:ph idx="1"/>
          </p:nvPr>
        </p:nvSpPr>
        <p:spPr/>
        <p:txBody>
          <a:bodyPr/>
          <a:lstStyle/>
          <a:p>
            <a:pPr marL="0" indent="0" fontAlgn="auto">
              <a:spcAft>
                <a:spcPts val="0"/>
              </a:spcAft>
              <a:buFont typeface="Arial" pitchFamily="34" charset="0"/>
              <a:buNone/>
              <a:defRPr/>
            </a:pPr>
            <a:r>
              <a:rPr lang="en-US" b="1" dirty="0"/>
              <a:t>Contraindications of OGTT</a:t>
            </a:r>
          </a:p>
          <a:p>
            <a:pPr fontAlgn="auto">
              <a:spcAft>
                <a:spcPts val="0"/>
              </a:spcAft>
              <a:buFont typeface="Wingdings" pitchFamily="2" charset="2"/>
              <a:buChar char="Ø"/>
              <a:defRPr/>
            </a:pPr>
            <a:r>
              <a:rPr lang="en-US" dirty="0"/>
              <a:t>Established </a:t>
            </a:r>
            <a:r>
              <a:rPr lang="en-US" u="sng" dirty="0"/>
              <a:t>or</a:t>
            </a:r>
            <a:r>
              <a:rPr lang="en-US" dirty="0"/>
              <a:t> confirmed diabetic patient</a:t>
            </a:r>
          </a:p>
          <a:p>
            <a:pPr fontAlgn="auto">
              <a:spcAft>
                <a:spcPts val="0"/>
              </a:spcAft>
              <a:buFont typeface="Wingdings" pitchFamily="2" charset="2"/>
              <a:buChar char="Ø"/>
              <a:defRPr/>
            </a:pPr>
            <a:r>
              <a:rPr lang="en-US" dirty="0"/>
              <a:t>No role of GTT in follow up of diabetes </a:t>
            </a:r>
            <a:r>
              <a:rPr lang="en-US" dirty="0" smtClean="0"/>
              <a:t>mellitus</a:t>
            </a:r>
          </a:p>
          <a:p>
            <a:pPr fontAlgn="auto">
              <a:spcAft>
                <a:spcPts val="0"/>
              </a:spcAft>
              <a:buFont typeface="Wingdings" pitchFamily="2" charset="2"/>
              <a:buChar char="Ø"/>
              <a:defRPr/>
            </a:pPr>
            <a:r>
              <a:rPr lang="en-US" dirty="0" smtClean="0"/>
              <a:t>Any </a:t>
            </a:r>
            <a:r>
              <a:rPr lang="en-US" dirty="0"/>
              <a:t>conditions in which there is altered carbohydrate tolerance: endocrine disorders, myocardial infarction, </a:t>
            </a:r>
            <a:r>
              <a:rPr lang="en-US" dirty="0" smtClean="0"/>
              <a:t>post-partum</a:t>
            </a:r>
            <a:r>
              <a:rPr lang="en-US" dirty="0"/>
              <a:t>, recent surgery, serious infections</a:t>
            </a:r>
          </a:p>
          <a:p>
            <a:pPr fontAlgn="auto">
              <a:spcAft>
                <a:spcPts val="0"/>
              </a:spcAft>
              <a:buFont typeface="Wingdings" pitchFamily="2" charset="2"/>
              <a:buChar char="Ø"/>
              <a:defRPr/>
            </a:pPr>
            <a:endParaRPr lang="en-US" dirty="0"/>
          </a:p>
        </p:txBody>
      </p:sp>
    </p:spTree>
    <p:extLst>
      <p:ext uri="{BB962C8B-B14F-4D97-AF65-F5344CB8AC3E}">
        <p14:creationId xmlns:p14="http://schemas.microsoft.com/office/powerpoint/2010/main" val="14223279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rtlCol="0">
            <a:normAutofit/>
          </a:bodyPr>
          <a:lstStyle/>
          <a:p>
            <a:pPr fontAlgn="auto">
              <a:spcAft>
                <a:spcPts val="0"/>
              </a:spcAft>
              <a:defRPr/>
            </a:pPr>
            <a:r>
              <a:rPr lang="en-US" b="1" dirty="0"/>
              <a:t>Oral Glucose Tolerance Test (OGTT)</a:t>
            </a:r>
            <a:endParaRPr lang="en-US" dirty="0" smtClean="0"/>
          </a:p>
        </p:txBody>
      </p:sp>
      <p:sp>
        <p:nvSpPr>
          <p:cNvPr id="3" name="Content Placeholder 2"/>
          <p:cNvSpPr>
            <a:spLocks noGrp="1"/>
          </p:cNvSpPr>
          <p:nvPr>
            <p:ph idx="1"/>
          </p:nvPr>
        </p:nvSpPr>
        <p:spPr>
          <a:xfrm>
            <a:off x="457200" y="1219200"/>
            <a:ext cx="8229600" cy="4525963"/>
          </a:xfrm>
        </p:spPr>
        <p:txBody>
          <a:bodyPr rtlCol="0">
            <a:noAutofit/>
          </a:bodyPr>
          <a:lstStyle/>
          <a:p>
            <a:pPr marL="0" indent="0" fontAlgn="auto">
              <a:spcAft>
                <a:spcPts val="0"/>
              </a:spcAft>
              <a:buFont typeface="Arial" pitchFamily="34" charset="0"/>
              <a:buNone/>
              <a:defRPr/>
            </a:pPr>
            <a:r>
              <a:rPr lang="en-US" sz="3000" b="1" u="sng" dirty="0" smtClean="0"/>
              <a:t>Test Description</a:t>
            </a:r>
          </a:p>
          <a:p>
            <a:pPr fontAlgn="auto">
              <a:spcAft>
                <a:spcPts val="0"/>
              </a:spcAft>
              <a:buFont typeface="Wingdings" pitchFamily="2" charset="2"/>
              <a:buChar char="Ø"/>
              <a:defRPr/>
            </a:pPr>
            <a:r>
              <a:rPr lang="en-US" sz="3000" dirty="0" smtClean="0"/>
              <a:t>Following administration of an oral glucose load, blood samples are drawn in 1/2, 1, 2, and 3 hours.</a:t>
            </a:r>
          </a:p>
          <a:p>
            <a:pPr fontAlgn="auto">
              <a:spcAft>
                <a:spcPts val="0"/>
              </a:spcAft>
              <a:buFont typeface="Wingdings" pitchFamily="2" charset="2"/>
              <a:buChar char="ü"/>
              <a:defRPr/>
            </a:pPr>
            <a:r>
              <a:rPr lang="en-US" sz="3000" dirty="0" smtClean="0"/>
              <a:t>For non-diabetic patients, the rise in blood glucose is relatively minor. </a:t>
            </a:r>
          </a:p>
          <a:p>
            <a:pPr fontAlgn="auto">
              <a:spcAft>
                <a:spcPts val="0"/>
              </a:spcAft>
              <a:buFont typeface="Wingdings" pitchFamily="2" charset="2"/>
              <a:buChar char="ü"/>
              <a:defRPr/>
            </a:pPr>
            <a:r>
              <a:rPr lang="en-US" sz="3000" dirty="0" smtClean="0"/>
              <a:t>For diabetic patients, however, the glucose level shows a dramatic increase and remains greatly elevated for several hours. </a:t>
            </a:r>
          </a:p>
          <a:p>
            <a:pPr fontAlgn="auto">
              <a:spcAft>
                <a:spcPts val="0"/>
              </a:spcAft>
              <a:buFont typeface="Wingdings" pitchFamily="2" charset="2"/>
              <a:buChar char="Ø"/>
              <a:defRPr/>
            </a:pPr>
            <a:r>
              <a:rPr lang="en-US" sz="3000" dirty="0" smtClean="0"/>
              <a:t>This test is also used in screening for gestational diabetes during pregnancy.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28600" y="274638"/>
            <a:ext cx="8458200" cy="1143000"/>
          </a:xfrm>
        </p:spPr>
        <p:txBody>
          <a:bodyPr/>
          <a:lstStyle/>
          <a:p>
            <a:r>
              <a:rPr lang="en-US" b="1" dirty="0" smtClean="0"/>
              <a:t>Oral Glucose Tolerance Test (OGTT)</a:t>
            </a:r>
            <a:endParaRPr lang="en-US" dirty="0" smtClean="0"/>
          </a:p>
        </p:txBody>
      </p:sp>
      <p:sp>
        <p:nvSpPr>
          <p:cNvPr id="3" name="Content Placeholder 2"/>
          <p:cNvSpPr>
            <a:spLocks noGrp="1"/>
          </p:cNvSpPr>
          <p:nvPr>
            <p:ph idx="1"/>
          </p:nvPr>
        </p:nvSpPr>
        <p:spPr/>
        <p:txBody>
          <a:bodyPr rtlCol="0">
            <a:normAutofit fontScale="92500" lnSpcReduction="10000"/>
          </a:bodyPr>
          <a:lstStyle/>
          <a:p>
            <a:pPr marL="0" indent="0" fontAlgn="auto">
              <a:spcAft>
                <a:spcPts val="0"/>
              </a:spcAft>
              <a:buNone/>
              <a:defRPr/>
            </a:pPr>
            <a:r>
              <a:rPr lang="en-US" b="1" dirty="0" smtClean="0"/>
              <a:t>According to the American Diabetes Association, the corresponding categories when the OGTT is used are the following:</a:t>
            </a:r>
          </a:p>
          <a:p>
            <a:pPr fontAlgn="auto">
              <a:spcAft>
                <a:spcPts val="0"/>
              </a:spcAft>
              <a:buFont typeface="Wingdings" pitchFamily="2" charset="2"/>
              <a:buChar char="§"/>
              <a:defRPr/>
            </a:pPr>
            <a:r>
              <a:rPr lang="en-US" dirty="0" smtClean="0"/>
              <a:t>2-hour post-load glucose &lt;140 mg/</a:t>
            </a:r>
            <a:r>
              <a:rPr lang="en-US" dirty="0" err="1" smtClean="0"/>
              <a:t>dL</a:t>
            </a:r>
            <a:r>
              <a:rPr lang="en-US" dirty="0" smtClean="0"/>
              <a:t> (7.8 </a:t>
            </a:r>
            <a:r>
              <a:rPr lang="en-US" dirty="0" err="1" smtClean="0"/>
              <a:t>mmol</a:t>
            </a:r>
            <a:r>
              <a:rPr lang="en-US" dirty="0" smtClean="0"/>
              <a:t>/l) = normal glucose tolerance</a:t>
            </a:r>
          </a:p>
          <a:p>
            <a:pPr fontAlgn="auto">
              <a:spcAft>
                <a:spcPts val="0"/>
              </a:spcAft>
              <a:buFont typeface="Wingdings" pitchFamily="2" charset="2"/>
              <a:buChar char="§"/>
              <a:defRPr/>
            </a:pPr>
            <a:r>
              <a:rPr lang="en-US" dirty="0" smtClean="0"/>
              <a:t>2-hour post-load glucose 140–199 mg/</a:t>
            </a:r>
            <a:r>
              <a:rPr lang="en-US" dirty="0" err="1" smtClean="0"/>
              <a:t>dL</a:t>
            </a:r>
            <a:r>
              <a:rPr lang="en-US" dirty="0" smtClean="0"/>
              <a:t> (7.8 - 11 </a:t>
            </a:r>
            <a:r>
              <a:rPr lang="en-US" dirty="0" err="1" smtClean="0"/>
              <a:t>mmol</a:t>
            </a:r>
            <a:r>
              <a:rPr lang="en-US" dirty="0" smtClean="0"/>
              <a:t>/l) = impaired glucose tolerance (IGT);</a:t>
            </a:r>
          </a:p>
          <a:p>
            <a:pPr fontAlgn="auto">
              <a:spcAft>
                <a:spcPts val="0"/>
              </a:spcAft>
              <a:buFont typeface="Wingdings" pitchFamily="2" charset="2"/>
              <a:buChar char="§"/>
              <a:defRPr/>
            </a:pPr>
            <a:r>
              <a:rPr lang="en-US" dirty="0" smtClean="0"/>
              <a:t>2-hour post-load glucose ≥200 mg/</a:t>
            </a:r>
            <a:r>
              <a:rPr lang="en-US" dirty="0" err="1" smtClean="0"/>
              <a:t>dL</a:t>
            </a:r>
            <a:r>
              <a:rPr lang="en-US" dirty="0" smtClean="0"/>
              <a:t> (11.1 </a:t>
            </a:r>
            <a:r>
              <a:rPr lang="en-US" dirty="0" err="1" smtClean="0"/>
              <a:t>mmol</a:t>
            </a:r>
            <a:r>
              <a:rPr lang="en-US" dirty="0" smtClean="0"/>
              <a:t>/l) = provisional diagnosis of diabetes (the diagnosis must be confirmed).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324600"/>
          </a:xfrm>
        </p:spPr>
        <p:txBody>
          <a:bodyPr rtlCol="0">
            <a:noAutofit/>
          </a:bodyPr>
          <a:lstStyle/>
          <a:p>
            <a:pPr marL="0" indent="0" fontAlgn="auto">
              <a:spcAft>
                <a:spcPts val="0"/>
              </a:spcAft>
              <a:buFont typeface="Arial" pitchFamily="34" charset="0"/>
              <a:buNone/>
              <a:defRPr/>
            </a:pPr>
            <a:r>
              <a:rPr lang="en-US" sz="2500" b="1" dirty="0" smtClean="0"/>
              <a:t>Normal Values</a:t>
            </a:r>
          </a:p>
          <a:p>
            <a:pPr fontAlgn="auto">
              <a:spcAft>
                <a:spcPts val="0"/>
              </a:spcAft>
              <a:buFont typeface="Wingdings" pitchFamily="2" charset="2"/>
              <a:buChar char="Ø"/>
              <a:defRPr/>
            </a:pPr>
            <a:r>
              <a:rPr lang="en-US" sz="2500" i="1" u="sng" dirty="0" smtClean="0"/>
              <a:t>For 75-gram OGTT used to check for Type 2 diabetes mellitus</a:t>
            </a:r>
          </a:p>
          <a:p>
            <a:pPr fontAlgn="auto">
              <a:spcAft>
                <a:spcPts val="0"/>
              </a:spcAft>
              <a:buFont typeface="Wingdings" pitchFamily="2" charset="2"/>
              <a:buChar char="ü"/>
              <a:defRPr/>
            </a:pPr>
            <a:r>
              <a:rPr lang="it-IT" sz="2500" dirty="0" smtClean="0"/>
              <a:t>Fasting: </a:t>
            </a:r>
            <a:r>
              <a:rPr lang="it-IT" sz="2500" dirty="0"/>
              <a:t>7</a:t>
            </a:r>
            <a:r>
              <a:rPr lang="it-IT" sz="2500" dirty="0" smtClean="0"/>
              <a:t>0–110 mg/dL (3.9–6.1 mmol/L)</a:t>
            </a:r>
          </a:p>
          <a:p>
            <a:pPr fontAlgn="auto">
              <a:spcAft>
                <a:spcPts val="0"/>
              </a:spcAft>
              <a:buFont typeface="Wingdings" pitchFamily="2" charset="2"/>
              <a:buChar char="ü"/>
              <a:defRPr/>
            </a:pPr>
            <a:r>
              <a:rPr lang="en-US" sz="2500" dirty="0" smtClean="0"/>
              <a:t>1 hour: &lt;200 mg/</a:t>
            </a:r>
            <a:r>
              <a:rPr lang="en-US" sz="2500" dirty="0" err="1" smtClean="0"/>
              <a:t>dL</a:t>
            </a:r>
            <a:r>
              <a:rPr lang="en-US" sz="2500" dirty="0" smtClean="0"/>
              <a:t> (11.1 </a:t>
            </a:r>
            <a:r>
              <a:rPr lang="en-US" sz="2500" dirty="0" err="1" smtClean="0"/>
              <a:t>mmol</a:t>
            </a:r>
            <a:r>
              <a:rPr lang="en-US" sz="2500" dirty="0" smtClean="0"/>
              <a:t>/L)</a:t>
            </a:r>
          </a:p>
          <a:p>
            <a:pPr fontAlgn="auto">
              <a:spcAft>
                <a:spcPts val="0"/>
              </a:spcAft>
              <a:buFont typeface="Wingdings" pitchFamily="2" charset="2"/>
              <a:buChar char="ü"/>
              <a:defRPr/>
            </a:pPr>
            <a:r>
              <a:rPr lang="en-US" sz="2500" dirty="0" smtClean="0"/>
              <a:t>2 hours: &lt;140 mg/</a:t>
            </a:r>
            <a:r>
              <a:rPr lang="en-US" sz="2500" dirty="0" err="1" smtClean="0"/>
              <a:t>dL</a:t>
            </a:r>
            <a:r>
              <a:rPr lang="en-US" sz="2500" dirty="0" smtClean="0"/>
              <a:t> (7.8 </a:t>
            </a:r>
            <a:r>
              <a:rPr lang="en-US" sz="2500" dirty="0" err="1" smtClean="0"/>
              <a:t>mmol</a:t>
            </a:r>
            <a:r>
              <a:rPr lang="en-US" sz="2500" dirty="0" smtClean="0"/>
              <a:t>/L)</a:t>
            </a:r>
          </a:p>
          <a:p>
            <a:pPr fontAlgn="auto">
              <a:spcAft>
                <a:spcPts val="0"/>
              </a:spcAft>
              <a:buFont typeface="Wingdings" pitchFamily="2" charset="2"/>
              <a:buChar char="Ø"/>
              <a:defRPr/>
            </a:pPr>
            <a:endParaRPr lang="en-US" sz="2500" i="1" u="sng" dirty="0" smtClean="0"/>
          </a:p>
          <a:p>
            <a:pPr fontAlgn="auto">
              <a:spcAft>
                <a:spcPts val="0"/>
              </a:spcAft>
              <a:buFont typeface="Wingdings" pitchFamily="2" charset="2"/>
              <a:buChar char="Ø"/>
              <a:defRPr/>
            </a:pPr>
            <a:r>
              <a:rPr lang="en-US" sz="2500" i="1" u="sng" dirty="0" smtClean="0"/>
              <a:t>For 50-gram OGTT used to screen for gestational diabetes</a:t>
            </a:r>
          </a:p>
          <a:p>
            <a:pPr fontAlgn="auto">
              <a:spcAft>
                <a:spcPts val="0"/>
              </a:spcAft>
              <a:buFont typeface="Wingdings" pitchFamily="2" charset="2"/>
              <a:buChar char="ü"/>
              <a:defRPr/>
            </a:pPr>
            <a:r>
              <a:rPr lang="en-US" sz="2500" dirty="0" smtClean="0"/>
              <a:t>1 hour: &lt;140 mg/</a:t>
            </a:r>
            <a:r>
              <a:rPr lang="en-US" sz="2500" dirty="0" err="1" smtClean="0"/>
              <a:t>dL</a:t>
            </a:r>
            <a:r>
              <a:rPr lang="en-US" sz="2500" dirty="0" smtClean="0"/>
              <a:t> (7.8 </a:t>
            </a:r>
            <a:r>
              <a:rPr lang="en-US" sz="2500" dirty="0" err="1" smtClean="0"/>
              <a:t>mmol</a:t>
            </a:r>
            <a:r>
              <a:rPr lang="en-US" sz="2500" dirty="0" smtClean="0"/>
              <a:t>/L)</a:t>
            </a:r>
          </a:p>
          <a:p>
            <a:pPr fontAlgn="auto">
              <a:spcAft>
                <a:spcPts val="0"/>
              </a:spcAft>
              <a:buFont typeface="Wingdings" pitchFamily="2" charset="2"/>
              <a:buChar char="Ø"/>
              <a:defRPr/>
            </a:pPr>
            <a:endParaRPr lang="en-US" sz="2500" i="1" u="sng" dirty="0" smtClean="0"/>
          </a:p>
          <a:p>
            <a:pPr fontAlgn="auto">
              <a:spcAft>
                <a:spcPts val="0"/>
              </a:spcAft>
              <a:buFont typeface="Wingdings" pitchFamily="2" charset="2"/>
              <a:buChar char="Ø"/>
              <a:defRPr/>
            </a:pPr>
            <a:r>
              <a:rPr lang="en-US" sz="2500" i="1" u="sng" dirty="0" smtClean="0"/>
              <a:t>For 100-gram OGTT used to screen for gestational diabetes</a:t>
            </a:r>
          </a:p>
          <a:p>
            <a:pPr fontAlgn="auto">
              <a:spcAft>
                <a:spcPts val="0"/>
              </a:spcAft>
              <a:buFont typeface="Wingdings" pitchFamily="2" charset="2"/>
              <a:buChar char="ü"/>
              <a:defRPr/>
            </a:pPr>
            <a:r>
              <a:rPr lang="it-IT" sz="2500" dirty="0" smtClean="0"/>
              <a:t>Fasting: &lt;95 mg/dL (&lt;5.3 mmol/L)</a:t>
            </a:r>
          </a:p>
          <a:p>
            <a:pPr fontAlgn="auto">
              <a:spcAft>
                <a:spcPts val="0"/>
              </a:spcAft>
              <a:buFont typeface="Wingdings" pitchFamily="2" charset="2"/>
              <a:buChar char="ü"/>
              <a:defRPr/>
            </a:pPr>
            <a:r>
              <a:rPr lang="en-US" sz="2500" dirty="0" smtClean="0"/>
              <a:t>1 hour: &lt;180 mg/</a:t>
            </a:r>
            <a:r>
              <a:rPr lang="en-US" sz="2500" dirty="0" err="1" smtClean="0"/>
              <a:t>dL</a:t>
            </a:r>
            <a:r>
              <a:rPr lang="en-US" sz="2500" dirty="0" smtClean="0"/>
              <a:t> (&lt;10 </a:t>
            </a:r>
            <a:r>
              <a:rPr lang="en-US" sz="2500" dirty="0" err="1" smtClean="0"/>
              <a:t>mmol</a:t>
            </a:r>
            <a:r>
              <a:rPr lang="en-US" sz="2500" dirty="0" smtClean="0"/>
              <a:t>/L)</a:t>
            </a:r>
          </a:p>
          <a:p>
            <a:pPr fontAlgn="auto">
              <a:spcAft>
                <a:spcPts val="0"/>
              </a:spcAft>
              <a:buFont typeface="Wingdings" pitchFamily="2" charset="2"/>
              <a:buChar char="ü"/>
              <a:defRPr/>
            </a:pPr>
            <a:r>
              <a:rPr lang="en-US" sz="2500" dirty="0" smtClean="0"/>
              <a:t>2 hours: &lt;155 mg/</a:t>
            </a:r>
            <a:r>
              <a:rPr lang="en-US" sz="2500" dirty="0" err="1" smtClean="0"/>
              <a:t>dL</a:t>
            </a:r>
            <a:r>
              <a:rPr lang="en-US" sz="2500" dirty="0" smtClean="0"/>
              <a:t> (&lt;8.6 </a:t>
            </a:r>
            <a:r>
              <a:rPr lang="en-US" sz="2500" dirty="0" err="1" smtClean="0"/>
              <a:t>mmol</a:t>
            </a:r>
            <a:r>
              <a:rPr lang="en-US" sz="2500" dirty="0" smtClean="0"/>
              <a:t>/L)</a:t>
            </a:r>
          </a:p>
          <a:p>
            <a:pPr fontAlgn="auto">
              <a:spcAft>
                <a:spcPts val="0"/>
              </a:spcAft>
              <a:buFont typeface="Wingdings" pitchFamily="2" charset="2"/>
              <a:buChar char="ü"/>
              <a:defRPr/>
            </a:pPr>
            <a:r>
              <a:rPr lang="en-US" sz="2500" dirty="0" smtClean="0"/>
              <a:t>3 hours: &lt;140 mg/</a:t>
            </a:r>
            <a:r>
              <a:rPr lang="en-US" sz="2500" dirty="0" err="1" smtClean="0"/>
              <a:t>dL</a:t>
            </a:r>
            <a:r>
              <a:rPr lang="en-US" sz="2500" dirty="0" smtClean="0"/>
              <a:t> (7.8 </a:t>
            </a:r>
            <a:r>
              <a:rPr lang="en-US" sz="2500" dirty="0" err="1" smtClean="0"/>
              <a:t>mmol</a:t>
            </a:r>
            <a:r>
              <a:rPr lang="en-US" sz="2500" dirty="0" smtClean="0"/>
              <a:t>/L)</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81000" y="274638"/>
            <a:ext cx="8458200" cy="1143000"/>
          </a:xfrm>
        </p:spPr>
        <p:txBody>
          <a:bodyPr/>
          <a:lstStyle/>
          <a:p>
            <a:r>
              <a:rPr lang="en-US" b="1" dirty="0" smtClean="0"/>
              <a:t>Oral Glucose Tolerance Test (OGTT)</a:t>
            </a:r>
            <a:endParaRPr lang="en-US" dirty="0" smtClean="0"/>
          </a:p>
        </p:txBody>
      </p:sp>
      <p:sp>
        <p:nvSpPr>
          <p:cNvPr id="3" name="Content Placeholder 2"/>
          <p:cNvSpPr>
            <a:spLocks noGrp="1"/>
          </p:cNvSpPr>
          <p:nvPr>
            <p:ph idx="1"/>
          </p:nvPr>
        </p:nvSpPr>
        <p:spPr>
          <a:xfrm>
            <a:off x="457200" y="1646237"/>
            <a:ext cx="8229600" cy="4525963"/>
          </a:xfrm>
        </p:spPr>
        <p:txBody>
          <a:bodyPr rtlCol="0">
            <a:normAutofit fontScale="92500" lnSpcReduction="20000"/>
          </a:bodyPr>
          <a:lstStyle/>
          <a:p>
            <a:pPr marL="0" indent="0" fontAlgn="auto">
              <a:spcAft>
                <a:spcPts val="0"/>
              </a:spcAft>
              <a:buFont typeface="Arial" pitchFamily="34" charset="0"/>
              <a:buNone/>
              <a:defRPr/>
            </a:pPr>
            <a:r>
              <a:rPr lang="en-US" b="1" dirty="0" smtClean="0"/>
              <a:t>Contributing Factors to Abnormal Values</a:t>
            </a:r>
          </a:p>
          <a:p>
            <a:pPr fontAlgn="auto">
              <a:spcAft>
                <a:spcPts val="0"/>
              </a:spcAft>
              <a:buFont typeface="Wingdings" pitchFamily="2" charset="2"/>
              <a:buChar char="Ø"/>
              <a:defRPr/>
            </a:pPr>
            <a:r>
              <a:rPr lang="en-US" dirty="0" smtClean="0"/>
              <a:t>Bed rest, infections, smoking, and stress may alter test results.</a:t>
            </a:r>
          </a:p>
          <a:p>
            <a:pPr fontAlgn="auto">
              <a:spcAft>
                <a:spcPts val="0"/>
              </a:spcAft>
              <a:buFont typeface="Wingdings" pitchFamily="2" charset="2"/>
              <a:buChar char="Ø"/>
              <a:defRPr/>
            </a:pPr>
            <a:r>
              <a:rPr lang="en-US" dirty="0" smtClean="0"/>
              <a:t>Intake of low carbohydrate diet may falsely suggest diabetes mellitus or IGT.</a:t>
            </a:r>
          </a:p>
          <a:p>
            <a:pPr fontAlgn="auto">
              <a:spcAft>
                <a:spcPts val="0"/>
              </a:spcAft>
              <a:buFont typeface="Wingdings" pitchFamily="2" charset="2"/>
              <a:buChar char="Ø"/>
              <a:defRPr/>
            </a:pPr>
            <a:r>
              <a:rPr lang="en-US" dirty="0" smtClean="0"/>
              <a:t>Drugs which may </a:t>
            </a:r>
            <a:r>
              <a:rPr lang="en-US" i="1" dirty="0" smtClean="0">
                <a:solidFill>
                  <a:srgbClr val="FF0000"/>
                </a:solidFill>
              </a:rPr>
              <a:t>increase</a:t>
            </a:r>
            <a:r>
              <a:rPr lang="en-US" i="1" dirty="0" smtClean="0"/>
              <a:t> </a:t>
            </a:r>
            <a:r>
              <a:rPr lang="en-US" dirty="0" smtClean="0"/>
              <a:t>glucose tolerance: hypoglycemic agents, insulin.</a:t>
            </a:r>
          </a:p>
          <a:p>
            <a:pPr fontAlgn="auto">
              <a:spcAft>
                <a:spcPts val="0"/>
              </a:spcAft>
              <a:buFont typeface="Wingdings" pitchFamily="2" charset="2"/>
              <a:buChar char="Ø"/>
              <a:defRPr/>
            </a:pPr>
            <a:r>
              <a:rPr lang="en-US" dirty="0" smtClean="0"/>
              <a:t>Drugs which may </a:t>
            </a:r>
            <a:r>
              <a:rPr lang="en-US" i="1" dirty="0" smtClean="0">
                <a:solidFill>
                  <a:srgbClr val="FF0000"/>
                </a:solidFill>
              </a:rPr>
              <a:t>decrease</a:t>
            </a:r>
            <a:r>
              <a:rPr lang="en-US" i="1" dirty="0" smtClean="0"/>
              <a:t> </a:t>
            </a:r>
            <a:r>
              <a:rPr lang="en-US" dirty="0" smtClean="0"/>
              <a:t>glucose tolerance: corticosteroids, estrogens, niacin, thiazide diuretics.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304800" y="76200"/>
            <a:ext cx="8458200" cy="1143000"/>
          </a:xfrm>
        </p:spPr>
        <p:txBody>
          <a:bodyPr/>
          <a:lstStyle/>
          <a:p>
            <a:r>
              <a:rPr lang="en-US" b="1" dirty="0" smtClean="0"/>
              <a:t>Oral Glucose Tolerance Test (OGTT)</a:t>
            </a:r>
            <a:endParaRPr lang="en-US" dirty="0" smtClean="0"/>
          </a:p>
        </p:txBody>
      </p:sp>
      <p:sp>
        <p:nvSpPr>
          <p:cNvPr id="3" name="Content Placeholder 2"/>
          <p:cNvSpPr>
            <a:spLocks noGrp="1"/>
          </p:cNvSpPr>
          <p:nvPr>
            <p:ph idx="1"/>
          </p:nvPr>
        </p:nvSpPr>
        <p:spPr>
          <a:xfrm>
            <a:off x="457200" y="1066800"/>
            <a:ext cx="8229600" cy="4525963"/>
          </a:xfrm>
        </p:spPr>
        <p:txBody>
          <a:bodyPr rtlCol="0">
            <a:noAutofit/>
          </a:bodyPr>
          <a:lstStyle/>
          <a:p>
            <a:pPr marL="0" indent="0" fontAlgn="auto">
              <a:spcAft>
                <a:spcPts val="0"/>
              </a:spcAft>
              <a:buFont typeface="Arial" pitchFamily="34" charset="0"/>
              <a:buNone/>
              <a:defRPr/>
            </a:pPr>
            <a:r>
              <a:rPr lang="en-US" sz="3600" b="1" dirty="0" smtClean="0"/>
              <a:t>Interventions/Implications</a:t>
            </a:r>
          </a:p>
          <a:p>
            <a:pPr marL="0" indent="0" fontAlgn="auto">
              <a:spcAft>
                <a:spcPts val="0"/>
              </a:spcAft>
              <a:buFont typeface="Arial" pitchFamily="34" charset="0"/>
              <a:buNone/>
              <a:defRPr/>
            </a:pPr>
            <a:r>
              <a:rPr lang="en-US" sz="3000" b="1" u="sng" dirty="0" smtClean="0"/>
              <a:t>Pre-test</a:t>
            </a:r>
          </a:p>
          <a:p>
            <a:pPr fontAlgn="auto">
              <a:spcAft>
                <a:spcPts val="0"/>
              </a:spcAft>
              <a:buFont typeface="Wingdings" pitchFamily="2" charset="2"/>
              <a:buChar char="Ø"/>
              <a:defRPr/>
            </a:pPr>
            <a:r>
              <a:rPr lang="en-US" sz="3000" dirty="0" smtClean="0"/>
              <a:t>Explain to the patient the purpose of the test and the need for multiple blood samples.</a:t>
            </a:r>
          </a:p>
          <a:p>
            <a:pPr fontAlgn="auto">
              <a:spcAft>
                <a:spcPts val="0"/>
              </a:spcAft>
              <a:buFont typeface="Wingdings" pitchFamily="2" charset="2"/>
              <a:buChar char="Ø"/>
              <a:defRPr/>
            </a:pPr>
            <a:r>
              <a:rPr lang="en-US" sz="3000" dirty="0" smtClean="0"/>
              <a:t>Fasting for 8 hours is required prior to the test. Water is permitted.</a:t>
            </a:r>
          </a:p>
          <a:p>
            <a:pPr fontAlgn="auto">
              <a:spcAft>
                <a:spcPts val="0"/>
              </a:spcAft>
              <a:buFont typeface="Wingdings" pitchFamily="2" charset="2"/>
              <a:buChar char="Ø"/>
              <a:defRPr/>
            </a:pPr>
            <a:r>
              <a:rPr lang="en-US" sz="3000" dirty="0" smtClean="0"/>
              <a:t>No alcohol or coffee intake or excessive physical activity is allowed for 8 hours prior to the test.</a:t>
            </a:r>
          </a:p>
          <a:p>
            <a:pPr fontAlgn="auto">
              <a:spcAft>
                <a:spcPts val="0"/>
              </a:spcAft>
              <a:buFont typeface="Wingdings" pitchFamily="2" charset="2"/>
              <a:buChar char="Ø"/>
              <a:defRPr/>
            </a:pPr>
            <a:r>
              <a:rPr lang="en-US" sz="3000" dirty="0" smtClean="0"/>
              <a:t>No smoking is allowed during the testing period.</a:t>
            </a:r>
          </a:p>
          <a:p>
            <a:pPr fontAlgn="auto">
              <a:spcAft>
                <a:spcPts val="0"/>
              </a:spcAft>
              <a:buFont typeface="Wingdings" pitchFamily="2" charset="2"/>
              <a:buChar char="Ø"/>
              <a:defRPr/>
            </a:pPr>
            <a:r>
              <a:rPr lang="en-US" sz="3000" dirty="0" smtClean="0"/>
              <a:t>If possible, drugs which may influence test results are withheld for 3 days before the test.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791200"/>
          </a:xfrm>
        </p:spPr>
        <p:txBody>
          <a:bodyPr rtlCol="0">
            <a:noAutofit/>
          </a:bodyPr>
          <a:lstStyle/>
          <a:p>
            <a:pPr marL="0" indent="0" fontAlgn="auto">
              <a:spcAft>
                <a:spcPts val="0"/>
              </a:spcAft>
              <a:buFont typeface="Arial" pitchFamily="34" charset="0"/>
              <a:buNone/>
              <a:defRPr/>
            </a:pPr>
            <a:r>
              <a:rPr lang="en-US" sz="2800" b="1" u="sng" dirty="0" smtClean="0"/>
              <a:t>Procedure</a:t>
            </a:r>
          </a:p>
          <a:p>
            <a:pPr fontAlgn="auto">
              <a:spcAft>
                <a:spcPts val="0"/>
              </a:spcAft>
              <a:buFont typeface="Wingdings" pitchFamily="2" charset="2"/>
              <a:buChar char="Ø"/>
              <a:defRPr/>
            </a:pPr>
            <a:r>
              <a:rPr lang="en-US" sz="2800" dirty="0" smtClean="0"/>
              <a:t>A 7-mL blood sample is drawn in a collection tube containing a glycolytic inhibitor such as sodium fluoride.</a:t>
            </a:r>
          </a:p>
          <a:p>
            <a:pPr fontAlgn="auto">
              <a:spcAft>
                <a:spcPts val="0"/>
              </a:spcAft>
              <a:buFont typeface="Wingdings" pitchFamily="2" charset="2"/>
              <a:buChar char="Ø"/>
              <a:defRPr/>
            </a:pPr>
            <a:r>
              <a:rPr lang="en-US" sz="2800" dirty="0" smtClean="0"/>
              <a:t>The patient is given an oral glucose load: 75–100 g of glucose dissolved in water or lemon juice (to improve taste of very sweet substance).</a:t>
            </a:r>
          </a:p>
          <a:p>
            <a:pPr marL="917575" fontAlgn="auto">
              <a:spcAft>
                <a:spcPts val="0"/>
              </a:spcAft>
              <a:buFont typeface="Wingdings" pitchFamily="2" charset="2"/>
              <a:buChar char="ü"/>
              <a:defRPr/>
            </a:pPr>
            <a:r>
              <a:rPr lang="en-US" sz="2800" dirty="0"/>
              <a:t>Ask To Drink Slowly –in 5 </a:t>
            </a:r>
            <a:r>
              <a:rPr lang="en-US" sz="2800" dirty="0" err="1" smtClean="0"/>
              <a:t>mins</a:t>
            </a:r>
            <a:endParaRPr lang="en-US" sz="2800" dirty="0" smtClean="0"/>
          </a:p>
          <a:p>
            <a:pPr fontAlgn="auto">
              <a:spcAft>
                <a:spcPts val="0"/>
              </a:spcAft>
              <a:buFont typeface="Wingdings" pitchFamily="2" charset="2"/>
              <a:buChar char="Ø"/>
              <a:defRPr/>
            </a:pPr>
            <a:r>
              <a:rPr lang="en-US" sz="2800" dirty="0" smtClean="0"/>
              <a:t>Additional blood samples are drawn at 30 minutes, 1 hour, 2 hours, and 3 hours.</a:t>
            </a:r>
          </a:p>
          <a:p>
            <a:pPr fontAlgn="auto">
              <a:spcAft>
                <a:spcPts val="0"/>
              </a:spcAft>
              <a:buFont typeface="Wingdings" pitchFamily="2" charset="2"/>
              <a:buChar char="Ø"/>
              <a:defRPr/>
            </a:pPr>
            <a:r>
              <a:rPr lang="en-US" sz="2800" dirty="0" smtClean="0"/>
              <a:t>Water is permitted and encouraged during the testing period.</a:t>
            </a:r>
          </a:p>
        </p:txBody>
      </p:sp>
      <p:sp>
        <p:nvSpPr>
          <p:cNvPr id="4" name="Title 1"/>
          <p:cNvSpPr>
            <a:spLocks noGrp="1"/>
          </p:cNvSpPr>
          <p:nvPr>
            <p:ph type="title"/>
          </p:nvPr>
        </p:nvSpPr>
        <p:spPr>
          <a:xfrm>
            <a:off x="304800" y="0"/>
            <a:ext cx="8458200" cy="1143000"/>
          </a:xfrm>
        </p:spPr>
        <p:txBody>
          <a:bodyPr/>
          <a:lstStyle/>
          <a:p>
            <a:r>
              <a:rPr lang="en-US" b="1" dirty="0" smtClean="0"/>
              <a:t>Oral Glucose Tolerance Test (OGTT)</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Plasma glucose homeostasis</a:t>
            </a:r>
            <a:endParaRPr lang="en-US" b="1" dirty="0"/>
          </a:p>
        </p:txBody>
      </p:sp>
      <p:sp>
        <p:nvSpPr>
          <p:cNvPr id="3" name="Content Placeholder 2"/>
          <p:cNvSpPr>
            <a:spLocks noGrp="1"/>
          </p:cNvSpPr>
          <p:nvPr>
            <p:ph idx="1"/>
          </p:nvPr>
        </p:nvSpPr>
        <p:spPr/>
        <p:txBody>
          <a:bodyPr/>
          <a:lstStyle/>
          <a:p>
            <a:pPr marL="514350" indent="-514350" eaLnBrk="1" fontAlgn="auto" hangingPunct="1">
              <a:spcAft>
                <a:spcPts val="0"/>
              </a:spcAft>
              <a:buFont typeface="+mj-lt"/>
              <a:buAutoNum type="arabicPeriod"/>
              <a:defRPr/>
            </a:pPr>
            <a:r>
              <a:rPr lang="en-US" sz="3600" b="1" dirty="0"/>
              <a:t>Hormonal control:</a:t>
            </a:r>
          </a:p>
          <a:p>
            <a:pPr marL="0" indent="0" eaLnBrk="1" fontAlgn="auto" hangingPunct="1">
              <a:spcAft>
                <a:spcPts val="0"/>
              </a:spcAft>
              <a:buNone/>
              <a:defRPr/>
            </a:pPr>
            <a:r>
              <a:rPr lang="en-US" sz="3600" dirty="0" smtClean="0"/>
              <a:t>The main two hormones (directly regulate blood glucose) are:</a:t>
            </a:r>
          </a:p>
          <a:p>
            <a:pPr eaLnBrk="1" fontAlgn="auto" hangingPunct="1">
              <a:spcAft>
                <a:spcPts val="0"/>
              </a:spcAft>
              <a:buFont typeface="Wingdings" pitchFamily="2" charset="2"/>
              <a:buChar char="ü"/>
              <a:defRPr/>
            </a:pPr>
            <a:r>
              <a:rPr lang="en-US" sz="3600" dirty="0" smtClean="0"/>
              <a:t>Insulin</a:t>
            </a:r>
            <a:endParaRPr lang="en-US" sz="3600" dirty="0"/>
          </a:p>
          <a:p>
            <a:pPr eaLnBrk="1" fontAlgn="auto" hangingPunct="1">
              <a:spcAft>
                <a:spcPts val="0"/>
              </a:spcAft>
              <a:buFont typeface="Wingdings" pitchFamily="2" charset="2"/>
              <a:buChar char="ü"/>
              <a:defRPr/>
            </a:pPr>
            <a:r>
              <a:rPr lang="en-US" sz="3600" dirty="0"/>
              <a:t>Glucagon</a:t>
            </a:r>
          </a:p>
          <a:p>
            <a:pPr marL="514350" indent="-514350" eaLnBrk="1" fontAlgn="auto" hangingPunct="1">
              <a:spcAft>
                <a:spcPts val="0"/>
              </a:spcAft>
              <a:buFont typeface="+mj-lt"/>
              <a:buAutoNum type="arabicPeriod" startAt="2"/>
              <a:defRPr/>
            </a:pPr>
            <a:r>
              <a:rPr lang="en-US" sz="3600" b="1" dirty="0" smtClean="0"/>
              <a:t>The </a:t>
            </a:r>
            <a:r>
              <a:rPr lang="en-US" sz="3600" b="1" dirty="0"/>
              <a:t>liver and other </a:t>
            </a:r>
            <a:r>
              <a:rPr lang="en-US" sz="3600" b="1" dirty="0" smtClean="0"/>
              <a:t>organs</a:t>
            </a:r>
            <a:endParaRPr lang="en-US" sz="3600" b="1" dirty="0"/>
          </a:p>
        </p:txBody>
      </p:sp>
    </p:spTree>
    <p:extLst>
      <p:ext uri="{BB962C8B-B14F-4D97-AF65-F5344CB8AC3E}">
        <p14:creationId xmlns:p14="http://schemas.microsoft.com/office/powerpoint/2010/main" val="42768456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rtlCol="0">
            <a:noAutofit/>
          </a:bodyPr>
          <a:lstStyle/>
          <a:p>
            <a:pPr fontAlgn="auto">
              <a:spcAft>
                <a:spcPts val="0"/>
              </a:spcAft>
              <a:buFont typeface="Wingdings" pitchFamily="2" charset="2"/>
              <a:buChar char="Ø"/>
              <a:defRPr/>
            </a:pPr>
            <a:r>
              <a:rPr lang="en-US" sz="2700" dirty="0"/>
              <a:t>The patient should rest quietly throughout the testing period.</a:t>
            </a:r>
          </a:p>
          <a:p>
            <a:pPr fontAlgn="auto">
              <a:spcAft>
                <a:spcPts val="0"/>
              </a:spcAft>
              <a:buFont typeface="Wingdings" pitchFamily="2" charset="2"/>
              <a:buChar char="Ø"/>
              <a:defRPr/>
            </a:pPr>
            <a:r>
              <a:rPr lang="en-US" sz="2700" dirty="0"/>
              <a:t>Gloves are worn throughout the procedure.</a:t>
            </a:r>
          </a:p>
          <a:p>
            <a:pPr marL="0" indent="0" fontAlgn="auto">
              <a:spcAft>
                <a:spcPts val="0"/>
              </a:spcAft>
              <a:buFont typeface="Arial" pitchFamily="34" charset="0"/>
              <a:buNone/>
              <a:defRPr/>
            </a:pPr>
            <a:endParaRPr lang="en-US" sz="2700" b="1" u="sng" dirty="0" smtClean="0"/>
          </a:p>
          <a:p>
            <a:pPr marL="0" indent="0" fontAlgn="auto">
              <a:spcAft>
                <a:spcPts val="0"/>
              </a:spcAft>
              <a:buFont typeface="Arial" pitchFamily="34" charset="0"/>
              <a:buNone/>
              <a:defRPr/>
            </a:pPr>
            <a:r>
              <a:rPr lang="en-US" sz="2700" b="1" u="sng" dirty="0" smtClean="0"/>
              <a:t>Post-test</a:t>
            </a:r>
          </a:p>
          <a:p>
            <a:pPr fontAlgn="auto">
              <a:spcAft>
                <a:spcPts val="0"/>
              </a:spcAft>
              <a:buFont typeface="Wingdings" pitchFamily="2" charset="2"/>
              <a:buChar char="Ø"/>
              <a:defRPr/>
            </a:pPr>
            <a:r>
              <a:rPr lang="en-US" sz="2700" dirty="0" smtClean="0"/>
              <a:t>The patient should be observed for weakness, tremors, anxiety, sweating, or fainting. If symptoms occur, a blood sample is drawn and tested for glucose level. For hypoglycemia (low blood sugar), administer orange juice with sugar added or IV glucose. For hyperglycemia, insulin will be administered. In either case, the test is discontinued.</a:t>
            </a:r>
          </a:p>
          <a:p>
            <a:pPr fontAlgn="auto">
              <a:spcAft>
                <a:spcPts val="0"/>
              </a:spcAft>
              <a:buFont typeface="Wingdings" pitchFamily="2" charset="2"/>
              <a:buChar char="Ø"/>
              <a:defRPr/>
            </a:pPr>
            <a:r>
              <a:rPr lang="en-US" sz="2700" dirty="0" smtClean="0"/>
              <a:t>Apply pressure at venipuncture site. Apply dressing, periodically assessing for continued bleeding.</a:t>
            </a:r>
          </a:p>
        </p:txBody>
      </p:sp>
      <p:sp>
        <p:nvSpPr>
          <p:cNvPr id="4" name="Title 1"/>
          <p:cNvSpPr>
            <a:spLocks noGrp="1"/>
          </p:cNvSpPr>
          <p:nvPr>
            <p:ph type="title"/>
          </p:nvPr>
        </p:nvSpPr>
        <p:spPr>
          <a:xfrm>
            <a:off x="304800" y="-76200"/>
            <a:ext cx="8458200" cy="1143000"/>
          </a:xfrm>
        </p:spPr>
        <p:txBody>
          <a:bodyPr/>
          <a:lstStyle/>
          <a:p>
            <a:r>
              <a:rPr lang="en-US" b="1" dirty="0" smtClean="0"/>
              <a:t>Oral Glucose Tolerance Test (OGTT)</a:t>
            </a:r>
            <a:endParaRPr lang="en-US"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5257800"/>
          </a:xfrm>
        </p:spPr>
        <p:txBody>
          <a:bodyPr rtlCol="0">
            <a:noAutofit/>
          </a:bodyPr>
          <a:lstStyle/>
          <a:p>
            <a:pPr fontAlgn="auto">
              <a:spcAft>
                <a:spcPts val="0"/>
              </a:spcAft>
              <a:buFont typeface="Wingdings" pitchFamily="2" charset="2"/>
              <a:buChar char="Ø"/>
              <a:defRPr/>
            </a:pPr>
            <a:r>
              <a:rPr lang="en-US" sz="2800" dirty="0"/>
              <a:t>Label each specimen and transport to the laboratory immediately. Blood glucose levels decrease when blood is left at room temperature</a:t>
            </a:r>
            <a:r>
              <a:rPr lang="en-US" sz="2800" dirty="0" smtClean="0"/>
              <a:t>.</a:t>
            </a:r>
          </a:p>
          <a:p>
            <a:pPr fontAlgn="auto">
              <a:spcAft>
                <a:spcPts val="0"/>
              </a:spcAft>
              <a:buFont typeface="Wingdings" pitchFamily="2" charset="2"/>
              <a:buChar char="Ø"/>
              <a:defRPr/>
            </a:pPr>
            <a:r>
              <a:rPr lang="en-US" sz="2800" dirty="0" smtClean="0"/>
              <a:t>The </a:t>
            </a:r>
            <a:r>
              <a:rPr lang="en-US" sz="2800" dirty="0"/>
              <a:t>patient should eat and resume medications as before the test.</a:t>
            </a:r>
          </a:p>
          <a:p>
            <a:pPr fontAlgn="auto">
              <a:spcAft>
                <a:spcPts val="0"/>
              </a:spcAft>
              <a:buFont typeface="Wingdings" pitchFamily="2" charset="2"/>
              <a:buChar char="Ø"/>
              <a:defRPr/>
            </a:pPr>
            <a:r>
              <a:rPr lang="en-US" sz="2800" dirty="0"/>
              <a:t>Report abnormal findings to the primary care provider</a:t>
            </a:r>
            <a:r>
              <a:rPr lang="en-US" sz="2800" dirty="0" smtClean="0"/>
              <a:t>.</a:t>
            </a:r>
            <a:endParaRPr lang="en-US" sz="2800" b="1" u="sng" dirty="0" smtClean="0"/>
          </a:p>
          <a:p>
            <a:pPr marL="0" indent="0" fontAlgn="auto">
              <a:spcAft>
                <a:spcPts val="0"/>
              </a:spcAft>
              <a:buFont typeface="Arial" pitchFamily="34" charset="0"/>
              <a:buNone/>
              <a:defRPr/>
            </a:pPr>
            <a:endParaRPr lang="en-US" sz="2800" b="1" u="sng" dirty="0"/>
          </a:p>
          <a:p>
            <a:pPr marL="0" indent="0" fontAlgn="auto">
              <a:spcAft>
                <a:spcPts val="0"/>
              </a:spcAft>
              <a:buFont typeface="Arial" pitchFamily="34" charset="0"/>
              <a:buNone/>
              <a:defRPr/>
            </a:pPr>
            <a:r>
              <a:rPr lang="en-US" sz="2800" b="1" u="sng" dirty="0" smtClean="0"/>
              <a:t>Clinical Alerts</a:t>
            </a:r>
          </a:p>
          <a:p>
            <a:pPr fontAlgn="auto">
              <a:spcAft>
                <a:spcPts val="0"/>
              </a:spcAft>
              <a:buFont typeface="Wingdings" pitchFamily="2" charset="2"/>
              <a:buChar char="Ø"/>
              <a:defRPr/>
            </a:pPr>
            <a:r>
              <a:rPr lang="en-US" sz="2800" dirty="0" smtClean="0"/>
              <a:t>Possible complication: hypoglycemia, hyperglycemia</a:t>
            </a:r>
          </a:p>
          <a:p>
            <a:pPr fontAlgn="auto">
              <a:spcAft>
                <a:spcPts val="0"/>
              </a:spcAft>
              <a:buFont typeface="Wingdings" pitchFamily="2" charset="2"/>
              <a:buChar char="Ø"/>
              <a:defRPr/>
            </a:pPr>
            <a:r>
              <a:rPr lang="en-US" sz="2800" dirty="0" smtClean="0"/>
              <a:t>The OGTT is not typically used in children</a:t>
            </a:r>
          </a:p>
        </p:txBody>
      </p:sp>
      <p:sp>
        <p:nvSpPr>
          <p:cNvPr id="4" name="Title 1"/>
          <p:cNvSpPr>
            <a:spLocks noGrp="1"/>
          </p:cNvSpPr>
          <p:nvPr>
            <p:ph type="title"/>
          </p:nvPr>
        </p:nvSpPr>
        <p:spPr>
          <a:xfrm>
            <a:off x="304800" y="274638"/>
            <a:ext cx="8458200" cy="1143000"/>
          </a:xfrm>
        </p:spPr>
        <p:txBody>
          <a:bodyPr/>
          <a:lstStyle/>
          <a:p>
            <a:r>
              <a:rPr lang="en-US" b="1" dirty="0" smtClean="0"/>
              <a:t>Oral Glucose Tolerance Test (OGTT)</a:t>
            </a:r>
            <a:endParaRPr lang="en-US"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Content Placeholder 2"/>
          <p:cNvSpPr>
            <a:spLocks noGrp="1"/>
          </p:cNvSpPr>
          <p:nvPr>
            <p:ph idx="1"/>
          </p:nvPr>
        </p:nvSpPr>
        <p:spPr>
          <a:xfrm>
            <a:off x="457200" y="1600200"/>
            <a:ext cx="8229600" cy="5029200"/>
          </a:xfrm>
        </p:spPr>
        <p:txBody>
          <a:bodyPr/>
          <a:lstStyle/>
          <a:p>
            <a:pPr marL="0" indent="0" algn="ctr">
              <a:buNone/>
            </a:pPr>
            <a:r>
              <a:rPr lang="en-US" sz="14000" dirty="0" smtClean="0">
                <a:effectLst>
                  <a:outerShdw blurRad="38100" dist="38100" dir="2700000" algn="tl">
                    <a:srgbClr val="000000">
                      <a:alpha val="43137"/>
                    </a:srgbClr>
                  </a:outerShdw>
                </a:effectLst>
              </a:rPr>
              <a:t>Thank you</a:t>
            </a:r>
          </a:p>
          <a:p>
            <a:pPr marL="0" indent="0">
              <a:buNone/>
            </a:pPr>
            <a:endParaRPr lang="en-US" sz="3000" dirty="0" smtClean="0"/>
          </a:p>
          <a:p>
            <a:pPr marL="0" indent="0">
              <a:buNone/>
            </a:pPr>
            <a:endParaRPr lang="en-US" sz="3000" dirty="0"/>
          </a:p>
          <a:p>
            <a:pPr marL="0" indent="0">
              <a:buNone/>
            </a:pPr>
            <a:endParaRPr lang="en-US" sz="3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Users\MOHAMMED\Documents\emm20166f2 modified.t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66876" y="152400"/>
            <a:ext cx="6877124" cy="6583680"/>
          </a:xfrm>
          <a:noFill/>
        </p:spPr>
      </p:pic>
      <p:sp>
        <p:nvSpPr>
          <p:cNvPr id="5" name="Content Placeholder 2"/>
          <p:cNvSpPr txBox="1">
            <a:spLocks/>
          </p:cNvSpPr>
          <p:nvPr/>
        </p:nvSpPr>
        <p:spPr bwMode="auto">
          <a:xfrm>
            <a:off x="152400" y="4495800"/>
            <a:ext cx="29718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20000"/>
              </a:spcBef>
            </a:pPr>
            <a:r>
              <a:rPr lang="en-US" sz="4000" dirty="0" smtClean="0">
                <a:solidFill>
                  <a:schemeClr val="accent1"/>
                </a:solidFill>
              </a:rPr>
              <a:t>Insulin </a:t>
            </a:r>
            <a:r>
              <a:rPr lang="en-US" sz="4000" u="sng" dirty="0">
                <a:solidFill>
                  <a:schemeClr val="accent1"/>
                </a:solidFill>
              </a:rPr>
              <a:t>AND</a:t>
            </a:r>
            <a:r>
              <a:rPr lang="en-US" sz="4000" dirty="0">
                <a:solidFill>
                  <a:schemeClr val="accent1"/>
                </a:solidFill>
              </a:rPr>
              <a:t> Glucagon hormones</a:t>
            </a:r>
          </a:p>
        </p:txBody>
      </p:sp>
      <p:sp>
        <p:nvSpPr>
          <p:cNvPr id="6" name="Title 1"/>
          <p:cNvSpPr>
            <a:spLocks noGrp="1"/>
          </p:cNvSpPr>
          <p:nvPr>
            <p:ph type="title"/>
          </p:nvPr>
        </p:nvSpPr>
        <p:spPr>
          <a:xfrm>
            <a:off x="0" y="0"/>
            <a:ext cx="3810000" cy="1371600"/>
          </a:xfrm>
        </p:spPr>
        <p:txBody>
          <a:bodyPr/>
          <a:lstStyle/>
          <a:p>
            <a:r>
              <a:rPr lang="en-US" b="1" dirty="0" smtClean="0"/>
              <a:t>Plasma glucose homeostasis</a:t>
            </a:r>
            <a:endParaRPr lang="en-US" b="1" dirty="0"/>
          </a:p>
        </p:txBody>
      </p:sp>
    </p:spTree>
    <p:extLst>
      <p:ext uri="{BB962C8B-B14F-4D97-AF65-F5344CB8AC3E}">
        <p14:creationId xmlns:p14="http://schemas.microsoft.com/office/powerpoint/2010/main" val="2318529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9144000" cy="6172200"/>
          </a:xfrm>
        </p:spPr>
        <p:txBody>
          <a:bodyPr/>
          <a:lstStyle/>
          <a:p>
            <a:pPr marL="0" indent="0" algn="just" eaLnBrk="1" hangingPunct="1">
              <a:spcBef>
                <a:spcPts val="650"/>
              </a:spcBef>
              <a:buNone/>
            </a:pPr>
            <a:r>
              <a:rPr lang="en-US" sz="3600" b="1" u="sng" dirty="0" smtClean="0"/>
              <a:t>The liver</a:t>
            </a:r>
          </a:p>
          <a:p>
            <a:pPr algn="just" eaLnBrk="1" hangingPunct="1">
              <a:spcBef>
                <a:spcPts val="650"/>
              </a:spcBef>
              <a:buFont typeface="Wingdings" pitchFamily="2" charset="2"/>
              <a:buChar char="Ø"/>
            </a:pPr>
            <a:r>
              <a:rPr lang="en-US" sz="2600" dirty="0" smtClean="0"/>
              <a:t>The liver store glucose as glycogen after food intake </a:t>
            </a:r>
            <a:r>
              <a:rPr lang="en-US" sz="2600" u="sng" dirty="0" smtClean="0"/>
              <a:t>and</a:t>
            </a:r>
            <a:r>
              <a:rPr lang="en-US" sz="2600" dirty="0" smtClean="0"/>
              <a:t> maintaining the blood level by </a:t>
            </a:r>
            <a:r>
              <a:rPr lang="en-US" sz="2600" dirty="0" err="1" smtClean="0">
                <a:solidFill>
                  <a:srgbClr val="FF0000"/>
                </a:solidFill>
              </a:rPr>
              <a:t>glycogenolysis</a:t>
            </a:r>
            <a:r>
              <a:rPr lang="en-US" sz="2600" dirty="0" smtClean="0"/>
              <a:t> and </a:t>
            </a:r>
            <a:r>
              <a:rPr lang="en-US" sz="2600" dirty="0" smtClean="0">
                <a:solidFill>
                  <a:srgbClr val="FF0000"/>
                </a:solidFill>
              </a:rPr>
              <a:t>gluconeogenesis</a:t>
            </a:r>
            <a:r>
              <a:rPr lang="en-US" sz="2600" dirty="0" smtClean="0"/>
              <a:t> in the fasted state.</a:t>
            </a:r>
          </a:p>
          <a:p>
            <a:pPr algn="just" eaLnBrk="1" hangingPunct="1">
              <a:spcBef>
                <a:spcPts val="650"/>
              </a:spcBef>
              <a:buFont typeface="Wingdings" pitchFamily="2" charset="2"/>
              <a:buChar char="Ø"/>
            </a:pPr>
            <a:r>
              <a:rPr lang="en-US" sz="2600" dirty="0" smtClean="0"/>
              <a:t>The hepatic uptake or output of glucose is controlled via : </a:t>
            </a:r>
          </a:p>
          <a:p>
            <a:pPr algn="just" eaLnBrk="1" hangingPunct="1">
              <a:spcBef>
                <a:spcPts val="650"/>
              </a:spcBef>
              <a:buFont typeface="Wingdings" pitchFamily="2" charset="2"/>
              <a:buChar char="ü"/>
            </a:pPr>
            <a:r>
              <a:rPr lang="en-US" sz="2600" dirty="0" smtClean="0"/>
              <a:t>Glucose enters the hepatocytes relatively freely compared with </a:t>
            </a:r>
            <a:r>
              <a:rPr lang="en-US" sz="2600" dirty="0" err="1" smtClean="0"/>
              <a:t>extrahepatic</a:t>
            </a:r>
            <a:r>
              <a:rPr lang="en-US" sz="2600" dirty="0" smtClean="0"/>
              <a:t> tissues.</a:t>
            </a:r>
          </a:p>
          <a:p>
            <a:pPr algn="just" eaLnBrk="1" hangingPunct="1">
              <a:spcBef>
                <a:spcPts val="650"/>
              </a:spcBef>
              <a:buFont typeface="Wingdings" pitchFamily="2" charset="2"/>
              <a:buChar char="ü"/>
            </a:pPr>
            <a:r>
              <a:rPr lang="en-US" sz="2600" dirty="0"/>
              <a:t>G</a:t>
            </a:r>
            <a:r>
              <a:rPr lang="en-US" sz="2600" dirty="0" smtClean="0"/>
              <a:t>lucose phosphorylation, in hepatocytes, is promoted by </a:t>
            </a:r>
            <a:r>
              <a:rPr lang="en-US" sz="2600" u="sng" dirty="0" smtClean="0"/>
              <a:t>glucose kinase</a:t>
            </a:r>
            <a:r>
              <a:rPr lang="en-US" sz="2600" dirty="0" smtClean="0"/>
              <a:t> with a lower affinity than </a:t>
            </a:r>
            <a:r>
              <a:rPr lang="en-US" sz="2600" u="sng" dirty="0" smtClean="0"/>
              <a:t>hexokinase</a:t>
            </a:r>
            <a:r>
              <a:rPr lang="en-US" sz="2600" dirty="0" smtClean="0"/>
              <a:t> in </a:t>
            </a:r>
            <a:r>
              <a:rPr lang="en-US" sz="2600" dirty="0" err="1" smtClean="0"/>
              <a:t>extrahepatic</a:t>
            </a:r>
            <a:r>
              <a:rPr lang="en-US" sz="2600" dirty="0" smtClean="0"/>
              <a:t> tissues; that is why little glucose is taken up by the liver at normal blood concentration compared to the more effective extraction by other tissues (brain); the activity of G-kinase is increased by hyperglycemia and the liver removes the glucose from the portal vein.</a:t>
            </a:r>
          </a:p>
        </p:txBody>
      </p:sp>
      <p:sp>
        <p:nvSpPr>
          <p:cNvPr id="6" name="Title 1"/>
          <p:cNvSpPr>
            <a:spLocks noGrp="1"/>
          </p:cNvSpPr>
          <p:nvPr>
            <p:ph type="title"/>
          </p:nvPr>
        </p:nvSpPr>
        <p:spPr>
          <a:xfrm>
            <a:off x="457200" y="0"/>
            <a:ext cx="8229600" cy="914400"/>
          </a:xfrm>
        </p:spPr>
        <p:txBody>
          <a:bodyPr/>
          <a:lstStyle/>
          <a:p>
            <a:r>
              <a:rPr lang="en-US" b="1" dirty="0" smtClean="0"/>
              <a:t>Plasma glucose homeostasis</a:t>
            </a:r>
            <a:endParaRPr lang="en-US" b="1" dirty="0"/>
          </a:p>
        </p:txBody>
      </p:sp>
    </p:spTree>
    <p:extLst>
      <p:ext uri="{BB962C8B-B14F-4D97-AF65-F5344CB8AC3E}">
        <p14:creationId xmlns:p14="http://schemas.microsoft.com/office/powerpoint/2010/main" val="2465454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41437"/>
            <a:ext cx="8382000" cy="5440363"/>
          </a:xfrm>
        </p:spPr>
        <p:txBody>
          <a:bodyPr/>
          <a:lstStyle/>
          <a:p>
            <a:pPr marL="339725" indent="0" eaLnBrk="1" fontAlgn="auto" hangingPunct="1">
              <a:lnSpc>
                <a:spcPct val="90000"/>
              </a:lnSpc>
              <a:spcAft>
                <a:spcPts val="0"/>
              </a:spcAft>
              <a:buNone/>
              <a:defRPr/>
            </a:pPr>
            <a:r>
              <a:rPr lang="en-US" sz="3600" b="1" u="sng" dirty="0" smtClean="0"/>
              <a:t>The liver</a:t>
            </a:r>
            <a:r>
              <a:rPr lang="en-US" sz="3600" dirty="0" smtClean="0"/>
              <a:t> </a:t>
            </a:r>
          </a:p>
          <a:p>
            <a:pPr marL="796925" indent="-457200" eaLnBrk="1" fontAlgn="auto" hangingPunct="1">
              <a:lnSpc>
                <a:spcPct val="90000"/>
              </a:lnSpc>
              <a:spcAft>
                <a:spcPts val="0"/>
              </a:spcAft>
              <a:buFont typeface="Wingdings" pitchFamily="2" charset="2"/>
              <a:buChar char="ü"/>
              <a:defRPr/>
            </a:pPr>
            <a:r>
              <a:rPr lang="en-US" sz="2800" dirty="0" smtClean="0"/>
              <a:t>After </a:t>
            </a:r>
            <a:r>
              <a:rPr lang="en-US" sz="2800" dirty="0"/>
              <a:t>uptake and phosphorylation, excess glucose is stored in the liver as </a:t>
            </a:r>
            <a:r>
              <a:rPr lang="en-US" sz="2800" dirty="0" smtClean="0"/>
              <a:t>glycogen </a:t>
            </a:r>
            <a:r>
              <a:rPr lang="en-US" sz="2800" dirty="0"/>
              <a:t>(</a:t>
            </a:r>
            <a:r>
              <a:rPr lang="en-US" sz="2800" dirty="0">
                <a:solidFill>
                  <a:srgbClr val="FF0000"/>
                </a:solidFill>
              </a:rPr>
              <a:t>glycogenesis</a:t>
            </a:r>
            <a:r>
              <a:rPr lang="en-US" sz="2800" dirty="0"/>
              <a:t>).</a:t>
            </a:r>
          </a:p>
          <a:p>
            <a:pPr eaLnBrk="1" fontAlgn="auto" hangingPunct="1">
              <a:lnSpc>
                <a:spcPct val="90000"/>
              </a:lnSpc>
              <a:spcAft>
                <a:spcPts val="0"/>
              </a:spcAft>
              <a:buFont typeface="Wingdings" pitchFamily="2" charset="2"/>
              <a:buChar char="Ø"/>
              <a:defRPr/>
            </a:pPr>
            <a:r>
              <a:rPr lang="en-US" sz="2800" dirty="0" smtClean="0"/>
              <a:t>The </a:t>
            </a:r>
            <a:r>
              <a:rPr lang="en-US" sz="2800" dirty="0"/>
              <a:t>liver can convert some of excess glucose to fatty acids which are ultimately transported as triglyceride in VLDL and stored in adipose tissue.</a:t>
            </a:r>
          </a:p>
          <a:p>
            <a:pPr eaLnBrk="1" fontAlgn="auto" hangingPunct="1">
              <a:lnSpc>
                <a:spcPct val="90000"/>
              </a:lnSpc>
              <a:spcAft>
                <a:spcPts val="0"/>
              </a:spcAft>
              <a:buFont typeface="Wingdings" pitchFamily="2" charset="2"/>
              <a:buChar char="Ø"/>
              <a:defRPr/>
            </a:pPr>
            <a:r>
              <a:rPr lang="en-US" sz="2800" dirty="0">
                <a:solidFill>
                  <a:srgbClr val="FF0000"/>
                </a:solidFill>
              </a:rPr>
              <a:t>Gluconeogenesis</a:t>
            </a:r>
            <a:r>
              <a:rPr lang="en-US" sz="2800" dirty="0"/>
              <a:t> </a:t>
            </a:r>
            <a:r>
              <a:rPr lang="en-US" sz="2800" dirty="0" smtClean="0"/>
              <a:t>– convert the following compounds </a:t>
            </a:r>
            <a:r>
              <a:rPr lang="en-US" sz="2800" dirty="0"/>
              <a:t>into glucose:</a:t>
            </a:r>
          </a:p>
          <a:p>
            <a:pPr lvl="1" fontAlgn="auto">
              <a:lnSpc>
                <a:spcPct val="90000"/>
              </a:lnSpc>
              <a:spcAft>
                <a:spcPts val="0"/>
              </a:spcAft>
              <a:buFont typeface="Arial" pitchFamily="34" charset="0"/>
              <a:buChar char="–"/>
              <a:defRPr/>
            </a:pPr>
            <a:r>
              <a:rPr lang="en-US" dirty="0"/>
              <a:t>Lactate </a:t>
            </a:r>
          </a:p>
          <a:p>
            <a:pPr lvl="1" fontAlgn="auto">
              <a:lnSpc>
                <a:spcPct val="90000"/>
              </a:lnSpc>
              <a:spcAft>
                <a:spcPts val="0"/>
              </a:spcAft>
              <a:buFont typeface="Arial" pitchFamily="34" charset="0"/>
              <a:buChar char="–"/>
              <a:defRPr/>
            </a:pPr>
            <a:r>
              <a:rPr lang="en-US" dirty="0"/>
              <a:t>Glycerol</a:t>
            </a:r>
          </a:p>
          <a:p>
            <a:pPr lvl="1" fontAlgn="auto">
              <a:lnSpc>
                <a:spcPct val="90000"/>
              </a:lnSpc>
              <a:spcAft>
                <a:spcPts val="0"/>
              </a:spcAft>
              <a:buFont typeface="Arial" pitchFamily="34" charset="0"/>
              <a:buChar char="–"/>
              <a:defRPr/>
            </a:pPr>
            <a:r>
              <a:rPr lang="en-US" dirty="0"/>
              <a:t>Carbon chains resulting from deamination of certain amino acid (mainly alanine</a:t>
            </a:r>
            <a:r>
              <a:rPr lang="en-US" dirty="0" smtClean="0"/>
              <a:t>)</a:t>
            </a:r>
            <a:endParaRPr lang="en-US" dirty="0"/>
          </a:p>
        </p:txBody>
      </p:sp>
      <p:sp>
        <p:nvSpPr>
          <p:cNvPr id="4" name="Title 1"/>
          <p:cNvSpPr>
            <a:spLocks noGrp="1"/>
          </p:cNvSpPr>
          <p:nvPr>
            <p:ph type="title"/>
          </p:nvPr>
        </p:nvSpPr>
        <p:spPr>
          <a:xfrm>
            <a:off x="457200" y="0"/>
            <a:ext cx="8229600" cy="1143000"/>
          </a:xfrm>
        </p:spPr>
        <p:txBody>
          <a:bodyPr/>
          <a:lstStyle/>
          <a:p>
            <a:r>
              <a:rPr lang="en-US" b="1" dirty="0" smtClean="0"/>
              <a:t>Plasma glucose homeostasis</a:t>
            </a:r>
            <a:endParaRPr lang="en-US" b="1" dirty="0"/>
          </a:p>
        </p:txBody>
      </p:sp>
    </p:spTree>
    <p:extLst>
      <p:ext uri="{BB962C8B-B14F-4D97-AF65-F5344CB8AC3E}">
        <p14:creationId xmlns:p14="http://schemas.microsoft.com/office/powerpoint/2010/main" val="823621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638800"/>
          </a:xfrm>
        </p:spPr>
        <p:txBody>
          <a:bodyPr/>
          <a:lstStyle/>
          <a:p>
            <a:pPr marL="0" indent="0" algn="just" eaLnBrk="1" fontAlgn="auto" hangingPunct="1">
              <a:spcAft>
                <a:spcPts val="0"/>
              </a:spcAft>
              <a:buNone/>
              <a:defRPr/>
            </a:pPr>
            <a:r>
              <a:rPr lang="en-US" sz="3600" b="1" u="sng" dirty="0" smtClean="0"/>
              <a:t>The liver</a:t>
            </a:r>
          </a:p>
          <a:p>
            <a:pPr algn="just" eaLnBrk="1" fontAlgn="auto" hangingPunct="1">
              <a:spcAft>
                <a:spcPts val="0"/>
              </a:spcAft>
              <a:buFont typeface="Wingdings" pitchFamily="2" charset="2"/>
              <a:buChar char="Ø"/>
              <a:defRPr/>
            </a:pPr>
            <a:r>
              <a:rPr lang="en-US" sz="2800" dirty="0" smtClean="0"/>
              <a:t>The </a:t>
            </a:r>
            <a:r>
              <a:rPr lang="en-US" sz="2800" dirty="0"/>
              <a:t>liver contain </a:t>
            </a:r>
            <a:r>
              <a:rPr lang="en-US" sz="2800" u="sng" dirty="0"/>
              <a:t>glucose-6-phosphatase</a:t>
            </a:r>
            <a:r>
              <a:rPr lang="en-US" sz="2800" dirty="0"/>
              <a:t>, which hydrolyze G6P derived from </a:t>
            </a:r>
            <a:r>
              <a:rPr lang="en-US" sz="2800" dirty="0" err="1">
                <a:solidFill>
                  <a:srgbClr val="FF0000"/>
                </a:solidFill>
              </a:rPr>
              <a:t>glycogenolysis</a:t>
            </a:r>
            <a:r>
              <a:rPr lang="en-US" sz="2800" dirty="0"/>
              <a:t> or </a:t>
            </a:r>
            <a:r>
              <a:rPr lang="en-US" sz="2800" dirty="0">
                <a:solidFill>
                  <a:srgbClr val="FF0000"/>
                </a:solidFill>
              </a:rPr>
              <a:t>gluconeogenesis</a:t>
            </a:r>
            <a:r>
              <a:rPr lang="en-US" sz="2800" dirty="0"/>
              <a:t>, releases glucose and help maintain extracellular glucose level.</a:t>
            </a:r>
          </a:p>
          <a:p>
            <a:pPr algn="just" eaLnBrk="1" fontAlgn="auto" hangingPunct="1">
              <a:spcAft>
                <a:spcPts val="0"/>
              </a:spcAft>
              <a:buFont typeface="Wingdings" pitchFamily="2" charset="2"/>
              <a:buChar char="Ø"/>
              <a:defRPr/>
            </a:pPr>
            <a:r>
              <a:rPr lang="en-US" sz="2800" dirty="0"/>
              <a:t>Hepatic </a:t>
            </a:r>
            <a:r>
              <a:rPr lang="en-US" sz="2800" dirty="0" err="1">
                <a:solidFill>
                  <a:srgbClr val="FF0000"/>
                </a:solidFill>
              </a:rPr>
              <a:t>glycogenolysis</a:t>
            </a:r>
            <a:r>
              <a:rPr lang="en-US" sz="2800" dirty="0"/>
              <a:t> stimulated by glucagon hormone in response to fall in the plasma </a:t>
            </a:r>
            <a:r>
              <a:rPr lang="en-US" sz="2800" dirty="0" smtClean="0"/>
              <a:t>glucose.</a:t>
            </a:r>
            <a:endParaRPr lang="en-US" sz="2800" dirty="0"/>
          </a:p>
          <a:p>
            <a:pPr algn="just" eaLnBrk="1" fontAlgn="auto" hangingPunct="1">
              <a:spcAft>
                <a:spcPts val="0"/>
              </a:spcAft>
              <a:buFont typeface="Wingdings" pitchFamily="2" charset="2"/>
              <a:buChar char="Ø"/>
              <a:defRPr/>
            </a:pPr>
            <a:r>
              <a:rPr lang="en-US" sz="2800" dirty="0"/>
              <a:t>During fasting, adipose tissue will release fatty acids as a consequence of low insulin, the liver converts these fatty acids to ketones.</a:t>
            </a:r>
          </a:p>
          <a:p>
            <a:pPr algn="just" eaLnBrk="1" fontAlgn="auto" hangingPunct="1">
              <a:spcAft>
                <a:spcPts val="0"/>
              </a:spcAft>
              <a:buFont typeface="Wingdings" pitchFamily="2" charset="2"/>
              <a:buChar char="Ø"/>
              <a:defRPr/>
            </a:pPr>
            <a:r>
              <a:rPr lang="en-US" sz="2800" dirty="0"/>
              <a:t>Carbon chains of some amino acids may also converted to </a:t>
            </a:r>
            <a:r>
              <a:rPr lang="en-US" sz="2800" dirty="0" smtClean="0"/>
              <a:t>ketones</a:t>
            </a:r>
            <a:endParaRPr lang="en-US" sz="2800" dirty="0"/>
          </a:p>
        </p:txBody>
      </p:sp>
      <p:sp>
        <p:nvSpPr>
          <p:cNvPr id="4" name="Title 1"/>
          <p:cNvSpPr>
            <a:spLocks noGrp="1"/>
          </p:cNvSpPr>
          <p:nvPr>
            <p:ph type="title"/>
          </p:nvPr>
        </p:nvSpPr>
        <p:spPr>
          <a:xfrm>
            <a:off x="457200" y="0"/>
            <a:ext cx="8229600" cy="1143000"/>
          </a:xfrm>
        </p:spPr>
        <p:txBody>
          <a:bodyPr/>
          <a:lstStyle/>
          <a:p>
            <a:r>
              <a:rPr lang="en-US" b="1" dirty="0" smtClean="0"/>
              <a:t>Plasma glucose homeostasis</a:t>
            </a:r>
            <a:endParaRPr lang="en-US" b="1" dirty="0"/>
          </a:p>
        </p:txBody>
      </p:sp>
    </p:spTree>
    <p:extLst>
      <p:ext uri="{BB962C8B-B14F-4D97-AF65-F5344CB8AC3E}">
        <p14:creationId xmlns:p14="http://schemas.microsoft.com/office/powerpoint/2010/main" val="924510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9144000" cy="5791200"/>
          </a:xfrm>
        </p:spPr>
        <p:txBody>
          <a:bodyPr/>
          <a:lstStyle/>
          <a:p>
            <a:pPr marL="0" indent="0" eaLnBrk="1" fontAlgn="auto" hangingPunct="1">
              <a:spcAft>
                <a:spcPts val="0"/>
              </a:spcAft>
              <a:buNone/>
              <a:defRPr/>
            </a:pPr>
            <a:r>
              <a:rPr lang="en-US" sz="3600" b="1" u="sng" dirty="0"/>
              <a:t>Other organs</a:t>
            </a:r>
            <a:endParaRPr lang="en-US" sz="3600" b="1" u="sng" dirty="0" smtClean="0"/>
          </a:p>
          <a:p>
            <a:pPr eaLnBrk="1" fontAlgn="auto" hangingPunct="1">
              <a:spcAft>
                <a:spcPts val="0"/>
              </a:spcAft>
              <a:buFont typeface="Wingdings" pitchFamily="2" charset="2"/>
              <a:buChar char="Ø"/>
              <a:defRPr/>
            </a:pPr>
            <a:r>
              <a:rPr lang="en-US" sz="3000" dirty="0" smtClean="0"/>
              <a:t>The </a:t>
            </a:r>
            <a:r>
              <a:rPr lang="en-US" sz="3000" dirty="0"/>
              <a:t>other tissue capable of </a:t>
            </a:r>
            <a:r>
              <a:rPr lang="en-US" sz="3000" dirty="0" err="1">
                <a:solidFill>
                  <a:srgbClr val="FF0000"/>
                </a:solidFill>
              </a:rPr>
              <a:t>gluconeogensis</a:t>
            </a:r>
            <a:r>
              <a:rPr lang="en-US" sz="3000" dirty="0"/>
              <a:t> is renal cortex, by converting G6P to glucose.</a:t>
            </a:r>
          </a:p>
          <a:p>
            <a:pPr eaLnBrk="1" fontAlgn="auto" hangingPunct="1">
              <a:spcAft>
                <a:spcPts val="0"/>
              </a:spcAft>
              <a:buFont typeface="Wingdings" pitchFamily="2" charset="2"/>
              <a:buChar char="Ø"/>
              <a:defRPr/>
            </a:pPr>
            <a:r>
              <a:rPr lang="en-US" sz="3000" dirty="0"/>
              <a:t>The </a:t>
            </a:r>
            <a:r>
              <a:rPr lang="en-US" sz="3000" dirty="0">
                <a:solidFill>
                  <a:srgbClr val="FF0000"/>
                </a:solidFill>
              </a:rPr>
              <a:t>gluconeogenesis</a:t>
            </a:r>
            <a:r>
              <a:rPr lang="en-US" sz="3000" dirty="0"/>
              <a:t> capacity of the kidney is important in hydrogen ion homeostasis and during prolonged fasting.</a:t>
            </a:r>
          </a:p>
          <a:p>
            <a:pPr eaLnBrk="1" fontAlgn="auto" hangingPunct="1">
              <a:spcAft>
                <a:spcPts val="0"/>
              </a:spcAft>
              <a:buFont typeface="Wingdings" pitchFamily="2" charset="2"/>
              <a:buChar char="Ø"/>
              <a:defRPr/>
            </a:pPr>
            <a:r>
              <a:rPr lang="en-US" sz="3000" dirty="0"/>
              <a:t>Other tissues, such as muscle can store glycogen but cannot release glucose from cells because they don’t contain </a:t>
            </a:r>
            <a:r>
              <a:rPr lang="en-US" sz="3000" u="sng" dirty="0"/>
              <a:t>glucose-6-phasphatase</a:t>
            </a:r>
            <a:r>
              <a:rPr lang="en-US" sz="3000" dirty="0"/>
              <a:t>, so can only use it locally. </a:t>
            </a:r>
            <a:r>
              <a:rPr lang="en-US" sz="3000" dirty="0" smtClean="0"/>
              <a:t>So, glycogen </a:t>
            </a:r>
            <a:r>
              <a:rPr lang="en-US" sz="3000" dirty="0"/>
              <a:t>in this tissue will not play any important role in maintaining the plasma glucose level</a:t>
            </a:r>
            <a:r>
              <a:rPr lang="en-US" sz="3000" dirty="0" smtClean="0"/>
              <a:t>.</a:t>
            </a:r>
            <a:endParaRPr lang="en-US" sz="3000" dirty="0"/>
          </a:p>
        </p:txBody>
      </p:sp>
      <p:sp>
        <p:nvSpPr>
          <p:cNvPr id="5" name="Title 1"/>
          <p:cNvSpPr>
            <a:spLocks noGrp="1"/>
          </p:cNvSpPr>
          <p:nvPr>
            <p:ph type="title"/>
          </p:nvPr>
        </p:nvSpPr>
        <p:spPr>
          <a:xfrm>
            <a:off x="457200" y="0"/>
            <a:ext cx="8229600" cy="1143000"/>
          </a:xfrm>
        </p:spPr>
        <p:txBody>
          <a:bodyPr/>
          <a:lstStyle/>
          <a:p>
            <a:r>
              <a:rPr lang="en-US" b="1" dirty="0" smtClean="0"/>
              <a:t>Plasma glucose homeostasis</a:t>
            </a:r>
            <a:endParaRPr lang="en-US" b="1" dirty="0"/>
          </a:p>
        </p:txBody>
      </p:sp>
    </p:spTree>
    <p:extLst>
      <p:ext uri="{BB962C8B-B14F-4D97-AF65-F5344CB8AC3E}">
        <p14:creationId xmlns:p14="http://schemas.microsoft.com/office/powerpoint/2010/main" val="1861552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12919</TotalTime>
  <Words>3018</Words>
  <Application>Microsoft Office PowerPoint</Application>
  <PresentationFormat>On-screen Show (4:3)</PresentationFormat>
  <Paragraphs>239</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Biochemical tests: fasting blood glucose, post-prandial glucose, and oral glucose tolerance test</vt:lpstr>
      <vt:lpstr>Introduction</vt:lpstr>
      <vt:lpstr>Introduction</vt:lpstr>
      <vt:lpstr>Plasma glucose homeostasis</vt:lpstr>
      <vt:lpstr>Plasma glucose homeostasis</vt:lpstr>
      <vt:lpstr>Plasma glucose homeostasis</vt:lpstr>
      <vt:lpstr>Plasma glucose homeostasis</vt:lpstr>
      <vt:lpstr>Plasma glucose homeostasis</vt:lpstr>
      <vt:lpstr>Plasma glucose homeostasis</vt:lpstr>
      <vt:lpstr>Renal threshold for glucose</vt:lpstr>
      <vt:lpstr>GLYCOSURIA</vt:lpstr>
      <vt:lpstr>GLYCOSURIA</vt:lpstr>
      <vt:lpstr>GLYCOSURIA</vt:lpstr>
      <vt:lpstr>Blood glucose</vt:lpstr>
      <vt:lpstr>Fasting Blood glucose</vt:lpstr>
      <vt:lpstr>Fasting Blood glucose</vt:lpstr>
      <vt:lpstr>Fasting Blood glucose</vt:lpstr>
      <vt:lpstr>Fasting Blood glucose</vt:lpstr>
      <vt:lpstr>Fasting Blood glucose</vt:lpstr>
      <vt:lpstr>Fasting Blood glucose</vt:lpstr>
      <vt:lpstr>Fasting Blood glucose</vt:lpstr>
      <vt:lpstr>Fasting Blood glucose</vt:lpstr>
      <vt:lpstr>Fasting Blood glucose</vt:lpstr>
      <vt:lpstr>Fasting Blood glucose</vt:lpstr>
      <vt:lpstr>Fasting Blood glucose</vt:lpstr>
      <vt:lpstr>Two-hour post-prandial blood glucose</vt:lpstr>
      <vt:lpstr>Two-hour post-prandial blood glucose</vt:lpstr>
      <vt:lpstr>Two-hour post-prandial blood glucose</vt:lpstr>
      <vt:lpstr>Two-hour post-prandial blood glucose</vt:lpstr>
      <vt:lpstr>Oral Glucose Tolerance Test (OGTT)</vt:lpstr>
      <vt:lpstr>Oral Glucose Tolerance Test (OGTT)</vt:lpstr>
      <vt:lpstr>Oral Glucose Tolerance Test (OGTT)</vt:lpstr>
      <vt:lpstr>Oral Glucose Tolerance Test (OGTT)</vt:lpstr>
      <vt:lpstr>Oral Glucose Tolerance Test (OGTT)</vt:lpstr>
      <vt:lpstr>Oral Glucose Tolerance Test (OGTT)</vt:lpstr>
      <vt:lpstr>PowerPoint Presentation</vt:lpstr>
      <vt:lpstr>Oral Glucose Tolerance Test (OGTT)</vt:lpstr>
      <vt:lpstr>Oral Glucose Tolerance Test (OGTT)</vt:lpstr>
      <vt:lpstr>Oral Glucose Tolerance Test (OGTT)</vt:lpstr>
      <vt:lpstr>Oral Glucose Tolerance Test (OGTT)</vt:lpstr>
      <vt:lpstr>Oral Glucose Tolerance Test (OGTT)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MOHAMMED</dc:creator>
  <cp:lastModifiedBy>MOHAMMED</cp:lastModifiedBy>
  <cp:revision>103</cp:revision>
  <dcterms:created xsi:type="dcterms:W3CDTF">2020-04-22T21:19:58Z</dcterms:created>
  <dcterms:modified xsi:type="dcterms:W3CDTF">2022-03-07T22:12:59Z</dcterms:modified>
</cp:coreProperties>
</file>