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64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68" y="54"/>
      </p:cViewPr>
      <p:guideLst>
        <p:guide orient="horz" pos="2864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00" b="0" i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50" b="0" i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00" b="0" i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050" b="0" i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00" b="0" i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00" b="0" i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519146"/>
            <a:ext cx="2759075" cy="6038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00" b="0" i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49038" y="3112886"/>
            <a:ext cx="6245923" cy="17297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50" b="0" i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820923" y="1351787"/>
            <a:ext cx="3386454" cy="1249680"/>
            <a:chOff x="2820923" y="1351787"/>
            <a:chExt cx="3386454" cy="124968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20923" y="1351787"/>
              <a:ext cx="2130551" cy="123443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347971" y="1367027"/>
              <a:ext cx="1859279" cy="1234439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154807" y="1469380"/>
            <a:ext cx="2679700" cy="7315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600" spc="-45" dirty="0"/>
              <a:t>Blood</a:t>
            </a:r>
            <a:r>
              <a:rPr sz="4600" spc="-215" dirty="0"/>
              <a:t> </a:t>
            </a:r>
            <a:r>
              <a:rPr sz="4400" b="1" i="1" spc="-20" dirty="0">
                <a:latin typeface="Calibri" panose="020F0502020204030204"/>
                <a:cs typeface="Calibri" panose="020F0502020204030204"/>
              </a:rPr>
              <a:t>Urea</a:t>
            </a:r>
            <a:endParaRPr sz="4400" dirty="0">
              <a:latin typeface="Calibri" panose="020F0502020204030204"/>
              <a:cs typeface="Calibri" panose="020F050202020403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What</a:t>
            </a:r>
            <a:r>
              <a:rPr spc="130" dirty="0"/>
              <a:t> </a:t>
            </a:r>
            <a:r>
              <a:rPr dirty="0"/>
              <a:t>is</a:t>
            </a:r>
            <a:r>
              <a:rPr spc="-85" dirty="0"/>
              <a:t> </a:t>
            </a:r>
            <a:r>
              <a:rPr spc="75" dirty="0"/>
              <a:t>urea?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21027"/>
            <a:ext cx="7469505" cy="36334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marR="254000" indent="-344805">
              <a:lnSpc>
                <a:spcPct val="100000"/>
              </a:lnSpc>
              <a:spcBef>
                <a:spcPts val="90"/>
              </a:spcBef>
              <a:buFont typeface="Arial MT"/>
              <a:buChar char="•"/>
              <a:tabLst>
                <a:tab pos="356870" algn="l"/>
              </a:tabLst>
            </a:pPr>
            <a:r>
              <a:rPr sz="3200" b="1" dirty="0">
                <a:latin typeface="Times New Roman" panose="02020603050405020304"/>
                <a:cs typeface="Times New Roman" panose="02020603050405020304"/>
              </a:rPr>
              <a:t>Urea</a:t>
            </a:r>
            <a:r>
              <a:rPr sz="3200" b="1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3200" b="1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the</a:t>
            </a:r>
            <a:r>
              <a:rPr sz="3200" b="1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main</a:t>
            </a:r>
            <a:r>
              <a:rPr sz="3200" b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end</a:t>
            </a:r>
            <a:r>
              <a:rPr sz="3200" b="1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product</a:t>
            </a:r>
            <a:r>
              <a:rPr sz="3200" b="1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b="1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10" dirty="0">
                <a:latin typeface="Times New Roman" panose="02020603050405020304"/>
                <a:cs typeface="Times New Roman" panose="02020603050405020304"/>
              </a:rPr>
              <a:t>protein metabolism.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6870" marR="5080" indent="-34480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6870" algn="l"/>
              </a:tabLst>
            </a:pPr>
            <a:r>
              <a:rPr sz="3200" b="1" dirty="0">
                <a:latin typeface="Times New Roman" panose="02020603050405020304"/>
                <a:cs typeface="Times New Roman" panose="02020603050405020304"/>
              </a:rPr>
              <a:t>It</a:t>
            </a:r>
            <a:r>
              <a:rPr sz="3200" b="1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3200" b="1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formed</a:t>
            </a:r>
            <a:r>
              <a:rPr sz="3200" b="1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by</a:t>
            </a:r>
            <a:r>
              <a:rPr sz="3200" b="1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removal</a:t>
            </a:r>
            <a:r>
              <a:rPr sz="3200" b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b="1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amino</a:t>
            </a:r>
            <a:r>
              <a:rPr sz="3200" b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10" dirty="0">
                <a:latin typeface="Times New Roman" panose="02020603050405020304"/>
                <a:cs typeface="Times New Roman" panose="02020603050405020304"/>
              </a:rPr>
              <a:t>group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from</a:t>
            </a:r>
            <a:r>
              <a:rPr sz="3200" b="1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amino</a:t>
            </a:r>
            <a:r>
              <a:rPr sz="3200" b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acids</a:t>
            </a:r>
            <a:r>
              <a:rPr sz="3200" b="1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3200" b="1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liver</a:t>
            </a:r>
            <a:r>
              <a:rPr sz="3200" b="1" spc="-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3200" b="1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excreted</a:t>
            </a:r>
            <a:r>
              <a:rPr sz="3200" b="1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25" dirty="0">
                <a:latin typeface="Times New Roman" panose="02020603050405020304"/>
                <a:cs typeface="Times New Roman" panose="02020603050405020304"/>
              </a:rPr>
              <a:t>in </a:t>
            </a:r>
            <a:r>
              <a:rPr sz="3200" b="1" spc="-10" dirty="0">
                <a:latin typeface="Times New Roman" panose="02020603050405020304"/>
                <a:cs typeface="Times New Roman" panose="02020603050405020304"/>
              </a:rPr>
              <a:t>urine.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6870" marR="887730" indent="-34480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6870" algn="l"/>
              </a:tabLst>
            </a:pPr>
            <a:r>
              <a:rPr sz="3200" b="1" dirty="0">
                <a:latin typeface="Times New Roman" panose="02020603050405020304"/>
                <a:cs typeface="Times New Roman" panose="02020603050405020304"/>
              </a:rPr>
              <a:t>Urea</a:t>
            </a:r>
            <a:r>
              <a:rPr sz="3200" b="1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10" dirty="0">
                <a:latin typeface="Times New Roman" panose="02020603050405020304"/>
                <a:cs typeface="Times New Roman" panose="02020603050405020304"/>
              </a:rPr>
              <a:t>represents</a:t>
            </a:r>
            <a:r>
              <a:rPr sz="3200" b="1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50%</a:t>
            </a:r>
            <a:r>
              <a:rPr sz="3200" b="1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b="1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non</a:t>
            </a:r>
            <a:r>
              <a:rPr sz="3200" b="1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10" dirty="0">
                <a:latin typeface="Times New Roman" panose="02020603050405020304"/>
                <a:cs typeface="Times New Roman" panose="02020603050405020304"/>
              </a:rPr>
              <a:t>protein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nitrogen</a:t>
            </a:r>
            <a:r>
              <a:rPr sz="3200" b="1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b="1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normal</a:t>
            </a:r>
            <a:r>
              <a:rPr sz="3200" b="1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10" dirty="0">
                <a:latin typeface="Times New Roman" panose="02020603050405020304"/>
                <a:cs typeface="Times New Roman" panose="02020603050405020304"/>
              </a:rPr>
              <a:t>blood.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787" y="1345458"/>
            <a:ext cx="8068945" cy="4025900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870"/>
              </a:spcBef>
              <a:buFont typeface="Arial MT"/>
              <a:buChar char="•"/>
              <a:tabLst>
                <a:tab pos="356870" algn="l"/>
              </a:tabLst>
            </a:pPr>
            <a:r>
              <a:rPr sz="3200" b="1" dirty="0">
                <a:latin typeface="Times New Roman" panose="02020603050405020304"/>
                <a:cs typeface="Times New Roman" panose="02020603050405020304"/>
              </a:rPr>
              <a:t>Normal</a:t>
            </a:r>
            <a:r>
              <a:rPr sz="3200" b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blood</a:t>
            </a:r>
            <a:r>
              <a:rPr sz="3200" b="1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contains</a:t>
            </a:r>
            <a:r>
              <a:rPr sz="3200" b="1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10" dirty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rPr>
              <a:t>15-</a:t>
            </a:r>
            <a:r>
              <a:rPr sz="3200" b="1" dirty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rPr>
              <a:t>40</a:t>
            </a:r>
            <a:r>
              <a:rPr sz="3200" b="1" spc="-90" dirty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rPr>
              <a:t>mg/dl</a:t>
            </a:r>
            <a:r>
              <a:rPr sz="3200" b="1" spc="-25" dirty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b="1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20" dirty="0">
                <a:latin typeface="Times New Roman" panose="02020603050405020304"/>
                <a:cs typeface="Times New Roman" panose="02020603050405020304"/>
              </a:rPr>
              <a:t>urea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7505" indent="-34480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7505" algn="l"/>
              </a:tabLst>
            </a:pPr>
            <a:r>
              <a:rPr sz="3200" b="1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3200" b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adults</a:t>
            </a:r>
            <a:r>
              <a:rPr sz="3200" b="1" spc="-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over</a:t>
            </a:r>
            <a:r>
              <a:rPr sz="3200" b="1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60</a:t>
            </a:r>
            <a:r>
              <a:rPr sz="3200" b="1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years</a:t>
            </a:r>
            <a:r>
              <a:rPr sz="3200" b="1" spc="-1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it</a:t>
            </a:r>
            <a:r>
              <a:rPr sz="3200" b="1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rises</a:t>
            </a:r>
            <a:r>
              <a:rPr sz="3200" b="1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3200" b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rPr>
              <a:t>50</a:t>
            </a:r>
            <a:r>
              <a:rPr sz="3200" b="1" spc="-30" dirty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10" dirty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rPr>
              <a:t>mg/dl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7505" indent="-34417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7505" algn="l"/>
              </a:tabLst>
            </a:pPr>
            <a:r>
              <a:rPr sz="3200" b="1" dirty="0">
                <a:latin typeface="Times New Roman" panose="02020603050405020304"/>
                <a:cs typeface="Times New Roman" panose="02020603050405020304"/>
              </a:rPr>
              <a:t>During</a:t>
            </a:r>
            <a:r>
              <a:rPr sz="3200" b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pregnancy</a:t>
            </a:r>
            <a:r>
              <a:rPr sz="3200" b="1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it</a:t>
            </a:r>
            <a:r>
              <a:rPr sz="3200" b="1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is</a:t>
            </a:r>
            <a:r>
              <a:rPr sz="3200" b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10" dirty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rPr>
              <a:t>15-</a:t>
            </a:r>
            <a:r>
              <a:rPr sz="3200" b="1" dirty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rPr>
              <a:t>20</a:t>
            </a:r>
            <a:r>
              <a:rPr sz="3200" b="1" spc="-90" dirty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10" dirty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rPr>
              <a:t>mg/dl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7505" indent="-344170">
              <a:lnSpc>
                <a:spcPct val="100000"/>
              </a:lnSpc>
              <a:spcBef>
                <a:spcPts val="765"/>
              </a:spcBef>
              <a:buFont typeface="Arial MT"/>
              <a:buChar char="•"/>
              <a:tabLst>
                <a:tab pos="357505" algn="l"/>
              </a:tabLst>
            </a:pPr>
            <a:r>
              <a:rPr sz="3200" b="1" dirty="0">
                <a:latin typeface="Times New Roman" panose="02020603050405020304"/>
                <a:cs typeface="Times New Roman" panose="02020603050405020304"/>
              </a:rPr>
              <a:t>Raised</a:t>
            </a:r>
            <a:r>
              <a:rPr sz="3200" b="1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values</a:t>
            </a:r>
            <a:r>
              <a:rPr sz="3200" b="1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3200" b="1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seen</a:t>
            </a:r>
            <a:r>
              <a:rPr sz="3200" b="1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3200" b="1" spc="-5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10" dirty="0">
                <a:latin typeface="Times New Roman" panose="02020603050405020304"/>
                <a:cs typeface="Times New Roman" panose="02020603050405020304"/>
              </a:rPr>
              <a:t>dehydration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7505" indent="-34417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7505" algn="l"/>
              </a:tabLst>
            </a:pPr>
            <a:r>
              <a:rPr sz="3200" b="1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3200" b="1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renal</a:t>
            </a:r>
            <a:r>
              <a:rPr sz="3200" b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failure</a:t>
            </a:r>
            <a:r>
              <a:rPr sz="3200" b="1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it</a:t>
            </a:r>
            <a:r>
              <a:rPr sz="3200" b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rises</a:t>
            </a:r>
            <a:r>
              <a:rPr sz="3200" b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up</a:t>
            </a:r>
            <a:r>
              <a:rPr sz="3200" b="1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3200" b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rPr>
              <a:t>500</a:t>
            </a:r>
            <a:r>
              <a:rPr sz="3200" b="1" spc="-75" dirty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10" dirty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rPr>
              <a:t>mg/dl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7505" marR="5080" indent="-34417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7505" algn="l"/>
                <a:tab pos="1137920" algn="l"/>
                <a:tab pos="2433320" algn="l"/>
                <a:tab pos="3615690" algn="l"/>
                <a:tab pos="5234305" algn="l"/>
                <a:tab pos="6602730" algn="l"/>
                <a:tab pos="7785100" algn="l"/>
              </a:tabLst>
            </a:pPr>
            <a:r>
              <a:rPr sz="3200" b="1" spc="-25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b="1" spc="-20" dirty="0">
                <a:latin typeface="Times New Roman" panose="02020603050405020304"/>
                <a:cs typeface="Times New Roman" panose="02020603050405020304"/>
              </a:rPr>
              <a:t>sever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b="1" spc="-20" dirty="0">
                <a:latin typeface="Times New Roman" panose="02020603050405020304"/>
                <a:cs typeface="Times New Roman" panose="02020603050405020304"/>
              </a:rPr>
              <a:t>liver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b="1" spc="-10" dirty="0">
                <a:latin typeface="Times New Roman" panose="02020603050405020304"/>
                <a:cs typeface="Times New Roman" panose="02020603050405020304"/>
              </a:rPr>
              <a:t>disease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b="1" spc="-10" dirty="0">
                <a:latin typeface="Times New Roman" panose="02020603050405020304"/>
                <a:cs typeface="Times New Roman" panose="02020603050405020304"/>
              </a:rPr>
              <a:t>blood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b="1" spc="-20" dirty="0">
                <a:latin typeface="Times New Roman" panose="02020603050405020304"/>
                <a:cs typeface="Times New Roman" panose="02020603050405020304"/>
              </a:rPr>
              <a:t>urea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	</a:t>
            </a:r>
            <a:r>
              <a:rPr sz="3200" b="1" spc="-25" dirty="0">
                <a:latin typeface="Times New Roman" panose="02020603050405020304"/>
                <a:cs typeface="Times New Roman" panose="02020603050405020304"/>
              </a:rPr>
              <a:t>is </a:t>
            </a:r>
            <a:r>
              <a:rPr sz="3200" b="1" spc="-10" dirty="0">
                <a:latin typeface="Times New Roman" panose="02020603050405020304"/>
                <a:cs typeface="Times New Roman" panose="02020603050405020304"/>
              </a:rPr>
              <a:t>decreased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519146"/>
            <a:ext cx="3432810" cy="603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Reference</a:t>
            </a:r>
            <a:r>
              <a:rPr spc="-160" dirty="0"/>
              <a:t> </a:t>
            </a:r>
            <a:r>
              <a:rPr spc="-10" dirty="0"/>
              <a:t>values: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061250"/>
            <a:ext cx="7320280" cy="3313429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marL="439420" indent="-426720">
              <a:lnSpc>
                <a:spcPct val="100000"/>
              </a:lnSpc>
              <a:spcBef>
                <a:spcPts val="840"/>
              </a:spcBef>
              <a:buFont typeface="Wingdings" panose="05000000000000000000"/>
              <a:buChar char=""/>
              <a:tabLst>
                <a:tab pos="439420" algn="l"/>
              </a:tabLst>
            </a:pPr>
            <a:r>
              <a:rPr sz="2800" b="1" dirty="0">
                <a:solidFill>
                  <a:srgbClr val="7030A0"/>
                </a:solidFill>
                <a:latin typeface="Times New Roman" panose="02020603050405020304"/>
                <a:cs typeface="Times New Roman" panose="02020603050405020304"/>
              </a:rPr>
              <a:t>Newborns</a:t>
            </a:r>
            <a:r>
              <a:rPr sz="2800" b="1" spc="-100" dirty="0">
                <a:solidFill>
                  <a:srgbClr val="7030A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dirty="0">
                <a:solidFill>
                  <a:srgbClr val="7030A0"/>
                </a:solidFill>
                <a:latin typeface="Times New Roman" panose="02020603050405020304"/>
                <a:cs typeface="Times New Roman" panose="02020603050405020304"/>
              </a:rPr>
              <a:t>(&lt;</a:t>
            </a:r>
            <a:r>
              <a:rPr sz="2800" b="1" spc="5" dirty="0">
                <a:solidFill>
                  <a:srgbClr val="7030A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dirty="0">
                <a:solidFill>
                  <a:srgbClr val="7030A0"/>
                </a:solidFill>
                <a:latin typeface="Times New Roman" panose="02020603050405020304"/>
                <a:cs typeface="Times New Roman" panose="02020603050405020304"/>
              </a:rPr>
              <a:t>10</a:t>
            </a:r>
            <a:r>
              <a:rPr sz="2800" b="1" spc="-10" dirty="0">
                <a:solidFill>
                  <a:srgbClr val="7030A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dirty="0">
                <a:solidFill>
                  <a:srgbClr val="7030A0"/>
                </a:solidFill>
                <a:latin typeface="Times New Roman" panose="02020603050405020304"/>
                <a:cs typeface="Times New Roman" panose="02020603050405020304"/>
              </a:rPr>
              <a:t>days)</a:t>
            </a:r>
            <a:r>
              <a:rPr sz="2800" b="1" spc="-30" dirty="0">
                <a:solidFill>
                  <a:srgbClr val="7030A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dirty="0">
                <a:solidFill>
                  <a:srgbClr val="7030A0"/>
                </a:solidFill>
                <a:latin typeface="Times New Roman" panose="02020603050405020304"/>
                <a:cs typeface="Times New Roman" panose="02020603050405020304"/>
              </a:rPr>
              <a:t>:</a:t>
            </a:r>
            <a:r>
              <a:rPr sz="2800" b="1" spc="-5" dirty="0">
                <a:solidFill>
                  <a:srgbClr val="7030A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dirty="0">
                <a:solidFill>
                  <a:srgbClr val="7030A0"/>
                </a:solidFill>
                <a:latin typeface="Times New Roman" panose="02020603050405020304"/>
                <a:cs typeface="Times New Roman" panose="02020603050405020304"/>
              </a:rPr>
              <a:t>6.4-53.5</a:t>
            </a:r>
            <a:r>
              <a:rPr sz="2800" b="1" spc="-60" dirty="0">
                <a:solidFill>
                  <a:srgbClr val="7030A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10" dirty="0">
                <a:solidFill>
                  <a:srgbClr val="7030A0"/>
                </a:solidFill>
                <a:latin typeface="Times New Roman" panose="02020603050405020304"/>
                <a:cs typeface="Times New Roman" panose="02020603050405020304"/>
              </a:rPr>
              <a:t>mg/dl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426720" indent="-414020">
              <a:lnSpc>
                <a:spcPct val="100000"/>
              </a:lnSpc>
              <a:spcBef>
                <a:spcPts val="745"/>
              </a:spcBef>
              <a:buFont typeface="Wingdings" panose="05000000000000000000"/>
              <a:buChar char=""/>
              <a:tabLst>
                <a:tab pos="426720" algn="l"/>
              </a:tabLst>
            </a:pPr>
            <a:r>
              <a:rPr sz="2800" b="1" dirty="0">
                <a:solidFill>
                  <a:srgbClr val="7030A0"/>
                </a:solidFill>
                <a:latin typeface="Times New Roman" panose="02020603050405020304"/>
                <a:cs typeface="Times New Roman" panose="02020603050405020304"/>
              </a:rPr>
              <a:t>Adults</a:t>
            </a:r>
            <a:r>
              <a:rPr sz="2800" b="1" spc="-20" dirty="0">
                <a:solidFill>
                  <a:srgbClr val="7030A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dirty="0">
                <a:solidFill>
                  <a:srgbClr val="7030A0"/>
                </a:solidFill>
                <a:latin typeface="Times New Roman" panose="02020603050405020304"/>
                <a:cs typeface="Times New Roman" panose="02020603050405020304"/>
              </a:rPr>
              <a:t>(12-60</a:t>
            </a:r>
            <a:r>
              <a:rPr sz="2800" b="1" spc="-40" dirty="0">
                <a:solidFill>
                  <a:srgbClr val="7030A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dirty="0">
                <a:solidFill>
                  <a:srgbClr val="7030A0"/>
                </a:solidFill>
                <a:latin typeface="Times New Roman" panose="02020603050405020304"/>
                <a:cs typeface="Times New Roman" panose="02020603050405020304"/>
              </a:rPr>
              <a:t>years)</a:t>
            </a:r>
            <a:r>
              <a:rPr sz="2800" b="1" spc="-80" dirty="0">
                <a:solidFill>
                  <a:srgbClr val="7030A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dirty="0">
                <a:solidFill>
                  <a:srgbClr val="7030A0"/>
                </a:solidFill>
                <a:latin typeface="Times New Roman" panose="02020603050405020304"/>
                <a:cs typeface="Times New Roman" panose="02020603050405020304"/>
              </a:rPr>
              <a:t>: 15-40</a:t>
            </a:r>
            <a:r>
              <a:rPr sz="2800" b="1" spc="-40" dirty="0">
                <a:solidFill>
                  <a:srgbClr val="7030A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800" b="1" spc="-10" dirty="0">
                <a:solidFill>
                  <a:srgbClr val="7030A0"/>
                </a:solidFill>
                <a:latin typeface="Times New Roman" panose="02020603050405020304"/>
                <a:cs typeface="Times New Roman" panose="02020603050405020304"/>
              </a:rPr>
              <a:t>mg/dl</a:t>
            </a:r>
            <a:endParaRPr sz="28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3350" spc="-10" dirty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rPr>
              <a:t>Physiological:</a:t>
            </a:r>
            <a:endParaRPr sz="3350">
              <a:latin typeface="Times New Roman" panose="02020603050405020304"/>
              <a:cs typeface="Times New Roman" panose="02020603050405020304"/>
            </a:endParaRPr>
          </a:p>
          <a:p>
            <a:pPr marL="356870" indent="-344170">
              <a:lnSpc>
                <a:spcPct val="100000"/>
              </a:lnSpc>
              <a:spcBef>
                <a:spcPts val="585"/>
              </a:spcBef>
              <a:buSzPct val="96000"/>
              <a:buFont typeface="Arial MT"/>
              <a:buChar char="•"/>
              <a:tabLst>
                <a:tab pos="356870" algn="l"/>
              </a:tabLst>
            </a:pPr>
            <a:r>
              <a:rPr sz="3350" spc="-10" dirty="0">
                <a:solidFill>
                  <a:srgbClr val="953735"/>
                </a:solidFill>
                <a:latin typeface="Times New Roman" panose="02020603050405020304"/>
                <a:cs typeface="Times New Roman" panose="02020603050405020304"/>
              </a:rPr>
              <a:t>Increase:</a:t>
            </a:r>
            <a:endParaRPr sz="3350">
              <a:latin typeface="Times New Roman" panose="02020603050405020304"/>
              <a:cs typeface="Times New Roman" panose="02020603050405020304"/>
            </a:endParaRPr>
          </a:p>
          <a:p>
            <a:pPr marL="12700" marR="5080">
              <a:lnSpc>
                <a:spcPts val="3840"/>
              </a:lnSpc>
              <a:spcBef>
                <a:spcPts val="865"/>
              </a:spcBef>
            </a:pPr>
            <a:r>
              <a:rPr sz="3350" dirty="0">
                <a:latin typeface="Times New Roman" panose="02020603050405020304"/>
                <a:cs typeface="Times New Roman" panose="02020603050405020304"/>
              </a:rPr>
              <a:t>It</a:t>
            </a:r>
            <a:r>
              <a:rPr sz="3350" spc="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50" dirty="0">
                <a:latin typeface="Times New Roman" panose="02020603050405020304"/>
                <a:cs typeface="Times New Roman" panose="02020603050405020304"/>
              </a:rPr>
              <a:t>occurs</a:t>
            </a:r>
            <a:r>
              <a:rPr sz="3350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50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3350" spc="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50" spc="60" dirty="0">
                <a:latin typeface="Times New Roman" panose="02020603050405020304"/>
                <a:cs typeface="Times New Roman" panose="02020603050405020304"/>
              </a:rPr>
              <a:t>normal</a:t>
            </a:r>
            <a:r>
              <a:rPr sz="3350" spc="-4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50" dirty="0">
                <a:latin typeface="Times New Roman" panose="02020603050405020304"/>
                <a:cs typeface="Times New Roman" panose="02020603050405020304"/>
              </a:rPr>
              <a:t>people</a:t>
            </a:r>
            <a:r>
              <a:rPr sz="3350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50" dirty="0">
                <a:latin typeface="Times New Roman" panose="02020603050405020304"/>
                <a:cs typeface="Times New Roman" panose="02020603050405020304"/>
              </a:rPr>
              <a:t>on</a:t>
            </a:r>
            <a:r>
              <a:rPr sz="3350" spc="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50" dirty="0">
                <a:latin typeface="Times New Roman" panose="02020603050405020304"/>
                <a:cs typeface="Times New Roman" panose="02020603050405020304"/>
              </a:rPr>
              <a:t>high</a:t>
            </a:r>
            <a:r>
              <a:rPr sz="3350" spc="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50" spc="-10" dirty="0">
                <a:latin typeface="Times New Roman" panose="02020603050405020304"/>
                <a:cs typeface="Times New Roman" panose="02020603050405020304"/>
              </a:rPr>
              <a:t>protein diet.</a:t>
            </a:r>
            <a:endParaRPr sz="335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28573" y="4066111"/>
            <a:ext cx="4114792" cy="2791888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787" y="812088"/>
            <a:ext cx="7482205" cy="2367280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870"/>
              </a:spcBef>
              <a:buClr>
                <a:srgbClr val="953735"/>
              </a:buClr>
              <a:buFont typeface="Arial MT"/>
              <a:buChar char="•"/>
              <a:tabLst>
                <a:tab pos="356870" algn="l"/>
              </a:tabLst>
            </a:pPr>
            <a:r>
              <a:rPr sz="3200" b="1" spc="-10" dirty="0">
                <a:solidFill>
                  <a:srgbClr val="953735"/>
                </a:solidFill>
                <a:latin typeface="Times New Roman" panose="02020603050405020304"/>
                <a:cs typeface="Times New Roman" panose="02020603050405020304"/>
              </a:rPr>
              <a:t>Decrease: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457200" indent="-444500">
              <a:lnSpc>
                <a:spcPct val="100000"/>
              </a:lnSpc>
              <a:spcBef>
                <a:spcPts val="770"/>
              </a:spcBef>
              <a:buFont typeface="Wingdings" panose="05000000000000000000"/>
              <a:buChar char=""/>
              <a:tabLst>
                <a:tab pos="457200" algn="l"/>
              </a:tabLst>
            </a:pPr>
            <a:r>
              <a:rPr sz="3200" b="1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3200" b="1" spc="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10" dirty="0">
                <a:latin typeface="Times New Roman" panose="02020603050405020304"/>
                <a:cs typeface="Times New Roman" panose="02020603050405020304"/>
              </a:rPr>
              <a:t>infants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6870" indent="-344170">
              <a:lnSpc>
                <a:spcPct val="100000"/>
              </a:lnSpc>
              <a:spcBef>
                <a:spcPts val="770"/>
              </a:spcBef>
              <a:buFont typeface="Wingdings" panose="05000000000000000000"/>
              <a:buChar char=""/>
              <a:tabLst>
                <a:tab pos="356870" algn="l"/>
              </a:tabLst>
            </a:pPr>
            <a:r>
              <a:rPr sz="3200" b="1" spc="-10" dirty="0">
                <a:latin typeface="Times New Roman" panose="02020603050405020304"/>
                <a:cs typeface="Times New Roman" panose="02020603050405020304"/>
              </a:rPr>
              <a:t>Pregnancy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6870" indent="-344170">
              <a:lnSpc>
                <a:spcPct val="100000"/>
              </a:lnSpc>
              <a:spcBef>
                <a:spcPts val="765"/>
              </a:spcBef>
              <a:buFont typeface="Wingdings" panose="05000000000000000000"/>
              <a:buChar char=""/>
              <a:tabLst>
                <a:tab pos="356870" algn="l"/>
              </a:tabLst>
            </a:pPr>
            <a:r>
              <a:rPr sz="3200" b="1" dirty="0">
                <a:latin typeface="Times New Roman" panose="02020603050405020304"/>
                <a:cs typeface="Times New Roman" panose="02020603050405020304"/>
              </a:rPr>
              <a:t>Low</a:t>
            </a:r>
            <a:r>
              <a:rPr sz="3200" b="1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protein</a:t>
            </a:r>
            <a:r>
              <a:rPr sz="3200" b="1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3200" b="1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high</a:t>
            </a:r>
            <a:r>
              <a:rPr sz="3200" b="1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carbohydrates</a:t>
            </a:r>
            <a:r>
              <a:rPr sz="3200" b="1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20" dirty="0">
                <a:latin typeface="Times New Roman" panose="02020603050405020304"/>
                <a:cs typeface="Times New Roman" panose="02020603050405020304"/>
              </a:rPr>
              <a:t>diet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0273" y="3615410"/>
            <a:ext cx="3809999" cy="2378168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11933" y="3278332"/>
            <a:ext cx="3514747" cy="3025290"/>
          </a:xfrm>
          <a:prstGeom prst="rect">
            <a:avLst/>
          </a:prstGeom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Pathological: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22114"/>
            <a:ext cx="7094220" cy="1684020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870"/>
              </a:spcBef>
              <a:buFont typeface="Arial MT"/>
              <a:buChar char="•"/>
              <a:tabLst>
                <a:tab pos="356870" algn="l"/>
              </a:tabLst>
            </a:pPr>
            <a:r>
              <a:rPr sz="3200" b="1" spc="-10" dirty="0">
                <a:solidFill>
                  <a:srgbClr val="953735"/>
                </a:solidFill>
                <a:latin typeface="Times New Roman" panose="02020603050405020304"/>
                <a:cs typeface="Times New Roman" panose="02020603050405020304"/>
              </a:rPr>
              <a:t>Increase: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6870" marR="5080" indent="-344805">
              <a:lnSpc>
                <a:spcPct val="100000"/>
              </a:lnSpc>
              <a:spcBef>
                <a:spcPts val="770"/>
              </a:spcBef>
              <a:buFont typeface="Wingdings" panose="05000000000000000000"/>
              <a:buChar char=""/>
              <a:tabLst>
                <a:tab pos="356870" algn="l"/>
              </a:tabLst>
            </a:pPr>
            <a:r>
              <a:rPr sz="3200" b="1" dirty="0">
                <a:solidFill>
                  <a:srgbClr val="1F497D"/>
                </a:solidFill>
                <a:latin typeface="Times New Roman" panose="02020603050405020304"/>
                <a:cs typeface="Times New Roman" panose="02020603050405020304"/>
              </a:rPr>
              <a:t>Excessive</a:t>
            </a:r>
            <a:r>
              <a:rPr sz="3200" b="1" spc="-120" dirty="0">
                <a:solidFill>
                  <a:srgbClr val="1F497D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solidFill>
                  <a:srgbClr val="1F497D"/>
                </a:solidFill>
                <a:latin typeface="Times New Roman" panose="02020603050405020304"/>
                <a:cs typeface="Times New Roman" panose="02020603050405020304"/>
              </a:rPr>
              <a:t>formation:</a:t>
            </a:r>
            <a:r>
              <a:rPr sz="3200" b="1" spc="-105" dirty="0">
                <a:solidFill>
                  <a:srgbClr val="1F497D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increased</a:t>
            </a:r>
            <a:r>
              <a:rPr sz="3200" b="1" spc="-11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10" dirty="0">
                <a:latin typeface="Times New Roman" panose="02020603050405020304"/>
                <a:cs typeface="Times New Roman" panose="02020603050405020304"/>
              </a:rPr>
              <a:t>protein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catabolism</a:t>
            </a:r>
            <a:r>
              <a:rPr sz="3200" b="1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3200" b="1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fever</a:t>
            </a:r>
            <a:r>
              <a:rPr sz="3200" b="1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3200" b="1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10" dirty="0">
                <a:latin typeface="Times New Roman" panose="02020603050405020304"/>
                <a:cs typeface="Times New Roman" panose="02020603050405020304"/>
              </a:rPr>
              <a:t>sepsis.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1562" y="3433775"/>
            <a:ext cx="2466975" cy="1847837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86362" y="3433762"/>
            <a:ext cx="2590800" cy="1771650"/>
          </a:xfrm>
          <a:prstGeom prst="rect">
            <a:avLst/>
          </a:prstGeom>
        </p:spPr>
      </p:pic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836314"/>
            <a:ext cx="8020684" cy="4318000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870"/>
              </a:spcBef>
              <a:buClr>
                <a:srgbClr val="1F497D"/>
              </a:buClr>
              <a:buFont typeface="Wingdings" panose="05000000000000000000"/>
              <a:buChar char=""/>
              <a:tabLst>
                <a:tab pos="356870" algn="l"/>
              </a:tabLst>
            </a:pPr>
            <a:r>
              <a:rPr sz="3200" b="1" dirty="0">
                <a:solidFill>
                  <a:srgbClr val="1F497D"/>
                </a:solidFill>
                <a:latin typeface="Times New Roman" panose="02020603050405020304"/>
                <a:cs typeface="Times New Roman" panose="02020603050405020304"/>
              </a:rPr>
              <a:t>Faulty</a:t>
            </a:r>
            <a:r>
              <a:rPr sz="3200" b="1" spc="-65" dirty="0">
                <a:solidFill>
                  <a:srgbClr val="1F497D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10" dirty="0">
                <a:solidFill>
                  <a:srgbClr val="1F497D"/>
                </a:solidFill>
                <a:latin typeface="Times New Roman" panose="02020603050405020304"/>
                <a:cs typeface="Times New Roman" panose="02020603050405020304"/>
              </a:rPr>
              <a:t>excretion: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6870" marR="304800" indent="-344805">
              <a:lnSpc>
                <a:spcPct val="100000"/>
              </a:lnSpc>
              <a:spcBef>
                <a:spcPts val="770"/>
              </a:spcBef>
              <a:buFont typeface="Wingdings" panose="05000000000000000000"/>
              <a:buChar char=""/>
              <a:tabLst>
                <a:tab pos="356870" algn="l"/>
              </a:tabLst>
            </a:pPr>
            <a:r>
              <a:rPr sz="3200" b="1" spc="-40" dirty="0">
                <a:latin typeface="Times New Roman" panose="02020603050405020304"/>
                <a:cs typeface="Times New Roman" panose="02020603050405020304"/>
              </a:rPr>
              <a:t>Pre-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renal</a:t>
            </a:r>
            <a:r>
              <a:rPr sz="3200" b="1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failure:</a:t>
            </a:r>
            <a:r>
              <a:rPr sz="3200" b="1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3200" b="1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low</a:t>
            </a:r>
            <a:r>
              <a:rPr sz="3200" b="1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renal</a:t>
            </a:r>
            <a:r>
              <a:rPr sz="3200" b="1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blood</a:t>
            </a:r>
            <a:r>
              <a:rPr sz="3200" b="1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10" dirty="0">
                <a:latin typeface="Times New Roman" panose="02020603050405020304"/>
                <a:cs typeface="Times New Roman" panose="02020603050405020304"/>
              </a:rPr>
              <a:t>supply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leads</a:t>
            </a:r>
            <a:r>
              <a:rPr sz="3200" b="1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3200" b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reduced</a:t>
            </a:r>
            <a:r>
              <a:rPr sz="3200" b="1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GFR</a:t>
            </a:r>
            <a:r>
              <a:rPr sz="3200" b="1" spc="-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ex:</a:t>
            </a:r>
            <a:r>
              <a:rPr sz="3200" b="1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25" dirty="0">
                <a:solidFill>
                  <a:srgbClr val="953735"/>
                </a:solidFill>
                <a:latin typeface="Times New Roman" panose="02020603050405020304"/>
                <a:cs typeface="Times New Roman" panose="02020603050405020304"/>
              </a:rPr>
              <a:t>CHF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6870" marR="5080" indent="-344805">
              <a:lnSpc>
                <a:spcPct val="100000"/>
              </a:lnSpc>
              <a:spcBef>
                <a:spcPts val="770"/>
              </a:spcBef>
              <a:buFont typeface="Wingdings" panose="05000000000000000000"/>
              <a:buChar char=""/>
              <a:tabLst>
                <a:tab pos="356870" algn="l"/>
              </a:tabLst>
            </a:pPr>
            <a:r>
              <a:rPr sz="3200" b="1" dirty="0">
                <a:latin typeface="Times New Roman" panose="02020603050405020304"/>
                <a:cs typeface="Times New Roman" panose="02020603050405020304"/>
              </a:rPr>
              <a:t>Renal</a:t>
            </a:r>
            <a:r>
              <a:rPr sz="3200" b="1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failure:</a:t>
            </a:r>
            <a:r>
              <a:rPr sz="3200" b="1" spc="-11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damage</a:t>
            </a:r>
            <a:r>
              <a:rPr sz="3200" b="1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to</a:t>
            </a:r>
            <a:r>
              <a:rPr sz="3200" b="1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nephrons</a:t>
            </a:r>
            <a:r>
              <a:rPr sz="3200" b="1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leads</a:t>
            </a:r>
            <a:r>
              <a:rPr sz="3200" b="1" spc="-10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25" dirty="0">
                <a:latin typeface="Times New Roman" panose="02020603050405020304"/>
                <a:cs typeface="Times New Roman" panose="02020603050405020304"/>
              </a:rPr>
              <a:t>to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decreased</a:t>
            </a:r>
            <a:r>
              <a:rPr sz="3200" b="1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urine</a:t>
            </a:r>
            <a:r>
              <a:rPr sz="3200" b="1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formation</a:t>
            </a:r>
            <a:r>
              <a:rPr sz="3200" b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3200" b="1" spc="-13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excretion</a:t>
            </a:r>
            <a:r>
              <a:rPr sz="3200" b="1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25" dirty="0">
                <a:latin typeface="Times New Roman" panose="02020603050405020304"/>
                <a:cs typeface="Times New Roman" panose="02020603050405020304"/>
              </a:rPr>
              <a:t>ex: </a:t>
            </a:r>
            <a:r>
              <a:rPr sz="3200" b="1" spc="-10" dirty="0">
                <a:solidFill>
                  <a:srgbClr val="953735"/>
                </a:solidFill>
                <a:latin typeface="Times New Roman" panose="02020603050405020304"/>
                <a:cs typeface="Times New Roman" panose="02020603050405020304"/>
              </a:rPr>
              <a:t>nephritis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357505" marR="2130425" indent="-344805">
              <a:lnSpc>
                <a:spcPct val="100000"/>
              </a:lnSpc>
              <a:spcBef>
                <a:spcPts val="765"/>
              </a:spcBef>
              <a:buFont typeface="Wingdings" panose="05000000000000000000"/>
              <a:buChar char=""/>
              <a:tabLst>
                <a:tab pos="357505" algn="l"/>
              </a:tabLst>
            </a:pPr>
            <a:r>
              <a:rPr sz="3200" b="1" spc="-20" dirty="0">
                <a:latin typeface="Times New Roman" panose="02020603050405020304"/>
                <a:cs typeface="Times New Roman" panose="02020603050405020304"/>
              </a:rPr>
              <a:t>Post-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renal</a:t>
            </a:r>
            <a:r>
              <a:rPr sz="3200" b="1" spc="-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failure:</a:t>
            </a:r>
            <a:r>
              <a:rPr sz="3200" b="1" spc="-9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solidFill>
                  <a:srgbClr val="953735"/>
                </a:solidFill>
                <a:latin typeface="Times New Roman" panose="02020603050405020304"/>
                <a:cs typeface="Times New Roman" panose="02020603050405020304"/>
              </a:rPr>
              <a:t>urinary</a:t>
            </a:r>
            <a:r>
              <a:rPr sz="3200" b="1" spc="-100" dirty="0">
                <a:solidFill>
                  <a:srgbClr val="953735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10" dirty="0">
                <a:solidFill>
                  <a:srgbClr val="953735"/>
                </a:solidFill>
                <a:latin typeface="Times New Roman" panose="02020603050405020304"/>
                <a:cs typeface="Times New Roman" panose="02020603050405020304"/>
              </a:rPr>
              <a:t>tract obstructions</a:t>
            </a:r>
            <a:endParaRPr sz="320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531797"/>
            <a:ext cx="7926070" cy="519938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485"/>
              </a:spcBef>
              <a:buClr>
                <a:srgbClr val="953735"/>
              </a:buClr>
              <a:buFont typeface="Arial MT"/>
              <a:buChar char="•"/>
              <a:tabLst>
                <a:tab pos="356870" algn="l"/>
              </a:tabLst>
            </a:pPr>
            <a:r>
              <a:rPr sz="3200" b="1" spc="-10" dirty="0">
                <a:solidFill>
                  <a:srgbClr val="953735"/>
                </a:solidFill>
                <a:latin typeface="Times New Roman" panose="02020603050405020304"/>
                <a:cs typeface="Times New Roman" panose="02020603050405020304"/>
              </a:rPr>
              <a:t>Decrease: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12700" marR="475615">
              <a:lnSpc>
                <a:spcPts val="3460"/>
              </a:lnSpc>
              <a:spcBef>
                <a:spcPts val="815"/>
              </a:spcBef>
            </a:pPr>
            <a:r>
              <a:rPr sz="3200" b="1" dirty="0">
                <a:latin typeface="Times New Roman" panose="02020603050405020304"/>
                <a:cs typeface="Times New Roman" panose="02020603050405020304"/>
              </a:rPr>
              <a:t>In</a:t>
            </a:r>
            <a:r>
              <a:rPr sz="3200" b="1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transfusion</a:t>
            </a:r>
            <a:r>
              <a:rPr sz="3200" b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b="1" spc="-6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glucose</a:t>
            </a:r>
            <a:r>
              <a:rPr sz="3200" b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solution</a:t>
            </a:r>
            <a:r>
              <a:rPr sz="3200" b="1" spc="-6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due</a:t>
            </a:r>
            <a:r>
              <a:rPr sz="3200" b="1" spc="-5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25" dirty="0">
                <a:latin typeface="Times New Roman" panose="02020603050405020304"/>
                <a:cs typeface="Times New Roman" panose="02020603050405020304"/>
              </a:rPr>
              <a:t>to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dilution</a:t>
            </a:r>
            <a:r>
              <a:rPr sz="3200" b="1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of</a:t>
            </a:r>
            <a:r>
              <a:rPr sz="3200" b="1" spc="-8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body</a:t>
            </a:r>
            <a:r>
              <a:rPr sz="3200" b="1" spc="-7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fluids</a:t>
            </a:r>
            <a:r>
              <a:rPr sz="3200" b="1" spc="-4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and</a:t>
            </a:r>
            <a:r>
              <a:rPr sz="3200" b="1" spc="-10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dirty="0">
                <a:latin typeface="Times New Roman" panose="02020603050405020304"/>
                <a:cs typeface="Times New Roman" panose="02020603050405020304"/>
              </a:rPr>
              <a:t>reduced</a:t>
            </a:r>
            <a:r>
              <a:rPr sz="3200" b="1" spc="-3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200" b="1" spc="-10" dirty="0">
                <a:latin typeface="Times New Roman" panose="02020603050405020304"/>
                <a:cs typeface="Times New Roman" panose="02020603050405020304"/>
              </a:rPr>
              <a:t>protein catabolism</a:t>
            </a:r>
            <a:endParaRPr sz="3200">
              <a:latin typeface="Times New Roman" panose="02020603050405020304"/>
              <a:cs typeface="Times New Roman" panose="02020603050405020304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sz="3350" dirty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rPr>
              <a:t>What</a:t>
            </a:r>
            <a:r>
              <a:rPr sz="3350" spc="135" dirty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50" spc="95" dirty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rPr>
              <a:t>are</a:t>
            </a:r>
            <a:r>
              <a:rPr sz="3350" spc="-60" dirty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50" dirty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rPr>
              <a:t>medicines</a:t>
            </a:r>
            <a:r>
              <a:rPr sz="3350" spc="20" dirty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50" spc="65" dirty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rPr>
              <a:t>that</a:t>
            </a:r>
            <a:r>
              <a:rPr sz="3350" spc="135" dirty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50" dirty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rPr>
              <a:t>increase</a:t>
            </a:r>
            <a:r>
              <a:rPr sz="3350" spc="-35" dirty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50" dirty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rPr>
              <a:t>blood</a:t>
            </a:r>
            <a:r>
              <a:rPr sz="3350" spc="100" dirty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50" spc="50" dirty="0">
                <a:solidFill>
                  <a:srgbClr val="00B050"/>
                </a:solidFill>
                <a:latin typeface="Times New Roman" panose="02020603050405020304"/>
                <a:cs typeface="Times New Roman" panose="02020603050405020304"/>
              </a:rPr>
              <a:t>urea?</a:t>
            </a:r>
            <a:endParaRPr sz="3350">
              <a:latin typeface="Times New Roman" panose="02020603050405020304"/>
              <a:cs typeface="Times New Roman" panose="02020603050405020304"/>
            </a:endParaRPr>
          </a:p>
          <a:p>
            <a:pPr marL="436245" indent="-423545">
              <a:lnSpc>
                <a:spcPct val="100000"/>
              </a:lnSpc>
              <a:spcBef>
                <a:spcPts val="200"/>
              </a:spcBef>
              <a:buClr>
                <a:srgbClr val="000000"/>
              </a:buClr>
              <a:buSzPct val="96000"/>
              <a:buFont typeface="Arial MT"/>
              <a:buChar char="•"/>
              <a:tabLst>
                <a:tab pos="436245" algn="l"/>
              </a:tabLst>
            </a:pPr>
            <a:r>
              <a:rPr sz="3350" dirty="0">
                <a:solidFill>
                  <a:srgbClr val="1F497D"/>
                </a:solidFill>
                <a:latin typeface="Times New Roman" panose="02020603050405020304"/>
                <a:cs typeface="Times New Roman" panose="02020603050405020304"/>
              </a:rPr>
              <a:t>Amphotericin</a:t>
            </a:r>
            <a:r>
              <a:rPr sz="3350" spc="295" dirty="0">
                <a:solidFill>
                  <a:srgbClr val="1F497D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350" spc="-50" dirty="0">
                <a:solidFill>
                  <a:srgbClr val="1F497D"/>
                </a:solidFill>
                <a:latin typeface="Times New Roman" panose="02020603050405020304"/>
                <a:cs typeface="Times New Roman" panose="02020603050405020304"/>
              </a:rPr>
              <a:t>B</a:t>
            </a:r>
            <a:endParaRPr sz="3350">
              <a:latin typeface="Times New Roman" panose="02020603050405020304"/>
              <a:cs typeface="Times New Roman" panose="02020603050405020304"/>
            </a:endParaRPr>
          </a:p>
          <a:p>
            <a:pPr marL="356870" indent="-344170">
              <a:lnSpc>
                <a:spcPct val="100000"/>
              </a:lnSpc>
              <a:spcBef>
                <a:spcPts val="205"/>
              </a:spcBef>
              <a:buSzPct val="96000"/>
              <a:buFont typeface="Arial MT"/>
              <a:buChar char="•"/>
              <a:tabLst>
                <a:tab pos="356870" algn="l"/>
              </a:tabLst>
            </a:pPr>
            <a:r>
              <a:rPr sz="3350" spc="-10" dirty="0">
                <a:solidFill>
                  <a:srgbClr val="1F497D"/>
                </a:solidFill>
                <a:latin typeface="Times New Roman" panose="02020603050405020304"/>
                <a:cs typeface="Times New Roman" panose="02020603050405020304"/>
              </a:rPr>
              <a:t>Nafcilline</a:t>
            </a:r>
            <a:endParaRPr sz="3350">
              <a:latin typeface="Times New Roman" panose="02020603050405020304"/>
              <a:cs typeface="Times New Roman" panose="02020603050405020304"/>
            </a:endParaRPr>
          </a:p>
          <a:p>
            <a:pPr marL="356870" indent="-344170">
              <a:lnSpc>
                <a:spcPct val="100000"/>
              </a:lnSpc>
              <a:spcBef>
                <a:spcPts val="205"/>
              </a:spcBef>
              <a:buSzPct val="96000"/>
              <a:buFont typeface="Arial MT"/>
              <a:buChar char="•"/>
              <a:tabLst>
                <a:tab pos="356870" algn="l"/>
              </a:tabLst>
            </a:pPr>
            <a:r>
              <a:rPr sz="3350" spc="-10" dirty="0">
                <a:solidFill>
                  <a:srgbClr val="1F497D"/>
                </a:solidFill>
                <a:latin typeface="Times New Roman" panose="02020603050405020304"/>
                <a:cs typeface="Times New Roman" panose="02020603050405020304"/>
              </a:rPr>
              <a:t>Gentamicin</a:t>
            </a:r>
            <a:endParaRPr sz="3350">
              <a:latin typeface="Times New Roman" panose="02020603050405020304"/>
              <a:cs typeface="Times New Roman" panose="02020603050405020304"/>
            </a:endParaRPr>
          </a:p>
          <a:p>
            <a:pPr marL="356870" indent="-344170">
              <a:lnSpc>
                <a:spcPct val="100000"/>
              </a:lnSpc>
              <a:spcBef>
                <a:spcPts val="205"/>
              </a:spcBef>
              <a:buSzPct val="96000"/>
              <a:buFont typeface="Arial MT"/>
              <a:buChar char="•"/>
              <a:tabLst>
                <a:tab pos="356870" algn="l"/>
              </a:tabLst>
            </a:pPr>
            <a:r>
              <a:rPr sz="3350" spc="-10" dirty="0">
                <a:solidFill>
                  <a:srgbClr val="1F497D"/>
                </a:solidFill>
                <a:latin typeface="Times New Roman" panose="02020603050405020304"/>
                <a:cs typeface="Times New Roman" panose="02020603050405020304"/>
              </a:rPr>
              <a:t>Diuretics</a:t>
            </a:r>
            <a:endParaRPr sz="3350">
              <a:latin typeface="Times New Roman" panose="02020603050405020304"/>
              <a:cs typeface="Times New Roman" panose="02020603050405020304"/>
            </a:endParaRPr>
          </a:p>
          <a:p>
            <a:pPr marL="356870" indent="-344170">
              <a:lnSpc>
                <a:spcPct val="100000"/>
              </a:lnSpc>
              <a:spcBef>
                <a:spcPts val="205"/>
              </a:spcBef>
              <a:buSzPct val="96000"/>
              <a:buFont typeface="Arial MT"/>
              <a:buChar char="•"/>
              <a:tabLst>
                <a:tab pos="356870" algn="l"/>
              </a:tabLst>
            </a:pPr>
            <a:r>
              <a:rPr sz="3350" spc="-10" dirty="0">
                <a:solidFill>
                  <a:srgbClr val="1F497D"/>
                </a:solidFill>
                <a:latin typeface="Times New Roman" panose="02020603050405020304"/>
                <a:cs typeface="Times New Roman" panose="02020603050405020304"/>
              </a:rPr>
              <a:t>Corticosteroids</a:t>
            </a:r>
            <a:endParaRPr sz="3350"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19334" y="3281134"/>
            <a:ext cx="4535041" cy="2875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215</Words>
  <Application>Microsoft Office PowerPoint</Application>
  <PresentationFormat>عرض على الشاشة (4:3)</PresentationFormat>
  <Paragraphs>36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Arial MT</vt:lpstr>
      <vt:lpstr>Calibri</vt:lpstr>
      <vt:lpstr>Times New Roman</vt:lpstr>
      <vt:lpstr>Wingdings</vt:lpstr>
      <vt:lpstr>Office Theme</vt:lpstr>
      <vt:lpstr>Blood Urea</vt:lpstr>
      <vt:lpstr>What is urea?</vt:lpstr>
      <vt:lpstr>عرض تقديمي في PowerPoint</vt:lpstr>
      <vt:lpstr>Reference values:</vt:lpstr>
      <vt:lpstr>عرض تقديمي في PowerPoint</vt:lpstr>
      <vt:lpstr>Pathological: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Blood Urea</dc:title>
  <dc:creator>FAWAZ</dc:creator>
  <cp:lastModifiedBy>Maher</cp:lastModifiedBy>
  <cp:revision>5</cp:revision>
  <dcterms:created xsi:type="dcterms:W3CDTF">2025-01-20T21:14:28Z</dcterms:created>
  <dcterms:modified xsi:type="dcterms:W3CDTF">2026-01-30T20:51:55Z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2019-02-16T03:00:00Z</vt:filetime>
  </property>
  <property fmtid="{D5CDD505-2E9C-101B-9397-08002B2CF9AE}" pid="3" name="Creator">
    <vt:lpwstr>Acrobat PDFMaker 10.0 for PowerPoint</vt:lpwstr>
  </property>
  <property fmtid="{D5CDD505-2E9C-101B-9397-08002B2CF9AE}" pid="4" name="LastSaved">
    <vt:filetime>2025-01-20T03:00:00Z</vt:filetime>
  </property>
  <property fmtid="{D5CDD505-2E9C-101B-9397-08002B2CF9AE}" pid="5" name="Producer">
    <vt:lpwstr>Adobe PDF Library 10.0</vt:lpwstr>
  </property>
  <property fmtid="{D5CDD505-2E9C-101B-9397-08002B2CF9AE}" pid="6" name="ICV">
    <vt:lpwstr>3A6A4B374A7549CC883484CD7BC042A2_13</vt:lpwstr>
  </property>
  <property fmtid="{D5CDD505-2E9C-101B-9397-08002B2CF9AE}" pid="7" name="KSOProductBuildVer">
    <vt:lpwstr>1033-12.2.0.19307</vt:lpwstr>
  </property>
</Properties>
</file>