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54776-748D-4941-A2F8-17AC533DC4C2}" v="33" dt="2026-02-15T20:03:17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ED HASAN" userId="2eae944368d51fb1" providerId="LiveId" clId="{B7747490-C88D-4485-9FF5-D44597A8635D}"/>
    <pc:docChg chg="undo custSel addSld delSld modSld">
      <pc:chgData name="MOHAMMED HASAN" userId="2eae944368d51fb1" providerId="LiveId" clId="{B7747490-C88D-4485-9FF5-D44597A8635D}" dt="2026-02-15T20:03:17.751" v="132" actId="20577"/>
      <pc:docMkLst>
        <pc:docMk/>
      </pc:docMkLst>
      <pc:sldChg chg="modSp mod modAnim">
        <pc:chgData name="MOHAMMED HASAN" userId="2eae944368d51fb1" providerId="LiveId" clId="{B7747490-C88D-4485-9FF5-D44597A8635D}" dt="2026-02-07T19:28:44.439" v="62"/>
        <pc:sldMkLst>
          <pc:docMk/>
          <pc:sldMk cId="857755611" sldId="256"/>
        </pc:sldMkLst>
        <pc:picChg chg="mod">
          <ac:chgData name="MOHAMMED HASAN" userId="2eae944368d51fb1" providerId="LiveId" clId="{B7747490-C88D-4485-9FF5-D44597A8635D}" dt="2026-02-07T19:28:38.261" v="61" actId="1076"/>
          <ac:picMkLst>
            <pc:docMk/>
            <pc:sldMk cId="857755611" sldId="256"/>
            <ac:picMk id="5" creationId="{2311418D-A579-6844-4EA4-E37260A41466}"/>
          </ac:picMkLst>
        </pc:picChg>
      </pc:sldChg>
      <pc:sldChg chg="modSp mod modAnim">
        <pc:chgData name="MOHAMMED HASAN" userId="2eae944368d51fb1" providerId="LiveId" clId="{B7747490-C88D-4485-9FF5-D44597A8635D}" dt="2026-02-07T19:29:21.822" v="65"/>
        <pc:sldMkLst>
          <pc:docMk/>
          <pc:sldMk cId="3142507987" sldId="257"/>
        </pc:sldMkLst>
        <pc:spChg chg="mod">
          <ac:chgData name="MOHAMMED HASAN" userId="2eae944368d51fb1" providerId="LiveId" clId="{B7747490-C88D-4485-9FF5-D44597A8635D}" dt="2026-02-07T18:24:35.006" v="34" actId="13926"/>
          <ac:spMkLst>
            <pc:docMk/>
            <pc:sldMk cId="3142507987" sldId="257"/>
            <ac:spMk id="2" creationId="{06F75D8C-2956-A075-96EA-289D09AFE0E1}"/>
          </ac:spMkLst>
        </pc:spChg>
        <pc:spChg chg="mod">
          <ac:chgData name="MOHAMMED HASAN" userId="2eae944368d51fb1" providerId="LiveId" clId="{B7747490-C88D-4485-9FF5-D44597A8635D}" dt="2026-02-07T18:24:49.429" v="36" actId="13926"/>
          <ac:spMkLst>
            <pc:docMk/>
            <pc:sldMk cId="3142507987" sldId="257"/>
            <ac:spMk id="3" creationId="{A2DFB616-B0E9-2E87-E8A1-088FD88695CF}"/>
          </ac:spMkLst>
        </pc:spChg>
      </pc:sldChg>
      <pc:sldChg chg="mod modAnim chgLayout">
        <pc:chgData name="MOHAMMED HASAN" userId="2eae944368d51fb1" providerId="LiveId" clId="{B7747490-C88D-4485-9FF5-D44597A8635D}" dt="2026-02-07T19:29:30.708" v="67"/>
        <pc:sldMkLst>
          <pc:docMk/>
          <pc:sldMk cId="3383390939" sldId="258"/>
        </pc:sldMkLst>
      </pc:sldChg>
      <pc:sldChg chg="addSp delSp modSp new mod setBg modAnim">
        <pc:chgData name="MOHAMMED HASAN" userId="2eae944368d51fb1" providerId="LiveId" clId="{B7747490-C88D-4485-9FF5-D44597A8635D}" dt="2026-02-07T19:30:05.315" v="71"/>
        <pc:sldMkLst>
          <pc:docMk/>
          <pc:sldMk cId="2677758233" sldId="259"/>
        </pc:sldMkLst>
        <pc:spChg chg="mod">
          <ac:chgData name="MOHAMMED HASAN" userId="2eae944368d51fb1" providerId="LiveId" clId="{B7747490-C88D-4485-9FF5-D44597A8635D}" dt="2026-02-07T18:21:53.236" v="22" actId="26606"/>
          <ac:spMkLst>
            <pc:docMk/>
            <pc:sldMk cId="2677758233" sldId="259"/>
            <ac:spMk id="2" creationId="{3D00ECED-FC79-1515-CF41-C22921D3E897}"/>
          </ac:spMkLst>
        </pc:spChg>
        <pc:graphicFrameChg chg="add mod">
          <ac:chgData name="MOHAMMED HASAN" userId="2eae944368d51fb1" providerId="LiveId" clId="{B7747490-C88D-4485-9FF5-D44597A8635D}" dt="2026-02-07T18:24:02.319" v="32" actId="13926"/>
          <ac:graphicFrameMkLst>
            <pc:docMk/>
            <pc:sldMk cId="2677758233" sldId="259"/>
            <ac:graphicFrameMk id="21" creationId="{AA921C90-2772-6EB6-EB10-4DF5B6C1016A}"/>
          </ac:graphicFrameMkLst>
        </pc:graphicFrameChg>
      </pc:sldChg>
      <pc:sldChg chg="addSp delSp modSp new mod setBg modAnim setClrOvrMap">
        <pc:chgData name="MOHAMMED HASAN" userId="2eae944368d51fb1" providerId="LiveId" clId="{B7747490-C88D-4485-9FF5-D44597A8635D}" dt="2026-02-07T19:29:51.566" v="69"/>
        <pc:sldMkLst>
          <pc:docMk/>
          <pc:sldMk cId="1778243443" sldId="260"/>
        </pc:sldMkLst>
        <pc:spChg chg="mod">
          <ac:chgData name="MOHAMMED HASAN" userId="2eae944368d51fb1" providerId="LiveId" clId="{B7747490-C88D-4485-9FF5-D44597A8635D}" dt="2026-02-07T19:26:58.571" v="55" actId="255"/>
          <ac:spMkLst>
            <pc:docMk/>
            <pc:sldMk cId="1778243443" sldId="260"/>
            <ac:spMk id="2" creationId="{628EEDCC-7710-9FE7-0F87-6B733D664651}"/>
          </ac:spMkLst>
        </pc:spChg>
        <pc:spChg chg="add mod">
          <ac:chgData name="MOHAMMED HASAN" userId="2eae944368d51fb1" providerId="LiveId" clId="{B7747490-C88D-4485-9FF5-D44597A8635D}" dt="2026-02-07T19:26:21.266" v="54" actId="26606"/>
          <ac:spMkLst>
            <pc:docMk/>
            <pc:sldMk cId="1778243443" sldId="260"/>
            <ac:spMk id="24" creationId="{BF0C4472-AF1F-5909-05FA-5E7C408F6B42}"/>
          </ac:spMkLst>
        </pc:spChg>
        <pc:spChg chg="add">
          <ac:chgData name="MOHAMMED HASAN" userId="2eae944368d51fb1" providerId="LiveId" clId="{B7747490-C88D-4485-9FF5-D44597A8635D}" dt="2026-02-07T19:26:21.266" v="54" actId="26606"/>
          <ac:spMkLst>
            <pc:docMk/>
            <pc:sldMk cId="1778243443" sldId="260"/>
            <ac:spMk id="42" creationId="{368B8211-0B9F-4516-8771-3316E00DB965}"/>
          </ac:spMkLst>
        </pc:spChg>
        <pc:picChg chg="add mod ord">
          <ac:chgData name="MOHAMMED HASAN" userId="2eae944368d51fb1" providerId="LiveId" clId="{B7747490-C88D-4485-9FF5-D44597A8635D}" dt="2026-02-07T19:27:36.492" v="59" actId="1440"/>
          <ac:picMkLst>
            <pc:docMk/>
            <pc:sldMk cId="1778243443" sldId="260"/>
            <ac:picMk id="20" creationId="{7874F2AA-1D9C-B897-39D8-2F1F2E4930F4}"/>
          </ac:picMkLst>
        </pc:picChg>
        <pc:cxnChg chg="add">
          <ac:chgData name="MOHAMMED HASAN" userId="2eae944368d51fb1" providerId="LiveId" clId="{B7747490-C88D-4485-9FF5-D44597A8635D}" dt="2026-02-07T19:26:21.266" v="54" actId="26606"/>
          <ac:cxnSpMkLst>
            <pc:docMk/>
            <pc:sldMk cId="1778243443" sldId="260"/>
            <ac:cxnSpMk id="44" creationId="{B7582E73-8B46-4A0E-944E-58357C80883F}"/>
          </ac:cxnSpMkLst>
        </pc:cxnChg>
      </pc:sldChg>
      <pc:sldChg chg="addSp modSp new mod setBg modAnim setClrOvrMap">
        <pc:chgData name="MOHAMMED HASAN" userId="2eae944368d51fb1" providerId="LiveId" clId="{B7747490-C88D-4485-9FF5-D44597A8635D}" dt="2026-02-15T20:03:09.706" v="130" actId="20577"/>
        <pc:sldMkLst>
          <pc:docMk/>
          <pc:sldMk cId="2610959849" sldId="261"/>
        </pc:sldMkLst>
        <pc:spChg chg="mod">
          <ac:chgData name="MOHAMMED HASAN" userId="2eae944368d51fb1" providerId="LiveId" clId="{B7747490-C88D-4485-9FF5-D44597A8635D}" dt="2026-02-08T16:36:34.311" v="118" actId="26606"/>
          <ac:spMkLst>
            <pc:docMk/>
            <pc:sldMk cId="2610959849" sldId="261"/>
            <ac:spMk id="2" creationId="{19974858-1D7E-0B20-81CC-4B9D2D8A987F}"/>
          </ac:spMkLst>
        </pc:spChg>
        <pc:spChg chg="mod">
          <ac:chgData name="MOHAMMED HASAN" userId="2eae944368d51fb1" providerId="LiveId" clId="{B7747490-C88D-4485-9FF5-D44597A8635D}" dt="2026-02-15T20:03:09.706" v="130" actId="20577"/>
          <ac:spMkLst>
            <pc:docMk/>
            <pc:sldMk cId="2610959849" sldId="261"/>
            <ac:spMk id="3" creationId="{54A02E3C-4E63-FB62-C233-86A4428AB5D5}"/>
          </ac:spMkLst>
        </pc:spChg>
        <pc:spChg chg="add">
          <ac:chgData name="MOHAMMED HASAN" userId="2eae944368d51fb1" providerId="LiveId" clId="{B7747490-C88D-4485-9FF5-D44597A8635D}" dt="2026-02-08T16:36:34.311" v="118" actId="26606"/>
          <ac:spMkLst>
            <pc:docMk/>
            <pc:sldMk cId="2610959849" sldId="261"/>
            <ac:spMk id="9" creationId="{C6870151-9189-4C3A-8379-EF3D95827A0A}"/>
          </ac:spMkLst>
        </pc:spChg>
        <pc:spChg chg="add">
          <ac:chgData name="MOHAMMED HASAN" userId="2eae944368d51fb1" providerId="LiveId" clId="{B7747490-C88D-4485-9FF5-D44597A8635D}" dt="2026-02-08T16:36:34.311" v="118" actId="26606"/>
          <ac:spMkLst>
            <pc:docMk/>
            <pc:sldMk cId="2610959849" sldId="261"/>
            <ac:spMk id="11" creationId="{123EA69C-102A-4DD0-9547-05DCD271D159}"/>
          </ac:spMkLst>
        </pc:spChg>
        <pc:spChg chg="add">
          <ac:chgData name="MOHAMMED HASAN" userId="2eae944368d51fb1" providerId="LiveId" clId="{B7747490-C88D-4485-9FF5-D44597A8635D}" dt="2026-02-08T16:36:34.311" v="118" actId="26606"/>
          <ac:spMkLst>
            <pc:docMk/>
            <pc:sldMk cId="2610959849" sldId="261"/>
            <ac:spMk id="13" creationId="{6A862265-5CA3-4C40-8582-7534C3B03C2A}"/>
          </ac:spMkLst>
        </pc:spChg>
        <pc:spChg chg="add">
          <ac:chgData name="MOHAMMED HASAN" userId="2eae944368d51fb1" providerId="LiveId" clId="{B7747490-C88D-4485-9FF5-D44597A8635D}" dt="2026-02-08T16:36:34.311" v="118" actId="26606"/>
          <ac:spMkLst>
            <pc:docMk/>
            <pc:sldMk cId="2610959849" sldId="261"/>
            <ac:spMk id="15" creationId="{600EF80B-0391-4082-9AF5-F15B091B4CE9}"/>
          </ac:spMkLst>
        </pc:spChg>
        <pc:spChg chg="add">
          <ac:chgData name="MOHAMMED HASAN" userId="2eae944368d51fb1" providerId="LiveId" clId="{B7747490-C88D-4485-9FF5-D44597A8635D}" dt="2026-02-08T16:36:34.311" v="118" actId="26606"/>
          <ac:spMkLst>
            <pc:docMk/>
            <pc:sldMk cId="2610959849" sldId="261"/>
            <ac:spMk id="19" creationId="{3FBF03E8-C602-4192-9C52-F84B29FDCC88}"/>
          </ac:spMkLst>
        </pc:spChg>
        <pc:picChg chg="add">
          <ac:chgData name="MOHAMMED HASAN" userId="2eae944368d51fb1" providerId="LiveId" clId="{B7747490-C88D-4485-9FF5-D44597A8635D}" dt="2026-02-08T16:36:34.311" v="118" actId="26606"/>
          <ac:picMkLst>
            <pc:docMk/>
            <pc:sldMk cId="2610959849" sldId="261"/>
            <ac:picMk id="5" creationId="{D4BD3105-99DB-8172-11D1-B172149E9933}"/>
          </ac:picMkLst>
        </pc:picChg>
        <pc:cxnChg chg="add">
          <ac:chgData name="MOHAMMED HASAN" userId="2eae944368d51fb1" providerId="LiveId" clId="{B7747490-C88D-4485-9FF5-D44597A8635D}" dt="2026-02-08T16:36:34.311" v="118" actId="26606"/>
          <ac:cxnSpMkLst>
            <pc:docMk/>
            <pc:sldMk cId="2610959849" sldId="261"/>
            <ac:cxnSpMk id="17" creationId="{D33AC32D-5F44-45F7-A0BD-7C11A86BED57}"/>
          </ac:cxnSpMkLst>
        </pc:cxnChg>
      </pc:sldChg>
      <pc:sldChg chg="modSp new mod">
        <pc:chgData name="MOHAMMED HASAN" userId="2eae944368d51fb1" providerId="LiveId" clId="{B7747490-C88D-4485-9FF5-D44597A8635D}" dt="2026-02-15T20:03:17.751" v="132" actId="20577"/>
        <pc:sldMkLst>
          <pc:docMk/>
          <pc:sldMk cId="1250863592" sldId="262"/>
        </pc:sldMkLst>
        <pc:spChg chg="mod">
          <ac:chgData name="MOHAMMED HASAN" userId="2eae944368d51fb1" providerId="LiveId" clId="{B7747490-C88D-4485-9FF5-D44597A8635D}" dt="2026-02-08T16:34:20.073" v="117" actId="20577"/>
          <ac:spMkLst>
            <pc:docMk/>
            <pc:sldMk cId="1250863592" sldId="262"/>
            <ac:spMk id="2" creationId="{3183BD9F-B474-F912-8218-A8752D9DCF46}"/>
          </ac:spMkLst>
        </pc:spChg>
        <pc:spChg chg="mod">
          <ac:chgData name="MOHAMMED HASAN" userId="2eae944368d51fb1" providerId="LiveId" clId="{B7747490-C88D-4485-9FF5-D44597A8635D}" dt="2026-02-15T20:03:17.751" v="132" actId="20577"/>
          <ac:spMkLst>
            <pc:docMk/>
            <pc:sldMk cId="1250863592" sldId="262"/>
            <ac:spMk id="3" creationId="{CB8B2675-D0B3-26F0-6CBB-10C38C57D22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36AB4-755B-4A8A-BC88-9FE92283790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14DC8-FAAF-46BD-8818-4B8627CA2E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ighlight>
                <a:srgbClr val="FF0000"/>
              </a:highlight>
            </a:rPr>
            <a:t>Amikacin is a </a:t>
          </a:r>
          <a:r>
            <a:rPr lang="en-US" b="1" dirty="0">
              <a:highlight>
                <a:srgbClr val="FF0000"/>
              </a:highlight>
            </a:rPr>
            <a:t>polybasic molecule</a:t>
          </a:r>
          <a:r>
            <a:rPr lang="en-US" dirty="0">
              <a:highlight>
                <a:srgbClr val="FF0000"/>
              </a:highlight>
            </a:rPr>
            <a:t> containing multiple protonatable amino groups</a:t>
          </a:r>
          <a:r>
            <a:rPr lang="en-US" dirty="0"/>
            <a:t>.</a:t>
          </a:r>
        </a:p>
      </dgm:t>
    </dgm:pt>
    <dgm:pt modelId="{36716F78-7823-400B-897A-126D82148872}" type="parTrans" cxnId="{1F1709F8-7FF6-4DFA-AD4C-3805D698DB89}">
      <dgm:prSet/>
      <dgm:spPr/>
      <dgm:t>
        <a:bodyPr/>
        <a:lstStyle/>
        <a:p>
          <a:endParaRPr lang="en-US"/>
        </a:p>
      </dgm:t>
    </dgm:pt>
    <dgm:pt modelId="{DBFD8307-7B99-432B-BDEE-023383D74A1D}" type="sibTrans" cxnId="{1F1709F8-7FF6-4DFA-AD4C-3805D698DB89}">
      <dgm:prSet/>
      <dgm:spPr/>
      <dgm:t>
        <a:bodyPr/>
        <a:lstStyle/>
        <a:p>
          <a:endParaRPr lang="en-US"/>
        </a:p>
      </dgm:t>
    </dgm:pt>
    <dgm:pt modelId="{6508E097-ED3A-4020-9D47-4ECAB219F0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highlight>
                <a:srgbClr val="FF00FF"/>
              </a:highlight>
            </a:rPr>
            <a:t>Sulfate (SO₄²⁻)</a:t>
          </a:r>
          <a:r>
            <a:rPr lang="en-US" dirty="0">
              <a:highlight>
                <a:srgbClr val="FF00FF"/>
              </a:highlight>
            </a:rPr>
            <a:t> is a </a:t>
          </a:r>
          <a:r>
            <a:rPr lang="en-US" b="1" dirty="0">
              <a:highlight>
                <a:srgbClr val="FF00FF"/>
              </a:highlight>
            </a:rPr>
            <a:t>divalent, strong, and stable counter-ion</a:t>
          </a:r>
          <a:r>
            <a:rPr lang="en-US" dirty="0">
              <a:highlight>
                <a:srgbClr val="FF00FF"/>
              </a:highlight>
            </a:rPr>
            <a:t> that efficiently balances the polycationic nature of amikacin.</a:t>
          </a:r>
        </a:p>
      </dgm:t>
    </dgm:pt>
    <dgm:pt modelId="{21E1BB7B-D6B9-42C5-A9FF-D2125E2016E1}" type="parTrans" cxnId="{1F478AED-FE45-4922-8A1B-CE6E46BD81CF}">
      <dgm:prSet/>
      <dgm:spPr/>
      <dgm:t>
        <a:bodyPr/>
        <a:lstStyle/>
        <a:p>
          <a:endParaRPr lang="en-US"/>
        </a:p>
      </dgm:t>
    </dgm:pt>
    <dgm:pt modelId="{74FD12FF-1247-42B5-9D80-211654FDA714}" type="sibTrans" cxnId="{1F478AED-FE45-4922-8A1B-CE6E46BD81CF}">
      <dgm:prSet/>
      <dgm:spPr/>
      <dgm:t>
        <a:bodyPr/>
        <a:lstStyle/>
        <a:p>
          <a:endParaRPr lang="en-US"/>
        </a:p>
      </dgm:t>
    </dgm:pt>
    <dgm:pt modelId="{9EB7F28A-31A2-4B73-AA00-F2AB8B04DE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ighlight>
                <a:srgbClr val="FF0000"/>
              </a:highlight>
            </a:rPr>
            <a:t>Formation of amikacin sulfate results in:</a:t>
          </a:r>
        </a:p>
      </dgm:t>
    </dgm:pt>
    <dgm:pt modelId="{95FE33E6-73AF-4E1B-91C9-3ADC15E2EC59}" type="parTrans" cxnId="{A2153B0D-73D8-4C6A-BE5A-2C7655F5C6D3}">
      <dgm:prSet/>
      <dgm:spPr/>
      <dgm:t>
        <a:bodyPr/>
        <a:lstStyle/>
        <a:p>
          <a:endParaRPr lang="en-US"/>
        </a:p>
      </dgm:t>
    </dgm:pt>
    <dgm:pt modelId="{AA7F8CC0-FE98-4ADE-8E6A-7E308CF895F0}" type="sibTrans" cxnId="{A2153B0D-73D8-4C6A-BE5A-2C7655F5C6D3}">
      <dgm:prSet/>
      <dgm:spPr/>
      <dgm:t>
        <a:bodyPr/>
        <a:lstStyle/>
        <a:p>
          <a:endParaRPr lang="en-US"/>
        </a:p>
      </dgm:t>
    </dgm:pt>
    <dgm:pt modelId="{E26BEF8F-6390-4A6D-A167-9BF1A1873AC6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US" b="1" dirty="0">
              <a:highlight>
                <a:srgbClr val="FF00FF"/>
              </a:highlight>
            </a:rPr>
            <a:t>Higher aqueous solubility</a:t>
          </a:r>
          <a:endParaRPr lang="en-US" dirty="0">
            <a:highlight>
              <a:srgbClr val="FF00FF"/>
            </a:highlight>
          </a:endParaRPr>
        </a:p>
      </dgm:t>
    </dgm:pt>
    <dgm:pt modelId="{251674A1-4448-47B6-994A-E53486F8B01E}" type="parTrans" cxnId="{AAD46717-88A7-4030-AE5F-EE2EF0A9BAA3}">
      <dgm:prSet/>
      <dgm:spPr/>
      <dgm:t>
        <a:bodyPr/>
        <a:lstStyle/>
        <a:p>
          <a:endParaRPr lang="en-US"/>
        </a:p>
      </dgm:t>
    </dgm:pt>
    <dgm:pt modelId="{B4DE76EE-1449-4C0A-8736-B0FF5CC00998}" type="sibTrans" cxnId="{AAD46717-88A7-4030-AE5F-EE2EF0A9BAA3}">
      <dgm:prSet/>
      <dgm:spPr/>
      <dgm:t>
        <a:bodyPr/>
        <a:lstStyle/>
        <a:p>
          <a:endParaRPr lang="en-US"/>
        </a:p>
      </dgm:t>
    </dgm:pt>
    <dgm:pt modelId="{CC67ABCE-053A-4F11-8F23-139CB95FDF7E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US" b="1" dirty="0">
              <a:highlight>
                <a:srgbClr val="FF00FF"/>
              </a:highlight>
            </a:rPr>
            <a:t>Greater chemical and physical stability</a:t>
          </a:r>
          <a:endParaRPr lang="en-US" dirty="0">
            <a:highlight>
              <a:srgbClr val="FF00FF"/>
            </a:highlight>
          </a:endParaRPr>
        </a:p>
      </dgm:t>
    </dgm:pt>
    <dgm:pt modelId="{C9500BEA-4FD2-4985-B45A-A738D7B3F693}" type="parTrans" cxnId="{47947059-5DAE-4F50-B6B7-A9FB884FE2BF}">
      <dgm:prSet/>
      <dgm:spPr/>
      <dgm:t>
        <a:bodyPr/>
        <a:lstStyle/>
        <a:p>
          <a:endParaRPr lang="en-US"/>
        </a:p>
      </dgm:t>
    </dgm:pt>
    <dgm:pt modelId="{562EDE12-4F1D-4D4A-9E80-2D3EA2BCFAEC}" type="sibTrans" cxnId="{47947059-5DAE-4F50-B6B7-A9FB884FE2BF}">
      <dgm:prSet/>
      <dgm:spPr/>
      <dgm:t>
        <a:bodyPr/>
        <a:lstStyle/>
        <a:p>
          <a:endParaRPr lang="en-US"/>
        </a:p>
      </dgm:t>
    </dgm:pt>
    <dgm:pt modelId="{FF08727D-32E4-4201-86D8-01EF89141940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US" b="1" dirty="0">
              <a:highlight>
                <a:srgbClr val="FF00FF"/>
              </a:highlight>
            </a:rPr>
            <a:t>Stable ionic lattice</a:t>
          </a:r>
          <a:r>
            <a:rPr lang="en-US" dirty="0">
              <a:highlight>
                <a:srgbClr val="FF00FF"/>
              </a:highlight>
            </a:rPr>
            <a:t> suitable for injectable formulations</a:t>
          </a:r>
        </a:p>
      </dgm:t>
    </dgm:pt>
    <dgm:pt modelId="{11363620-116B-4D06-8122-B6B515F6C0E7}" type="parTrans" cxnId="{F179C370-0E0A-4FD2-BBAE-C76CE7C6B1DC}">
      <dgm:prSet/>
      <dgm:spPr/>
      <dgm:t>
        <a:bodyPr/>
        <a:lstStyle/>
        <a:p>
          <a:endParaRPr lang="en-US"/>
        </a:p>
      </dgm:t>
    </dgm:pt>
    <dgm:pt modelId="{1BC09A5E-88C3-4AB2-AD94-3148823BFEA9}" type="sibTrans" cxnId="{F179C370-0E0A-4FD2-BBAE-C76CE7C6B1DC}">
      <dgm:prSet/>
      <dgm:spPr/>
      <dgm:t>
        <a:bodyPr/>
        <a:lstStyle/>
        <a:p>
          <a:endParaRPr lang="en-US"/>
        </a:p>
      </dgm:t>
    </dgm:pt>
    <dgm:pt modelId="{C6664A9D-DD10-468D-8940-972268C1FB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ighlight>
                <a:srgbClr val="008000"/>
              </a:highlight>
            </a:rPr>
            <a:t>Sulfate is </a:t>
          </a:r>
          <a:r>
            <a:rPr lang="en-US" b="1" dirty="0">
              <a:highlight>
                <a:srgbClr val="008000"/>
              </a:highlight>
            </a:rPr>
            <a:t>non-volatile, non-reactive, and pharmaceutically safe</a:t>
          </a:r>
          <a:r>
            <a:rPr lang="en-US" dirty="0">
              <a:highlight>
                <a:srgbClr val="008000"/>
              </a:highlight>
            </a:rPr>
            <a:t>, making it ideal for IV/IM use.</a:t>
          </a:r>
        </a:p>
      </dgm:t>
    </dgm:pt>
    <dgm:pt modelId="{2898D286-7037-47BA-8C7F-5CE0C080A712}" type="parTrans" cxnId="{7259C0BC-7F29-4ACA-BBE7-AA879B83120E}">
      <dgm:prSet/>
      <dgm:spPr/>
      <dgm:t>
        <a:bodyPr/>
        <a:lstStyle/>
        <a:p>
          <a:endParaRPr lang="en-US"/>
        </a:p>
      </dgm:t>
    </dgm:pt>
    <dgm:pt modelId="{39EB2AD8-4DAE-4475-9ADB-68B227DD0517}" type="sibTrans" cxnId="{7259C0BC-7F29-4ACA-BBE7-AA879B83120E}">
      <dgm:prSet/>
      <dgm:spPr/>
      <dgm:t>
        <a:bodyPr/>
        <a:lstStyle/>
        <a:p>
          <a:endParaRPr lang="en-US"/>
        </a:p>
      </dgm:t>
    </dgm:pt>
    <dgm:pt modelId="{C4342A3F-A928-4584-843D-A04A4E78B7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ighlight>
                <a:srgbClr val="C0C0C0"/>
              </a:highlight>
            </a:rPr>
            <a:t>Other salts (e.g., chloride, acetate, phosphate) are </a:t>
          </a:r>
          <a:r>
            <a:rPr lang="en-US" b="1" dirty="0">
              <a:highlight>
                <a:srgbClr val="C0C0C0"/>
              </a:highlight>
            </a:rPr>
            <a:t>theoretically possible</a:t>
          </a:r>
          <a:r>
            <a:rPr lang="en-US" dirty="0">
              <a:highlight>
                <a:srgbClr val="C0C0C0"/>
              </a:highlight>
            </a:rPr>
            <a:t> but are </a:t>
          </a:r>
          <a:r>
            <a:rPr lang="en-US" b="1" dirty="0">
              <a:highlight>
                <a:srgbClr val="C0C0C0"/>
              </a:highlight>
            </a:rPr>
            <a:t>less preferred</a:t>
          </a:r>
          <a:r>
            <a:rPr lang="en-US" dirty="0">
              <a:highlight>
                <a:srgbClr val="C0C0C0"/>
              </a:highlight>
            </a:rPr>
            <a:t> due to lower stability, reduced solubility, or formulation limitations.</a:t>
          </a:r>
        </a:p>
      </dgm:t>
    </dgm:pt>
    <dgm:pt modelId="{C5EF018F-1DDF-4471-A87E-4968966DF4DE}" type="parTrans" cxnId="{CDC86EF5-4B68-44BD-90E8-C69F5DE269B2}">
      <dgm:prSet/>
      <dgm:spPr/>
      <dgm:t>
        <a:bodyPr/>
        <a:lstStyle/>
        <a:p>
          <a:endParaRPr lang="en-US"/>
        </a:p>
      </dgm:t>
    </dgm:pt>
    <dgm:pt modelId="{917472BA-AFC5-4D32-9EBD-F8198CB993AD}" type="sibTrans" cxnId="{CDC86EF5-4B68-44BD-90E8-C69F5DE269B2}">
      <dgm:prSet/>
      <dgm:spPr/>
      <dgm:t>
        <a:bodyPr/>
        <a:lstStyle/>
        <a:p>
          <a:endParaRPr lang="en-US"/>
        </a:p>
      </dgm:t>
    </dgm:pt>
    <dgm:pt modelId="{E37A9D0A-5884-4581-BADC-5193F76F669F}" type="pres">
      <dgm:prSet presAssocID="{7AC36AB4-755B-4A8A-BC88-9FE922837902}" presName="root" presStyleCnt="0">
        <dgm:presLayoutVars>
          <dgm:dir/>
          <dgm:resizeHandles val="exact"/>
        </dgm:presLayoutVars>
      </dgm:prSet>
      <dgm:spPr/>
    </dgm:pt>
    <dgm:pt modelId="{7A9FC2F7-A443-4A61-ABB0-42F25A281742}" type="pres">
      <dgm:prSet presAssocID="{45414DC8-FAAF-46BD-8818-4B8627CA2ECC}" presName="compNode" presStyleCnt="0"/>
      <dgm:spPr/>
    </dgm:pt>
    <dgm:pt modelId="{95CB5919-CE69-4666-B23E-AFB5449C8B17}" type="pres">
      <dgm:prSet presAssocID="{45414DC8-FAAF-46BD-8818-4B8627CA2ECC}" presName="bgRect" presStyleLbl="bgShp" presStyleIdx="0" presStyleCnt="5"/>
      <dgm:spPr/>
    </dgm:pt>
    <dgm:pt modelId="{37DA8B18-4A44-47EB-8B8A-FF447944EE5D}" type="pres">
      <dgm:prSet presAssocID="{45414DC8-FAAF-46BD-8818-4B8627CA2EC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C2DC4189-BDF9-4262-A936-428107D6497F}" type="pres">
      <dgm:prSet presAssocID="{45414DC8-FAAF-46BD-8818-4B8627CA2ECC}" presName="spaceRect" presStyleCnt="0"/>
      <dgm:spPr/>
    </dgm:pt>
    <dgm:pt modelId="{D2B3757C-507A-4B5E-BB97-7B1C6A86E988}" type="pres">
      <dgm:prSet presAssocID="{45414DC8-FAAF-46BD-8818-4B8627CA2ECC}" presName="parTx" presStyleLbl="revTx" presStyleIdx="0" presStyleCnt="6">
        <dgm:presLayoutVars>
          <dgm:chMax val="0"/>
          <dgm:chPref val="0"/>
        </dgm:presLayoutVars>
      </dgm:prSet>
      <dgm:spPr/>
    </dgm:pt>
    <dgm:pt modelId="{FAF2FF0A-4ED5-424B-9B68-DDC9D3BB1B90}" type="pres">
      <dgm:prSet presAssocID="{DBFD8307-7B99-432B-BDEE-023383D74A1D}" presName="sibTrans" presStyleCnt="0"/>
      <dgm:spPr/>
    </dgm:pt>
    <dgm:pt modelId="{DFF4A3F1-4D9F-4677-B4CB-7D2DDB10894B}" type="pres">
      <dgm:prSet presAssocID="{6508E097-ED3A-4020-9D47-4ECAB219F06A}" presName="compNode" presStyleCnt="0"/>
      <dgm:spPr/>
    </dgm:pt>
    <dgm:pt modelId="{825DABEB-2DDB-420A-B318-67B30C985BA1}" type="pres">
      <dgm:prSet presAssocID="{6508E097-ED3A-4020-9D47-4ECAB219F06A}" presName="bgRect" presStyleLbl="bgShp" presStyleIdx="1" presStyleCnt="5"/>
      <dgm:spPr/>
    </dgm:pt>
    <dgm:pt modelId="{72B6C1BA-8045-4138-AF0D-A3B20999D5E3}" type="pres">
      <dgm:prSet presAssocID="{6508E097-ED3A-4020-9D47-4ECAB219F06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3D948F0F-113B-491C-9ABC-008580C03DAF}" type="pres">
      <dgm:prSet presAssocID="{6508E097-ED3A-4020-9D47-4ECAB219F06A}" presName="spaceRect" presStyleCnt="0"/>
      <dgm:spPr/>
    </dgm:pt>
    <dgm:pt modelId="{C82909E8-7902-44D9-BF99-A89DD84B363A}" type="pres">
      <dgm:prSet presAssocID="{6508E097-ED3A-4020-9D47-4ECAB219F06A}" presName="parTx" presStyleLbl="revTx" presStyleIdx="1" presStyleCnt="6">
        <dgm:presLayoutVars>
          <dgm:chMax val="0"/>
          <dgm:chPref val="0"/>
        </dgm:presLayoutVars>
      </dgm:prSet>
      <dgm:spPr/>
    </dgm:pt>
    <dgm:pt modelId="{13F9A1CF-D34A-425A-BFA2-E4BC91A7E237}" type="pres">
      <dgm:prSet presAssocID="{74FD12FF-1247-42B5-9D80-211654FDA714}" presName="sibTrans" presStyleCnt="0"/>
      <dgm:spPr/>
    </dgm:pt>
    <dgm:pt modelId="{3325103B-4A00-45F3-B8AE-C7C52C52A034}" type="pres">
      <dgm:prSet presAssocID="{9EB7F28A-31A2-4B73-AA00-F2AB8B04DE15}" presName="compNode" presStyleCnt="0"/>
      <dgm:spPr/>
    </dgm:pt>
    <dgm:pt modelId="{F7E69DF4-C16B-4F01-9399-525F615E7F71}" type="pres">
      <dgm:prSet presAssocID="{9EB7F28A-31A2-4B73-AA00-F2AB8B04DE15}" presName="bgRect" presStyleLbl="bgShp" presStyleIdx="2" presStyleCnt="5" custLinFactNeighborX="793" custLinFactNeighborY="-4396"/>
      <dgm:spPr/>
    </dgm:pt>
    <dgm:pt modelId="{0CAA06C4-571E-40D8-986D-8E231B03D621}" type="pres">
      <dgm:prSet presAssocID="{9EB7F28A-31A2-4B73-AA00-F2AB8B04DE1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CB7D9560-3DD0-475F-B919-0A123B4DB416}" type="pres">
      <dgm:prSet presAssocID="{9EB7F28A-31A2-4B73-AA00-F2AB8B04DE15}" presName="spaceRect" presStyleCnt="0"/>
      <dgm:spPr/>
    </dgm:pt>
    <dgm:pt modelId="{696AAB91-7303-4C15-BCDE-5B0AA30B6469}" type="pres">
      <dgm:prSet presAssocID="{9EB7F28A-31A2-4B73-AA00-F2AB8B04DE15}" presName="parTx" presStyleLbl="revTx" presStyleIdx="2" presStyleCnt="6">
        <dgm:presLayoutVars>
          <dgm:chMax val="0"/>
          <dgm:chPref val="0"/>
        </dgm:presLayoutVars>
      </dgm:prSet>
      <dgm:spPr/>
    </dgm:pt>
    <dgm:pt modelId="{1F0E4137-D0E4-4EC3-9DFB-55D8583416DB}" type="pres">
      <dgm:prSet presAssocID="{9EB7F28A-31A2-4B73-AA00-F2AB8B04DE15}" presName="desTx" presStyleLbl="revTx" presStyleIdx="3" presStyleCnt="6">
        <dgm:presLayoutVars/>
      </dgm:prSet>
      <dgm:spPr/>
    </dgm:pt>
    <dgm:pt modelId="{E10D3C99-D4E8-4EB6-96EA-EC77EF7C9F1F}" type="pres">
      <dgm:prSet presAssocID="{AA7F8CC0-FE98-4ADE-8E6A-7E308CF895F0}" presName="sibTrans" presStyleCnt="0"/>
      <dgm:spPr/>
    </dgm:pt>
    <dgm:pt modelId="{2082E6F8-0E94-402E-8A22-D8042869954E}" type="pres">
      <dgm:prSet presAssocID="{C6664A9D-DD10-468D-8940-972268C1FB70}" presName="compNode" presStyleCnt="0"/>
      <dgm:spPr/>
    </dgm:pt>
    <dgm:pt modelId="{05235806-3663-4B90-8A50-971230BCBBA5}" type="pres">
      <dgm:prSet presAssocID="{C6664A9D-DD10-468D-8940-972268C1FB70}" presName="bgRect" presStyleLbl="bgShp" presStyleIdx="3" presStyleCnt="5"/>
      <dgm:spPr/>
    </dgm:pt>
    <dgm:pt modelId="{BC909B79-3CF2-43AB-98FE-2730D5A5E6FB}" type="pres">
      <dgm:prSet presAssocID="{C6664A9D-DD10-468D-8940-972268C1FB7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42A64271-1359-40E2-8300-3562B7A1B53B}" type="pres">
      <dgm:prSet presAssocID="{C6664A9D-DD10-468D-8940-972268C1FB70}" presName="spaceRect" presStyleCnt="0"/>
      <dgm:spPr/>
    </dgm:pt>
    <dgm:pt modelId="{A4ABF027-4FBF-4F5C-8723-E670BC2B9B25}" type="pres">
      <dgm:prSet presAssocID="{C6664A9D-DD10-468D-8940-972268C1FB70}" presName="parTx" presStyleLbl="revTx" presStyleIdx="4" presStyleCnt="6">
        <dgm:presLayoutVars>
          <dgm:chMax val="0"/>
          <dgm:chPref val="0"/>
        </dgm:presLayoutVars>
      </dgm:prSet>
      <dgm:spPr/>
    </dgm:pt>
    <dgm:pt modelId="{B122AF9A-1873-4A0D-B73D-7ACEEFDFEB32}" type="pres">
      <dgm:prSet presAssocID="{39EB2AD8-4DAE-4475-9ADB-68B227DD0517}" presName="sibTrans" presStyleCnt="0"/>
      <dgm:spPr/>
    </dgm:pt>
    <dgm:pt modelId="{4B62BB5F-F891-4458-B244-B28D2C37C284}" type="pres">
      <dgm:prSet presAssocID="{C4342A3F-A928-4584-843D-A04A4E78B775}" presName="compNode" presStyleCnt="0"/>
      <dgm:spPr/>
    </dgm:pt>
    <dgm:pt modelId="{91BDF5A3-4531-4E6B-9C12-25649B155C61}" type="pres">
      <dgm:prSet presAssocID="{C4342A3F-A928-4584-843D-A04A4E78B775}" presName="bgRect" presStyleLbl="bgShp" presStyleIdx="4" presStyleCnt="5"/>
      <dgm:spPr/>
    </dgm:pt>
    <dgm:pt modelId="{0F10FC74-551B-4164-9A0B-568EE7E6BB13}" type="pres">
      <dgm:prSet presAssocID="{C4342A3F-A928-4584-843D-A04A4E78B77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20BB31EC-EE0E-4DB9-8FB0-28D6317E5947}" type="pres">
      <dgm:prSet presAssocID="{C4342A3F-A928-4584-843D-A04A4E78B775}" presName="spaceRect" presStyleCnt="0"/>
      <dgm:spPr/>
    </dgm:pt>
    <dgm:pt modelId="{1675608E-781F-4CCE-9D0B-8FE38FEFF248}" type="pres">
      <dgm:prSet presAssocID="{C4342A3F-A928-4584-843D-A04A4E78B775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34B3A08-C3BF-4508-B23A-771DD1B905D2}" type="presOf" srcId="{E26BEF8F-6390-4A6D-A167-9BF1A1873AC6}" destId="{1F0E4137-D0E4-4EC3-9DFB-55D8583416DB}" srcOrd="0" destOrd="0" presId="urn:microsoft.com/office/officeart/2018/2/layout/IconVerticalSolidList"/>
    <dgm:cxn modelId="{00944F0C-8E3B-47B4-B1FE-3EE090E0D6C7}" type="presOf" srcId="{C4342A3F-A928-4584-843D-A04A4E78B775}" destId="{1675608E-781F-4CCE-9D0B-8FE38FEFF248}" srcOrd="0" destOrd="0" presId="urn:microsoft.com/office/officeart/2018/2/layout/IconVerticalSolidList"/>
    <dgm:cxn modelId="{A2153B0D-73D8-4C6A-BE5A-2C7655F5C6D3}" srcId="{7AC36AB4-755B-4A8A-BC88-9FE922837902}" destId="{9EB7F28A-31A2-4B73-AA00-F2AB8B04DE15}" srcOrd="2" destOrd="0" parTransId="{95FE33E6-73AF-4E1B-91C9-3ADC15E2EC59}" sibTransId="{AA7F8CC0-FE98-4ADE-8E6A-7E308CF895F0}"/>
    <dgm:cxn modelId="{A9BAE60E-FA09-41F0-812A-DFDF3975AC0B}" type="presOf" srcId="{CC67ABCE-053A-4F11-8F23-139CB95FDF7E}" destId="{1F0E4137-D0E4-4EC3-9DFB-55D8583416DB}" srcOrd="0" destOrd="1" presId="urn:microsoft.com/office/officeart/2018/2/layout/IconVerticalSolidList"/>
    <dgm:cxn modelId="{AAD46717-88A7-4030-AE5F-EE2EF0A9BAA3}" srcId="{9EB7F28A-31A2-4B73-AA00-F2AB8B04DE15}" destId="{E26BEF8F-6390-4A6D-A167-9BF1A1873AC6}" srcOrd="0" destOrd="0" parTransId="{251674A1-4448-47B6-994A-E53486F8B01E}" sibTransId="{B4DE76EE-1449-4C0A-8736-B0FF5CC00998}"/>
    <dgm:cxn modelId="{81E3E32F-73C0-4C99-B5EF-C3772B28002C}" type="presOf" srcId="{6508E097-ED3A-4020-9D47-4ECAB219F06A}" destId="{C82909E8-7902-44D9-BF99-A89DD84B363A}" srcOrd="0" destOrd="0" presId="urn:microsoft.com/office/officeart/2018/2/layout/IconVerticalSolidList"/>
    <dgm:cxn modelId="{A23D7862-4B28-4547-97C0-E0DE083FE7B5}" type="presOf" srcId="{C6664A9D-DD10-468D-8940-972268C1FB70}" destId="{A4ABF027-4FBF-4F5C-8723-E670BC2B9B25}" srcOrd="0" destOrd="0" presId="urn:microsoft.com/office/officeart/2018/2/layout/IconVerticalSolidList"/>
    <dgm:cxn modelId="{43A57643-6F77-40D8-BE59-1A73C367F085}" type="presOf" srcId="{FF08727D-32E4-4201-86D8-01EF89141940}" destId="{1F0E4137-D0E4-4EC3-9DFB-55D8583416DB}" srcOrd="0" destOrd="2" presId="urn:microsoft.com/office/officeart/2018/2/layout/IconVerticalSolidList"/>
    <dgm:cxn modelId="{F179C370-0E0A-4FD2-BBAE-C76CE7C6B1DC}" srcId="{9EB7F28A-31A2-4B73-AA00-F2AB8B04DE15}" destId="{FF08727D-32E4-4201-86D8-01EF89141940}" srcOrd="2" destOrd="0" parTransId="{11363620-116B-4D06-8122-B6B515F6C0E7}" sibTransId="{1BC09A5E-88C3-4AB2-AD94-3148823BFEA9}"/>
    <dgm:cxn modelId="{47947059-5DAE-4F50-B6B7-A9FB884FE2BF}" srcId="{9EB7F28A-31A2-4B73-AA00-F2AB8B04DE15}" destId="{CC67ABCE-053A-4F11-8F23-139CB95FDF7E}" srcOrd="1" destOrd="0" parTransId="{C9500BEA-4FD2-4985-B45A-A738D7B3F693}" sibTransId="{562EDE12-4F1D-4D4A-9E80-2D3EA2BCFAEC}"/>
    <dgm:cxn modelId="{6DC52E9C-DE5A-47C5-9C9F-4FC5529EE16D}" type="presOf" srcId="{45414DC8-FAAF-46BD-8818-4B8627CA2ECC}" destId="{D2B3757C-507A-4B5E-BB97-7B1C6A86E988}" srcOrd="0" destOrd="0" presId="urn:microsoft.com/office/officeart/2018/2/layout/IconVerticalSolidList"/>
    <dgm:cxn modelId="{7259C0BC-7F29-4ACA-BBE7-AA879B83120E}" srcId="{7AC36AB4-755B-4A8A-BC88-9FE922837902}" destId="{C6664A9D-DD10-468D-8940-972268C1FB70}" srcOrd="3" destOrd="0" parTransId="{2898D286-7037-47BA-8C7F-5CE0C080A712}" sibTransId="{39EB2AD8-4DAE-4475-9ADB-68B227DD0517}"/>
    <dgm:cxn modelId="{845D54D4-D824-43DD-9CFB-5991C8003A13}" type="presOf" srcId="{9EB7F28A-31A2-4B73-AA00-F2AB8B04DE15}" destId="{696AAB91-7303-4C15-BCDE-5B0AA30B6469}" srcOrd="0" destOrd="0" presId="urn:microsoft.com/office/officeart/2018/2/layout/IconVerticalSolidList"/>
    <dgm:cxn modelId="{6703BDD7-2F87-4E9E-8589-ED83F411AE24}" type="presOf" srcId="{7AC36AB4-755B-4A8A-BC88-9FE922837902}" destId="{E37A9D0A-5884-4581-BADC-5193F76F669F}" srcOrd="0" destOrd="0" presId="urn:microsoft.com/office/officeart/2018/2/layout/IconVerticalSolidList"/>
    <dgm:cxn modelId="{1F478AED-FE45-4922-8A1B-CE6E46BD81CF}" srcId="{7AC36AB4-755B-4A8A-BC88-9FE922837902}" destId="{6508E097-ED3A-4020-9D47-4ECAB219F06A}" srcOrd="1" destOrd="0" parTransId="{21E1BB7B-D6B9-42C5-A9FF-D2125E2016E1}" sibTransId="{74FD12FF-1247-42B5-9D80-211654FDA714}"/>
    <dgm:cxn modelId="{CDC86EF5-4B68-44BD-90E8-C69F5DE269B2}" srcId="{7AC36AB4-755B-4A8A-BC88-9FE922837902}" destId="{C4342A3F-A928-4584-843D-A04A4E78B775}" srcOrd="4" destOrd="0" parTransId="{C5EF018F-1DDF-4471-A87E-4968966DF4DE}" sibTransId="{917472BA-AFC5-4D32-9EBD-F8198CB993AD}"/>
    <dgm:cxn modelId="{1F1709F8-7FF6-4DFA-AD4C-3805D698DB89}" srcId="{7AC36AB4-755B-4A8A-BC88-9FE922837902}" destId="{45414DC8-FAAF-46BD-8818-4B8627CA2ECC}" srcOrd="0" destOrd="0" parTransId="{36716F78-7823-400B-897A-126D82148872}" sibTransId="{DBFD8307-7B99-432B-BDEE-023383D74A1D}"/>
    <dgm:cxn modelId="{51FDD8AF-0D18-4768-88D9-481BBE9CD9B8}" type="presParOf" srcId="{E37A9D0A-5884-4581-BADC-5193F76F669F}" destId="{7A9FC2F7-A443-4A61-ABB0-42F25A281742}" srcOrd="0" destOrd="0" presId="urn:microsoft.com/office/officeart/2018/2/layout/IconVerticalSolidList"/>
    <dgm:cxn modelId="{B884F09A-722A-484A-AE99-229934B2445C}" type="presParOf" srcId="{7A9FC2F7-A443-4A61-ABB0-42F25A281742}" destId="{95CB5919-CE69-4666-B23E-AFB5449C8B17}" srcOrd="0" destOrd="0" presId="urn:microsoft.com/office/officeart/2018/2/layout/IconVerticalSolidList"/>
    <dgm:cxn modelId="{B31C142E-E2B7-4B18-88AF-4A73C7B7A7F0}" type="presParOf" srcId="{7A9FC2F7-A443-4A61-ABB0-42F25A281742}" destId="{37DA8B18-4A44-47EB-8B8A-FF447944EE5D}" srcOrd="1" destOrd="0" presId="urn:microsoft.com/office/officeart/2018/2/layout/IconVerticalSolidList"/>
    <dgm:cxn modelId="{DCD8AB87-3102-4987-9AAF-94BC7F43C64C}" type="presParOf" srcId="{7A9FC2F7-A443-4A61-ABB0-42F25A281742}" destId="{C2DC4189-BDF9-4262-A936-428107D6497F}" srcOrd="2" destOrd="0" presId="urn:microsoft.com/office/officeart/2018/2/layout/IconVerticalSolidList"/>
    <dgm:cxn modelId="{CA70AF18-11B5-48F8-BE70-EA431F9A81BD}" type="presParOf" srcId="{7A9FC2F7-A443-4A61-ABB0-42F25A281742}" destId="{D2B3757C-507A-4B5E-BB97-7B1C6A86E988}" srcOrd="3" destOrd="0" presId="urn:microsoft.com/office/officeart/2018/2/layout/IconVerticalSolidList"/>
    <dgm:cxn modelId="{CB5D886B-7E7C-4E91-9B16-E9DEE1946CCE}" type="presParOf" srcId="{E37A9D0A-5884-4581-BADC-5193F76F669F}" destId="{FAF2FF0A-4ED5-424B-9B68-DDC9D3BB1B90}" srcOrd="1" destOrd="0" presId="urn:microsoft.com/office/officeart/2018/2/layout/IconVerticalSolidList"/>
    <dgm:cxn modelId="{7FE8AA70-A6CB-4E23-935F-D78D21E11104}" type="presParOf" srcId="{E37A9D0A-5884-4581-BADC-5193F76F669F}" destId="{DFF4A3F1-4D9F-4677-B4CB-7D2DDB10894B}" srcOrd="2" destOrd="0" presId="urn:microsoft.com/office/officeart/2018/2/layout/IconVerticalSolidList"/>
    <dgm:cxn modelId="{7A3C2642-7EDE-43B0-AD04-A8DA8AB84030}" type="presParOf" srcId="{DFF4A3F1-4D9F-4677-B4CB-7D2DDB10894B}" destId="{825DABEB-2DDB-420A-B318-67B30C985BA1}" srcOrd="0" destOrd="0" presId="urn:microsoft.com/office/officeart/2018/2/layout/IconVerticalSolidList"/>
    <dgm:cxn modelId="{2C7524C0-E31D-4F9E-B340-7BD8825E3664}" type="presParOf" srcId="{DFF4A3F1-4D9F-4677-B4CB-7D2DDB10894B}" destId="{72B6C1BA-8045-4138-AF0D-A3B20999D5E3}" srcOrd="1" destOrd="0" presId="urn:microsoft.com/office/officeart/2018/2/layout/IconVerticalSolidList"/>
    <dgm:cxn modelId="{3CFB7562-CF6C-4D87-8BA2-BAE5A9273202}" type="presParOf" srcId="{DFF4A3F1-4D9F-4677-B4CB-7D2DDB10894B}" destId="{3D948F0F-113B-491C-9ABC-008580C03DAF}" srcOrd="2" destOrd="0" presId="urn:microsoft.com/office/officeart/2018/2/layout/IconVerticalSolidList"/>
    <dgm:cxn modelId="{20E48143-6618-4B4E-9CB3-0BB9D8F53F78}" type="presParOf" srcId="{DFF4A3F1-4D9F-4677-B4CB-7D2DDB10894B}" destId="{C82909E8-7902-44D9-BF99-A89DD84B363A}" srcOrd="3" destOrd="0" presId="urn:microsoft.com/office/officeart/2018/2/layout/IconVerticalSolidList"/>
    <dgm:cxn modelId="{C010AE1D-6E34-427F-9634-85277148C473}" type="presParOf" srcId="{E37A9D0A-5884-4581-BADC-5193F76F669F}" destId="{13F9A1CF-D34A-425A-BFA2-E4BC91A7E237}" srcOrd="3" destOrd="0" presId="urn:microsoft.com/office/officeart/2018/2/layout/IconVerticalSolidList"/>
    <dgm:cxn modelId="{F9ED688A-DC2D-46C0-9814-BF4A1DA26306}" type="presParOf" srcId="{E37A9D0A-5884-4581-BADC-5193F76F669F}" destId="{3325103B-4A00-45F3-B8AE-C7C52C52A034}" srcOrd="4" destOrd="0" presId="urn:microsoft.com/office/officeart/2018/2/layout/IconVerticalSolidList"/>
    <dgm:cxn modelId="{7EBC2A73-60E7-469C-AFDA-C5E3D4CAD110}" type="presParOf" srcId="{3325103B-4A00-45F3-B8AE-C7C52C52A034}" destId="{F7E69DF4-C16B-4F01-9399-525F615E7F71}" srcOrd="0" destOrd="0" presId="urn:microsoft.com/office/officeart/2018/2/layout/IconVerticalSolidList"/>
    <dgm:cxn modelId="{67ECC8DD-B8D5-4800-A035-F00DA470E85A}" type="presParOf" srcId="{3325103B-4A00-45F3-B8AE-C7C52C52A034}" destId="{0CAA06C4-571E-40D8-986D-8E231B03D621}" srcOrd="1" destOrd="0" presId="urn:microsoft.com/office/officeart/2018/2/layout/IconVerticalSolidList"/>
    <dgm:cxn modelId="{5680AF99-1F14-413C-B670-88BC4A012073}" type="presParOf" srcId="{3325103B-4A00-45F3-B8AE-C7C52C52A034}" destId="{CB7D9560-3DD0-475F-B919-0A123B4DB416}" srcOrd="2" destOrd="0" presId="urn:microsoft.com/office/officeart/2018/2/layout/IconVerticalSolidList"/>
    <dgm:cxn modelId="{11C1CAEF-09A5-4F35-B5F0-A8CF6C7857EA}" type="presParOf" srcId="{3325103B-4A00-45F3-B8AE-C7C52C52A034}" destId="{696AAB91-7303-4C15-BCDE-5B0AA30B6469}" srcOrd="3" destOrd="0" presId="urn:microsoft.com/office/officeart/2018/2/layout/IconVerticalSolidList"/>
    <dgm:cxn modelId="{8B04CC6A-BA27-4D2C-B3F8-A76F599D29EE}" type="presParOf" srcId="{3325103B-4A00-45F3-B8AE-C7C52C52A034}" destId="{1F0E4137-D0E4-4EC3-9DFB-55D8583416DB}" srcOrd="4" destOrd="0" presId="urn:microsoft.com/office/officeart/2018/2/layout/IconVerticalSolidList"/>
    <dgm:cxn modelId="{5AA6F7FB-0D3A-45E6-B1B2-4371C0E7E7F9}" type="presParOf" srcId="{E37A9D0A-5884-4581-BADC-5193F76F669F}" destId="{E10D3C99-D4E8-4EB6-96EA-EC77EF7C9F1F}" srcOrd="5" destOrd="0" presId="urn:microsoft.com/office/officeart/2018/2/layout/IconVerticalSolidList"/>
    <dgm:cxn modelId="{2D3812AF-FF52-422F-9FBC-B808CD22D9B5}" type="presParOf" srcId="{E37A9D0A-5884-4581-BADC-5193F76F669F}" destId="{2082E6F8-0E94-402E-8A22-D8042869954E}" srcOrd="6" destOrd="0" presId="urn:microsoft.com/office/officeart/2018/2/layout/IconVerticalSolidList"/>
    <dgm:cxn modelId="{00046CCC-A8E1-43CB-96D9-760180CEA9FE}" type="presParOf" srcId="{2082E6F8-0E94-402E-8A22-D8042869954E}" destId="{05235806-3663-4B90-8A50-971230BCBBA5}" srcOrd="0" destOrd="0" presId="urn:microsoft.com/office/officeart/2018/2/layout/IconVerticalSolidList"/>
    <dgm:cxn modelId="{9CE7E0FF-0555-4BD0-967A-BF3827991D64}" type="presParOf" srcId="{2082E6F8-0E94-402E-8A22-D8042869954E}" destId="{BC909B79-3CF2-43AB-98FE-2730D5A5E6FB}" srcOrd="1" destOrd="0" presId="urn:microsoft.com/office/officeart/2018/2/layout/IconVerticalSolidList"/>
    <dgm:cxn modelId="{19781E08-DD65-47C1-8174-FE58D9F08CB1}" type="presParOf" srcId="{2082E6F8-0E94-402E-8A22-D8042869954E}" destId="{42A64271-1359-40E2-8300-3562B7A1B53B}" srcOrd="2" destOrd="0" presId="urn:microsoft.com/office/officeart/2018/2/layout/IconVerticalSolidList"/>
    <dgm:cxn modelId="{CAD415BC-F6C2-4CC3-AC64-697789306B5B}" type="presParOf" srcId="{2082E6F8-0E94-402E-8A22-D8042869954E}" destId="{A4ABF027-4FBF-4F5C-8723-E670BC2B9B25}" srcOrd="3" destOrd="0" presId="urn:microsoft.com/office/officeart/2018/2/layout/IconVerticalSolidList"/>
    <dgm:cxn modelId="{3DA006F0-CE24-4C9D-A6AB-2D68F44A357B}" type="presParOf" srcId="{E37A9D0A-5884-4581-BADC-5193F76F669F}" destId="{B122AF9A-1873-4A0D-B73D-7ACEEFDFEB32}" srcOrd="7" destOrd="0" presId="urn:microsoft.com/office/officeart/2018/2/layout/IconVerticalSolidList"/>
    <dgm:cxn modelId="{CE8355D4-EA38-4BD5-853D-97B206B5E1F9}" type="presParOf" srcId="{E37A9D0A-5884-4581-BADC-5193F76F669F}" destId="{4B62BB5F-F891-4458-B244-B28D2C37C284}" srcOrd="8" destOrd="0" presId="urn:microsoft.com/office/officeart/2018/2/layout/IconVerticalSolidList"/>
    <dgm:cxn modelId="{C5FAF680-A190-40D9-8123-8E996A5C813D}" type="presParOf" srcId="{4B62BB5F-F891-4458-B244-B28D2C37C284}" destId="{91BDF5A3-4531-4E6B-9C12-25649B155C61}" srcOrd="0" destOrd="0" presId="urn:microsoft.com/office/officeart/2018/2/layout/IconVerticalSolidList"/>
    <dgm:cxn modelId="{F6DCC044-3B91-4173-B103-5D17E7A50474}" type="presParOf" srcId="{4B62BB5F-F891-4458-B244-B28D2C37C284}" destId="{0F10FC74-551B-4164-9A0B-568EE7E6BB13}" srcOrd="1" destOrd="0" presId="urn:microsoft.com/office/officeart/2018/2/layout/IconVerticalSolidList"/>
    <dgm:cxn modelId="{EED59D66-E0D6-4B5D-A64A-6BDF3FF533DE}" type="presParOf" srcId="{4B62BB5F-F891-4458-B244-B28D2C37C284}" destId="{20BB31EC-EE0E-4DB9-8FB0-28D6317E5947}" srcOrd="2" destOrd="0" presId="urn:microsoft.com/office/officeart/2018/2/layout/IconVerticalSolidList"/>
    <dgm:cxn modelId="{4602AF28-518D-47B2-8E55-46D7A53E31AF}" type="presParOf" srcId="{4B62BB5F-F891-4458-B244-B28D2C37C284}" destId="{1675608E-781F-4CCE-9D0B-8FE38FEFF2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B5919-CE69-4666-B23E-AFB5449C8B17}">
      <dsp:nvSpPr>
        <dsp:cNvPr id="0" name=""/>
        <dsp:cNvSpPr/>
      </dsp:nvSpPr>
      <dsp:spPr>
        <a:xfrm>
          <a:off x="0" y="4378"/>
          <a:ext cx="9603275" cy="5736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A8B18-4A44-47EB-8B8A-FF447944EE5D}">
      <dsp:nvSpPr>
        <dsp:cNvPr id="0" name=""/>
        <dsp:cNvSpPr/>
      </dsp:nvSpPr>
      <dsp:spPr>
        <a:xfrm>
          <a:off x="173526" y="133447"/>
          <a:ext cx="315503" cy="3155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3757C-507A-4B5E-BB97-7B1C6A86E988}">
      <dsp:nvSpPr>
        <dsp:cNvPr id="0" name=""/>
        <dsp:cNvSpPr/>
      </dsp:nvSpPr>
      <dsp:spPr>
        <a:xfrm>
          <a:off x="662557" y="4378"/>
          <a:ext cx="8940069" cy="57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11" tIns="60711" rIns="60711" bIns="6071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highlight>
                <a:srgbClr val="FF0000"/>
              </a:highlight>
            </a:rPr>
            <a:t>Amikacin is a </a:t>
          </a:r>
          <a:r>
            <a:rPr lang="en-US" sz="1500" b="1" kern="1200" dirty="0">
              <a:highlight>
                <a:srgbClr val="FF0000"/>
              </a:highlight>
            </a:rPr>
            <a:t>polybasic molecule</a:t>
          </a:r>
          <a:r>
            <a:rPr lang="en-US" sz="1500" kern="1200" dirty="0">
              <a:highlight>
                <a:srgbClr val="FF0000"/>
              </a:highlight>
            </a:rPr>
            <a:t> containing multiple protonatable amino groups</a:t>
          </a:r>
          <a:r>
            <a:rPr lang="en-US" sz="1500" kern="1200" dirty="0"/>
            <a:t>.</a:t>
          </a:r>
        </a:p>
      </dsp:txBody>
      <dsp:txXfrm>
        <a:off x="662557" y="4378"/>
        <a:ext cx="8940069" cy="573642"/>
      </dsp:txXfrm>
    </dsp:sp>
    <dsp:sp modelId="{825DABEB-2DDB-420A-B318-67B30C985BA1}">
      <dsp:nvSpPr>
        <dsp:cNvPr id="0" name=""/>
        <dsp:cNvSpPr/>
      </dsp:nvSpPr>
      <dsp:spPr>
        <a:xfrm>
          <a:off x="0" y="721431"/>
          <a:ext cx="9603275" cy="5736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6C1BA-8045-4138-AF0D-A3B20999D5E3}">
      <dsp:nvSpPr>
        <dsp:cNvPr id="0" name=""/>
        <dsp:cNvSpPr/>
      </dsp:nvSpPr>
      <dsp:spPr>
        <a:xfrm>
          <a:off x="173526" y="850501"/>
          <a:ext cx="315503" cy="3155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909E8-7902-44D9-BF99-A89DD84B363A}">
      <dsp:nvSpPr>
        <dsp:cNvPr id="0" name=""/>
        <dsp:cNvSpPr/>
      </dsp:nvSpPr>
      <dsp:spPr>
        <a:xfrm>
          <a:off x="662557" y="721431"/>
          <a:ext cx="8940069" cy="57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11" tIns="60711" rIns="60711" bIns="6071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highlight>
                <a:srgbClr val="FF00FF"/>
              </a:highlight>
            </a:rPr>
            <a:t>Sulfate (SO₄²⁻)</a:t>
          </a:r>
          <a:r>
            <a:rPr lang="en-US" sz="1500" kern="1200" dirty="0">
              <a:highlight>
                <a:srgbClr val="FF00FF"/>
              </a:highlight>
            </a:rPr>
            <a:t> is a </a:t>
          </a:r>
          <a:r>
            <a:rPr lang="en-US" sz="1500" b="1" kern="1200" dirty="0">
              <a:highlight>
                <a:srgbClr val="FF00FF"/>
              </a:highlight>
            </a:rPr>
            <a:t>divalent, strong, and stable counter-ion</a:t>
          </a:r>
          <a:r>
            <a:rPr lang="en-US" sz="1500" kern="1200" dirty="0">
              <a:highlight>
                <a:srgbClr val="FF00FF"/>
              </a:highlight>
            </a:rPr>
            <a:t> that efficiently balances the polycationic nature of amikacin.</a:t>
          </a:r>
        </a:p>
      </dsp:txBody>
      <dsp:txXfrm>
        <a:off x="662557" y="721431"/>
        <a:ext cx="8940069" cy="573642"/>
      </dsp:txXfrm>
    </dsp:sp>
    <dsp:sp modelId="{F7E69DF4-C16B-4F01-9399-525F615E7F71}">
      <dsp:nvSpPr>
        <dsp:cNvPr id="0" name=""/>
        <dsp:cNvSpPr/>
      </dsp:nvSpPr>
      <dsp:spPr>
        <a:xfrm>
          <a:off x="0" y="1413267"/>
          <a:ext cx="9603275" cy="5736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A06C4-571E-40D8-986D-8E231B03D621}">
      <dsp:nvSpPr>
        <dsp:cNvPr id="0" name=""/>
        <dsp:cNvSpPr/>
      </dsp:nvSpPr>
      <dsp:spPr>
        <a:xfrm>
          <a:off x="173526" y="1567554"/>
          <a:ext cx="315503" cy="3155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AAB91-7303-4C15-BCDE-5B0AA30B6469}">
      <dsp:nvSpPr>
        <dsp:cNvPr id="0" name=""/>
        <dsp:cNvSpPr/>
      </dsp:nvSpPr>
      <dsp:spPr>
        <a:xfrm>
          <a:off x="662557" y="1438485"/>
          <a:ext cx="4321473" cy="57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11" tIns="60711" rIns="60711" bIns="6071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highlight>
                <a:srgbClr val="FF0000"/>
              </a:highlight>
            </a:rPr>
            <a:t>Formation of amikacin sulfate results in:</a:t>
          </a:r>
        </a:p>
      </dsp:txBody>
      <dsp:txXfrm>
        <a:off x="662557" y="1438485"/>
        <a:ext cx="4321473" cy="573642"/>
      </dsp:txXfrm>
    </dsp:sp>
    <dsp:sp modelId="{1F0E4137-D0E4-4EC3-9DFB-55D8583416DB}">
      <dsp:nvSpPr>
        <dsp:cNvPr id="0" name=""/>
        <dsp:cNvSpPr/>
      </dsp:nvSpPr>
      <dsp:spPr>
        <a:xfrm>
          <a:off x="4984031" y="1438485"/>
          <a:ext cx="4618596" cy="57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11" tIns="60711" rIns="60711" bIns="60711" numCol="1" spcCol="1270" anchor="ctr" anchorCtr="0">
          <a:noAutofit/>
        </a:bodyPr>
        <a:lstStyle/>
        <a:p>
          <a:pPr marL="0" lvl="0" indent="0" algn="just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highlight>
                <a:srgbClr val="FF00FF"/>
              </a:highlight>
            </a:rPr>
            <a:t>Higher aqueous solubility</a:t>
          </a:r>
          <a:endParaRPr lang="en-US" sz="1100" kern="1200" dirty="0">
            <a:highlight>
              <a:srgbClr val="FF00FF"/>
            </a:highlight>
          </a:endParaRPr>
        </a:p>
        <a:p>
          <a:pPr marL="0" lvl="0" indent="0" algn="just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highlight>
                <a:srgbClr val="FF00FF"/>
              </a:highlight>
            </a:rPr>
            <a:t>Greater chemical and physical stability</a:t>
          </a:r>
          <a:endParaRPr lang="en-US" sz="1100" kern="1200" dirty="0">
            <a:highlight>
              <a:srgbClr val="FF00FF"/>
            </a:highlight>
          </a:endParaRPr>
        </a:p>
        <a:p>
          <a:pPr marL="0" lvl="0" indent="0" algn="just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highlight>
                <a:srgbClr val="FF00FF"/>
              </a:highlight>
            </a:rPr>
            <a:t>Stable ionic lattice</a:t>
          </a:r>
          <a:r>
            <a:rPr lang="en-US" sz="1100" kern="1200" dirty="0">
              <a:highlight>
                <a:srgbClr val="FF00FF"/>
              </a:highlight>
            </a:rPr>
            <a:t> suitable for injectable formulations</a:t>
          </a:r>
        </a:p>
      </dsp:txBody>
      <dsp:txXfrm>
        <a:off x="4984031" y="1438485"/>
        <a:ext cx="4618596" cy="573642"/>
      </dsp:txXfrm>
    </dsp:sp>
    <dsp:sp modelId="{05235806-3663-4B90-8A50-971230BCBBA5}">
      <dsp:nvSpPr>
        <dsp:cNvPr id="0" name=""/>
        <dsp:cNvSpPr/>
      </dsp:nvSpPr>
      <dsp:spPr>
        <a:xfrm>
          <a:off x="0" y="2155538"/>
          <a:ext cx="9603275" cy="5736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09B79-3CF2-43AB-98FE-2730D5A5E6FB}">
      <dsp:nvSpPr>
        <dsp:cNvPr id="0" name=""/>
        <dsp:cNvSpPr/>
      </dsp:nvSpPr>
      <dsp:spPr>
        <a:xfrm>
          <a:off x="173526" y="2284608"/>
          <a:ext cx="315503" cy="3155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BF027-4FBF-4F5C-8723-E670BC2B9B25}">
      <dsp:nvSpPr>
        <dsp:cNvPr id="0" name=""/>
        <dsp:cNvSpPr/>
      </dsp:nvSpPr>
      <dsp:spPr>
        <a:xfrm>
          <a:off x="662557" y="2155538"/>
          <a:ext cx="8940069" cy="57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11" tIns="60711" rIns="60711" bIns="6071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highlight>
                <a:srgbClr val="008000"/>
              </a:highlight>
            </a:rPr>
            <a:t>Sulfate is </a:t>
          </a:r>
          <a:r>
            <a:rPr lang="en-US" sz="1500" b="1" kern="1200" dirty="0">
              <a:highlight>
                <a:srgbClr val="008000"/>
              </a:highlight>
            </a:rPr>
            <a:t>non-volatile, non-reactive, and pharmaceutically safe</a:t>
          </a:r>
          <a:r>
            <a:rPr lang="en-US" sz="1500" kern="1200" dirty="0">
              <a:highlight>
                <a:srgbClr val="008000"/>
              </a:highlight>
            </a:rPr>
            <a:t>, making it ideal for IV/IM use.</a:t>
          </a:r>
        </a:p>
      </dsp:txBody>
      <dsp:txXfrm>
        <a:off x="662557" y="2155538"/>
        <a:ext cx="8940069" cy="573642"/>
      </dsp:txXfrm>
    </dsp:sp>
    <dsp:sp modelId="{91BDF5A3-4531-4E6B-9C12-25649B155C61}">
      <dsp:nvSpPr>
        <dsp:cNvPr id="0" name=""/>
        <dsp:cNvSpPr/>
      </dsp:nvSpPr>
      <dsp:spPr>
        <a:xfrm>
          <a:off x="0" y="2872592"/>
          <a:ext cx="9603275" cy="5736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0FC74-551B-4164-9A0B-568EE7E6BB13}">
      <dsp:nvSpPr>
        <dsp:cNvPr id="0" name=""/>
        <dsp:cNvSpPr/>
      </dsp:nvSpPr>
      <dsp:spPr>
        <a:xfrm>
          <a:off x="173526" y="3001661"/>
          <a:ext cx="315503" cy="31550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5608E-781F-4CCE-9D0B-8FE38FEFF248}">
      <dsp:nvSpPr>
        <dsp:cNvPr id="0" name=""/>
        <dsp:cNvSpPr/>
      </dsp:nvSpPr>
      <dsp:spPr>
        <a:xfrm>
          <a:off x="662557" y="2872592"/>
          <a:ext cx="8940069" cy="57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11" tIns="60711" rIns="60711" bIns="6071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highlight>
                <a:srgbClr val="C0C0C0"/>
              </a:highlight>
            </a:rPr>
            <a:t>Other salts (e.g., chloride, acetate, phosphate) are </a:t>
          </a:r>
          <a:r>
            <a:rPr lang="en-US" sz="1500" b="1" kern="1200" dirty="0">
              <a:highlight>
                <a:srgbClr val="C0C0C0"/>
              </a:highlight>
            </a:rPr>
            <a:t>theoretically possible</a:t>
          </a:r>
          <a:r>
            <a:rPr lang="en-US" sz="1500" kern="1200" dirty="0">
              <a:highlight>
                <a:srgbClr val="C0C0C0"/>
              </a:highlight>
            </a:rPr>
            <a:t> but are </a:t>
          </a:r>
          <a:r>
            <a:rPr lang="en-US" sz="1500" b="1" kern="1200" dirty="0">
              <a:highlight>
                <a:srgbClr val="C0C0C0"/>
              </a:highlight>
            </a:rPr>
            <a:t>less preferred</a:t>
          </a:r>
          <a:r>
            <a:rPr lang="en-US" sz="1500" kern="1200" dirty="0">
              <a:highlight>
                <a:srgbClr val="C0C0C0"/>
              </a:highlight>
            </a:rPr>
            <a:t> due to lower stability, reduced solubility, or formulation limitations.</a:t>
          </a:r>
        </a:p>
      </dsp:txBody>
      <dsp:txXfrm>
        <a:off x="662557" y="2872592"/>
        <a:ext cx="8940069" cy="573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49069-F632-4F3B-B7A7-9AF77C16C0F4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0D766-2486-46CC-A723-B31CB9A03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5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0D766-2486-46CC-A723-B31CB9A03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3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4F8-CFC4-44F4-A19A-B9FF1323B24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1DCA9B3-1EB0-43A7-9BE1-D2ACE3997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39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4F8-CFC4-44F4-A19A-B9FF1323B24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9B3-1EB0-43A7-9BE1-D2ACE3997E1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7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4F8-CFC4-44F4-A19A-B9FF1323B24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9B3-1EB0-43A7-9BE1-D2ACE3997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54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4F8-CFC4-44F4-A19A-B9FF1323B24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9B3-1EB0-43A7-9BE1-D2ACE3997E1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5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4F8-CFC4-44F4-A19A-B9FF1323B24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9B3-1EB0-43A7-9BE1-D2ACE3997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12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4F8-CFC4-44F4-A19A-B9FF1323B24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9B3-1EB0-43A7-9BE1-D2ACE3997E1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56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4F8-CFC4-44F4-A19A-B9FF1323B24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9B3-1EB0-43A7-9BE1-D2ACE3997E1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69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4F8-CFC4-44F4-A19A-B9FF1323B24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9B3-1EB0-43A7-9BE1-D2ACE3997E1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5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4F8-CFC4-44F4-A19A-B9FF1323B24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9B3-1EB0-43A7-9BE1-D2ACE399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4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4F8-CFC4-44F4-A19A-B9FF1323B24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9B3-1EB0-43A7-9BE1-D2ACE3997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28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51524F8-CFC4-44F4-A19A-B9FF1323B24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9B3-1EB0-43A7-9BE1-D2ACE3997E1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36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24F8-CFC4-44F4-A19A-B9FF1323B24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1DCA9B3-1EB0-43A7-9BE1-D2ACE3997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62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013D77-6314-4D7E-B3AE-F64340434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504834-5C3B-4268-AA97-192F1C8B3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D15AA-FFE7-89E5-AAB0-21B06EA26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7" y="976508"/>
            <a:ext cx="5525305" cy="2367221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Physicochemical Evaluation of Amikacin Sulfate (An Aminoglycoside Antibiotic) with Structural–Activity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1023F-8859-88CE-DE5B-6DA1055C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5530919" cy="1606576"/>
          </a:xfrm>
        </p:spPr>
        <p:txBody>
          <a:bodyPr>
            <a:normAutofit/>
          </a:bodyPr>
          <a:lstStyle/>
          <a:p>
            <a:r>
              <a:rPr lang="en-US"/>
              <a:t>BY</a:t>
            </a:r>
          </a:p>
          <a:p>
            <a:r>
              <a:rPr lang="en-US"/>
              <a:t>M.SC. :  MOHAMMED AL-DAHLAKI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499C1D-827E-4262-9D7E-C9C5D41F7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769521-3FF2-4900-8E88-FE324129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FA2858-515C-4B19-957E-E33BE2525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120D3D-6DFE-4D3F-821A-5DEB60B85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311418D-A579-6844-4EA4-E37260A414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35" r="21299" b="-1"/>
          <a:stretch>
            <a:fillRect/>
          </a:stretch>
        </p:blipFill>
        <p:spPr>
          <a:xfrm>
            <a:off x="8148635" y="976508"/>
            <a:ext cx="2799103" cy="3866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4D3980-B8F4-49E4-BADC-88E2D3517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E57DF2-FA2B-4494-B47E-8180C6326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7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06706 0.04004 C 0.08099 0.04907 0.10196 0.05393 0.12396 0.05393 C 0.14896 0.05393 0.16901 0.04907 0.18295 0.04004 L 0.25 4.44444E-6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6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4CF866-FB9B-58CE-5EDE-056E035C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32" y="643466"/>
            <a:ext cx="5037667" cy="54990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5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5D8C-2956-A075-96EA-289D09AF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Chemical Perspective of Amikacin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FB616-B0E9-2E87-E8A1-088FD8869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1400" dirty="0"/>
              <a:t>Amikacin is a semisynthetic aminoglycoside antibiotic characterized by a highly functionalized polyhydroxylated and </a:t>
            </a:r>
            <a:r>
              <a:rPr lang="en-US" sz="1400" dirty="0" err="1"/>
              <a:t>polyaminated</a:t>
            </a:r>
            <a:r>
              <a:rPr lang="en-US" sz="1400" dirty="0"/>
              <a:t> </a:t>
            </a:r>
            <a:r>
              <a:rPr lang="en-US" sz="1400" dirty="0" err="1"/>
              <a:t>structure.Chemically</a:t>
            </a:r>
            <a:r>
              <a:rPr lang="en-US" sz="1400" dirty="0"/>
              <a:t>, it consists of an aminocyclitol core linked to multiple </a:t>
            </a:r>
            <a:r>
              <a:rPr lang="en-US" sz="1400" dirty="0" err="1"/>
              <a:t>aminosugar</a:t>
            </a:r>
            <a:r>
              <a:rPr lang="en-US" sz="1400" dirty="0"/>
              <a:t> moieties, which together confer a strongly basic and polycationic character to the </a:t>
            </a:r>
            <a:r>
              <a:rPr lang="en-US" sz="1400" dirty="0" err="1"/>
              <a:t>molecule.The</a:t>
            </a:r>
            <a:r>
              <a:rPr lang="en-US" sz="1400" dirty="0"/>
              <a:t> presence of several primary and secondary amino groups makes amikacin capable of protonation and salt formation, which explains why it is formulated clinically as a sulfate salt to improve aqueous solubility and </a:t>
            </a:r>
            <a:r>
              <a:rPr lang="en-US" sz="1400" dirty="0" err="1"/>
              <a:t>stability.In</a:t>
            </a:r>
            <a:r>
              <a:rPr lang="en-US" sz="1400" dirty="0"/>
              <a:t> addition, these amino and hydroxyl groups provide electron-donating sites that enable coordination with divalent metal ions, influencing its physicochemical behavior in </a:t>
            </a:r>
            <a:r>
              <a:rPr lang="en-US" sz="1400" dirty="0" err="1"/>
              <a:t>solution.Amikacin</a:t>
            </a:r>
            <a:r>
              <a:rPr lang="en-US" sz="1400" dirty="0"/>
              <a:t> is obtained by chemical modification of kanamycin A, where acylation of the 1-amino group with an L-</a:t>
            </a:r>
            <a:r>
              <a:rPr lang="en-US" sz="1400" dirty="0" err="1"/>
              <a:t>hydroxyaminobutyryl</a:t>
            </a:r>
            <a:r>
              <a:rPr lang="en-US" sz="1400" dirty="0"/>
              <a:t> (L-AHBA) side chain alters both its chemical reactivity and resistance profile.</a:t>
            </a:r>
          </a:p>
        </p:txBody>
      </p:sp>
      <p:pic>
        <p:nvPicPr>
          <p:cNvPr id="7" name="Graphic 6" descr="Medicine">
            <a:extLst>
              <a:ext uri="{FF2B5EF4-FFF2-40B4-BE49-F238E27FC236}">
                <a16:creationId xmlns:a16="http://schemas.microsoft.com/office/drawing/2014/main" id="{795CDA0C-CA2E-D3C0-FBB6-EAAA9C75B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9190" y="2015734"/>
            <a:ext cx="3450613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DC3956-0B2F-CEF2-4C1F-5055F1E80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97909"/>
            <a:ext cx="5974292" cy="4514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37CD35-CB88-B1D4-93BB-E1BA802CC6E8}"/>
              </a:ext>
            </a:extLst>
          </p:cNvPr>
          <p:cNvSpPr txBox="1"/>
          <p:nvPr/>
        </p:nvSpPr>
        <p:spPr>
          <a:xfrm>
            <a:off x="2178050" y="4814901"/>
            <a:ext cx="2199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Kanamycin Sulfate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16A60-6BB3-7EA6-E8EF-863FEC7F3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467" y="197909"/>
            <a:ext cx="5469466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emical formulas are written on paper">
            <a:extLst>
              <a:ext uri="{FF2B5EF4-FFF2-40B4-BE49-F238E27FC236}">
                <a16:creationId xmlns:a16="http://schemas.microsoft.com/office/drawing/2014/main" id="{7874F2AA-1D9C-B897-39D8-2F1F2E4930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3" b="9091"/>
          <a:stretch>
            <a:fillRect/>
          </a:stretch>
        </p:blipFill>
        <p:spPr>
          <a:xfrm>
            <a:off x="2" y="10"/>
            <a:ext cx="12191695" cy="68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EEDCC-7710-9FE7-0F87-6B733D66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E"/>
                </a:solidFill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Role of L-AHBA Side Chain in Amikacin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F0C4472-AF1F-5909-05FA-5E7C408F6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E"/>
                </a:solidFill>
              </a:rPr>
              <a:t>Provides </a:t>
            </a:r>
            <a:r>
              <a:rPr lang="en-US" sz="1400" b="1" dirty="0">
                <a:solidFill>
                  <a:srgbClr val="FFFFFE"/>
                </a:solidFill>
              </a:rPr>
              <a:t>steric hindrance</a:t>
            </a:r>
            <a:r>
              <a:rPr lang="en-US" sz="1400" dirty="0">
                <a:solidFill>
                  <a:srgbClr val="FFFFFE"/>
                </a:solidFill>
              </a:rPr>
              <a:t> against aminoglycoside-modifying enzymes (AMEs).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E"/>
                </a:solidFill>
              </a:rPr>
              <a:t>Prevents </a:t>
            </a:r>
            <a:r>
              <a:rPr lang="en-US" sz="1400" b="1" dirty="0">
                <a:solidFill>
                  <a:srgbClr val="FFFFFE"/>
                </a:solidFill>
              </a:rPr>
              <a:t>enzymatic inactivation</a:t>
            </a:r>
            <a:r>
              <a:rPr lang="en-US" sz="1400" dirty="0">
                <a:solidFill>
                  <a:srgbClr val="FFFFFE"/>
                </a:solidFill>
              </a:rPr>
              <a:t> (acetylation, phosphorylation, adenylation).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E"/>
                </a:solidFill>
              </a:rPr>
              <a:t>Reduces </a:t>
            </a:r>
            <a:r>
              <a:rPr lang="en-US" sz="1400" b="1" dirty="0">
                <a:solidFill>
                  <a:srgbClr val="FFFFFE"/>
                </a:solidFill>
              </a:rPr>
              <a:t>nucleophilicity</a:t>
            </a:r>
            <a:r>
              <a:rPr lang="en-US" sz="1400" dirty="0">
                <a:solidFill>
                  <a:srgbClr val="FFFFFE"/>
                </a:solidFill>
              </a:rPr>
              <a:t> of the N-1 amino group via amide formation.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E"/>
                </a:solidFill>
              </a:rPr>
              <a:t>Protects key functional groups targeted by AMEs.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E"/>
                </a:solidFill>
              </a:rPr>
              <a:t>Preserves binding to the </a:t>
            </a:r>
            <a:r>
              <a:rPr lang="en-US" sz="1400" b="1" dirty="0">
                <a:solidFill>
                  <a:srgbClr val="FFFFFE"/>
                </a:solidFill>
              </a:rPr>
              <a:t>bacterial 30S ribosomal subunit</a:t>
            </a:r>
            <a:r>
              <a:rPr lang="en-US" sz="1400" dirty="0">
                <a:solidFill>
                  <a:srgbClr val="FFFFFE"/>
                </a:solidFill>
              </a:rPr>
              <a:t>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E"/>
                </a:solidFill>
              </a:rPr>
              <a:t>Maintains antibacterial activity against </a:t>
            </a:r>
            <a:r>
              <a:rPr lang="en-US" sz="1400" b="1" dirty="0">
                <a:solidFill>
                  <a:srgbClr val="FFFFFE"/>
                </a:solidFill>
              </a:rPr>
              <a:t>resistant bacterial strains</a:t>
            </a:r>
            <a:r>
              <a:rPr lang="en-US" sz="1400" dirty="0">
                <a:solidFill>
                  <a:srgbClr val="FFFFFE"/>
                </a:solidFill>
              </a:rPr>
              <a:t>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E"/>
                </a:solidFill>
              </a:rPr>
              <a:t>Plays a critical role in the </a:t>
            </a:r>
            <a:r>
              <a:rPr lang="en-US" sz="1400" b="1" dirty="0">
                <a:solidFill>
                  <a:srgbClr val="FFFFFE"/>
                </a:solidFill>
              </a:rPr>
              <a:t>structure–activity relationship (SAR)</a:t>
            </a:r>
            <a:r>
              <a:rPr lang="en-US" sz="1400" dirty="0">
                <a:solidFill>
                  <a:srgbClr val="FFFFFE"/>
                </a:solidFill>
              </a:rPr>
              <a:t> of amikacin.</a:t>
            </a:r>
          </a:p>
          <a:p>
            <a:pPr>
              <a:lnSpc>
                <a:spcPct val="110000"/>
              </a:lnSpc>
              <a:buNone/>
            </a:pPr>
            <a:br>
              <a:rPr lang="en-US" sz="1400" dirty="0">
                <a:solidFill>
                  <a:srgbClr val="FFFFFE"/>
                </a:solidFill>
              </a:rPr>
            </a:br>
            <a:endParaRPr lang="en-US" sz="1400" dirty="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</a:pPr>
            <a:endParaRPr lang="en-US" sz="1400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ECED-FC79-1515-CF41-C22921D3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Why is Sulfate used for Amikacin salt formation (and not other salts)</a:t>
            </a:r>
            <a:endParaRPr lang="en-US" sz="18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AA921C90-2772-6EB6-EB10-4DF5B6C10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697009"/>
              </p:ext>
            </p:extLst>
          </p:nvPr>
        </p:nvGraphicFramePr>
        <p:xfrm>
          <a:off x="1451579" y="2015732"/>
          <a:ext cx="960327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77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st tubes with one test tube in orange with drops">
            <a:extLst>
              <a:ext uri="{FF2B5EF4-FFF2-40B4-BE49-F238E27FC236}">
                <a16:creationId xmlns:a16="http://schemas.microsoft.com/office/drawing/2014/main" id="{D4BD3105-99DB-8172-11D1-B172149E99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grayscl/>
          </a:blip>
          <a:srcRect t="9107" r="-1" b="8473"/>
          <a:stretch>
            <a:fillRect/>
          </a:stretch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74858-1D7E-0B20-81CC-4B9D2D8A9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 Experimental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02E3C-4E63-FB62-C233-86A4428AB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highlight>
                  <a:srgbClr val="0000FF"/>
                </a:highlight>
              </a:rPr>
              <a:t> Coordination Chemistry </a:t>
            </a:r>
          </a:p>
          <a:p>
            <a:pPr>
              <a:lnSpc>
                <a:spcPct val="110000"/>
              </a:lnSpc>
              <a:buNone/>
            </a:pPr>
            <a:r>
              <a:rPr lang="en-US" sz="1600" b="1" dirty="0"/>
              <a:t>Procedure</a:t>
            </a:r>
          </a:p>
          <a:p>
            <a:pPr>
              <a:lnSpc>
                <a:spcPct val="110000"/>
              </a:lnSpc>
              <a:buNone/>
            </a:pPr>
            <a:r>
              <a:rPr lang="en-US" sz="1100" b="1" dirty="0"/>
              <a:t>1</a:t>
            </a:r>
            <a:r>
              <a:rPr lang="en-US" sz="1400" b="1" dirty="0"/>
              <a:t>. Preparation of the Sample Solution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sz="1400" dirty="0"/>
              <a:t>Accurately weigh </a:t>
            </a:r>
            <a:r>
              <a:rPr lang="en-US" sz="1400" b="1" dirty="0"/>
              <a:t>0.1 g of Amikacin Sulfate</a:t>
            </a:r>
            <a:r>
              <a:rPr lang="en-US" sz="1400" dirty="0"/>
              <a:t>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sz="1400" dirty="0"/>
              <a:t>Dissolve the weighed amount in </a:t>
            </a:r>
            <a:r>
              <a:rPr lang="en-US" sz="1400" b="1" dirty="0"/>
              <a:t>4 mL of CO₂-free distilled water</a:t>
            </a:r>
            <a:r>
              <a:rPr lang="en-US" sz="1400" dirty="0"/>
              <a:t>, mixing well until a clear solution is obtained.</a:t>
            </a:r>
          </a:p>
          <a:p>
            <a:pPr>
              <a:lnSpc>
                <a:spcPct val="110000"/>
              </a:lnSpc>
              <a:buNone/>
            </a:pPr>
            <a:r>
              <a:rPr lang="en-US" sz="1400" b="1" dirty="0"/>
              <a:t>2. Chelation Test</a:t>
            </a:r>
          </a:p>
          <a:p>
            <a:pPr>
              <a:lnSpc>
                <a:spcPct val="110000"/>
              </a:lnSpc>
              <a:buFont typeface="+mj-lt"/>
              <a:buAutoNum type="arabicPeriod" startAt="3"/>
            </a:pPr>
            <a:r>
              <a:rPr lang="en-US" sz="1400" dirty="0"/>
              <a:t>Add </a:t>
            </a:r>
            <a:r>
              <a:rPr lang="en-US" sz="1400" b="1" dirty="0"/>
              <a:t>2 drops of </a:t>
            </a:r>
            <a:r>
              <a:rPr lang="en-US" sz="1400" b="1" dirty="0" err="1"/>
              <a:t>CuSO</a:t>
            </a:r>
            <a:r>
              <a:rPr lang="en-US" sz="1400" b="1" dirty="0"/>
              <a:t>₄ test solution (12.5% w/v)</a:t>
            </a:r>
            <a:r>
              <a:rPr lang="en-US" sz="1400" dirty="0"/>
              <a:t> to the prepared Amikacin solution.</a:t>
            </a:r>
          </a:p>
          <a:p>
            <a:pPr>
              <a:lnSpc>
                <a:spcPct val="110000"/>
              </a:lnSpc>
              <a:buFont typeface="+mj-lt"/>
              <a:buAutoNum type="arabicPeriod" startAt="3"/>
            </a:pPr>
            <a:r>
              <a:rPr lang="en-US" sz="1400" dirty="0"/>
              <a:t>Mix thoroughly.</a:t>
            </a:r>
          </a:p>
          <a:p>
            <a:pPr>
              <a:lnSpc>
                <a:spcPct val="110000"/>
              </a:lnSpc>
              <a:buNone/>
            </a:pPr>
            <a:r>
              <a:rPr lang="en-US" sz="1400" b="1" dirty="0"/>
              <a:t>Observation:</a:t>
            </a:r>
            <a:br>
              <a:rPr lang="en-US" sz="1400" dirty="0"/>
            </a:br>
            <a:r>
              <a:rPr lang="en-US" sz="1400" dirty="0"/>
              <a:t>The development of a </a:t>
            </a:r>
            <a:r>
              <a:rPr lang="en-US" sz="1400" b="1" dirty="0"/>
              <a:t>purple/violet color</a:t>
            </a:r>
            <a:r>
              <a:rPr lang="en-US" sz="1400" dirty="0"/>
              <a:t>, indicating the formation of a coordination complex between Cu²⁺ ions and the amino groups of Amikacin.</a:t>
            </a:r>
          </a:p>
          <a:p>
            <a:pPr>
              <a:lnSpc>
                <a:spcPct val="110000"/>
              </a:lnSpc>
              <a:buNone/>
            </a:pPr>
            <a:r>
              <a:rPr lang="en-US" sz="1400" b="1" dirty="0"/>
              <a:t>Note:</a:t>
            </a:r>
            <a:br>
              <a:rPr lang="en-US" sz="1400" dirty="0"/>
            </a:br>
            <a:r>
              <a:rPr lang="en-US" sz="1400" dirty="0"/>
              <a:t>If no color change is observed, add </a:t>
            </a:r>
            <a:r>
              <a:rPr lang="en-US" sz="1400" b="1" dirty="0"/>
              <a:t>one drop of 0.1 N NaOH</a:t>
            </a:r>
            <a:r>
              <a:rPr lang="en-US" sz="1400" dirty="0"/>
              <a:t> to slightly basify the solution and enhance the availability of free amine lone pairs.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 dirty="0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59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BD9F-B474-F912-8218-A8752D9D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Experimental   1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2675-D0B3-26F0-6CBB-10C38C57D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Coordination Chemistry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Procedure</a:t>
            </a:r>
          </a:p>
          <a:p>
            <a:pPr>
              <a:buNone/>
            </a:pPr>
            <a:r>
              <a:rPr lang="en-US" b="1" dirty="0"/>
              <a:t>3. Equilibrium Displacement</a:t>
            </a:r>
          </a:p>
          <a:p>
            <a:pPr>
              <a:buFont typeface="+mj-lt"/>
              <a:buAutoNum type="arabicPeriod" startAt="5"/>
            </a:pPr>
            <a:r>
              <a:rPr lang="en-US" dirty="0"/>
              <a:t>Add </a:t>
            </a:r>
            <a:r>
              <a:rPr lang="en-US" b="1" dirty="0"/>
              <a:t>1 mL of </a:t>
            </a:r>
            <a:r>
              <a:rPr lang="en-US" b="1" dirty="0" err="1"/>
              <a:t>CuSO</a:t>
            </a:r>
            <a:r>
              <a:rPr lang="en-US" b="1" dirty="0"/>
              <a:t>₄ test solution (12.5% w/v)</a:t>
            </a:r>
            <a:r>
              <a:rPr lang="en-US" dirty="0"/>
              <a:t> to the mixture.</a:t>
            </a:r>
          </a:p>
          <a:p>
            <a:pPr>
              <a:buFont typeface="+mj-lt"/>
              <a:buAutoNum type="arabicPeriod" startAt="5"/>
            </a:pPr>
            <a:r>
              <a:rPr lang="en-US" dirty="0"/>
              <a:t>Shake well and observe the color change.</a:t>
            </a:r>
          </a:p>
          <a:p>
            <a:pPr>
              <a:buNone/>
            </a:pPr>
            <a:r>
              <a:rPr lang="en-US" b="1" dirty="0"/>
              <a:t>Observation:</a:t>
            </a:r>
            <a:br>
              <a:rPr lang="en-US" dirty="0"/>
            </a:br>
            <a:r>
              <a:rPr lang="en-US" dirty="0"/>
              <a:t>An increase in color intensity or a shift toward a </a:t>
            </a:r>
            <a:r>
              <a:rPr lang="en-US" b="1" dirty="0"/>
              <a:t>blue color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Conclusion</a:t>
            </a:r>
          </a:p>
          <a:p>
            <a:pPr>
              <a:buNone/>
            </a:pPr>
            <a:r>
              <a:rPr lang="en-US" dirty="0"/>
              <a:t>The appearance of a violet complex confirms the presence of multiple amine groups in Amikacin capable of chelating Cu²⁺ ions. The subsequent color change upon increasing </a:t>
            </a:r>
            <a:r>
              <a:rPr lang="en-US" dirty="0" err="1"/>
              <a:t>CuSO</a:t>
            </a:r>
            <a:r>
              <a:rPr lang="en-US" dirty="0"/>
              <a:t>₄ concentration demonstrates the concentration-dependent nature of metal–ligand complex stability and equilibrium behavior.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6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8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78F66F-AC4F-A019-04A4-8A3C0C213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198" y="643467"/>
            <a:ext cx="6680201" cy="55668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D8F63-6889-DF5B-6735-10648E41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1" y="804519"/>
            <a:ext cx="3698424" cy="4431360"/>
          </a:xfrm>
        </p:spPr>
        <p:txBody>
          <a:bodyPr anchor="ctr">
            <a:norm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Experimental   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88545-199B-FDCA-0912-86FE3ABF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863" y="804520"/>
            <a:ext cx="6102559" cy="443135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Counter-Ion and Salt Analysis</a:t>
            </a:r>
            <a:r>
              <a:rPr lang="ar-IQ" sz="1400" dirty="0">
                <a:highlight>
                  <a:srgbClr val="0000FF"/>
                </a:highlight>
              </a:rPr>
              <a:t>)</a:t>
            </a:r>
            <a:r>
              <a:rPr lang="en-US" sz="1400" dirty="0">
                <a:highlight>
                  <a:srgbClr val="0000FF"/>
                </a:highlight>
              </a:rPr>
              <a:t> Test for Sulfate Ion (</a:t>
            </a:r>
            <a:r>
              <a:rPr lang="en-US" sz="1400" dirty="0" err="1">
                <a:highlight>
                  <a:srgbClr val="0000FF"/>
                </a:highlight>
              </a:rPr>
              <a:t>BaCl</a:t>
            </a:r>
            <a:r>
              <a:rPr lang="en-US" sz="1400" dirty="0">
                <a:highlight>
                  <a:srgbClr val="0000FF"/>
                </a:highlight>
              </a:rPr>
              <a:t>₂ Test</a:t>
            </a:r>
            <a:r>
              <a:rPr lang="ar-IQ" sz="1400" dirty="0">
                <a:highlight>
                  <a:srgbClr val="00FFFF"/>
                </a:highlight>
              </a:rPr>
              <a:t>(</a:t>
            </a:r>
          </a:p>
          <a:p>
            <a:pPr>
              <a:lnSpc>
                <a:spcPct val="110000"/>
              </a:lnSpc>
              <a:buNone/>
            </a:pPr>
            <a:r>
              <a:rPr lang="en-US" sz="1400" b="1" dirty="0"/>
              <a:t>Identification of Sulfate Ion</a:t>
            </a:r>
            <a:endParaRPr lang="en-US" sz="1400" dirty="0"/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sz="1400" dirty="0"/>
              <a:t>Transfer </a:t>
            </a:r>
            <a:r>
              <a:rPr lang="en-US" sz="1400" b="1" dirty="0"/>
              <a:t>2 mL of the sample solution</a:t>
            </a:r>
            <a:r>
              <a:rPr lang="en-US" sz="1400" dirty="0"/>
              <a:t> into a clean test tube.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sz="1400" dirty="0"/>
              <a:t>Add </a:t>
            </a:r>
            <a:r>
              <a:rPr lang="en-US" sz="1400" b="1" dirty="0"/>
              <a:t>3 drops of barium chloride (</a:t>
            </a:r>
            <a:r>
              <a:rPr lang="en-US" sz="1400" b="1" dirty="0" err="1"/>
              <a:t>BaCl</a:t>
            </a:r>
            <a:r>
              <a:rPr lang="en-US" sz="1400" b="1" dirty="0"/>
              <a:t>₂) solution</a:t>
            </a:r>
            <a:r>
              <a:rPr lang="en-US" sz="1400" dirty="0"/>
              <a:t> and mix gently.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sz="1400" dirty="0"/>
              <a:t>Observe the formation of a </a:t>
            </a:r>
            <a:r>
              <a:rPr lang="en-US" sz="1400" b="1" dirty="0"/>
              <a:t>white precipitate</a:t>
            </a:r>
            <a:r>
              <a:rPr lang="en-US" sz="1400" dirty="0"/>
              <a:t>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sz="1400" dirty="0"/>
              <a:t>Add </a:t>
            </a:r>
            <a:r>
              <a:rPr lang="en-US" sz="1400" b="1" dirty="0"/>
              <a:t>5 drops of dilute hydrochloric acid (HCl)</a:t>
            </a:r>
            <a:r>
              <a:rPr lang="en-US" sz="1400" dirty="0"/>
              <a:t> to the mixture.</a:t>
            </a:r>
          </a:p>
          <a:p>
            <a:pPr>
              <a:lnSpc>
                <a:spcPct val="110000"/>
              </a:lnSpc>
              <a:buNone/>
            </a:pPr>
            <a:r>
              <a:rPr lang="en-US" sz="1400" b="1" dirty="0"/>
              <a:t>Observation:</a:t>
            </a:r>
            <a:br>
              <a:rPr lang="en-US" sz="1400" dirty="0"/>
            </a:br>
            <a:r>
              <a:rPr lang="en-US" sz="1400" dirty="0"/>
              <a:t>A dense white precipitate is formed and </a:t>
            </a:r>
            <a:r>
              <a:rPr lang="en-US" sz="1400" b="1" dirty="0"/>
              <a:t>persists after the addition of dilute HCl</a:t>
            </a:r>
            <a:r>
              <a:rPr lang="en-US" sz="1400" dirty="0"/>
              <a:t>.</a:t>
            </a:r>
          </a:p>
          <a:p>
            <a:pPr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accent3"/>
                </a:solidFill>
                <a:highlight>
                  <a:srgbClr val="00FFFF"/>
                </a:highlight>
              </a:rPr>
              <a:t>Interpretation:</a:t>
            </a:r>
            <a:br>
              <a:rPr lang="en-US" sz="1400" dirty="0"/>
            </a:br>
            <a:r>
              <a:rPr lang="en-US" sz="1400" dirty="0"/>
              <a:t>The formation of an insoluble white precipitate that remains unchanged in acidic medium confirms the presence of </a:t>
            </a:r>
            <a:r>
              <a:rPr lang="en-US" sz="1400" b="1" dirty="0"/>
              <a:t>sulfate ions (SO₄²⁻)</a:t>
            </a:r>
            <a:r>
              <a:rPr lang="en-US" sz="1400" dirty="0"/>
              <a:t> due to the formation of </a:t>
            </a:r>
            <a:r>
              <a:rPr lang="en-US" sz="1400" b="1" dirty="0"/>
              <a:t>barium sulfate (</a:t>
            </a:r>
            <a:r>
              <a:rPr lang="en-US" sz="1400" b="1" dirty="0" err="1"/>
              <a:t>BaSO</a:t>
            </a:r>
            <a:r>
              <a:rPr lang="en-US" sz="1400" b="1" dirty="0"/>
              <a:t>₄)</a:t>
            </a:r>
            <a:r>
              <a:rPr lang="en-US" sz="1400" dirty="0"/>
              <a:t>. This result indicates that the drug is present in the </a:t>
            </a:r>
            <a:r>
              <a:rPr lang="en-US" sz="1400" b="1" dirty="0"/>
              <a:t>sulfate salt form</a:t>
            </a:r>
            <a:r>
              <a:rPr lang="en-US" sz="1400" dirty="0"/>
              <a:t>, consistent with </a:t>
            </a:r>
            <a:r>
              <a:rPr lang="en-US" sz="1400" b="1" dirty="0"/>
              <a:t>amikacin sulfate</a:t>
            </a:r>
            <a:r>
              <a:rPr lang="en-US" sz="14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dirty="0">
              <a:highlight>
                <a:srgbClr val="00FFFF"/>
              </a:highligh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60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558</TotalTime>
  <Words>750</Words>
  <Application>Microsoft Office PowerPoint</Application>
  <PresentationFormat>Widescreen</PresentationFormat>
  <Paragraphs>54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Gill Sans MT</vt:lpstr>
      <vt:lpstr>Times New Roman</vt:lpstr>
      <vt:lpstr>Gallery</vt:lpstr>
      <vt:lpstr>Physicochemical Evaluation of Amikacin Sulfate (An Aminoglycoside Antibiotic) with Structural–Activity Considerations</vt:lpstr>
      <vt:lpstr>Chemical Perspective of Amikacin</vt:lpstr>
      <vt:lpstr>PowerPoint Presentation</vt:lpstr>
      <vt:lpstr>Role of L-AHBA Side Chain in Amikacin</vt:lpstr>
      <vt:lpstr>Why is Sulfate used for Amikacin salt formation (and not other salts)</vt:lpstr>
      <vt:lpstr> Experimental</vt:lpstr>
      <vt:lpstr>Experimental   1</vt:lpstr>
      <vt:lpstr>PowerPoint Presentation</vt:lpstr>
      <vt:lpstr>Experimental  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HASAN</dc:creator>
  <cp:lastModifiedBy>MOHAMMED HASAN</cp:lastModifiedBy>
  <cp:revision>2</cp:revision>
  <dcterms:created xsi:type="dcterms:W3CDTF">2026-02-06T16:40:02Z</dcterms:created>
  <dcterms:modified xsi:type="dcterms:W3CDTF">2026-02-15T20:03:27Z</dcterms:modified>
</cp:coreProperties>
</file>