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70" r:id="rId11"/>
    <p:sldId id="271" r:id="rId12"/>
    <p:sldId id="264" r:id="rId13"/>
    <p:sldId id="265" r:id="rId14"/>
  </p:sldIdLst>
  <p:sldSz cx="7772400" cy="4527550"/>
  <p:notesSz cx="7772400" cy="45275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480" y="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4526280"/>
          </a:xfrm>
          <a:custGeom>
            <a:avLst/>
            <a:gdLst/>
            <a:ahLst/>
            <a:cxnLst/>
            <a:rect l="l" t="t" r="r" b="b"/>
            <a:pathLst>
              <a:path w="7772400" h="4526280">
                <a:moveTo>
                  <a:pt x="7772400" y="4526279"/>
                </a:moveTo>
                <a:lnTo>
                  <a:pt x="0" y="4526279"/>
                </a:lnTo>
                <a:lnTo>
                  <a:pt x="0" y="0"/>
                </a:lnTo>
                <a:lnTo>
                  <a:pt x="7772400" y="0"/>
                </a:lnTo>
                <a:lnTo>
                  <a:pt x="7772400" y="4526279"/>
                </a:lnTo>
                <a:close/>
              </a:path>
            </a:pathLst>
          </a:custGeom>
          <a:solidFill>
            <a:srgbClr val="156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46500" y="1536700"/>
            <a:ext cx="635000" cy="31750"/>
          </a:xfrm>
          <a:custGeom>
            <a:avLst/>
            <a:gdLst/>
            <a:ahLst/>
            <a:cxnLst/>
            <a:rect l="l" t="t" r="r" b="b"/>
            <a:pathLst>
              <a:path w="635000" h="31750">
                <a:moveTo>
                  <a:pt x="635000" y="31750"/>
                </a:moveTo>
                <a:lnTo>
                  <a:pt x="0" y="31750"/>
                </a:lnTo>
                <a:lnTo>
                  <a:pt x="0" y="0"/>
                </a:lnTo>
                <a:lnTo>
                  <a:pt x="635000" y="0"/>
                </a:lnTo>
                <a:lnTo>
                  <a:pt x="635000" y="3175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6402" y="1701800"/>
            <a:ext cx="504888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2535428"/>
            <a:ext cx="5440680" cy="1131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41414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41414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1041336"/>
            <a:ext cx="3380994" cy="2988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1041336"/>
            <a:ext cx="3380994" cy="2988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8000" y="317500"/>
            <a:ext cx="508000" cy="25400"/>
          </a:xfrm>
          <a:custGeom>
            <a:avLst/>
            <a:gdLst/>
            <a:ahLst/>
            <a:cxnLst/>
            <a:rect l="l" t="t" r="r" b="b"/>
            <a:pathLst>
              <a:path w="508000" h="25400">
                <a:moveTo>
                  <a:pt x="508000" y="25400"/>
                </a:moveTo>
                <a:lnTo>
                  <a:pt x="0" y="25400"/>
                </a:lnTo>
                <a:lnTo>
                  <a:pt x="0" y="0"/>
                </a:lnTo>
                <a:lnTo>
                  <a:pt x="508000" y="0"/>
                </a:lnTo>
                <a:lnTo>
                  <a:pt x="508000" y="2540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393700"/>
            <a:ext cx="48634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65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187450"/>
            <a:ext cx="6929120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41414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4210621"/>
            <a:ext cx="2487168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4210621"/>
            <a:ext cx="1787652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4210621"/>
            <a:ext cx="1787652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Ophthalmic</a:t>
            </a:r>
            <a:r>
              <a:rPr sz="3600" spc="47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Ointments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28477" y="2374900"/>
            <a:ext cx="4871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E3F1FD"/>
                </a:solidFill>
                <a:latin typeface="Arial MT"/>
                <a:cs typeface="Arial MT"/>
              </a:rPr>
              <a:t>Formulation,</a:t>
            </a:r>
            <a:r>
              <a:rPr sz="1600" spc="-90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E3F1FD"/>
                </a:solidFill>
                <a:latin typeface="Arial MT"/>
                <a:cs typeface="Arial MT"/>
              </a:rPr>
              <a:t>Applications, and Clinical </a:t>
            </a:r>
            <a:r>
              <a:rPr sz="1600" spc="-10" dirty="0">
                <a:solidFill>
                  <a:srgbClr val="E3F1FD"/>
                </a:solidFill>
                <a:latin typeface="Arial MT"/>
                <a:cs typeface="Arial MT"/>
              </a:rPr>
              <a:t>Considerations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2863850"/>
            <a:ext cx="475648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Lecturer : Nora </a:t>
            </a:r>
            <a:r>
              <a:rPr lang="en-GB" sz="1600" dirty="0" err="1">
                <a:solidFill>
                  <a:schemeClr val="bg1"/>
                </a:solidFill>
              </a:rPr>
              <a:t>Zawar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Yousif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Lecturer : </a:t>
            </a:r>
            <a:r>
              <a:rPr lang="en-GB" sz="1600" dirty="0" err="1">
                <a:solidFill>
                  <a:schemeClr val="bg1"/>
                </a:solidFill>
              </a:rPr>
              <a:t>Zeina</a:t>
            </a:r>
            <a:r>
              <a:rPr lang="en-GB" sz="1600" dirty="0">
                <a:solidFill>
                  <a:schemeClr val="bg1"/>
                </a:solidFill>
              </a:rPr>
              <a:t> Dawood </a:t>
            </a:r>
          </a:p>
          <a:p>
            <a:r>
              <a:rPr lang="en-GB" sz="1600" dirty="0">
                <a:solidFill>
                  <a:schemeClr val="bg1"/>
                </a:solidFill>
              </a:rPr>
              <a:t>Assistant Lecturer : Mustafa Mohammed Noori</a:t>
            </a:r>
            <a:endParaRPr lang="ar-IQ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الجامعة المستنصرية - ويكيبيديا">
            <a:extLst>
              <a:ext uri="{FF2B5EF4-FFF2-40B4-BE49-F238E27FC236}">
                <a16:creationId xmlns:a16="http://schemas.microsoft.com/office/drawing/2014/main" id="{BB43AC46-A33A-1C4D-157D-3509CA03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7042"/>
            <a:ext cx="1676400" cy="16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CBE6D-DE1E-2C57-62E1-C858250A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98425"/>
            <a:ext cx="1981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57200" y="358775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Packaging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Labeling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254000" y="839874"/>
            <a:ext cx="3244215" cy="124904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dirty="0">
                <a:solidFill>
                  <a:srgbClr val="008080"/>
                </a:solidFill>
                <a:latin typeface="Arial"/>
                <a:cs typeface="Arial"/>
              </a:rPr>
              <a:t>Primary</a:t>
            </a:r>
            <a:r>
              <a:rPr sz="1600" b="1" spc="-6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80"/>
                </a:solidFill>
                <a:latin typeface="Arial"/>
                <a:cs typeface="Arial"/>
              </a:rPr>
              <a:t>Container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008080"/>
                </a:solidFill>
                <a:latin typeface="Segoe UI Symbol"/>
                <a:cs typeface="Segoe UI Symbol"/>
              </a:rPr>
              <a:t>✔</a:t>
            </a:r>
            <a:r>
              <a:rPr sz="1100" spc="254" dirty="0">
                <a:solidFill>
                  <a:srgbClr val="008080"/>
                </a:solidFill>
                <a:latin typeface="Segoe UI Symbol"/>
                <a:cs typeface="Segoe UI Symbol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Collapsible aluminum or plastic tubes (3.5g - </a:t>
            </a:r>
            <a:r>
              <a:rPr sz="1100" spc="-20" dirty="0">
                <a:solidFill>
                  <a:srgbClr val="09182E"/>
                </a:solidFill>
                <a:latin typeface="Microsoft Sans Serif"/>
                <a:cs typeface="Microsoft Sans Serif"/>
              </a:rPr>
              <a:t>5g).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100" dirty="0">
                <a:solidFill>
                  <a:srgbClr val="008080"/>
                </a:solidFill>
                <a:latin typeface="Segoe UI Symbol"/>
                <a:cs typeface="Segoe UI Symbol"/>
              </a:rPr>
              <a:t>✔</a:t>
            </a:r>
            <a:r>
              <a:rPr sz="1100" spc="250" dirty="0">
                <a:solidFill>
                  <a:srgbClr val="008080"/>
                </a:solidFill>
                <a:latin typeface="Segoe UI Symbol"/>
                <a:cs typeface="Segoe UI Symbol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Narrow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applicator tip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for precise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delivery.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100" dirty="0">
                <a:solidFill>
                  <a:srgbClr val="008080"/>
                </a:solidFill>
                <a:latin typeface="Segoe UI Symbol"/>
                <a:cs typeface="Segoe UI Symbol"/>
              </a:rPr>
              <a:t>✔</a:t>
            </a:r>
            <a:r>
              <a:rPr sz="1100" spc="300" dirty="0">
                <a:solidFill>
                  <a:srgbClr val="008080"/>
                </a:solidFill>
                <a:latin typeface="Segoe UI Symbol"/>
                <a:cs typeface="Segoe UI Symbol"/>
              </a:rPr>
              <a:t> </a:t>
            </a:r>
            <a:r>
              <a:rPr sz="1100" spc="-25" dirty="0">
                <a:solidFill>
                  <a:srgbClr val="09182E"/>
                </a:solidFill>
                <a:latin typeface="Microsoft Sans Serif"/>
                <a:cs typeface="Microsoft Sans Serif"/>
              </a:rPr>
              <a:t>Tamper-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evident,</a:t>
            </a:r>
            <a:r>
              <a:rPr sz="1100" spc="2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sterile</a:t>
            </a:r>
            <a:r>
              <a:rPr sz="1100" spc="2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caps.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3937000" y="974725"/>
            <a:ext cx="19450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8080"/>
                </a:solidFill>
                <a:latin typeface="Arial"/>
                <a:cs typeface="Arial"/>
              </a:rPr>
              <a:t>Mandatory </a:t>
            </a:r>
            <a:r>
              <a:rPr sz="1600" b="1" spc="-10" dirty="0">
                <a:solidFill>
                  <a:srgbClr val="008080"/>
                </a:solidFill>
                <a:latin typeface="Arial"/>
                <a:cs typeface="Arial"/>
              </a:rPr>
              <a:t>Labeling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952875" y="1371600"/>
            <a:ext cx="3422650" cy="895350"/>
          </a:xfrm>
          <a:prstGeom prst="rect">
            <a:avLst/>
          </a:prstGeom>
          <a:solidFill>
            <a:srgbClr val="F9F9F9"/>
          </a:solidFill>
          <a:ln w="6350">
            <a:solidFill>
              <a:srgbClr val="666666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30175">
              <a:lnSpc>
                <a:spcPts val="1040"/>
              </a:lnSpc>
              <a:spcBef>
                <a:spcPts val="825"/>
              </a:spcBef>
            </a:pPr>
            <a:r>
              <a:rPr sz="900" b="1" spc="-10" dirty="0">
                <a:latin typeface="Courier New"/>
                <a:cs typeface="Courier New"/>
              </a:rPr>
              <a:t>STERILE</a:t>
            </a:r>
            <a:endParaRPr sz="900">
              <a:latin typeface="Courier New"/>
              <a:cs typeface="Courier New"/>
            </a:endParaRPr>
          </a:p>
          <a:p>
            <a:pPr marL="130175">
              <a:lnSpc>
                <a:spcPts val="1000"/>
              </a:lnSpc>
            </a:pPr>
            <a:r>
              <a:rPr sz="900" b="1" dirty="0">
                <a:latin typeface="Courier New"/>
                <a:cs typeface="Courier New"/>
              </a:rPr>
              <a:t>FOR OPHTHALMIC USE </a:t>
            </a:r>
            <a:r>
              <a:rPr sz="900" b="1" spc="-20" dirty="0">
                <a:latin typeface="Courier New"/>
                <a:cs typeface="Courier New"/>
              </a:rPr>
              <a:t>ONLY</a:t>
            </a:r>
            <a:endParaRPr sz="900">
              <a:latin typeface="Courier New"/>
              <a:cs typeface="Courier New"/>
            </a:endParaRPr>
          </a:p>
          <a:p>
            <a:pPr marL="130175" marR="1226820" algn="just">
              <a:lnSpc>
                <a:spcPts val="1000"/>
              </a:lnSpc>
              <a:spcBef>
                <a:spcPts val="60"/>
              </a:spcBef>
            </a:pPr>
            <a:r>
              <a:rPr sz="900" dirty="0">
                <a:latin typeface="Courier New"/>
                <a:cs typeface="Courier New"/>
              </a:rPr>
              <a:t>Keep out of reach of </a:t>
            </a:r>
            <a:r>
              <a:rPr sz="900" spc="-10" dirty="0">
                <a:latin typeface="Courier New"/>
                <a:cs typeface="Courier New"/>
              </a:rPr>
              <a:t>children. </a:t>
            </a:r>
            <a:r>
              <a:rPr sz="900" dirty="0">
                <a:latin typeface="Courier New"/>
                <a:cs typeface="Courier New"/>
              </a:rPr>
              <a:t>Discard 28 days after </a:t>
            </a:r>
            <a:r>
              <a:rPr sz="900" spc="-10" dirty="0">
                <a:latin typeface="Courier New"/>
                <a:cs typeface="Courier New"/>
              </a:rPr>
              <a:t>opening. </a:t>
            </a:r>
            <a:r>
              <a:rPr sz="900" dirty="0">
                <a:latin typeface="Courier New"/>
                <a:cs typeface="Courier New"/>
              </a:rPr>
              <a:t>Exp: </a:t>
            </a:r>
            <a:r>
              <a:rPr sz="900" spc="-10" dirty="0">
                <a:latin typeface="Courier New"/>
                <a:cs typeface="Courier New"/>
              </a:rPr>
              <a:t>12/2026</a:t>
            </a:r>
            <a:endParaRPr sz="9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5239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507999" y="354331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Patient Counseling</a:t>
            </a:r>
            <a:endParaRPr spc="-10" dirty="0"/>
          </a:p>
        </p:txBody>
      </p:sp>
      <p:grpSp>
        <p:nvGrpSpPr>
          <p:cNvPr id="6" name="object 3"/>
          <p:cNvGrpSpPr/>
          <p:nvPr/>
        </p:nvGrpSpPr>
        <p:grpSpPr>
          <a:xfrm>
            <a:off x="508000" y="2051050"/>
            <a:ext cx="3810000" cy="457200"/>
            <a:chOff x="508000" y="2051050"/>
            <a:chExt cx="3810000" cy="457200"/>
          </a:xfrm>
        </p:grpSpPr>
        <p:sp>
          <p:nvSpPr>
            <p:cNvPr id="7" name="object 4"/>
            <p:cNvSpPr/>
            <p:nvPr/>
          </p:nvSpPr>
          <p:spPr>
            <a:xfrm>
              <a:off x="508000" y="2051050"/>
              <a:ext cx="3810000" cy="457200"/>
            </a:xfrm>
            <a:custGeom>
              <a:avLst/>
              <a:gdLst/>
              <a:ahLst/>
              <a:cxnLst/>
              <a:rect l="l" t="t" r="r" b="b"/>
              <a:pathLst>
                <a:path w="3810000" h="457200">
                  <a:moveTo>
                    <a:pt x="38100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3810000" y="0"/>
                  </a:lnTo>
                  <a:lnTo>
                    <a:pt x="3810000" y="457200"/>
                  </a:lnTo>
                  <a:close/>
                </a:path>
              </a:pathLst>
            </a:custGeom>
            <a:solidFill>
              <a:srgbClr val="FFF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508000" y="2051050"/>
              <a:ext cx="25400" cy="457200"/>
            </a:xfrm>
            <a:custGeom>
              <a:avLst/>
              <a:gdLst/>
              <a:ahLst/>
              <a:cxnLst/>
              <a:rect l="l" t="t" r="r" b="b"/>
              <a:pathLst>
                <a:path w="25400" h="457200">
                  <a:moveTo>
                    <a:pt x="254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25400" y="0"/>
                  </a:lnTo>
                  <a:lnTo>
                    <a:pt x="25400" y="457200"/>
                  </a:lnTo>
                  <a:close/>
                </a:path>
              </a:pathLst>
            </a:custGeom>
            <a:solidFill>
              <a:srgbClr val="FF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533400" y="2120900"/>
            <a:ext cx="3784600" cy="29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95250" marR="259715">
              <a:lnSpc>
                <a:spcPts val="1050"/>
              </a:lnSpc>
              <a:spcBef>
                <a:spcPts val="160"/>
              </a:spcBef>
            </a:pPr>
            <a:r>
              <a:rPr sz="900" b="1" dirty="0">
                <a:solidFill>
                  <a:srgbClr val="09182E"/>
                </a:solidFill>
                <a:latin typeface="Arial"/>
                <a:cs typeface="Arial"/>
              </a:rPr>
              <a:t>Counseling</a:t>
            </a:r>
            <a:r>
              <a:rPr sz="900" b="1" spc="-1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9182E"/>
                </a:solidFill>
                <a:latin typeface="Arial"/>
                <a:cs typeface="Arial"/>
              </a:rPr>
              <a:t>Tip:</a:t>
            </a:r>
            <a:r>
              <a:rPr sz="900" b="1" spc="-50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Apply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at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bedtime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to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minimize</a:t>
            </a:r>
            <a:r>
              <a:rPr sz="900" spc="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the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impact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9182E"/>
                </a:solidFill>
                <a:latin typeface="Microsoft Sans Serif"/>
                <a:cs typeface="Microsoft Sans Serif"/>
              </a:rPr>
              <a:t>of</a:t>
            </a:r>
            <a:r>
              <a:rPr sz="900" spc="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blurred vision.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876300" y="844550"/>
            <a:ext cx="2456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Wash</a:t>
            </a:r>
            <a:r>
              <a:rPr sz="1100" spc="-3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hands</a:t>
            </a:r>
            <a:r>
              <a:rPr sz="1100" spc="-3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thoroughly.</a:t>
            </a:r>
            <a:r>
              <a:rPr sz="1100" spc="-4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Tilt</a:t>
            </a:r>
            <a:r>
              <a:rPr sz="1100" spc="-3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head</a:t>
            </a:r>
            <a:r>
              <a:rPr sz="1100" spc="-3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back.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7999" y="8572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35338" y="253999"/>
                </a:moveTo>
                <a:lnTo>
                  <a:pt x="118661" y="253999"/>
                </a:lnTo>
                <a:lnTo>
                  <a:pt x="110402" y="253186"/>
                </a:lnTo>
                <a:lnTo>
                  <a:pt x="70695" y="241141"/>
                </a:lnTo>
                <a:lnTo>
                  <a:pt x="31300" y="210905"/>
                </a:lnTo>
                <a:lnTo>
                  <a:pt x="6476" y="167896"/>
                </a:lnTo>
                <a:lnTo>
                  <a:pt x="0" y="135338"/>
                </a:lnTo>
                <a:lnTo>
                  <a:pt x="0" y="118661"/>
                </a:lnTo>
                <a:lnTo>
                  <a:pt x="12858" y="70694"/>
                </a:lnTo>
                <a:lnTo>
                  <a:pt x="43093" y="31300"/>
                </a:lnTo>
                <a:lnTo>
                  <a:pt x="86103" y="6476"/>
                </a:lnTo>
                <a:lnTo>
                  <a:pt x="118661" y="0"/>
                </a:lnTo>
                <a:lnTo>
                  <a:pt x="135338" y="0"/>
                </a:lnTo>
                <a:lnTo>
                  <a:pt x="183304" y="12858"/>
                </a:lnTo>
                <a:lnTo>
                  <a:pt x="222699" y="43093"/>
                </a:lnTo>
                <a:lnTo>
                  <a:pt x="247523" y="86103"/>
                </a:lnTo>
                <a:lnTo>
                  <a:pt x="254000" y="127000"/>
                </a:lnTo>
                <a:lnTo>
                  <a:pt x="254000" y="135338"/>
                </a:lnTo>
                <a:lnTo>
                  <a:pt x="241141" y="183304"/>
                </a:lnTo>
                <a:lnTo>
                  <a:pt x="210906" y="222698"/>
                </a:lnTo>
                <a:lnTo>
                  <a:pt x="167896" y="247523"/>
                </a:lnTo>
                <a:lnTo>
                  <a:pt x="135338" y="253999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 txBox="1"/>
          <p:nvPr/>
        </p:nvSpPr>
        <p:spPr>
          <a:xfrm>
            <a:off x="583406" y="876300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876300" y="1136650"/>
            <a:ext cx="28213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Pull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down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lower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eyelid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to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form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a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small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pouch.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507999" y="11493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35338" y="253999"/>
                </a:moveTo>
                <a:lnTo>
                  <a:pt x="118661" y="253999"/>
                </a:lnTo>
                <a:lnTo>
                  <a:pt x="110402" y="253186"/>
                </a:lnTo>
                <a:lnTo>
                  <a:pt x="70695" y="241141"/>
                </a:lnTo>
                <a:lnTo>
                  <a:pt x="31300" y="210905"/>
                </a:lnTo>
                <a:lnTo>
                  <a:pt x="6476" y="167896"/>
                </a:lnTo>
                <a:lnTo>
                  <a:pt x="0" y="135338"/>
                </a:lnTo>
                <a:lnTo>
                  <a:pt x="0" y="118661"/>
                </a:lnTo>
                <a:lnTo>
                  <a:pt x="12858" y="70694"/>
                </a:lnTo>
                <a:lnTo>
                  <a:pt x="43093" y="31300"/>
                </a:lnTo>
                <a:lnTo>
                  <a:pt x="86103" y="6475"/>
                </a:lnTo>
                <a:lnTo>
                  <a:pt x="118661" y="0"/>
                </a:lnTo>
                <a:lnTo>
                  <a:pt x="135338" y="0"/>
                </a:lnTo>
                <a:lnTo>
                  <a:pt x="183304" y="12858"/>
                </a:lnTo>
                <a:lnTo>
                  <a:pt x="222699" y="43093"/>
                </a:lnTo>
                <a:lnTo>
                  <a:pt x="247523" y="86103"/>
                </a:lnTo>
                <a:lnTo>
                  <a:pt x="254000" y="127000"/>
                </a:lnTo>
                <a:lnTo>
                  <a:pt x="254000" y="135338"/>
                </a:lnTo>
                <a:lnTo>
                  <a:pt x="241141" y="183304"/>
                </a:lnTo>
                <a:lnTo>
                  <a:pt x="210906" y="222698"/>
                </a:lnTo>
                <a:lnTo>
                  <a:pt x="167896" y="247523"/>
                </a:lnTo>
                <a:lnTo>
                  <a:pt x="135338" y="253999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 txBox="1"/>
          <p:nvPr/>
        </p:nvSpPr>
        <p:spPr>
          <a:xfrm>
            <a:off x="583406" y="1162050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876300" y="1428750"/>
            <a:ext cx="3023235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Squeeze</a:t>
            </a:r>
            <a:r>
              <a:rPr sz="1100" spc="-1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a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1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cm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ribbon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into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the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conjunctival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09182E"/>
                </a:solidFill>
                <a:latin typeface="Microsoft Sans Serif"/>
                <a:cs typeface="Microsoft Sans Serif"/>
              </a:rPr>
              <a:t>sac.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Close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eye gently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for 1-2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mins. Blink</a:t>
            </a:r>
            <a:r>
              <a:rPr sz="1100" spc="-5" dirty="0">
                <a:solidFill>
                  <a:srgbClr val="09182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9182E"/>
                </a:solidFill>
                <a:latin typeface="Microsoft Sans Serif"/>
                <a:cs typeface="Microsoft Sans Serif"/>
              </a:rPr>
              <a:t>to </a:t>
            </a:r>
            <a:r>
              <a:rPr sz="1100" spc="-10" dirty="0">
                <a:solidFill>
                  <a:srgbClr val="09182E"/>
                </a:solidFill>
                <a:latin typeface="Microsoft Sans Serif"/>
                <a:cs typeface="Microsoft Sans Serif"/>
              </a:rPr>
              <a:t>spread.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18"/>
          <p:cNvSpPr/>
          <p:nvPr/>
        </p:nvSpPr>
        <p:spPr>
          <a:xfrm>
            <a:off x="507999" y="14414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35338" y="253999"/>
                </a:moveTo>
                <a:lnTo>
                  <a:pt x="118661" y="253999"/>
                </a:lnTo>
                <a:lnTo>
                  <a:pt x="110402" y="253186"/>
                </a:lnTo>
                <a:lnTo>
                  <a:pt x="70695" y="241141"/>
                </a:lnTo>
                <a:lnTo>
                  <a:pt x="31300" y="210905"/>
                </a:lnTo>
                <a:lnTo>
                  <a:pt x="6476" y="167896"/>
                </a:lnTo>
                <a:lnTo>
                  <a:pt x="0" y="135338"/>
                </a:lnTo>
                <a:lnTo>
                  <a:pt x="0" y="118661"/>
                </a:lnTo>
                <a:lnTo>
                  <a:pt x="12858" y="70694"/>
                </a:lnTo>
                <a:lnTo>
                  <a:pt x="43093" y="31300"/>
                </a:lnTo>
                <a:lnTo>
                  <a:pt x="86103" y="6476"/>
                </a:lnTo>
                <a:lnTo>
                  <a:pt x="118661" y="0"/>
                </a:lnTo>
                <a:lnTo>
                  <a:pt x="135338" y="0"/>
                </a:lnTo>
                <a:lnTo>
                  <a:pt x="183304" y="12858"/>
                </a:lnTo>
                <a:lnTo>
                  <a:pt x="222699" y="43093"/>
                </a:lnTo>
                <a:lnTo>
                  <a:pt x="247523" y="86103"/>
                </a:lnTo>
                <a:lnTo>
                  <a:pt x="254000" y="127000"/>
                </a:lnTo>
                <a:lnTo>
                  <a:pt x="254000" y="135338"/>
                </a:lnTo>
                <a:lnTo>
                  <a:pt x="241141" y="183304"/>
                </a:lnTo>
                <a:lnTo>
                  <a:pt x="210906" y="222698"/>
                </a:lnTo>
                <a:lnTo>
                  <a:pt x="167896" y="247523"/>
                </a:lnTo>
                <a:lnTo>
                  <a:pt x="135338" y="253999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 txBox="1"/>
          <p:nvPr/>
        </p:nvSpPr>
        <p:spPr>
          <a:xfrm>
            <a:off x="583406" y="1454150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507999" y="17272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35338" y="253999"/>
                </a:moveTo>
                <a:lnTo>
                  <a:pt x="118661" y="253999"/>
                </a:lnTo>
                <a:lnTo>
                  <a:pt x="110402" y="253186"/>
                </a:lnTo>
                <a:lnTo>
                  <a:pt x="70695" y="241141"/>
                </a:lnTo>
                <a:lnTo>
                  <a:pt x="31300" y="210905"/>
                </a:lnTo>
                <a:lnTo>
                  <a:pt x="6476" y="167896"/>
                </a:lnTo>
                <a:lnTo>
                  <a:pt x="0" y="135339"/>
                </a:lnTo>
                <a:lnTo>
                  <a:pt x="0" y="118660"/>
                </a:lnTo>
                <a:lnTo>
                  <a:pt x="12858" y="70694"/>
                </a:lnTo>
                <a:lnTo>
                  <a:pt x="43093" y="31300"/>
                </a:lnTo>
                <a:lnTo>
                  <a:pt x="86103" y="6476"/>
                </a:lnTo>
                <a:lnTo>
                  <a:pt x="118661" y="0"/>
                </a:lnTo>
                <a:lnTo>
                  <a:pt x="135338" y="0"/>
                </a:lnTo>
                <a:lnTo>
                  <a:pt x="183304" y="12858"/>
                </a:lnTo>
                <a:lnTo>
                  <a:pt x="222699" y="43093"/>
                </a:lnTo>
                <a:lnTo>
                  <a:pt x="247523" y="86103"/>
                </a:lnTo>
                <a:lnTo>
                  <a:pt x="254000" y="127000"/>
                </a:lnTo>
                <a:lnTo>
                  <a:pt x="254000" y="135339"/>
                </a:lnTo>
                <a:lnTo>
                  <a:pt x="241141" y="183304"/>
                </a:lnTo>
                <a:lnTo>
                  <a:pt x="210906" y="222698"/>
                </a:lnTo>
                <a:lnTo>
                  <a:pt x="167896" y="247523"/>
                </a:lnTo>
                <a:lnTo>
                  <a:pt x="135338" y="253999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 txBox="1"/>
          <p:nvPr/>
        </p:nvSpPr>
        <p:spPr>
          <a:xfrm>
            <a:off x="583406" y="1746250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16" y="282575"/>
            <a:ext cx="3018367" cy="41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2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4526280"/>
          </a:xfrm>
          <a:custGeom>
            <a:avLst/>
            <a:gdLst/>
            <a:ahLst/>
            <a:cxnLst/>
            <a:rect l="l" t="t" r="r" b="b"/>
            <a:pathLst>
              <a:path w="7772400" h="4526280">
                <a:moveTo>
                  <a:pt x="7772400" y="4526279"/>
                </a:moveTo>
                <a:lnTo>
                  <a:pt x="0" y="4526279"/>
                </a:lnTo>
                <a:lnTo>
                  <a:pt x="0" y="0"/>
                </a:lnTo>
                <a:lnTo>
                  <a:pt x="7772400" y="0"/>
                </a:lnTo>
                <a:lnTo>
                  <a:pt x="7772400" y="4526279"/>
                </a:lnTo>
                <a:close/>
              </a:path>
            </a:pathLst>
          </a:custGeom>
          <a:solidFill>
            <a:srgbClr val="156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000" y="317500"/>
            <a:ext cx="508000" cy="25400"/>
          </a:xfrm>
          <a:custGeom>
            <a:avLst/>
            <a:gdLst/>
            <a:ahLst/>
            <a:cxnLst/>
            <a:rect l="l" t="t" r="r" b="b"/>
            <a:pathLst>
              <a:path w="508000" h="25400">
                <a:moveTo>
                  <a:pt x="508000" y="25400"/>
                </a:moveTo>
                <a:lnTo>
                  <a:pt x="0" y="25400"/>
                </a:lnTo>
                <a:lnTo>
                  <a:pt x="0" y="0"/>
                </a:lnTo>
                <a:lnTo>
                  <a:pt x="508000" y="0"/>
                </a:lnTo>
                <a:lnTo>
                  <a:pt x="508000" y="2540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Key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Takeaways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800" y="1257300"/>
            <a:ext cx="628777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Ophthalmic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ointments offer prolonged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ocular contact and sustained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drug release compared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to conventional eye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drops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99" y="1263650"/>
            <a:ext cx="228600" cy="2285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4278" y="127635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800" y="1587500"/>
            <a:ext cx="584454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Formulation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variables including base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type, particle size,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and rheology critically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affect therapeutic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performance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99" y="1593850"/>
            <a:ext cx="228600" cy="2285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74278" y="160655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800" y="1924050"/>
            <a:ext cx="49993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Clinical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trade-offs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exist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between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longer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drug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action and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temporary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vision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blur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after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application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99" y="1930400"/>
            <a:ext cx="228600" cy="2286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74278" y="194310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2800" y="2254250"/>
            <a:ext cx="565848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Wide therapeutic applications span lubrication, antimicrobials, antivirals, and anti-inflammatory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treatments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99" y="2260600"/>
            <a:ext cx="228600" cy="2285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4278" y="227330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800" y="2590800"/>
            <a:ext cx="588772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Modern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innovations focus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on nanotechnology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integration and predictive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PBPK modeling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E3F1FD"/>
                </a:solidFill>
                <a:latin typeface="Arial MT"/>
                <a:cs typeface="Arial MT"/>
              </a:rPr>
              <a:t>for optimized</a:t>
            </a:r>
            <a:r>
              <a:rPr sz="950" spc="-5" dirty="0">
                <a:solidFill>
                  <a:srgbClr val="E3F1FD"/>
                </a:solidFill>
                <a:latin typeface="Arial MT"/>
                <a:cs typeface="Arial MT"/>
              </a:rPr>
              <a:t> </a:t>
            </a:r>
            <a:r>
              <a:rPr sz="950" spc="-10" dirty="0">
                <a:solidFill>
                  <a:srgbClr val="E3F1FD"/>
                </a:solidFill>
                <a:latin typeface="Arial MT"/>
                <a:cs typeface="Arial MT"/>
              </a:rPr>
              <a:t>delivery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99" y="2597150"/>
            <a:ext cx="228600" cy="2285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74278" y="260985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268605" indent="-222250">
              <a:lnSpc>
                <a:spcPct val="133300"/>
              </a:lnSpc>
              <a:spcBef>
                <a:spcPts val="100"/>
              </a:spcBef>
              <a:buFont typeface="Arial"/>
              <a:buAutoNum type="arabicPlain"/>
              <a:tabLst>
                <a:tab pos="234950" algn="l"/>
                <a:tab pos="236220" algn="l"/>
              </a:tabLst>
            </a:pPr>
            <a:r>
              <a:rPr b="1" dirty="0">
                <a:solidFill>
                  <a:srgbClr val="1565BF"/>
                </a:solidFill>
              </a:rPr>
              <a:t>	</a:t>
            </a:r>
            <a:r>
              <a:rPr dirty="0"/>
              <a:t>Bisen,</a:t>
            </a:r>
            <a:r>
              <a:rPr spc="-45" dirty="0"/>
              <a:t> </a:t>
            </a:r>
            <a:r>
              <a:rPr dirty="0"/>
              <a:t>A.</a:t>
            </a:r>
            <a:r>
              <a:rPr spc="5" dirty="0"/>
              <a:t> </a:t>
            </a:r>
            <a:r>
              <a:rPr dirty="0"/>
              <a:t>C.,</a:t>
            </a:r>
            <a:r>
              <a:rPr spc="5" dirty="0"/>
              <a:t> </a:t>
            </a:r>
            <a:r>
              <a:rPr spc="-20" dirty="0"/>
              <a:t>Dubey,</a:t>
            </a:r>
            <a:r>
              <a:rPr spc="-45" dirty="0"/>
              <a:t> </a:t>
            </a:r>
            <a:r>
              <a:rPr spc="-10" dirty="0"/>
              <a:t>A.,</a:t>
            </a:r>
            <a:r>
              <a:rPr spc="-40" dirty="0"/>
              <a:t> </a:t>
            </a:r>
            <a:r>
              <a:rPr dirty="0"/>
              <a:t>Agrawal,</a:t>
            </a:r>
            <a:r>
              <a:rPr spc="5" dirty="0"/>
              <a:t> </a:t>
            </a:r>
            <a:r>
              <a:rPr dirty="0"/>
              <a:t>S.,</a:t>
            </a:r>
            <a:r>
              <a:rPr spc="5" dirty="0"/>
              <a:t> </a:t>
            </a:r>
            <a:r>
              <a:rPr dirty="0"/>
              <a:t>et</a:t>
            </a:r>
            <a:r>
              <a:rPr spc="5" dirty="0"/>
              <a:t> </a:t>
            </a:r>
            <a:r>
              <a:rPr dirty="0"/>
              <a:t>al. (2024).</a:t>
            </a:r>
            <a:r>
              <a:rPr spc="5" dirty="0"/>
              <a:t> </a:t>
            </a:r>
            <a:r>
              <a:rPr dirty="0"/>
              <a:t>Recent</a:t>
            </a:r>
            <a:r>
              <a:rPr spc="5" dirty="0"/>
              <a:t> </a:t>
            </a:r>
            <a:r>
              <a:rPr dirty="0"/>
              <a:t>updates</a:t>
            </a:r>
            <a:r>
              <a:rPr spc="5" dirty="0"/>
              <a:t> </a:t>
            </a:r>
            <a:r>
              <a:rPr dirty="0"/>
              <a:t>on</a:t>
            </a:r>
            <a:r>
              <a:rPr spc="5" dirty="0"/>
              <a:t> </a:t>
            </a:r>
            <a:r>
              <a:rPr dirty="0"/>
              <a:t>ocular</a:t>
            </a:r>
            <a:r>
              <a:rPr spc="5" dirty="0"/>
              <a:t> </a:t>
            </a:r>
            <a:r>
              <a:rPr dirty="0"/>
              <a:t>disease management</a:t>
            </a:r>
            <a:r>
              <a:rPr spc="5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ophthalmic</a:t>
            </a:r>
            <a:r>
              <a:rPr spc="5" dirty="0"/>
              <a:t> </a:t>
            </a:r>
            <a:r>
              <a:rPr dirty="0"/>
              <a:t>ointments.</a:t>
            </a:r>
            <a:r>
              <a:rPr spc="-10" dirty="0"/>
              <a:t> </a:t>
            </a:r>
            <a:r>
              <a:rPr dirty="0"/>
              <a:t>Therapeutic</a:t>
            </a:r>
            <a:r>
              <a:rPr spc="5" dirty="0"/>
              <a:t> </a:t>
            </a:r>
            <a:r>
              <a:rPr spc="-10" dirty="0"/>
              <a:t>Delivery.</a:t>
            </a:r>
            <a:r>
              <a:rPr dirty="0"/>
              <a:t> </a:t>
            </a:r>
            <a:r>
              <a:rPr spc="-20" dirty="0"/>
              <a:t>DOI:</a:t>
            </a:r>
            <a:r>
              <a:rPr spc="-10" dirty="0"/>
              <a:t> 10.1080/20415990.2024.2346047</a:t>
            </a: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1565BF"/>
              </a:buClr>
              <a:buFont typeface="Arial"/>
              <a:buAutoNum type="arabicPlain"/>
            </a:pPr>
            <a:endParaRPr spc="-10" dirty="0"/>
          </a:p>
          <a:p>
            <a:pPr marL="234950" marR="504190" indent="-222250">
              <a:lnSpc>
                <a:spcPct val="133300"/>
              </a:lnSpc>
              <a:buFont typeface="Arial"/>
              <a:buAutoNum type="arabicPlain"/>
              <a:tabLst>
                <a:tab pos="234950" algn="l"/>
                <a:tab pos="236220" algn="l"/>
              </a:tabLst>
            </a:pPr>
            <a:r>
              <a:rPr b="1" dirty="0">
                <a:solidFill>
                  <a:srgbClr val="1565BF"/>
                </a:solidFill>
              </a:rPr>
              <a:t>	</a:t>
            </a:r>
            <a:r>
              <a:rPr dirty="0"/>
              <a:t>Bao,</a:t>
            </a:r>
            <a:r>
              <a:rPr spc="-5" dirty="0"/>
              <a:t> </a:t>
            </a:r>
            <a:r>
              <a:rPr dirty="0"/>
              <a:t>Q., &amp; Burgess, D.</a:t>
            </a:r>
            <a:r>
              <a:rPr spc="-5" dirty="0"/>
              <a:t> </a:t>
            </a:r>
            <a:r>
              <a:rPr dirty="0"/>
              <a:t>J. (2018). Perspectives on Physicochemical</a:t>
            </a:r>
            <a:r>
              <a:rPr spc="-5" dirty="0"/>
              <a:t> </a:t>
            </a:r>
            <a:r>
              <a:rPr dirty="0"/>
              <a:t>and In Vitro Profiling</a:t>
            </a:r>
            <a:r>
              <a:rPr spc="-5" dirty="0"/>
              <a:t> </a:t>
            </a:r>
            <a:r>
              <a:rPr dirty="0"/>
              <a:t>of Ophthalmic Ointments. Pharmaceutical Research.</a:t>
            </a:r>
            <a:r>
              <a:rPr spc="-5" dirty="0"/>
              <a:t> </a:t>
            </a:r>
            <a:r>
              <a:rPr spc="-20" dirty="0"/>
              <a:t>DOI:</a:t>
            </a:r>
            <a:r>
              <a:rPr dirty="0"/>
              <a:t> 10.1007/S11095-018-2513-</a:t>
            </a:r>
            <a:r>
              <a:rPr spc="-50" dirty="0"/>
              <a:t>3</a:t>
            </a: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1565BF"/>
              </a:buClr>
              <a:buFont typeface="Arial"/>
              <a:buAutoNum type="arabicPlain"/>
            </a:pPr>
            <a:endParaRPr spc="-50" dirty="0"/>
          </a:p>
          <a:p>
            <a:pPr marL="234950" marR="5080" indent="-222250">
              <a:lnSpc>
                <a:spcPct val="133300"/>
              </a:lnSpc>
              <a:buFont typeface="Arial"/>
              <a:buAutoNum type="arabicPlain"/>
              <a:tabLst>
                <a:tab pos="234950" algn="l"/>
                <a:tab pos="236220" algn="l"/>
              </a:tabLst>
            </a:pPr>
            <a:r>
              <a:rPr b="1" dirty="0">
                <a:solidFill>
                  <a:srgbClr val="1565BF"/>
                </a:solidFill>
              </a:rPr>
              <a:t>	</a:t>
            </a:r>
            <a:r>
              <a:rPr dirty="0"/>
              <a:t>Kumar,</a:t>
            </a:r>
            <a:r>
              <a:rPr spc="-10" dirty="0"/>
              <a:t> </a:t>
            </a:r>
            <a:r>
              <a:rPr dirty="0"/>
              <a:t>N.,</a:t>
            </a:r>
            <a:r>
              <a:rPr spc="-10" dirty="0"/>
              <a:t> </a:t>
            </a:r>
            <a:r>
              <a:rPr dirty="0"/>
              <a:t>Kumar,</a:t>
            </a:r>
            <a:r>
              <a:rPr spc="-5" dirty="0"/>
              <a:t> </a:t>
            </a:r>
            <a:r>
              <a:rPr dirty="0"/>
              <a:t>R.,</a:t>
            </a:r>
            <a:r>
              <a:rPr spc="-10" dirty="0"/>
              <a:t> </a:t>
            </a:r>
            <a:r>
              <a:rPr dirty="0"/>
              <a:t>Malhotra,</a:t>
            </a:r>
            <a:r>
              <a:rPr spc="-5" dirty="0"/>
              <a:t> </a:t>
            </a:r>
            <a:r>
              <a:rPr dirty="0"/>
              <a:t>M.,</a:t>
            </a:r>
            <a:r>
              <a:rPr spc="-10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dirty="0"/>
              <a:t>al.</a:t>
            </a:r>
            <a:r>
              <a:rPr spc="-10" dirty="0"/>
              <a:t> </a:t>
            </a:r>
            <a:r>
              <a:rPr dirty="0"/>
              <a:t>Ophthalmic</a:t>
            </a:r>
            <a:r>
              <a:rPr spc="-5" dirty="0"/>
              <a:t> </a:t>
            </a:r>
            <a:r>
              <a:rPr dirty="0"/>
              <a:t>Ointment</a:t>
            </a:r>
            <a:r>
              <a:rPr spc="-10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Formulation:</a:t>
            </a:r>
            <a:r>
              <a:rPr spc="-5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Review.</a:t>
            </a:r>
            <a:r>
              <a:rPr spc="-5" dirty="0"/>
              <a:t> </a:t>
            </a:r>
            <a:r>
              <a:rPr dirty="0"/>
              <a:t>International</a:t>
            </a:r>
            <a:r>
              <a:rPr spc="-10" dirty="0"/>
              <a:t> </a:t>
            </a:r>
            <a:r>
              <a:rPr dirty="0"/>
              <a:t>Journal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Medical,</a:t>
            </a:r>
            <a:r>
              <a:rPr spc="-5" dirty="0"/>
              <a:t> </a:t>
            </a:r>
            <a:r>
              <a:rPr dirty="0"/>
              <a:t>Pharmacy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Drug</a:t>
            </a:r>
            <a:r>
              <a:rPr spc="-10" dirty="0"/>
              <a:t> </a:t>
            </a:r>
            <a:r>
              <a:rPr dirty="0"/>
              <a:t>Research.</a:t>
            </a:r>
            <a:r>
              <a:rPr spc="-10" dirty="0"/>
              <a:t> </a:t>
            </a:r>
            <a:r>
              <a:rPr spc="-20" dirty="0"/>
              <a:t>DOI:</a:t>
            </a:r>
            <a:r>
              <a:rPr spc="-10" dirty="0"/>
              <a:t> 10.22161/ijmpd.8.2.6</a:t>
            </a:r>
          </a:p>
          <a:p>
            <a:pPr>
              <a:lnSpc>
                <a:spcPct val="100000"/>
              </a:lnSpc>
              <a:spcBef>
                <a:spcPts val="434"/>
              </a:spcBef>
              <a:buClr>
                <a:srgbClr val="1565BF"/>
              </a:buClr>
              <a:buFont typeface="Arial"/>
              <a:buAutoNum type="arabicPlain"/>
            </a:pPr>
            <a:endParaRPr spc="-10" dirty="0"/>
          </a:p>
          <a:p>
            <a:pPr marL="236220" indent="-223520">
              <a:lnSpc>
                <a:spcPct val="100000"/>
              </a:lnSpc>
              <a:buClr>
                <a:srgbClr val="1565BF"/>
              </a:buClr>
              <a:buFont typeface="Arial"/>
              <a:buAutoNum type="arabicPlain"/>
              <a:tabLst>
                <a:tab pos="236220" algn="l"/>
              </a:tabLst>
            </a:pPr>
            <a:r>
              <a:rPr dirty="0"/>
              <a:t>Nikalje,</a:t>
            </a:r>
            <a:r>
              <a:rPr spc="-45" dirty="0"/>
              <a:t> </a:t>
            </a:r>
            <a:r>
              <a:rPr dirty="0"/>
              <a:t>A.</a:t>
            </a:r>
            <a:r>
              <a:rPr spc="5" dirty="0"/>
              <a:t> </a:t>
            </a:r>
            <a:r>
              <a:rPr spc="-55" dirty="0"/>
              <a:t>P.</a:t>
            </a:r>
            <a:r>
              <a:rPr dirty="0"/>
              <a:t> (2015).</a:t>
            </a:r>
            <a:r>
              <a:rPr spc="5" dirty="0"/>
              <a:t> </a:t>
            </a:r>
            <a:r>
              <a:rPr dirty="0"/>
              <a:t>Nanotechnology and</a:t>
            </a:r>
            <a:r>
              <a:rPr spc="5" dirty="0"/>
              <a:t> </a:t>
            </a:r>
            <a:r>
              <a:rPr dirty="0"/>
              <a:t>its</a:t>
            </a:r>
            <a:r>
              <a:rPr spc="-45" dirty="0"/>
              <a:t> </a:t>
            </a:r>
            <a:r>
              <a:rPr dirty="0"/>
              <a:t>Applications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Medicine. Medicinal</a:t>
            </a:r>
            <a:r>
              <a:rPr spc="5" dirty="0"/>
              <a:t> </a:t>
            </a:r>
            <a:r>
              <a:rPr spc="-10" dirty="0"/>
              <a:t>Chemistry.</a:t>
            </a:r>
            <a:r>
              <a:rPr dirty="0"/>
              <a:t> DOI:</a:t>
            </a:r>
            <a:r>
              <a:rPr spc="5" dirty="0"/>
              <a:t> </a:t>
            </a:r>
            <a:r>
              <a:rPr dirty="0"/>
              <a:t>10.4172/2161-</a:t>
            </a:r>
            <a:r>
              <a:rPr spc="-10" dirty="0"/>
              <a:t>0444.1000247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Purpose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8000" y="1104900"/>
            <a:ext cx="4572000" cy="596900"/>
            <a:chOff x="508000" y="1104900"/>
            <a:chExt cx="4572000" cy="596900"/>
          </a:xfrm>
        </p:grpSpPr>
        <p:sp>
          <p:nvSpPr>
            <p:cNvPr id="4" name="object 4"/>
            <p:cNvSpPr/>
            <p:nvPr/>
          </p:nvSpPr>
          <p:spPr>
            <a:xfrm>
              <a:off x="523874" y="1104900"/>
              <a:ext cx="4556125" cy="596900"/>
            </a:xfrm>
            <a:custGeom>
              <a:avLst/>
              <a:gdLst/>
              <a:ahLst/>
              <a:cxnLst/>
              <a:rect l="l" t="t" r="r" b="b"/>
              <a:pathLst>
                <a:path w="4556125" h="596900">
                  <a:moveTo>
                    <a:pt x="4534093" y="596900"/>
                  </a:moveTo>
                  <a:lnTo>
                    <a:pt x="8261" y="596900"/>
                  </a:lnTo>
                  <a:lnTo>
                    <a:pt x="7046" y="596255"/>
                  </a:lnTo>
                  <a:lnTo>
                    <a:pt x="0" y="574868"/>
                  </a:lnTo>
                  <a:lnTo>
                    <a:pt x="0" y="571500"/>
                  </a:lnTo>
                  <a:lnTo>
                    <a:pt x="0" y="22031"/>
                  </a:lnTo>
                  <a:lnTo>
                    <a:pt x="8261" y="0"/>
                  </a:lnTo>
                  <a:lnTo>
                    <a:pt x="4534093" y="0"/>
                  </a:lnTo>
                  <a:lnTo>
                    <a:pt x="4556124" y="22031"/>
                  </a:lnTo>
                  <a:lnTo>
                    <a:pt x="4556124" y="574868"/>
                  </a:lnTo>
                  <a:lnTo>
                    <a:pt x="4537332" y="596255"/>
                  </a:lnTo>
                  <a:lnTo>
                    <a:pt x="4534093" y="596900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000" y="1104900"/>
              <a:ext cx="31750" cy="596900"/>
            </a:xfrm>
            <a:custGeom>
              <a:avLst/>
              <a:gdLst/>
              <a:ahLst/>
              <a:cxnLst/>
              <a:rect l="l" t="t" r="r" b="b"/>
              <a:pathLst>
                <a:path w="31750" h="596900">
                  <a:moveTo>
                    <a:pt x="31749" y="596900"/>
                  </a:moveTo>
                  <a:lnTo>
                    <a:pt x="18385" y="596900"/>
                  </a:lnTo>
                  <a:lnTo>
                    <a:pt x="12399" y="594419"/>
                  </a:lnTo>
                  <a:lnTo>
                    <a:pt x="2479" y="584500"/>
                  </a:lnTo>
                  <a:lnTo>
                    <a:pt x="0" y="57851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9" y="2479"/>
                  </a:lnTo>
                  <a:lnTo>
                    <a:pt x="18385" y="0"/>
                  </a:lnTo>
                  <a:lnTo>
                    <a:pt x="31749" y="0"/>
                  </a:lnTo>
                  <a:lnTo>
                    <a:pt x="31749" y="59690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4050" y="1191260"/>
            <a:ext cx="404622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Semisolid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topical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preparations</a:t>
            </a:r>
            <a:r>
              <a:rPr sz="900" b="1" spc="-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designed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to</a:t>
            </a:r>
            <a:r>
              <a:rPr sz="900" b="1" spc="-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prolong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ocular</a:t>
            </a:r>
            <a:r>
              <a:rPr sz="900" b="1" spc="-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drug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 residence </a:t>
            </a: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time and enhance therapeutic </a:t>
            </a:r>
            <a:r>
              <a:rPr sz="900" b="1" spc="-10" dirty="0">
                <a:solidFill>
                  <a:srgbClr val="1565BF"/>
                </a:solidFill>
                <a:latin typeface="Arial"/>
                <a:cs typeface="Arial"/>
              </a:rPr>
              <a:t>outcomes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00" y="1892300"/>
            <a:ext cx="4745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53035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33333"/>
              <a:buChar char="•"/>
              <a:tabLst>
                <a:tab pos="165735" algn="l"/>
              </a:tabLst>
            </a:pP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Semisolid Formulations: </a:t>
            </a:r>
            <a:r>
              <a:rPr sz="900" dirty="0">
                <a:solidFill>
                  <a:srgbClr val="414141"/>
                </a:solidFill>
                <a:latin typeface="Arial MT"/>
                <a:cs typeface="Arial MT"/>
              </a:rPr>
              <a:t>Oleaginous or emollient bases with dispersed or dissolved </a:t>
            </a:r>
            <a:r>
              <a:rPr sz="900" spc="-2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00" y="2235200"/>
            <a:ext cx="4276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53035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33333"/>
              <a:buChar char="•"/>
              <a:tabLst>
                <a:tab pos="165735" algn="l"/>
              </a:tabLst>
            </a:pP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Primary Purpose: </a:t>
            </a:r>
            <a:r>
              <a:rPr sz="900" dirty="0">
                <a:solidFill>
                  <a:srgbClr val="414141"/>
                </a:solidFill>
                <a:latin typeface="Arial MT"/>
                <a:cs typeface="Arial MT"/>
              </a:rPr>
              <a:t>Extend contact time on ocular surface compared to eye </a:t>
            </a:r>
            <a:r>
              <a:rPr sz="900" spc="-10" dirty="0">
                <a:solidFill>
                  <a:srgbClr val="414141"/>
                </a:solidFill>
                <a:latin typeface="Arial MT"/>
                <a:cs typeface="Arial MT"/>
              </a:rPr>
              <a:t>drops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900" y="2578100"/>
            <a:ext cx="4098290" cy="315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53035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33333"/>
              <a:buChar char="•"/>
              <a:tabLst>
                <a:tab pos="165735" algn="l"/>
              </a:tabLst>
            </a:pPr>
            <a:r>
              <a:rPr sz="900" b="1" dirty="0">
                <a:solidFill>
                  <a:srgbClr val="1565BF"/>
                </a:solidFill>
                <a:latin typeface="Arial"/>
                <a:cs typeface="Arial"/>
              </a:rPr>
              <a:t>Clinical Goal: </a:t>
            </a:r>
            <a:r>
              <a:rPr sz="900" dirty="0">
                <a:solidFill>
                  <a:srgbClr val="414141"/>
                </a:solidFill>
                <a:latin typeface="Arial MT"/>
                <a:cs typeface="Arial MT"/>
              </a:rPr>
              <a:t>Improve local drug bioavailability and reduce dosing </a:t>
            </a:r>
            <a:r>
              <a:rPr sz="900" spc="-10" dirty="0">
                <a:solidFill>
                  <a:srgbClr val="414141"/>
                </a:solidFill>
                <a:latin typeface="Arial MT"/>
                <a:cs typeface="Arial MT"/>
              </a:rPr>
              <a:t>frequency</a:t>
            </a: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900" dirty="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06999" y="1104900"/>
            <a:ext cx="2413000" cy="2286000"/>
            <a:chOff x="5206999" y="1104900"/>
            <a:chExt cx="2413000" cy="2286000"/>
          </a:xfrm>
        </p:grpSpPr>
        <p:sp>
          <p:nvSpPr>
            <p:cNvPr id="11" name="object 11"/>
            <p:cNvSpPr/>
            <p:nvPr/>
          </p:nvSpPr>
          <p:spPr>
            <a:xfrm>
              <a:off x="5206999" y="1104900"/>
              <a:ext cx="2413000" cy="2286000"/>
            </a:xfrm>
            <a:custGeom>
              <a:avLst/>
              <a:gdLst/>
              <a:ahLst/>
              <a:cxnLst/>
              <a:rect l="l" t="t" r="r" b="b"/>
              <a:pathLst>
                <a:path w="2413000" h="2286000">
                  <a:moveTo>
                    <a:pt x="2365535" y="2285999"/>
                  </a:moveTo>
                  <a:lnTo>
                    <a:pt x="47464" y="2285999"/>
                  </a:lnTo>
                  <a:lnTo>
                    <a:pt x="44161" y="2285674"/>
                  </a:lnTo>
                  <a:lnTo>
                    <a:pt x="10414" y="2266196"/>
                  </a:lnTo>
                  <a:lnTo>
                    <a:pt x="0" y="2238535"/>
                  </a:lnTo>
                  <a:lnTo>
                    <a:pt x="0" y="2235200"/>
                  </a:lnTo>
                  <a:lnTo>
                    <a:pt x="0" y="47464"/>
                  </a:lnTo>
                  <a:lnTo>
                    <a:pt x="17237" y="12520"/>
                  </a:lnTo>
                  <a:lnTo>
                    <a:pt x="47464" y="0"/>
                  </a:lnTo>
                  <a:lnTo>
                    <a:pt x="2365535" y="0"/>
                  </a:lnTo>
                  <a:lnTo>
                    <a:pt x="2400478" y="17237"/>
                  </a:lnTo>
                  <a:lnTo>
                    <a:pt x="2412999" y="47464"/>
                  </a:lnTo>
                  <a:lnTo>
                    <a:pt x="2412999" y="2238535"/>
                  </a:lnTo>
                  <a:lnTo>
                    <a:pt x="2395761" y="2273479"/>
                  </a:lnTo>
                  <a:lnTo>
                    <a:pt x="2368838" y="2285674"/>
                  </a:lnTo>
                  <a:lnTo>
                    <a:pt x="2365535" y="22859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3999" y="1231900"/>
              <a:ext cx="2159000" cy="2032000"/>
            </a:xfrm>
            <a:custGeom>
              <a:avLst/>
              <a:gdLst/>
              <a:ahLst/>
              <a:cxnLst/>
              <a:rect l="l" t="t" r="r" b="b"/>
              <a:pathLst>
                <a:path w="2159000" h="2032000">
                  <a:moveTo>
                    <a:pt x="2136968" y="2031999"/>
                  </a:moveTo>
                  <a:lnTo>
                    <a:pt x="22031" y="2031999"/>
                  </a:lnTo>
                  <a:lnTo>
                    <a:pt x="18791" y="2031355"/>
                  </a:lnTo>
                  <a:lnTo>
                    <a:pt x="0" y="2009968"/>
                  </a:lnTo>
                  <a:lnTo>
                    <a:pt x="0" y="2006600"/>
                  </a:lnTo>
                  <a:lnTo>
                    <a:pt x="0" y="22031"/>
                  </a:lnTo>
                  <a:lnTo>
                    <a:pt x="22031" y="0"/>
                  </a:lnTo>
                  <a:lnTo>
                    <a:pt x="2136968" y="0"/>
                  </a:lnTo>
                  <a:lnTo>
                    <a:pt x="2158999" y="22031"/>
                  </a:lnTo>
                  <a:lnTo>
                    <a:pt x="2158999" y="2009968"/>
                  </a:lnTo>
                  <a:lnTo>
                    <a:pt x="2140207" y="2031355"/>
                  </a:lnTo>
                  <a:lnTo>
                    <a:pt x="2136968" y="2031999"/>
                  </a:lnTo>
                  <a:close/>
                </a:path>
              </a:pathLst>
            </a:custGeom>
            <a:solidFill>
              <a:srgbClr val="BADE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268412"/>
            <a:ext cx="2159000" cy="20207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25" dirty="0"/>
              <a:t> </a:t>
            </a:r>
            <a:r>
              <a:rPr dirty="0"/>
              <a:t>Ingredients</a:t>
            </a:r>
            <a:r>
              <a:rPr spc="-2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10" dirty="0"/>
              <a:t>Composition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8000" y="1231900"/>
            <a:ext cx="3479800" cy="895350"/>
            <a:chOff x="508000" y="1231900"/>
            <a:chExt cx="3479800" cy="895350"/>
          </a:xfrm>
        </p:grpSpPr>
        <p:sp>
          <p:nvSpPr>
            <p:cNvPr id="4" name="object 4"/>
            <p:cNvSpPr/>
            <p:nvPr/>
          </p:nvSpPr>
          <p:spPr>
            <a:xfrm>
              <a:off x="520699" y="1231900"/>
              <a:ext cx="3467100" cy="895350"/>
            </a:xfrm>
            <a:custGeom>
              <a:avLst/>
              <a:gdLst/>
              <a:ahLst/>
              <a:cxnLst/>
              <a:rect l="l" t="t" r="r" b="b"/>
              <a:pathLst>
                <a:path w="3467100" h="895350">
                  <a:moveTo>
                    <a:pt x="3445067" y="895349"/>
                  </a:moveTo>
                  <a:lnTo>
                    <a:pt x="11015" y="895349"/>
                  </a:lnTo>
                  <a:lnTo>
                    <a:pt x="9395" y="894705"/>
                  </a:lnTo>
                  <a:lnTo>
                    <a:pt x="0" y="873318"/>
                  </a:lnTo>
                  <a:lnTo>
                    <a:pt x="0" y="86995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45067" y="0"/>
                  </a:lnTo>
                  <a:lnTo>
                    <a:pt x="3467099" y="22031"/>
                  </a:lnTo>
                  <a:lnTo>
                    <a:pt x="3467099" y="873318"/>
                  </a:lnTo>
                  <a:lnTo>
                    <a:pt x="3448307" y="894705"/>
                  </a:lnTo>
                  <a:lnTo>
                    <a:pt x="3445067" y="89534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000" y="1231900"/>
              <a:ext cx="25400" cy="895350"/>
            </a:xfrm>
            <a:custGeom>
              <a:avLst/>
              <a:gdLst/>
              <a:ahLst/>
              <a:cxnLst/>
              <a:rect l="l" t="t" r="r" b="b"/>
              <a:pathLst>
                <a:path w="25400" h="895350">
                  <a:moveTo>
                    <a:pt x="25399" y="895350"/>
                  </a:moveTo>
                  <a:lnTo>
                    <a:pt x="18385" y="895350"/>
                  </a:lnTo>
                  <a:lnTo>
                    <a:pt x="12399" y="892870"/>
                  </a:lnTo>
                  <a:lnTo>
                    <a:pt x="2479" y="882950"/>
                  </a:lnTo>
                  <a:lnTo>
                    <a:pt x="0" y="876964"/>
                  </a:lnTo>
                  <a:lnTo>
                    <a:pt x="0" y="18386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89535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9450" y="1358900"/>
            <a:ext cx="288734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5BF"/>
                </a:solidFill>
                <a:latin typeface="Arial"/>
                <a:cs typeface="Arial"/>
              </a:rPr>
              <a:t>Ointment</a:t>
            </a:r>
            <a:r>
              <a:rPr sz="1200" b="1" spc="-5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65BF"/>
                </a:solidFill>
                <a:latin typeface="Arial"/>
                <a:cs typeface="Arial"/>
              </a:rPr>
              <a:t>Base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7499"/>
              </a:lnSpc>
              <a:spcBef>
                <a:spcPts val="480"/>
              </a:spcBef>
            </a:pP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Petrolatum,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mineral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oil,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or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hydrocarbon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matrices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provide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the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semisolid</a:t>
            </a:r>
            <a:r>
              <a:rPr sz="850" spc="-4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foundation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46550" y="1231900"/>
            <a:ext cx="3473450" cy="895350"/>
            <a:chOff x="4146550" y="1231900"/>
            <a:chExt cx="3473450" cy="895350"/>
          </a:xfrm>
        </p:grpSpPr>
        <p:sp>
          <p:nvSpPr>
            <p:cNvPr id="8" name="object 8"/>
            <p:cNvSpPr/>
            <p:nvPr/>
          </p:nvSpPr>
          <p:spPr>
            <a:xfrm>
              <a:off x="4159249" y="1231900"/>
              <a:ext cx="3460750" cy="895350"/>
            </a:xfrm>
            <a:custGeom>
              <a:avLst/>
              <a:gdLst/>
              <a:ahLst/>
              <a:cxnLst/>
              <a:rect l="l" t="t" r="r" b="b"/>
              <a:pathLst>
                <a:path w="3460750" h="895350">
                  <a:moveTo>
                    <a:pt x="3438718" y="895349"/>
                  </a:moveTo>
                  <a:lnTo>
                    <a:pt x="11015" y="895349"/>
                  </a:lnTo>
                  <a:lnTo>
                    <a:pt x="9395" y="894705"/>
                  </a:lnTo>
                  <a:lnTo>
                    <a:pt x="0" y="873318"/>
                  </a:lnTo>
                  <a:lnTo>
                    <a:pt x="0" y="86995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38718" y="0"/>
                  </a:lnTo>
                  <a:lnTo>
                    <a:pt x="3460749" y="22031"/>
                  </a:lnTo>
                  <a:lnTo>
                    <a:pt x="3460749" y="873318"/>
                  </a:lnTo>
                  <a:lnTo>
                    <a:pt x="3441957" y="894705"/>
                  </a:lnTo>
                  <a:lnTo>
                    <a:pt x="3438718" y="89534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6550" y="1231900"/>
              <a:ext cx="25400" cy="895350"/>
            </a:xfrm>
            <a:custGeom>
              <a:avLst/>
              <a:gdLst/>
              <a:ahLst/>
              <a:cxnLst/>
              <a:rect l="l" t="t" r="r" b="b"/>
              <a:pathLst>
                <a:path w="25400" h="895350">
                  <a:moveTo>
                    <a:pt x="25400" y="895350"/>
                  </a:moveTo>
                  <a:lnTo>
                    <a:pt x="18385" y="895350"/>
                  </a:lnTo>
                  <a:lnTo>
                    <a:pt x="12398" y="892870"/>
                  </a:lnTo>
                  <a:lnTo>
                    <a:pt x="2479" y="882950"/>
                  </a:lnTo>
                  <a:lnTo>
                    <a:pt x="0" y="876964"/>
                  </a:lnTo>
                  <a:lnTo>
                    <a:pt x="0" y="18386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400" y="0"/>
                  </a:lnTo>
                  <a:lnTo>
                    <a:pt x="25400" y="89535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14825" y="1358900"/>
            <a:ext cx="3134360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5BF"/>
                </a:solidFill>
                <a:latin typeface="Arial"/>
                <a:cs typeface="Arial"/>
              </a:rPr>
              <a:t>Active Pharmaceutical </a:t>
            </a:r>
            <a:r>
              <a:rPr sz="1200" b="1" spc="-10" dirty="0">
                <a:solidFill>
                  <a:srgbClr val="1565BF"/>
                </a:solidFill>
                <a:latin typeface="Arial"/>
                <a:cs typeface="Arial"/>
              </a:rPr>
              <a:t>Ingredient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7499"/>
              </a:lnSpc>
              <a:spcBef>
                <a:spcPts val="480"/>
              </a:spcBef>
            </a:pP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particles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dissolved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or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suspended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in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the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base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therapeutic effect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8000" y="2286000"/>
            <a:ext cx="3479800" cy="895350"/>
            <a:chOff x="508000" y="2286000"/>
            <a:chExt cx="3479800" cy="895350"/>
          </a:xfrm>
        </p:grpSpPr>
        <p:sp>
          <p:nvSpPr>
            <p:cNvPr id="12" name="object 12"/>
            <p:cNvSpPr/>
            <p:nvPr/>
          </p:nvSpPr>
          <p:spPr>
            <a:xfrm>
              <a:off x="520699" y="2286000"/>
              <a:ext cx="3467100" cy="895350"/>
            </a:xfrm>
            <a:custGeom>
              <a:avLst/>
              <a:gdLst/>
              <a:ahLst/>
              <a:cxnLst/>
              <a:rect l="l" t="t" r="r" b="b"/>
              <a:pathLst>
                <a:path w="3467100" h="895350">
                  <a:moveTo>
                    <a:pt x="3445067" y="895349"/>
                  </a:moveTo>
                  <a:lnTo>
                    <a:pt x="11015" y="895349"/>
                  </a:lnTo>
                  <a:lnTo>
                    <a:pt x="9395" y="894705"/>
                  </a:lnTo>
                  <a:lnTo>
                    <a:pt x="0" y="873318"/>
                  </a:lnTo>
                  <a:lnTo>
                    <a:pt x="0" y="86995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45067" y="0"/>
                  </a:lnTo>
                  <a:lnTo>
                    <a:pt x="3467099" y="22031"/>
                  </a:lnTo>
                  <a:lnTo>
                    <a:pt x="3467099" y="873318"/>
                  </a:lnTo>
                  <a:lnTo>
                    <a:pt x="3448307" y="894705"/>
                  </a:lnTo>
                  <a:lnTo>
                    <a:pt x="3445067" y="89534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00" y="2286000"/>
              <a:ext cx="25400" cy="895350"/>
            </a:xfrm>
            <a:custGeom>
              <a:avLst/>
              <a:gdLst/>
              <a:ahLst/>
              <a:cxnLst/>
              <a:rect l="l" t="t" r="r" b="b"/>
              <a:pathLst>
                <a:path w="25400" h="895350">
                  <a:moveTo>
                    <a:pt x="25399" y="895350"/>
                  </a:moveTo>
                  <a:lnTo>
                    <a:pt x="18385" y="895350"/>
                  </a:lnTo>
                  <a:lnTo>
                    <a:pt x="12399" y="892870"/>
                  </a:lnTo>
                  <a:lnTo>
                    <a:pt x="2479" y="882950"/>
                  </a:lnTo>
                  <a:lnTo>
                    <a:pt x="0" y="87696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9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89535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9450" y="2413000"/>
            <a:ext cx="2954020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5BF"/>
                </a:solidFill>
                <a:latin typeface="Arial"/>
                <a:cs typeface="Arial"/>
              </a:rPr>
              <a:t>Auxiliary</a:t>
            </a:r>
            <a:r>
              <a:rPr sz="1200" b="1" spc="-4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65BF"/>
                </a:solidFill>
                <a:latin typeface="Arial"/>
                <a:cs typeface="Arial"/>
              </a:rPr>
              <a:t>Agents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7499"/>
              </a:lnSpc>
              <a:spcBef>
                <a:spcPts val="480"/>
              </a:spcBef>
            </a:pP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Emulsifiers,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softening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agents,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preservatives,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antioxidants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ensure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stability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46550" y="2286000"/>
            <a:ext cx="3473450" cy="895350"/>
            <a:chOff x="4146550" y="2286000"/>
            <a:chExt cx="3473450" cy="895350"/>
          </a:xfrm>
        </p:grpSpPr>
        <p:sp>
          <p:nvSpPr>
            <p:cNvPr id="16" name="object 16"/>
            <p:cNvSpPr/>
            <p:nvPr/>
          </p:nvSpPr>
          <p:spPr>
            <a:xfrm>
              <a:off x="4159249" y="2286000"/>
              <a:ext cx="3460750" cy="895350"/>
            </a:xfrm>
            <a:custGeom>
              <a:avLst/>
              <a:gdLst/>
              <a:ahLst/>
              <a:cxnLst/>
              <a:rect l="l" t="t" r="r" b="b"/>
              <a:pathLst>
                <a:path w="3460750" h="895350">
                  <a:moveTo>
                    <a:pt x="3438718" y="895349"/>
                  </a:moveTo>
                  <a:lnTo>
                    <a:pt x="11015" y="895349"/>
                  </a:lnTo>
                  <a:lnTo>
                    <a:pt x="9395" y="894705"/>
                  </a:lnTo>
                  <a:lnTo>
                    <a:pt x="0" y="873318"/>
                  </a:lnTo>
                  <a:lnTo>
                    <a:pt x="0" y="86995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38718" y="0"/>
                  </a:lnTo>
                  <a:lnTo>
                    <a:pt x="3460749" y="22031"/>
                  </a:lnTo>
                  <a:lnTo>
                    <a:pt x="3460749" y="873318"/>
                  </a:lnTo>
                  <a:lnTo>
                    <a:pt x="3441957" y="894705"/>
                  </a:lnTo>
                  <a:lnTo>
                    <a:pt x="3438718" y="89534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6550" y="2286000"/>
              <a:ext cx="25400" cy="895350"/>
            </a:xfrm>
            <a:custGeom>
              <a:avLst/>
              <a:gdLst/>
              <a:ahLst/>
              <a:cxnLst/>
              <a:rect l="l" t="t" r="r" b="b"/>
              <a:pathLst>
                <a:path w="25400" h="895350">
                  <a:moveTo>
                    <a:pt x="25400" y="895350"/>
                  </a:moveTo>
                  <a:lnTo>
                    <a:pt x="18385" y="895350"/>
                  </a:lnTo>
                  <a:lnTo>
                    <a:pt x="12398" y="892870"/>
                  </a:lnTo>
                  <a:lnTo>
                    <a:pt x="2479" y="882950"/>
                  </a:lnTo>
                  <a:lnTo>
                    <a:pt x="0" y="87696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400" y="0"/>
                  </a:lnTo>
                  <a:lnTo>
                    <a:pt x="25400" y="895350"/>
                  </a:lnTo>
                  <a:close/>
                </a:path>
              </a:pathLst>
            </a:custGeom>
            <a:solidFill>
              <a:srgbClr val="156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14825" y="2413000"/>
            <a:ext cx="312229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65BF"/>
                </a:solidFill>
                <a:latin typeface="Arial"/>
                <a:cs typeface="Arial"/>
              </a:rPr>
              <a:t>Critical </a:t>
            </a:r>
            <a:r>
              <a:rPr sz="1200" b="1" spc="-10" dirty="0">
                <a:solidFill>
                  <a:srgbClr val="1565BF"/>
                </a:solidFill>
                <a:latin typeface="Arial"/>
                <a:cs typeface="Arial"/>
              </a:rPr>
              <a:t>Variables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7499"/>
              </a:lnSpc>
              <a:spcBef>
                <a:spcPts val="480"/>
              </a:spcBef>
            </a:pP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loading,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particle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size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distribution,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base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rheology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control performance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5300" y="3321050"/>
            <a:ext cx="8661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solidFill>
                  <a:srgbClr val="747474"/>
                </a:solidFill>
                <a:latin typeface="Arial"/>
                <a:cs typeface="Arial"/>
              </a:rPr>
              <a:t>Bao &amp; Burgess, </a:t>
            </a:r>
            <a:r>
              <a:rPr sz="700" i="1" spc="-20" dirty="0">
                <a:solidFill>
                  <a:srgbClr val="747474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spc="-40" dirty="0"/>
              <a:t> </a:t>
            </a:r>
            <a:r>
              <a:rPr dirty="0"/>
              <a:t>Benefits</a:t>
            </a:r>
            <a:r>
              <a:rPr spc="-35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10" dirty="0"/>
              <a:t>Limitations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1371600"/>
            <a:ext cx="3429000" cy="19050"/>
          </a:xfrm>
          <a:custGeom>
            <a:avLst/>
            <a:gdLst/>
            <a:ahLst/>
            <a:cxnLst/>
            <a:rect l="l" t="t" r="r" b="b"/>
            <a:pathLst>
              <a:path w="3429000" h="19050">
                <a:moveTo>
                  <a:pt x="3429000" y="19050"/>
                </a:moveTo>
                <a:lnTo>
                  <a:pt x="0" y="19050"/>
                </a:lnTo>
                <a:lnTo>
                  <a:pt x="0" y="0"/>
                </a:lnTo>
                <a:lnTo>
                  <a:pt x="3429000" y="0"/>
                </a:lnTo>
                <a:lnTo>
                  <a:pt x="3429000" y="1905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5300" y="1073150"/>
            <a:ext cx="4963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5065" algn="l"/>
              </a:tabLst>
            </a:pPr>
            <a:r>
              <a:rPr sz="1400" b="1" spc="-10" dirty="0">
                <a:solidFill>
                  <a:srgbClr val="00897B"/>
                </a:solidFill>
                <a:latin typeface="Arial"/>
                <a:cs typeface="Arial"/>
              </a:rPr>
              <a:t>Advantages</a:t>
            </a:r>
            <a:r>
              <a:rPr sz="1400" b="1" dirty="0">
                <a:solidFill>
                  <a:srgbClr val="00897B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D32E2E"/>
                </a:solidFill>
                <a:latin typeface="Arial"/>
                <a:cs typeface="Arial"/>
              </a:rPr>
              <a:t>Disadvantages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" y="1530350"/>
            <a:ext cx="33756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11764"/>
              <a:buFont typeface="Segoe UI Symbol"/>
              <a:buChar char="✓"/>
              <a:tabLst>
                <a:tab pos="165100" algn="l"/>
              </a:tabLst>
            </a:pP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Prolonged</a:t>
            </a:r>
            <a:r>
              <a:rPr sz="850" b="1" spc="-2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Contact:</a:t>
            </a:r>
            <a:r>
              <a:rPr sz="850" b="1" spc="-2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Longer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tear-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film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residence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vs.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aqueous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drops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900" y="1822450"/>
            <a:ext cx="28422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11764"/>
              <a:buFont typeface="Segoe UI Symbol"/>
              <a:buChar char="✓"/>
              <a:tabLst>
                <a:tab pos="165100" algn="l"/>
              </a:tabLst>
            </a:pP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Reduced</a:t>
            </a:r>
            <a:r>
              <a:rPr sz="850" b="1" spc="-3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Dosing:</a:t>
            </a:r>
            <a:r>
              <a:rPr sz="850" b="1" spc="-3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Less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frequent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administration</a:t>
            </a:r>
            <a:r>
              <a:rPr sz="850" spc="-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needed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00" y="2114550"/>
            <a:ext cx="26777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11764"/>
              <a:buFont typeface="Segoe UI Symbol"/>
              <a:buChar char="✓"/>
              <a:tabLst>
                <a:tab pos="165100" algn="l"/>
              </a:tabLst>
            </a:pP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Good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1565BF"/>
                </a:solidFill>
                <a:latin typeface="Arial"/>
                <a:cs typeface="Arial"/>
              </a:rPr>
              <a:t>Tolerability: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Safe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many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topical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 indications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00" y="2406650"/>
            <a:ext cx="25781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00897B"/>
              </a:buClr>
              <a:buSzPct val="111764"/>
              <a:buFont typeface="Segoe UI Symbol"/>
              <a:buChar char="✓"/>
              <a:tabLst>
                <a:tab pos="165100" algn="l"/>
              </a:tabLst>
            </a:pP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Sustained</a:t>
            </a:r>
            <a:r>
              <a:rPr sz="850" b="1" spc="-3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Release:</a:t>
            </a:r>
            <a:r>
              <a:rPr sz="850" b="1" spc="-3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Modified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delivery</a:t>
            </a:r>
            <a:r>
              <a:rPr sz="85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profile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1000" y="1371600"/>
            <a:ext cx="3429000" cy="19050"/>
          </a:xfrm>
          <a:custGeom>
            <a:avLst/>
            <a:gdLst/>
            <a:ahLst/>
            <a:cxnLst/>
            <a:rect l="l" t="t" r="r" b="b"/>
            <a:pathLst>
              <a:path w="3429000" h="19050">
                <a:moveTo>
                  <a:pt x="3429000" y="19050"/>
                </a:moveTo>
                <a:lnTo>
                  <a:pt x="0" y="19050"/>
                </a:lnTo>
                <a:lnTo>
                  <a:pt x="0" y="0"/>
                </a:lnTo>
                <a:lnTo>
                  <a:pt x="3429000" y="0"/>
                </a:lnTo>
                <a:lnTo>
                  <a:pt x="3429000" y="19050"/>
                </a:lnTo>
                <a:close/>
              </a:path>
            </a:pathLst>
          </a:custGeom>
          <a:solidFill>
            <a:srgbClr val="008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5900" y="1511548"/>
            <a:ext cx="31743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D32E2E"/>
                </a:solidFill>
                <a:latin typeface="Segoe UI Symbol"/>
                <a:cs typeface="Segoe UI Symbol"/>
              </a:rPr>
              <a:t>✗</a:t>
            </a:r>
            <a:r>
              <a:rPr sz="1000" spc="65" dirty="0">
                <a:solidFill>
                  <a:srgbClr val="D32E2E"/>
                </a:solidFill>
                <a:latin typeface="Segoe UI Symbol"/>
                <a:cs typeface="Segoe UI Symbo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Blurred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Vision:</a:t>
            </a:r>
            <a:r>
              <a:rPr sz="850" b="1" spc="-2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Temporary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visual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disturbance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after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 application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5900" y="1758853"/>
            <a:ext cx="3322320" cy="3905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65100" marR="5080" indent="-152400">
              <a:lnSpc>
                <a:spcPct val="125000"/>
              </a:lnSpc>
              <a:spcBef>
                <a:spcPts val="150"/>
              </a:spcBef>
            </a:pPr>
            <a:r>
              <a:rPr sz="1000" dirty="0">
                <a:solidFill>
                  <a:srgbClr val="D32E2E"/>
                </a:solidFill>
                <a:latin typeface="Segoe UI Symbol"/>
                <a:cs typeface="Segoe UI Symbol"/>
              </a:rPr>
              <a:t>✗</a:t>
            </a:r>
            <a:r>
              <a:rPr sz="1000" spc="60" dirty="0">
                <a:solidFill>
                  <a:srgbClr val="D32E2E"/>
                </a:solidFill>
                <a:latin typeface="Segoe UI Symbol"/>
                <a:cs typeface="Segoe UI Symbol"/>
              </a:rPr>
              <a:t> </a:t>
            </a:r>
            <a:r>
              <a:rPr sz="850" b="1" spc="-10" dirty="0">
                <a:solidFill>
                  <a:srgbClr val="1565BF"/>
                </a:solidFill>
                <a:latin typeface="Arial"/>
                <a:cs typeface="Arial"/>
              </a:rPr>
              <a:t>Variable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Penetration:</a:t>
            </a:r>
            <a:r>
              <a:rPr sz="850" b="1" spc="-2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May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limit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deep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ocular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penetration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some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drugs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5900" y="2260848"/>
            <a:ext cx="2686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D32E2E"/>
                </a:solidFill>
                <a:latin typeface="Segoe UI Symbol"/>
                <a:cs typeface="Segoe UI Symbol"/>
              </a:rPr>
              <a:t>✗</a:t>
            </a:r>
            <a:r>
              <a:rPr sz="1000" spc="80" dirty="0">
                <a:solidFill>
                  <a:srgbClr val="D32E2E"/>
                </a:solidFill>
                <a:latin typeface="Segoe UI Symbol"/>
                <a:cs typeface="Segoe UI Symbol"/>
              </a:rPr>
              <a:t> </a:t>
            </a:r>
            <a:r>
              <a:rPr sz="850" b="1" spc="-10" dirty="0">
                <a:solidFill>
                  <a:srgbClr val="1565BF"/>
                </a:solidFill>
                <a:latin typeface="Arial"/>
                <a:cs typeface="Arial"/>
              </a:rPr>
              <a:t>Contamination</a:t>
            </a:r>
            <a:r>
              <a:rPr sz="850" b="1" spc="-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Risk: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Handling</a:t>
            </a:r>
            <a:r>
              <a:rPr sz="850" spc="-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concerns</a:t>
            </a:r>
            <a:r>
              <a:rPr sz="850" spc="-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during </a:t>
            </a:r>
            <a:r>
              <a:rPr sz="850" spc="-25" dirty="0">
                <a:solidFill>
                  <a:srgbClr val="414141"/>
                </a:solidFill>
                <a:latin typeface="Arial MT"/>
                <a:cs typeface="Arial MT"/>
              </a:rPr>
              <a:t>use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5900" y="2552948"/>
            <a:ext cx="3208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D32E2E"/>
                </a:solidFill>
                <a:latin typeface="Segoe UI Symbol"/>
                <a:cs typeface="Segoe UI Symbol"/>
              </a:rPr>
              <a:t>✗</a:t>
            </a:r>
            <a:r>
              <a:rPr sz="1000" spc="50" dirty="0">
                <a:solidFill>
                  <a:srgbClr val="D32E2E"/>
                </a:solidFill>
                <a:latin typeface="Segoe UI Symbol"/>
                <a:cs typeface="Segoe UI Symbo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Application</a:t>
            </a:r>
            <a:r>
              <a:rPr sz="850" b="1" spc="-15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1565BF"/>
                </a:solidFill>
                <a:latin typeface="Arial"/>
                <a:cs typeface="Arial"/>
              </a:rPr>
              <a:t>Restrictions:</a:t>
            </a:r>
            <a:r>
              <a:rPr sz="850" b="1" spc="-2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Not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suitable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open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dirty="0">
                <a:solidFill>
                  <a:srgbClr val="414141"/>
                </a:solidFill>
                <a:latin typeface="Arial MT"/>
                <a:cs typeface="Arial MT"/>
              </a:rPr>
              <a:t>ocular</a:t>
            </a:r>
            <a:r>
              <a:rPr sz="85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50" spc="-10" dirty="0">
                <a:solidFill>
                  <a:srgbClr val="414141"/>
                </a:solidFill>
                <a:latin typeface="Arial MT"/>
                <a:cs typeface="Arial MT"/>
              </a:rPr>
              <a:t>wounds</a:t>
            </a:r>
            <a:endParaRPr sz="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93700"/>
            <a:ext cx="4863465" cy="369332"/>
          </a:xfrm>
        </p:spPr>
        <p:txBody>
          <a:bodyPr/>
          <a:lstStyle/>
          <a:p>
            <a:r>
              <a:rPr lang="en-US" dirty="0"/>
              <a:t>Advantages</a:t>
            </a:r>
            <a:r>
              <a:rPr lang="en-US" spc="-75" dirty="0"/>
              <a:t> </a:t>
            </a:r>
            <a:r>
              <a:rPr lang="en-US" dirty="0"/>
              <a:t>vs.</a:t>
            </a:r>
            <a:r>
              <a:rPr lang="en-US" spc="-70" dirty="0"/>
              <a:t> </a:t>
            </a:r>
            <a:r>
              <a:rPr lang="en-US" dirty="0"/>
              <a:t>Eye</a:t>
            </a:r>
            <a:r>
              <a:rPr lang="en-US" spc="-70" dirty="0"/>
              <a:t> </a:t>
            </a:r>
            <a:r>
              <a:rPr lang="en-US" spc="-10" dirty="0"/>
              <a:t>Drops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4" y="1193834"/>
            <a:ext cx="71085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Common</a:t>
            </a:r>
            <a:r>
              <a:rPr spc="-60" dirty="0"/>
              <a:t> </a:t>
            </a:r>
            <a:r>
              <a:rPr dirty="0"/>
              <a:t>Clinical</a:t>
            </a:r>
            <a:r>
              <a:rPr spc="-55" dirty="0"/>
              <a:t> </a:t>
            </a:r>
            <a:r>
              <a:rPr spc="-20" dirty="0"/>
              <a:t>Uses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8000" y="1231900"/>
            <a:ext cx="3486150" cy="660400"/>
            <a:chOff x="508000" y="1231900"/>
            <a:chExt cx="3486150" cy="660400"/>
          </a:xfrm>
        </p:grpSpPr>
        <p:sp>
          <p:nvSpPr>
            <p:cNvPr id="4" name="object 4"/>
            <p:cNvSpPr/>
            <p:nvPr/>
          </p:nvSpPr>
          <p:spPr>
            <a:xfrm>
              <a:off x="520699" y="12319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7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8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7" y="0"/>
                  </a:lnTo>
                  <a:lnTo>
                    <a:pt x="3473449" y="22031"/>
                  </a:lnTo>
                  <a:lnTo>
                    <a:pt x="3473449" y="638368"/>
                  </a:lnTo>
                  <a:lnTo>
                    <a:pt x="3454657" y="659755"/>
                  </a:lnTo>
                  <a:lnTo>
                    <a:pt x="3451417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000" y="12319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399" y="660400"/>
                  </a:moveTo>
                  <a:lnTo>
                    <a:pt x="18385" y="660400"/>
                  </a:lnTo>
                  <a:lnTo>
                    <a:pt x="12399" y="657919"/>
                  </a:lnTo>
                  <a:lnTo>
                    <a:pt x="2479" y="648000"/>
                  </a:lnTo>
                  <a:lnTo>
                    <a:pt x="0" y="642014"/>
                  </a:lnTo>
                  <a:lnTo>
                    <a:pt x="0" y="18386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660400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0400" y="1346200"/>
            <a:ext cx="282130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565BF"/>
                </a:solidFill>
                <a:latin typeface="Arial"/>
                <a:cs typeface="Arial"/>
              </a:rPr>
              <a:t>Ocular </a:t>
            </a: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Lubrication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Dry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eye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treatment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nighttime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protection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prolonged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relief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33850" y="1231900"/>
            <a:ext cx="3486150" cy="660400"/>
            <a:chOff x="4133850" y="1231900"/>
            <a:chExt cx="3486150" cy="660400"/>
          </a:xfrm>
        </p:grpSpPr>
        <p:sp>
          <p:nvSpPr>
            <p:cNvPr id="8" name="object 8"/>
            <p:cNvSpPr/>
            <p:nvPr/>
          </p:nvSpPr>
          <p:spPr>
            <a:xfrm>
              <a:off x="4146549" y="12319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8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8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8" y="0"/>
                  </a:lnTo>
                  <a:lnTo>
                    <a:pt x="3473449" y="22031"/>
                  </a:lnTo>
                  <a:lnTo>
                    <a:pt x="3473449" y="638368"/>
                  </a:lnTo>
                  <a:lnTo>
                    <a:pt x="3454657" y="659755"/>
                  </a:lnTo>
                  <a:lnTo>
                    <a:pt x="3451418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33850" y="12319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400" y="660400"/>
                  </a:moveTo>
                  <a:lnTo>
                    <a:pt x="18385" y="660400"/>
                  </a:lnTo>
                  <a:lnTo>
                    <a:pt x="12398" y="657919"/>
                  </a:lnTo>
                  <a:lnTo>
                    <a:pt x="2479" y="648000"/>
                  </a:lnTo>
                  <a:lnTo>
                    <a:pt x="0" y="642014"/>
                  </a:lnTo>
                  <a:lnTo>
                    <a:pt x="0" y="18386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400" y="0"/>
                  </a:lnTo>
                  <a:lnTo>
                    <a:pt x="25400" y="660400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86250" y="1346200"/>
            <a:ext cx="273621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565BF"/>
                </a:solidFill>
                <a:latin typeface="Arial"/>
                <a:cs typeface="Arial"/>
              </a:rPr>
              <a:t>Antimicrobial </a:t>
            </a: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Therapy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Antibiotic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ointments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superficial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infections</a:t>
            </a:r>
            <a:r>
              <a:rPr sz="800" spc="-2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prophylaxis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8000" y="2032000"/>
            <a:ext cx="3486150" cy="660400"/>
            <a:chOff x="508000" y="2032000"/>
            <a:chExt cx="3486150" cy="660400"/>
          </a:xfrm>
        </p:grpSpPr>
        <p:sp>
          <p:nvSpPr>
            <p:cNvPr id="12" name="object 12"/>
            <p:cNvSpPr/>
            <p:nvPr/>
          </p:nvSpPr>
          <p:spPr>
            <a:xfrm>
              <a:off x="520699" y="20320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7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7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7" y="0"/>
                  </a:lnTo>
                  <a:lnTo>
                    <a:pt x="3473449" y="22031"/>
                  </a:lnTo>
                  <a:lnTo>
                    <a:pt x="3473449" y="638367"/>
                  </a:lnTo>
                  <a:lnTo>
                    <a:pt x="3454657" y="659755"/>
                  </a:lnTo>
                  <a:lnTo>
                    <a:pt x="3451417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00" y="20320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399" y="660399"/>
                  </a:moveTo>
                  <a:lnTo>
                    <a:pt x="18385" y="660399"/>
                  </a:lnTo>
                  <a:lnTo>
                    <a:pt x="12399" y="657919"/>
                  </a:lnTo>
                  <a:lnTo>
                    <a:pt x="2479" y="648000"/>
                  </a:lnTo>
                  <a:lnTo>
                    <a:pt x="0" y="64201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9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660399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0400" y="2146300"/>
            <a:ext cx="270764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565BF"/>
                </a:solidFill>
                <a:latin typeface="Arial"/>
                <a:cs typeface="Arial"/>
              </a:rPr>
              <a:t>Antiviral </a:t>
            </a: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Treatment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Acyclovir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ointment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for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herpes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simplex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keratitis</a:t>
            </a:r>
            <a:r>
              <a:rPr sz="80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management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33850" y="2032000"/>
            <a:ext cx="3486150" cy="660400"/>
            <a:chOff x="4133850" y="2032000"/>
            <a:chExt cx="3486150" cy="660400"/>
          </a:xfrm>
        </p:grpSpPr>
        <p:sp>
          <p:nvSpPr>
            <p:cNvPr id="16" name="object 16"/>
            <p:cNvSpPr/>
            <p:nvPr/>
          </p:nvSpPr>
          <p:spPr>
            <a:xfrm>
              <a:off x="4146549" y="20320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8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7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8" y="0"/>
                  </a:lnTo>
                  <a:lnTo>
                    <a:pt x="3473449" y="22031"/>
                  </a:lnTo>
                  <a:lnTo>
                    <a:pt x="3473449" y="638367"/>
                  </a:lnTo>
                  <a:lnTo>
                    <a:pt x="3454657" y="659755"/>
                  </a:lnTo>
                  <a:lnTo>
                    <a:pt x="3451418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3850" y="20320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400" y="660399"/>
                  </a:moveTo>
                  <a:lnTo>
                    <a:pt x="18385" y="660399"/>
                  </a:lnTo>
                  <a:lnTo>
                    <a:pt x="12398" y="657919"/>
                  </a:lnTo>
                  <a:lnTo>
                    <a:pt x="2479" y="648000"/>
                  </a:lnTo>
                  <a:lnTo>
                    <a:pt x="0" y="642013"/>
                  </a:lnTo>
                  <a:lnTo>
                    <a:pt x="0" y="18385"/>
                  </a:lnTo>
                  <a:lnTo>
                    <a:pt x="2479" y="12399"/>
                  </a:lnTo>
                  <a:lnTo>
                    <a:pt x="12398" y="2479"/>
                  </a:lnTo>
                  <a:lnTo>
                    <a:pt x="18385" y="0"/>
                  </a:lnTo>
                  <a:lnTo>
                    <a:pt x="25400" y="0"/>
                  </a:lnTo>
                  <a:lnTo>
                    <a:pt x="25400" y="660399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86250" y="2146300"/>
            <a:ext cx="300799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565BF"/>
                </a:solidFill>
                <a:latin typeface="Arial"/>
                <a:cs typeface="Arial"/>
              </a:rPr>
              <a:t>Anti-</a:t>
            </a: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inflammatory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Corticosteroid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ointments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like</a:t>
            </a:r>
            <a:r>
              <a:rPr sz="800" spc="-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dexamethasone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00" spc="-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fluorometholone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8000" y="2832100"/>
            <a:ext cx="3486150" cy="660400"/>
            <a:chOff x="508000" y="2832100"/>
            <a:chExt cx="3486150" cy="660400"/>
          </a:xfrm>
        </p:grpSpPr>
        <p:sp>
          <p:nvSpPr>
            <p:cNvPr id="20" name="object 20"/>
            <p:cNvSpPr/>
            <p:nvPr/>
          </p:nvSpPr>
          <p:spPr>
            <a:xfrm>
              <a:off x="520699" y="2832100"/>
              <a:ext cx="3473450" cy="660400"/>
            </a:xfrm>
            <a:custGeom>
              <a:avLst/>
              <a:gdLst/>
              <a:ahLst/>
              <a:cxnLst/>
              <a:rect l="l" t="t" r="r" b="b"/>
              <a:pathLst>
                <a:path w="3473450" h="660400">
                  <a:moveTo>
                    <a:pt x="3451417" y="660399"/>
                  </a:moveTo>
                  <a:lnTo>
                    <a:pt x="11015" y="660399"/>
                  </a:lnTo>
                  <a:lnTo>
                    <a:pt x="9395" y="659755"/>
                  </a:lnTo>
                  <a:lnTo>
                    <a:pt x="0" y="638368"/>
                  </a:lnTo>
                  <a:lnTo>
                    <a:pt x="0" y="635000"/>
                  </a:lnTo>
                  <a:lnTo>
                    <a:pt x="0" y="22031"/>
                  </a:lnTo>
                  <a:lnTo>
                    <a:pt x="11015" y="0"/>
                  </a:lnTo>
                  <a:lnTo>
                    <a:pt x="3451417" y="0"/>
                  </a:lnTo>
                  <a:lnTo>
                    <a:pt x="3473449" y="22031"/>
                  </a:lnTo>
                  <a:lnTo>
                    <a:pt x="3473449" y="638368"/>
                  </a:lnTo>
                  <a:lnTo>
                    <a:pt x="3454657" y="659755"/>
                  </a:lnTo>
                  <a:lnTo>
                    <a:pt x="3451417" y="660399"/>
                  </a:lnTo>
                  <a:close/>
                </a:path>
              </a:pathLst>
            </a:custGeom>
            <a:solidFill>
              <a:srgbClr val="E3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8000" y="2832100"/>
              <a:ext cx="25400" cy="660400"/>
            </a:xfrm>
            <a:custGeom>
              <a:avLst/>
              <a:gdLst/>
              <a:ahLst/>
              <a:cxnLst/>
              <a:rect l="l" t="t" r="r" b="b"/>
              <a:pathLst>
                <a:path w="25400" h="660400">
                  <a:moveTo>
                    <a:pt x="25399" y="660399"/>
                  </a:moveTo>
                  <a:lnTo>
                    <a:pt x="18385" y="660399"/>
                  </a:lnTo>
                  <a:lnTo>
                    <a:pt x="12399" y="657919"/>
                  </a:lnTo>
                  <a:lnTo>
                    <a:pt x="2479" y="648000"/>
                  </a:lnTo>
                  <a:lnTo>
                    <a:pt x="0" y="642013"/>
                  </a:lnTo>
                  <a:lnTo>
                    <a:pt x="0" y="18385"/>
                  </a:lnTo>
                  <a:lnTo>
                    <a:pt x="2479" y="12398"/>
                  </a:lnTo>
                  <a:lnTo>
                    <a:pt x="12399" y="2479"/>
                  </a:lnTo>
                  <a:lnTo>
                    <a:pt x="18385" y="0"/>
                  </a:lnTo>
                  <a:lnTo>
                    <a:pt x="25399" y="0"/>
                  </a:lnTo>
                  <a:lnTo>
                    <a:pt x="25399" y="660399"/>
                  </a:lnTo>
                  <a:close/>
                </a:path>
              </a:pathLst>
            </a:custGeom>
            <a:solidFill>
              <a:srgbClr val="008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0400" y="2946400"/>
            <a:ext cx="270065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565BF"/>
                </a:solidFill>
                <a:latin typeface="Arial"/>
                <a:cs typeface="Arial"/>
              </a:rPr>
              <a:t>Postoperative</a:t>
            </a:r>
            <a:r>
              <a:rPr sz="1100" b="1" spc="50" dirty="0">
                <a:solidFill>
                  <a:srgbClr val="1565B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565BF"/>
                </a:solidFill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Wound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lubrication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and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prolonged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drug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contact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141"/>
                </a:solidFill>
                <a:latin typeface="Arial MT"/>
                <a:cs typeface="Arial MT"/>
              </a:rPr>
              <a:t>after</a:t>
            </a:r>
            <a:r>
              <a:rPr sz="80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141"/>
                </a:solidFill>
                <a:latin typeface="Arial MT"/>
                <a:cs typeface="Arial MT"/>
              </a:rPr>
              <a:t>surgery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93700"/>
            <a:ext cx="4863465" cy="369332"/>
          </a:xfrm>
        </p:spPr>
        <p:txBody>
          <a:bodyPr/>
          <a:lstStyle/>
          <a:p>
            <a:r>
              <a:rPr lang="en-US" dirty="0"/>
              <a:t>The Foundation: Ointment </a:t>
            </a:r>
            <a:r>
              <a:rPr lang="en-US" spc="-10" dirty="0"/>
              <a:t>Bases</a:t>
            </a:r>
            <a:endParaRPr lang="en-US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495300" y="393700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565B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/>
              <a:t>The Foundation: Ointment </a:t>
            </a:r>
            <a:r>
              <a:rPr lang="en-US" spc="-10"/>
              <a:t>Bases</a:t>
            </a:r>
            <a:endParaRPr lang="en-US" spc="-10" dirty="0"/>
          </a:p>
        </p:txBody>
      </p:sp>
      <p:sp>
        <p:nvSpPr>
          <p:cNvPr id="5" name="object 3"/>
          <p:cNvSpPr/>
          <p:nvPr/>
        </p:nvSpPr>
        <p:spPr>
          <a:xfrm>
            <a:off x="304800" y="104140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317500"/>
                </a:moveTo>
                <a:lnTo>
                  <a:pt x="120167" y="312741"/>
                </a:lnTo>
                <a:lnTo>
                  <a:pt x="83914" y="298756"/>
                </a:lnTo>
                <a:lnTo>
                  <a:pt x="52146" y="276383"/>
                </a:lnTo>
                <a:lnTo>
                  <a:pt x="26754" y="246946"/>
                </a:lnTo>
                <a:lnTo>
                  <a:pt x="9275" y="212222"/>
                </a:lnTo>
                <a:lnTo>
                  <a:pt x="762" y="174310"/>
                </a:lnTo>
                <a:lnTo>
                  <a:pt x="0" y="158750"/>
                </a:lnTo>
                <a:lnTo>
                  <a:pt x="190" y="150950"/>
                </a:lnTo>
                <a:lnTo>
                  <a:pt x="6833" y="112666"/>
                </a:lnTo>
                <a:lnTo>
                  <a:pt x="22579" y="77143"/>
                </a:lnTo>
                <a:lnTo>
                  <a:pt x="46496" y="46496"/>
                </a:lnTo>
                <a:lnTo>
                  <a:pt x="77143" y="22579"/>
                </a:lnTo>
                <a:lnTo>
                  <a:pt x="112666" y="6833"/>
                </a:lnTo>
                <a:lnTo>
                  <a:pt x="150951" y="190"/>
                </a:lnTo>
                <a:lnTo>
                  <a:pt x="158750" y="0"/>
                </a:lnTo>
                <a:lnTo>
                  <a:pt x="166548" y="190"/>
                </a:lnTo>
                <a:lnTo>
                  <a:pt x="204833" y="6833"/>
                </a:lnTo>
                <a:lnTo>
                  <a:pt x="240356" y="22579"/>
                </a:lnTo>
                <a:lnTo>
                  <a:pt x="271003" y="46496"/>
                </a:lnTo>
                <a:lnTo>
                  <a:pt x="294920" y="77143"/>
                </a:lnTo>
                <a:lnTo>
                  <a:pt x="310666" y="112666"/>
                </a:lnTo>
                <a:lnTo>
                  <a:pt x="317309" y="150950"/>
                </a:lnTo>
                <a:lnTo>
                  <a:pt x="317500" y="158750"/>
                </a:lnTo>
                <a:lnTo>
                  <a:pt x="317309" y="166548"/>
                </a:lnTo>
                <a:lnTo>
                  <a:pt x="310666" y="204833"/>
                </a:lnTo>
                <a:lnTo>
                  <a:pt x="294920" y="240356"/>
                </a:lnTo>
                <a:lnTo>
                  <a:pt x="271003" y="271003"/>
                </a:lnTo>
                <a:lnTo>
                  <a:pt x="240356" y="294920"/>
                </a:lnTo>
                <a:lnTo>
                  <a:pt x="204833" y="310666"/>
                </a:lnTo>
                <a:lnTo>
                  <a:pt x="166548" y="317309"/>
                </a:lnTo>
                <a:lnTo>
                  <a:pt x="158750" y="3175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408384" y="10795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68350" y="989676"/>
            <a:ext cx="6487160" cy="6959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solidFill>
                  <a:srgbClr val="09182E"/>
                </a:solidFill>
                <a:latin typeface="Arial"/>
                <a:cs typeface="Arial"/>
              </a:rPr>
              <a:t>Hydrocarbon </a:t>
            </a:r>
            <a:r>
              <a:rPr sz="1400" b="1" spc="-10" dirty="0">
                <a:solidFill>
                  <a:srgbClr val="09182E"/>
                </a:solidFill>
                <a:latin typeface="Arial"/>
                <a:cs typeface="Arial"/>
              </a:rPr>
              <a:t>Bases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17400"/>
              </a:lnSpc>
              <a:spcBef>
                <a:spcPts val="90"/>
              </a:spcBef>
            </a:pP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White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Petrolatum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(soft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paraffin)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+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Liquid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Petrolatum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(mineral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oil)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to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adjust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consistency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for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spreadability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45454"/>
                </a:solidFill>
                <a:latin typeface="Microsoft Sans Serif"/>
                <a:cs typeface="Microsoft Sans Serif"/>
              </a:rPr>
              <a:t>at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eye temp 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(~34°C).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304800" y="189230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317500"/>
                </a:moveTo>
                <a:lnTo>
                  <a:pt x="120167" y="312740"/>
                </a:lnTo>
                <a:lnTo>
                  <a:pt x="83914" y="298756"/>
                </a:lnTo>
                <a:lnTo>
                  <a:pt x="52146" y="276383"/>
                </a:lnTo>
                <a:lnTo>
                  <a:pt x="26754" y="246946"/>
                </a:lnTo>
                <a:lnTo>
                  <a:pt x="9275" y="212222"/>
                </a:lnTo>
                <a:lnTo>
                  <a:pt x="762" y="174310"/>
                </a:lnTo>
                <a:lnTo>
                  <a:pt x="0" y="158750"/>
                </a:lnTo>
                <a:lnTo>
                  <a:pt x="190" y="150951"/>
                </a:lnTo>
                <a:lnTo>
                  <a:pt x="6833" y="112666"/>
                </a:lnTo>
                <a:lnTo>
                  <a:pt x="22579" y="77143"/>
                </a:lnTo>
                <a:lnTo>
                  <a:pt x="46496" y="46496"/>
                </a:lnTo>
                <a:lnTo>
                  <a:pt x="77143" y="22579"/>
                </a:lnTo>
                <a:lnTo>
                  <a:pt x="112666" y="6833"/>
                </a:lnTo>
                <a:lnTo>
                  <a:pt x="150951" y="190"/>
                </a:lnTo>
                <a:lnTo>
                  <a:pt x="158750" y="0"/>
                </a:lnTo>
                <a:lnTo>
                  <a:pt x="166548" y="190"/>
                </a:lnTo>
                <a:lnTo>
                  <a:pt x="204833" y="6833"/>
                </a:lnTo>
                <a:lnTo>
                  <a:pt x="240356" y="22579"/>
                </a:lnTo>
                <a:lnTo>
                  <a:pt x="271003" y="46496"/>
                </a:lnTo>
                <a:lnTo>
                  <a:pt x="294920" y="77143"/>
                </a:lnTo>
                <a:lnTo>
                  <a:pt x="310666" y="112666"/>
                </a:lnTo>
                <a:lnTo>
                  <a:pt x="317309" y="150951"/>
                </a:lnTo>
                <a:lnTo>
                  <a:pt x="317500" y="158750"/>
                </a:lnTo>
                <a:lnTo>
                  <a:pt x="317309" y="166549"/>
                </a:lnTo>
                <a:lnTo>
                  <a:pt x="310666" y="204833"/>
                </a:lnTo>
                <a:lnTo>
                  <a:pt x="294920" y="240356"/>
                </a:lnTo>
                <a:lnTo>
                  <a:pt x="271003" y="271003"/>
                </a:lnTo>
                <a:lnTo>
                  <a:pt x="240356" y="294919"/>
                </a:lnTo>
                <a:lnTo>
                  <a:pt x="204833" y="310665"/>
                </a:lnTo>
                <a:lnTo>
                  <a:pt x="166548" y="317309"/>
                </a:lnTo>
                <a:lnTo>
                  <a:pt x="158750" y="3175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408384" y="19304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768350" y="1840576"/>
            <a:ext cx="6238875" cy="6896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solidFill>
                  <a:srgbClr val="09182E"/>
                </a:solidFill>
                <a:latin typeface="Arial"/>
                <a:cs typeface="Arial"/>
              </a:rPr>
              <a:t>Lanolin </a:t>
            </a:r>
            <a:r>
              <a:rPr sz="1400" b="1" spc="-10" dirty="0">
                <a:solidFill>
                  <a:srgbClr val="09182E"/>
                </a:solidFill>
                <a:latin typeface="Arial"/>
                <a:cs typeface="Arial"/>
              </a:rPr>
              <a:t>Derivatives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13599"/>
              </a:lnSpc>
              <a:spcBef>
                <a:spcPts val="140"/>
              </a:spcBef>
            </a:pP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Anhydrous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Lanolin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is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often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added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(up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to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10%)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to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facilitate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the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incorporation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of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aqueous</a:t>
            </a:r>
            <a:r>
              <a:rPr sz="1100" spc="-1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solutions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45454"/>
                </a:solidFill>
                <a:latin typeface="Microsoft Sans Serif"/>
                <a:cs typeface="Microsoft Sans Serif"/>
              </a:rPr>
              <a:t>and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improve</a:t>
            </a:r>
            <a:r>
              <a:rPr sz="1100" spc="-3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wetting.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304800" y="273685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317500"/>
                </a:moveTo>
                <a:lnTo>
                  <a:pt x="120167" y="312740"/>
                </a:lnTo>
                <a:lnTo>
                  <a:pt x="83914" y="298756"/>
                </a:lnTo>
                <a:lnTo>
                  <a:pt x="52146" y="276382"/>
                </a:lnTo>
                <a:lnTo>
                  <a:pt x="26754" y="246946"/>
                </a:lnTo>
                <a:lnTo>
                  <a:pt x="9275" y="212222"/>
                </a:lnTo>
                <a:lnTo>
                  <a:pt x="762" y="174310"/>
                </a:lnTo>
                <a:lnTo>
                  <a:pt x="0" y="158750"/>
                </a:lnTo>
                <a:lnTo>
                  <a:pt x="190" y="150950"/>
                </a:lnTo>
                <a:lnTo>
                  <a:pt x="6833" y="112666"/>
                </a:lnTo>
                <a:lnTo>
                  <a:pt x="22579" y="77143"/>
                </a:lnTo>
                <a:lnTo>
                  <a:pt x="46496" y="46496"/>
                </a:lnTo>
                <a:lnTo>
                  <a:pt x="77143" y="22579"/>
                </a:lnTo>
                <a:lnTo>
                  <a:pt x="112666" y="6833"/>
                </a:lnTo>
                <a:lnTo>
                  <a:pt x="150951" y="190"/>
                </a:lnTo>
                <a:lnTo>
                  <a:pt x="158750" y="0"/>
                </a:lnTo>
                <a:lnTo>
                  <a:pt x="166548" y="190"/>
                </a:lnTo>
                <a:lnTo>
                  <a:pt x="204833" y="6833"/>
                </a:lnTo>
                <a:lnTo>
                  <a:pt x="240356" y="22579"/>
                </a:lnTo>
                <a:lnTo>
                  <a:pt x="271003" y="46496"/>
                </a:lnTo>
                <a:lnTo>
                  <a:pt x="294920" y="77143"/>
                </a:lnTo>
                <a:lnTo>
                  <a:pt x="310666" y="112666"/>
                </a:lnTo>
                <a:lnTo>
                  <a:pt x="317309" y="150950"/>
                </a:lnTo>
                <a:lnTo>
                  <a:pt x="317500" y="158750"/>
                </a:lnTo>
                <a:lnTo>
                  <a:pt x="317309" y="166548"/>
                </a:lnTo>
                <a:lnTo>
                  <a:pt x="310666" y="204833"/>
                </a:lnTo>
                <a:lnTo>
                  <a:pt x="294920" y="240355"/>
                </a:lnTo>
                <a:lnTo>
                  <a:pt x="271003" y="271003"/>
                </a:lnTo>
                <a:lnTo>
                  <a:pt x="240356" y="294919"/>
                </a:lnTo>
                <a:lnTo>
                  <a:pt x="204833" y="310665"/>
                </a:lnTo>
                <a:lnTo>
                  <a:pt x="166548" y="317309"/>
                </a:lnTo>
                <a:lnTo>
                  <a:pt x="158750" y="3175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408384" y="277495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768350" y="2685126"/>
            <a:ext cx="6603365" cy="6959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solidFill>
                  <a:srgbClr val="09182E"/>
                </a:solidFill>
                <a:latin typeface="Arial"/>
                <a:cs typeface="Arial"/>
              </a:rPr>
              <a:t>Plastibase (Polyethylene/Mineral Oil </a:t>
            </a:r>
            <a:r>
              <a:rPr sz="1400" b="1" spc="-20" dirty="0">
                <a:solidFill>
                  <a:srgbClr val="09182E"/>
                </a:solidFill>
                <a:latin typeface="Arial"/>
                <a:cs typeface="Arial"/>
              </a:rPr>
              <a:t>Gel)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17400"/>
              </a:lnSpc>
              <a:spcBef>
                <a:spcPts val="90"/>
              </a:spcBef>
            </a:pP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</a:t>
            </a:r>
            <a:r>
              <a:rPr sz="1100" spc="-6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synthetic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base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that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maintains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constant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consistency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over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a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wide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temperature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range,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providing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45454"/>
                </a:solidFill>
                <a:latin typeface="Microsoft Sans Serif"/>
                <a:cs typeface="Microsoft Sans Serif"/>
              </a:rPr>
              <a:t>stable</a:t>
            </a:r>
            <a:r>
              <a:rPr sz="1100" spc="-5" dirty="0">
                <a:solidFill>
                  <a:srgbClr val="545454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45454"/>
                </a:solidFill>
                <a:latin typeface="Microsoft Sans Serif"/>
                <a:cs typeface="Microsoft Sans Serif"/>
              </a:rPr>
              <a:t>drug </a:t>
            </a:r>
            <a:r>
              <a:rPr sz="1100" spc="-10" dirty="0">
                <a:solidFill>
                  <a:srgbClr val="545454"/>
                </a:solidFill>
                <a:latin typeface="Microsoft Sans Serif"/>
                <a:cs typeface="Microsoft Sans Serif"/>
              </a:rPr>
              <a:t>release.</a:t>
            </a:r>
            <a:endParaRPr sz="11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99282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508000" y="334139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1565B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/>
              <a:t>Ensuring Stability and </a:t>
            </a:r>
            <a:r>
              <a:rPr lang="en-US" spc="-10"/>
              <a:t>Sterility</a:t>
            </a:r>
            <a:endParaRPr lang="en-US" spc="-10" dirty="0"/>
          </a:p>
        </p:txBody>
      </p:sp>
      <p:sp>
        <p:nvSpPr>
          <p:cNvPr id="5" name="object 3"/>
          <p:cNvSpPr/>
          <p:nvPr/>
        </p:nvSpPr>
        <p:spPr>
          <a:xfrm>
            <a:off x="508000" y="1282700"/>
            <a:ext cx="3365500" cy="12700"/>
          </a:xfrm>
          <a:custGeom>
            <a:avLst/>
            <a:gdLst/>
            <a:ahLst/>
            <a:cxnLst/>
            <a:rect l="l" t="t" r="r" b="b"/>
            <a:pathLst>
              <a:path w="3365500" h="12700">
                <a:moveTo>
                  <a:pt x="3365500" y="12700"/>
                </a:moveTo>
                <a:lnTo>
                  <a:pt x="0" y="12700"/>
                </a:lnTo>
                <a:lnTo>
                  <a:pt x="0" y="0"/>
                </a:lnTo>
                <a:lnTo>
                  <a:pt x="3365500" y="0"/>
                </a:lnTo>
                <a:lnTo>
                  <a:pt x="3365500" y="127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495300" y="952500"/>
            <a:ext cx="5002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8565" algn="l"/>
              </a:tabLst>
            </a:pPr>
            <a:r>
              <a:rPr sz="1600" b="1" spc="-10" dirty="0">
                <a:solidFill>
                  <a:srgbClr val="008080"/>
                </a:solidFill>
                <a:latin typeface="Arial"/>
                <a:cs typeface="Arial"/>
              </a:rPr>
              <a:t>Preservatives</a:t>
            </a:r>
            <a:r>
              <a:rPr sz="1600" b="1" dirty="0">
                <a:solidFill>
                  <a:srgbClr val="00808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8080"/>
                </a:solidFill>
                <a:latin typeface="Arial"/>
                <a:cs typeface="Arial"/>
              </a:rPr>
              <a:t>Antioxidants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95300" y="1358646"/>
            <a:ext cx="2835910" cy="4197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Benzalkonium</a:t>
            </a:r>
            <a:r>
              <a:rPr sz="1200" b="1" spc="-70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Chloride</a:t>
            </a:r>
            <a:r>
              <a:rPr sz="1200" b="1" spc="-6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9182E"/>
                </a:solidFill>
                <a:latin typeface="Arial"/>
                <a:cs typeface="Arial"/>
              </a:rPr>
              <a:t>(0.01%)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Most common; effective against Gram+/- </a:t>
            </a:r>
            <a:r>
              <a:rPr sz="1000" spc="-10" dirty="0">
                <a:solidFill>
                  <a:srgbClr val="666666"/>
                </a:solidFill>
                <a:latin typeface="Microsoft Sans Serif"/>
                <a:cs typeface="Microsoft Sans Serif"/>
              </a:rPr>
              <a:t>bacteria.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95300" y="1872995"/>
            <a:ext cx="2983865" cy="4197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Chlorobutanol</a:t>
            </a:r>
            <a:r>
              <a:rPr sz="1200" b="1" spc="-8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9182E"/>
                </a:solidFill>
                <a:latin typeface="Arial"/>
                <a:cs typeface="Arial"/>
              </a:rPr>
              <a:t>(0.5%)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Used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in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anhydrous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bases;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provides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fungal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Microsoft Sans Serif"/>
                <a:cs typeface="Microsoft Sans Serif"/>
              </a:rPr>
              <a:t>coverage.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254500" y="1282700"/>
            <a:ext cx="3365500" cy="12700"/>
          </a:xfrm>
          <a:custGeom>
            <a:avLst/>
            <a:gdLst/>
            <a:ahLst/>
            <a:cxnLst/>
            <a:rect l="l" t="t" r="r" b="b"/>
            <a:pathLst>
              <a:path w="3365500" h="12700">
                <a:moveTo>
                  <a:pt x="3365500" y="12700"/>
                </a:moveTo>
                <a:lnTo>
                  <a:pt x="0" y="12700"/>
                </a:lnTo>
                <a:lnTo>
                  <a:pt x="0" y="0"/>
                </a:lnTo>
                <a:lnTo>
                  <a:pt x="3365500" y="0"/>
                </a:lnTo>
                <a:lnTo>
                  <a:pt x="3365500" y="127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4241800" y="1358646"/>
            <a:ext cx="2454275" cy="4197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Sodium</a:t>
            </a:r>
            <a:r>
              <a:rPr sz="1200" b="1" spc="-4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9182E"/>
                </a:solidFill>
                <a:latin typeface="Arial"/>
                <a:cs typeface="Arial"/>
              </a:rPr>
              <a:t>Metabisulfite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Prevents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oxidation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of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drugs</a:t>
            </a:r>
            <a:r>
              <a:rPr sz="1000" spc="1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like</a:t>
            </a:r>
            <a:r>
              <a:rPr sz="1000" spc="1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Microsoft Sans Serif"/>
                <a:cs typeface="Microsoft Sans Serif"/>
              </a:rPr>
              <a:t>adrenaline.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4241800" y="1872995"/>
            <a:ext cx="2891790" cy="4197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Disodium</a:t>
            </a:r>
            <a:r>
              <a:rPr sz="1200" b="1" spc="-30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9182E"/>
                </a:solidFill>
                <a:latin typeface="Arial"/>
                <a:cs typeface="Arial"/>
              </a:rPr>
              <a:t>Edetate</a:t>
            </a:r>
            <a:r>
              <a:rPr sz="1200" b="1" spc="-25" dirty="0">
                <a:solidFill>
                  <a:srgbClr val="09182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9182E"/>
                </a:solidFill>
                <a:latin typeface="Arial"/>
                <a:cs typeface="Arial"/>
              </a:rPr>
              <a:t>(EDTA)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Chelating</a:t>
            </a:r>
            <a:r>
              <a:rPr sz="1000" spc="1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agent</a:t>
            </a:r>
            <a:r>
              <a:rPr sz="1000" spc="2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that</a:t>
            </a:r>
            <a:r>
              <a:rPr sz="1000" spc="15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synergizes</a:t>
            </a:r>
            <a:r>
              <a:rPr sz="1000" spc="2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666666"/>
                </a:solidFill>
                <a:latin typeface="Microsoft Sans Serif"/>
                <a:cs typeface="Microsoft Sans Serif"/>
              </a:rPr>
              <a:t>with</a:t>
            </a:r>
            <a:r>
              <a:rPr sz="1000" spc="20" dirty="0">
                <a:solidFill>
                  <a:srgbClr val="66666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Microsoft Sans Serif"/>
                <a:cs typeface="Microsoft Sans Serif"/>
              </a:rPr>
              <a:t>preservatives.</a:t>
            </a:r>
            <a:endParaRPr sz="1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7096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57200" y="358775"/>
            <a:ext cx="511175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Manufacturing Sterile </a:t>
            </a:r>
            <a:r>
              <a:rPr spc="-10" dirty="0"/>
              <a:t>Ointments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2355850" y="162877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8080"/>
                </a:solidFill>
                <a:latin typeface="Microsoft Sans Serif"/>
                <a:cs typeface="Microsoft Sans Serif"/>
              </a:rPr>
              <a:t>→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959350" y="162877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8080"/>
                </a:solidFill>
                <a:latin typeface="Microsoft Sans Serif"/>
                <a:cs typeface="Microsoft Sans Serif"/>
              </a:rPr>
              <a:t>→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9" name="object 6"/>
          <p:cNvGrpSpPr/>
          <p:nvPr/>
        </p:nvGrpSpPr>
        <p:grpSpPr>
          <a:xfrm>
            <a:off x="266699" y="1323975"/>
            <a:ext cx="1905000" cy="1047750"/>
            <a:chOff x="507999" y="1301750"/>
            <a:chExt cx="1905000" cy="1047750"/>
          </a:xfrm>
        </p:grpSpPr>
        <p:sp>
          <p:nvSpPr>
            <p:cNvPr id="10" name="object 7"/>
            <p:cNvSpPr/>
            <p:nvPr/>
          </p:nvSpPr>
          <p:spPr>
            <a:xfrm>
              <a:off x="5143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1853744" y="1035049"/>
                  </a:moveTo>
                  <a:lnTo>
                    <a:pt x="38555" y="1035049"/>
                  </a:lnTo>
                  <a:lnTo>
                    <a:pt x="32885" y="1033921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lnTo>
                    <a:pt x="0" y="38555"/>
                  </a:lnTo>
                  <a:lnTo>
                    <a:pt x="21993" y="5639"/>
                  </a:lnTo>
                  <a:lnTo>
                    <a:pt x="38555" y="0"/>
                  </a:lnTo>
                  <a:lnTo>
                    <a:pt x="1853744" y="0"/>
                  </a:lnTo>
                  <a:lnTo>
                    <a:pt x="1886660" y="21993"/>
                  </a:lnTo>
                  <a:lnTo>
                    <a:pt x="1892299" y="38555"/>
                  </a:lnTo>
                  <a:lnTo>
                    <a:pt x="1892299" y="996494"/>
                  </a:lnTo>
                  <a:lnTo>
                    <a:pt x="1870305" y="1029410"/>
                  </a:lnTo>
                  <a:lnTo>
                    <a:pt x="1859414" y="1033921"/>
                  </a:lnTo>
                  <a:lnTo>
                    <a:pt x="1853744" y="1035049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5143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0" y="990600"/>
                  </a:moveTo>
                  <a:lnTo>
                    <a:pt x="0" y="44450"/>
                  </a:lnTo>
                  <a:lnTo>
                    <a:pt x="0" y="38555"/>
                  </a:lnTo>
                  <a:lnTo>
                    <a:pt x="1127" y="32885"/>
                  </a:lnTo>
                  <a:lnTo>
                    <a:pt x="3383" y="27439"/>
                  </a:lnTo>
                  <a:lnTo>
                    <a:pt x="5639" y="21993"/>
                  </a:lnTo>
                  <a:lnTo>
                    <a:pt x="8851" y="17187"/>
                  </a:lnTo>
                  <a:lnTo>
                    <a:pt x="13019" y="13019"/>
                  </a:lnTo>
                  <a:lnTo>
                    <a:pt x="17187" y="8851"/>
                  </a:lnTo>
                  <a:lnTo>
                    <a:pt x="21993" y="5639"/>
                  </a:lnTo>
                  <a:lnTo>
                    <a:pt x="27439" y="3383"/>
                  </a:lnTo>
                  <a:lnTo>
                    <a:pt x="32885" y="1127"/>
                  </a:lnTo>
                  <a:lnTo>
                    <a:pt x="38555" y="0"/>
                  </a:lnTo>
                  <a:lnTo>
                    <a:pt x="44450" y="0"/>
                  </a:lnTo>
                  <a:lnTo>
                    <a:pt x="1847850" y="0"/>
                  </a:lnTo>
                  <a:lnTo>
                    <a:pt x="1853744" y="0"/>
                  </a:lnTo>
                  <a:lnTo>
                    <a:pt x="1859414" y="1127"/>
                  </a:lnTo>
                  <a:lnTo>
                    <a:pt x="1888916" y="27439"/>
                  </a:lnTo>
                  <a:lnTo>
                    <a:pt x="1891172" y="32885"/>
                  </a:lnTo>
                  <a:lnTo>
                    <a:pt x="1892299" y="38555"/>
                  </a:lnTo>
                  <a:lnTo>
                    <a:pt x="1892300" y="44450"/>
                  </a:lnTo>
                  <a:lnTo>
                    <a:pt x="1892300" y="990600"/>
                  </a:lnTo>
                  <a:lnTo>
                    <a:pt x="1892299" y="996494"/>
                  </a:lnTo>
                  <a:lnTo>
                    <a:pt x="1891172" y="1002164"/>
                  </a:lnTo>
                  <a:lnTo>
                    <a:pt x="1888916" y="1007609"/>
                  </a:lnTo>
                  <a:lnTo>
                    <a:pt x="1886660" y="1013055"/>
                  </a:lnTo>
                  <a:lnTo>
                    <a:pt x="1853744" y="1035049"/>
                  </a:lnTo>
                  <a:lnTo>
                    <a:pt x="1847850" y="1035050"/>
                  </a:lnTo>
                  <a:lnTo>
                    <a:pt x="44450" y="1035050"/>
                  </a:lnTo>
                  <a:lnTo>
                    <a:pt x="8851" y="1017862"/>
                  </a:lnTo>
                  <a:lnTo>
                    <a:pt x="3383" y="1007609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494307" y="1409064"/>
            <a:ext cx="1449705" cy="7632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780"/>
              </a:spcBef>
            </a:pPr>
            <a:r>
              <a:rPr sz="1200" b="1" dirty="0">
                <a:solidFill>
                  <a:srgbClr val="008080"/>
                </a:solidFill>
                <a:latin typeface="Arial"/>
                <a:cs typeface="Arial"/>
              </a:rPr>
              <a:t>1. </a:t>
            </a:r>
            <a:r>
              <a:rPr sz="1200" b="1" spc="-10" dirty="0">
                <a:solidFill>
                  <a:srgbClr val="008080"/>
                </a:solidFill>
                <a:latin typeface="Arial"/>
                <a:cs typeface="Arial"/>
              </a:rPr>
              <a:t>Sterilization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050"/>
              </a:lnSpc>
              <a:spcBef>
                <a:spcPts val="570"/>
              </a:spcBef>
            </a:pP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Base: Dry Heat (160°C</a:t>
            </a:r>
            <a:r>
              <a:rPr sz="90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/ </a:t>
            </a:r>
            <a:r>
              <a:rPr sz="9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2h)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API:</a:t>
            </a:r>
            <a:r>
              <a:rPr sz="9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Aseptic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Filtration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or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Gamma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3" name="object 10"/>
          <p:cNvGrpSpPr/>
          <p:nvPr/>
        </p:nvGrpSpPr>
        <p:grpSpPr>
          <a:xfrm>
            <a:off x="2870199" y="1323975"/>
            <a:ext cx="1905000" cy="1047750"/>
            <a:chOff x="3111499" y="1301750"/>
            <a:chExt cx="1905000" cy="1047750"/>
          </a:xfrm>
        </p:grpSpPr>
        <p:sp>
          <p:nvSpPr>
            <p:cNvPr id="14" name="object 11"/>
            <p:cNvSpPr/>
            <p:nvPr/>
          </p:nvSpPr>
          <p:spPr>
            <a:xfrm>
              <a:off x="31178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1853744" y="1035049"/>
                  </a:moveTo>
                  <a:lnTo>
                    <a:pt x="38555" y="1035049"/>
                  </a:lnTo>
                  <a:lnTo>
                    <a:pt x="32885" y="1033921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lnTo>
                    <a:pt x="0" y="38555"/>
                  </a:lnTo>
                  <a:lnTo>
                    <a:pt x="21993" y="5639"/>
                  </a:lnTo>
                  <a:lnTo>
                    <a:pt x="38555" y="0"/>
                  </a:lnTo>
                  <a:lnTo>
                    <a:pt x="1853744" y="0"/>
                  </a:lnTo>
                  <a:lnTo>
                    <a:pt x="1886660" y="21993"/>
                  </a:lnTo>
                  <a:lnTo>
                    <a:pt x="1892299" y="38555"/>
                  </a:lnTo>
                  <a:lnTo>
                    <a:pt x="1892299" y="996494"/>
                  </a:lnTo>
                  <a:lnTo>
                    <a:pt x="1870305" y="1029410"/>
                  </a:lnTo>
                  <a:lnTo>
                    <a:pt x="1859414" y="1033921"/>
                  </a:lnTo>
                  <a:lnTo>
                    <a:pt x="1853744" y="1035049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31178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0" y="990600"/>
                  </a:moveTo>
                  <a:lnTo>
                    <a:pt x="0" y="44450"/>
                  </a:lnTo>
                  <a:lnTo>
                    <a:pt x="0" y="38555"/>
                  </a:lnTo>
                  <a:lnTo>
                    <a:pt x="1127" y="32885"/>
                  </a:lnTo>
                  <a:lnTo>
                    <a:pt x="3383" y="27439"/>
                  </a:lnTo>
                  <a:lnTo>
                    <a:pt x="5639" y="21993"/>
                  </a:lnTo>
                  <a:lnTo>
                    <a:pt x="8851" y="17187"/>
                  </a:lnTo>
                  <a:lnTo>
                    <a:pt x="13019" y="13019"/>
                  </a:lnTo>
                  <a:lnTo>
                    <a:pt x="17187" y="8851"/>
                  </a:lnTo>
                  <a:lnTo>
                    <a:pt x="21993" y="5639"/>
                  </a:lnTo>
                  <a:lnTo>
                    <a:pt x="27439" y="3383"/>
                  </a:lnTo>
                  <a:lnTo>
                    <a:pt x="32885" y="1127"/>
                  </a:lnTo>
                  <a:lnTo>
                    <a:pt x="38555" y="0"/>
                  </a:lnTo>
                  <a:lnTo>
                    <a:pt x="44450" y="0"/>
                  </a:lnTo>
                  <a:lnTo>
                    <a:pt x="1847850" y="0"/>
                  </a:lnTo>
                  <a:lnTo>
                    <a:pt x="1853744" y="0"/>
                  </a:lnTo>
                  <a:lnTo>
                    <a:pt x="1859414" y="1127"/>
                  </a:lnTo>
                  <a:lnTo>
                    <a:pt x="1888915" y="27439"/>
                  </a:lnTo>
                  <a:lnTo>
                    <a:pt x="1891171" y="32885"/>
                  </a:lnTo>
                  <a:lnTo>
                    <a:pt x="1892299" y="38555"/>
                  </a:lnTo>
                  <a:lnTo>
                    <a:pt x="1892300" y="44450"/>
                  </a:lnTo>
                  <a:lnTo>
                    <a:pt x="1892300" y="990600"/>
                  </a:lnTo>
                  <a:lnTo>
                    <a:pt x="1892299" y="996494"/>
                  </a:lnTo>
                  <a:lnTo>
                    <a:pt x="1891171" y="1002164"/>
                  </a:lnTo>
                  <a:lnTo>
                    <a:pt x="1888915" y="1007609"/>
                  </a:lnTo>
                  <a:lnTo>
                    <a:pt x="1886660" y="1013055"/>
                  </a:lnTo>
                  <a:lnTo>
                    <a:pt x="1853744" y="1035049"/>
                  </a:lnTo>
                  <a:lnTo>
                    <a:pt x="1847850" y="1035050"/>
                  </a:lnTo>
                  <a:lnTo>
                    <a:pt x="44450" y="1035050"/>
                  </a:lnTo>
                  <a:lnTo>
                    <a:pt x="8851" y="1017862"/>
                  </a:lnTo>
                  <a:lnTo>
                    <a:pt x="3383" y="1007609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3"/>
          <p:cNvSpPr txBox="1"/>
          <p:nvPr/>
        </p:nvSpPr>
        <p:spPr>
          <a:xfrm>
            <a:off x="3152378" y="1409064"/>
            <a:ext cx="1341120" cy="7632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780"/>
              </a:spcBef>
            </a:pPr>
            <a:r>
              <a:rPr sz="1200" b="1" dirty="0">
                <a:solidFill>
                  <a:srgbClr val="008080"/>
                </a:solidFill>
                <a:latin typeface="Arial"/>
                <a:cs typeface="Arial"/>
              </a:rPr>
              <a:t>2. </a:t>
            </a:r>
            <a:r>
              <a:rPr sz="1200" b="1" spc="-10" dirty="0">
                <a:solidFill>
                  <a:srgbClr val="008080"/>
                </a:solidFill>
                <a:latin typeface="Arial"/>
                <a:cs typeface="Arial"/>
              </a:rPr>
              <a:t>Mixing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050"/>
              </a:lnSpc>
              <a:spcBef>
                <a:spcPts val="570"/>
              </a:spcBef>
            </a:pP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Grade</a:t>
            </a:r>
            <a:r>
              <a:rPr sz="9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sz="9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environment.</a:t>
            </a:r>
            <a:r>
              <a:rPr sz="90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API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micronized</a:t>
            </a:r>
            <a:r>
              <a:rPr sz="9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(&lt;10</a:t>
            </a:r>
            <a:r>
              <a:rPr sz="9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µm)</a:t>
            </a:r>
            <a:r>
              <a:rPr sz="90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and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dispersed in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base.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7" name="object 14"/>
          <p:cNvGrpSpPr/>
          <p:nvPr/>
        </p:nvGrpSpPr>
        <p:grpSpPr>
          <a:xfrm>
            <a:off x="5473699" y="1323975"/>
            <a:ext cx="1905000" cy="1047750"/>
            <a:chOff x="5714999" y="1301750"/>
            <a:chExt cx="1905000" cy="1047750"/>
          </a:xfrm>
        </p:grpSpPr>
        <p:sp>
          <p:nvSpPr>
            <p:cNvPr id="18" name="object 15"/>
            <p:cNvSpPr/>
            <p:nvPr/>
          </p:nvSpPr>
          <p:spPr>
            <a:xfrm>
              <a:off x="57213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1853743" y="1035049"/>
                  </a:moveTo>
                  <a:lnTo>
                    <a:pt x="38555" y="1035049"/>
                  </a:lnTo>
                  <a:lnTo>
                    <a:pt x="32885" y="1033921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lnTo>
                    <a:pt x="0" y="38555"/>
                  </a:lnTo>
                  <a:lnTo>
                    <a:pt x="21993" y="5639"/>
                  </a:lnTo>
                  <a:lnTo>
                    <a:pt x="38555" y="0"/>
                  </a:lnTo>
                  <a:lnTo>
                    <a:pt x="1853743" y="0"/>
                  </a:lnTo>
                  <a:lnTo>
                    <a:pt x="1886659" y="21993"/>
                  </a:lnTo>
                  <a:lnTo>
                    <a:pt x="1892299" y="38555"/>
                  </a:lnTo>
                  <a:lnTo>
                    <a:pt x="1892299" y="996494"/>
                  </a:lnTo>
                  <a:lnTo>
                    <a:pt x="1870304" y="1029410"/>
                  </a:lnTo>
                  <a:lnTo>
                    <a:pt x="1859413" y="1033921"/>
                  </a:lnTo>
                  <a:lnTo>
                    <a:pt x="1853743" y="1035049"/>
                  </a:lnTo>
                  <a:close/>
                </a:path>
              </a:pathLst>
            </a:custGeom>
            <a:solidFill>
              <a:srgbClr val="F0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5721349" y="1308100"/>
              <a:ext cx="1892300" cy="1035050"/>
            </a:xfrm>
            <a:custGeom>
              <a:avLst/>
              <a:gdLst/>
              <a:ahLst/>
              <a:cxnLst/>
              <a:rect l="l" t="t" r="r" b="b"/>
              <a:pathLst>
                <a:path w="1892300" h="1035050">
                  <a:moveTo>
                    <a:pt x="0" y="990600"/>
                  </a:moveTo>
                  <a:lnTo>
                    <a:pt x="0" y="44450"/>
                  </a:lnTo>
                  <a:lnTo>
                    <a:pt x="0" y="38555"/>
                  </a:lnTo>
                  <a:lnTo>
                    <a:pt x="1127" y="32885"/>
                  </a:lnTo>
                  <a:lnTo>
                    <a:pt x="3383" y="27439"/>
                  </a:lnTo>
                  <a:lnTo>
                    <a:pt x="5639" y="21993"/>
                  </a:lnTo>
                  <a:lnTo>
                    <a:pt x="8851" y="17187"/>
                  </a:lnTo>
                  <a:lnTo>
                    <a:pt x="13019" y="13019"/>
                  </a:lnTo>
                  <a:lnTo>
                    <a:pt x="17186" y="8851"/>
                  </a:lnTo>
                  <a:lnTo>
                    <a:pt x="21993" y="5639"/>
                  </a:lnTo>
                  <a:lnTo>
                    <a:pt x="27439" y="3383"/>
                  </a:lnTo>
                  <a:lnTo>
                    <a:pt x="32885" y="1127"/>
                  </a:lnTo>
                  <a:lnTo>
                    <a:pt x="38555" y="0"/>
                  </a:lnTo>
                  <a:lnTo>
                    <a:pt x="44450" y="0"/>
                  </a:lnTo>
                  <a:lnTo>
                    <a:pt x="1847850" y="0"/>
                  </a:lnTo>
                  <a:lnTo>
                    <a:pt x="1853743" y="0"/>
                  </a:lnTo>
                  <a:lnTo>
                    <a:pt x="1859413" y="1127"/>
                  </a:lnTo>
                  <a:lnTo>
                    <a:pt x="1888916" y="27439"/>
                  </a:lnTo>
                  <a:lnTo>
                    <a:pt x="1892300" y="44450"/>
                  </a:lnTo>
                  <a:lnTo>
                    <a:pt x="1892300" y="990600"/>
                  </a:lnTo>
                  <a:lnTo>
                    <a:pt x="1875112" y="1026198"/>
                  </a:lnTo>
                  <a:lnTo>
                    <a:pt x="1847850" y="1035050"/>
                  </a:lnTo>
                  <a:lnTo>
                    <a:pt x="44450" y="1035050"/>
                  </a:lnTo>
                  <a:lnTo>
                    <a:pt x="13019" y="1022030"/>
                  </a:lnTo>
                  <a:lnTo>
                    <a:pt x="8851" y="1017862"/>
                  </a:lnTo>
                  <a:lnTo>
                    <a:pt x="5639" y="1013055"/>
                  </a:lnTo>
                  <a:lnTo>
                    <a:pt x="3383" y="1007609"/>
                  </a:lnTo>
                  <a:lnTo>
                    <a:pt x="1127" y="1002164"/>
                  </a:lnTo>
                  <a:lnTo>
                    <a:pt x="0" y="996494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7"/>
          <p:cNvSpPr txBox="1"/>
          <p:nvPr/>
        </p:nvSpPr>
        <p:spPr>
          <a:xfrm>
            <a:off x="5803602" y="1409064"/>
            <a:ext cx="1245235" cy="7632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780"/>
              </a:spcBef>
            </a:pPr>
            <a:r>
              <a:rPr sz="1200" b="1" dirty="0">
                <a:solidFill>
                  <a:srgbClr val="008080"/>
                </a:solidFill>
                <a:latin typeface="Arial"/>
                <a:cs typeface="Arial"/>
              </a:rPr>
              <a:t>3. </a:t>
            </a:r>
            <a:r>
              <a:rPr sz="1200" b="1" spc="-10" dirty="0">
                <a:solidFill>
                  <a:srgbClr val="008080"/>
                </a:solidFill>
                <a:latin typeface="Arial"/>
                <a:cs typeface="Arial"/>
              </a:rPr>
              <a:t>Filling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050"/>
              </a:lnSpc>
              <a:spcBef>
                <a:spcPts val="570"/>
              </a:spcBef>
            </a:pP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Aseptic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filling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into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sterile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collapsible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tubes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under </a:t>
            </a:r>
            <a:r>
              <a:rPr sz="900" dirty="0">
                <a:solidFill>
                  <a:srgbClr val="333333"/>
                </a:solidFill>
                <a:latin typeface="Microsoft Sans Serif"/>
                <a:cs typeface="Microsoft Sans Serif"/>
              </a:rPr>
              <a:t>laminar</a:t>
            </a:r>
            <a:r>
              <a:rPr sz="90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flow.</a:t>
            </a:r>
            <a:endParaRPr sz="9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1861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797</Words>
  <Application>Microsoft Office PowerPoint</Application>
  <PresentationFormat>Custom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MT</vt:lpstr>
      <vt:lpstr>Courier New</vt:lpstr>
      <vt:lpstr>Microsoft Sans Serif</vt:lpstr>
      <vt:lpstr>Segoe UI Symbol</vt:lpstr>
      <vt:lpstr>Office Theme</vt:lpstr>
      <vt:lpstr>Ophthalmic Ointments</vt:lpstr>
      <vt:lpstr>Definition &amp; Purpose</vt:lpstr>
      <vt:lpstr>Key Ingredients &amp; Composition</vt:lpstr>
      <vt:lpstr>Clinical Benefits &amp; Limitations</vt:lpstr>
      <vt:lpstr>Advantages vs. Eye Drops</vt:lpstr>
      <vt:lpstr>Common Clinical Uses</vt:lpstr>
      <vt:lpstr>The Foundation: Ointment Bases</vt:lpstr>
      <vt:lpstr>PowerPoint Presentation</vt:lpstr>
      <vt:lpstr>Manufacturing Sterile Ointments</vt:lpstr>
      <vt:lpstr>Packaging &amp; Labeling</vt:lpstr>
      <vt:lpstr>Patient Counseling</vt:lpstr>
      <vt:lpstr>Key Takeaways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Ophthalmic Ointments</dc:title>
  <dc:creator>Mustafa Alhaddad</dc:creator>
  <cp:lastModifiedBy>Nora Yousif</cp:lastModifiedBy>
  <cp:revision>5</cp:revision>
  <dcterms:created xsi:type="dcterms:W3CDTF">2026-02-09T08:23:41Z</dcterms:created>
  <dcterms:modified xsi:type="dcterms:W3CDTF">2026-02-28T07:47:14Z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2026-02-09T00:00:00Z</vt:filetime>
  </property>
  <property fmtid="{D5CDD505-2E9C-101B-9397-08002B2CF9AE}" pid="3" name="Producer">
    <vt:lpwstr>PyPDF2</vt:lpwstr>
  </property>
  <property fmtid="{D5CDD505-2E9C-101B-9397-08002B2CF9AE}" pid="4" name="LastSaved">
    <vt:filetime>2026-02-09T00:00:00Z</vt:filetime>
  </property>
</Properties>
</file>