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Helvetica World" panose="020B0604020202020204" charset="-128"/>
      <p:regular r:id="rId17"/>
    </p:embeddedFont>
    <p:embeddedFont>
      <p:font typeface="Helvetica World Bold" panose="020B0604020202020204" charset="-128"/>
      <p:regular r:id="rId18"/>
    </p:embeddedFont>
    <p:embeddedFont>
      <p:font typeface="Franklin Gothic Book" panose="020B0503020102020204" pitchFamily="34" charset="0"/>
      <p:regular r:id="rId19"/>
      <p:italic r:id="rId20"/>
    </p:embeddedFont>
    <p:embeddedFont>
      <p:font typeface="Georgia Pro Condense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322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2700"/>
            <a:ext cx="11201400" cy="10299700"/>
            <a:chOff x="0" y="0"/>
            <a:chExt cx="963348" cy="8857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63348" cy="885799"/>
            </a:xfrm>
            <a:custGeom>
              <a:avLst/>
              <a:gdLst/>
              <a:ahLst/>
              <a:cxnLst/>
              <a:rect l="l" t="t" r="r" b="b"/>
              <a:pathLst>
                <a:path w="963348" h="885799">
                  <a:moveTo>
                    <a:pt x="0" y="0"/>
                  </a:moveTo>
                  <a:lnTo>
                    <a:pt x="963348" y="0"/>
                  </a:lnTo>
                  <a:lnTo>
                    <a:pt x="963348" y="885799"/>
                  </a:lnTo>
                  <a:lnTo>
                    <a:pt x="0" y="885799"/>
                  </a:lnTo>
                  <a:close/>
                </a:path>
              </a:pathLst>
            </a:custGeom>
            <a:solidFill>
              <a:srgbClr val="698CA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868150" y="666750"/>
            <a:ext cx="5753100" cy="8953500"/>
            <a:chOff x="0" y="0"/>
            <a:chExt cx="814724" cy="12679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4724" cy="1267949"/>
            </a:xfrm>
            <a:custGeom>
              <a:avLst/>
              <a:gdLst/>
              <a:ahLst/>
              <a:cxnLst/>
              <a:rect l="l" t="t" r="r" b="b"/>
              <a:pathLst>
                <a:path w="814724" h="1267949">
                  <a:moveTo>
                    <a:pt x="26914" y="0"/>
                  </a:moveTo>
                  <a:lnTo>
                    <a:pt x="787810" y="0"/>
                  </a:lnTo>
                  <a:cubicBezTo>
                    <a:pt x="802675" y="0"/>
                    <a:pt x="814724" y="12050"/>
                    <a:pt x="814724" y="26914"/>
                  </a:cubicBezTo>
                  <a:lnTo>
                    <a:pt x="814724" y="1241035"/>
                  </a:lnTo>
                  <a:cubicBezTo>
                    <a:pt x="814724" y="1255899"/>
                    <a:pt x="802675" y="1267949"/>
                    <a:pt x="787810" y="1267949"/>
                  </a:cubicBezTo>
                  <a:lnTo>
                    <a:pt x="26914" y="1267949"/>
                  </a:lnTo>
                  <a:cubicBezTo>
                    <a:pt x="12050" y="1267949"/>
                    <a:pt x="0" y="1255899"/>
                    <a:pt x="0" y="1241035"/>
                  </a:cubicBezTo>
                  <a:lnTo>
                    <a:pt x="0" y="26914"/>
                  </a:lnTo>
                  <a:cubicBezTo>
                    <a:pt x="0" y="12050"/>
                    <a:pt x="12050" y="0"/>
                    <a:pt x="26914" y="0"/>
                  </a:cubicBezTo>
                  <a:close/>
                </a:path>
              </a:pathLst>
            </a:custGeom>
            <a:blipFill>
              <a:blip r:embed="rId2"/>
              <a:stretch>
                <a:fillRect t="-199" b="-199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0" y="8143712"/>
            <a:ext cx="96774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Lecturer : Nora </a:t>
            </a:r>
            <a:r>
              <a:rPr lang="en-GB" sz="4000" dirty="0" err="1">
                <a:solidFill>
                  <a:schemeClr val="bg1"/>
                </a:solidFill>
              </a:rPr>
              <a:t>Zawar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Yousif</a:t>
            </a:r>
            <a:endParaRPr lang="en-GB" sz="4000" dirty="0">
              <a:solidFill>
                <a:schemeClr val="bg1"/>
              </a:solidFill>
            </a:endParaRPr>
          </a:p>
          <a:p>
            <a:r>
              <a:rPr lang="en-GB" sz="4000" dirty="0">
                <a:solidFill>
                  <a:schemeClr val="bg1"/>
                </a:solidFill>
              </a:rPr>
              <a:t>Lecturer : </a:t>
            </a:r>
            <a:r>
              <a:rPr lang="en-GB" sz="4000" dirty="0" err="1">
                <a:solidFill>
                  <a:schemeClr val="bg1"/>
                </a:solidFill>
              </a:rPr>
              <a:t>Zeina</a:t>
            </a:r>
            <a:r>
              <a:rPr lang="en-GB" sz="4000" dirty="0">
                <a:solidFill>
                  <a:schemeClr val="bg1"/>
                </a:solidFill>
              </a:rPr>
              <a:t> Dawood </a:t>
            </a:r>
          </a:p>
          <a:p>
            <a:r>
              <a:rPr lang="en-GB" sz="4000" dirty="0">
                <a:solidFill>
                  <a:schemeClr val="bg1"/>
                </a:solidFill>
              </a:rPr>
              <a:t>Assistant Lecturer : Mustafa Mohammed Noori</a:t>
            </a:r>
            <a:endParaRPr lang="ar-IQ" sz="4000" dirty="0">
              <a:solidFill>
                <a:schemeClr val="bg1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81000" y="2438798"/>
            <a:ext cx="9754495" cy="3482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350"/>
              </a:lnSpc>
            </a:pPr>
            <a:r>
              <a:rPr lang="en-US" sz="13350" u="none" strike="noStrike" spc="-467" dirty="0">
                <a:solidFill>
                  <a:srgbClr val="F6F9FB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Pharmaceutical Creams</a:t>
            </a:r>
          </a:p>
        </p:txBody>
      </p:sp>
      <p:sp>
        <p:nvSpPr>
          <p:cNvPr id="8" name="Freeform 8"/>
          <p:cNvSpPr/>
          <p:nvPr/>
        </p:nvSpPr>
        <p:spPr>
          <a:xfrm rot="-3117037">
            <a:off x="8947742" y="7656091"/>
            <a:ext cx="2112604" cy="1859092"/>
          </a:xfrm>
          <a:custGeom>
            <a:avLst/>
            <a:gdLst/>
            <a:ahLst/>
            <a:cxnLst/>
            <a:rect l="l" t="t" r="r" b="b"/>
            <a:pathLst>
              <a:path w="2112604" h="1859092">
                <a:moveTo>
                  <a:pt x="0" y="0"/>
                </a:moveTo>
                <a:lnTo>
                  <a:pt x="2112604" y="0"/>
                </a:lnTo>
                <a:lnTo>
                  <a:pt x="2112604" y="1859091"/>
                </a:lnTo>
                <a:lnTo>
                  <a:pt x="0" y="18590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 descr="الجامعة المستنصرية - ويكيبيديا">
            <a:extLst>
              <a:ext uri="{FF2B5EF4-FFF2-40B4-BE49-F238E27FC236}">
                <a16:creationId xmlns:a16="http://schemas.microsoft.com/office/drawing/2014/main" id="{BB43AC46-A33A-1C4D-157D-3509CA036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7042"/>
            <a:ext cx="2133599" cy="212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4CBE6D-DE1E-2C57-62E1-C858250A36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-208680"/>
            <a:ext cx="2837580" cy="2837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01150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6F9F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10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66750" y="666750"/>
            <a:ext cx="16954500" cy="8953500"/>
            <a:chOff x="0" y="0"/>
            <a:chExt cx="4465383" cy="23581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65383" cy="2358124"/>
            </a:xfrm>
            <a:custGeom>
              <a:avLst/>
              <a:gdLst/>
              <a:ahLst/>
              <a:cxnLst/>
              <a:rect l="l" t="t" r="r" b="b"/>
              <a:pathLst>
                <a:path w="4465383" h="2358124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698CAA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465383" cy="2415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800225" y="1497806"/>
            <a:ext cx="12944475" cy="4154387"/>
            <a:chOff x="0" y="-85725"/>
            <a:chExt cx="17259300" cy="5539183"/>
          </a:xfrm>
        </p:grpSpPr>
        <p:sp>
          <p:nvSpPr>
            <p:cNvPr id="7" name="TextBox 7"/>
            <p:cNvSpPr txBox="1"/>
            <p:nvPr/>
          </p:nvSpPr>
          <p:spPr>
            <a:xfrm>
              <a:off x="0" y="-85725"/>
              <a:ext cx="17259300" cy="1702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400"/>
                </a:lnSpc>
              </a:pPr>
              <a:r>
                <a:rPr lang="en-US" sz="8000" spc="-240">
                  <a:solidFill>
                    <a:srgbClr val="F6F9FB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Incompatibilities in Creams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187687"/>
              <a:ext cx="17259300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00"/>
                </a:lnSpc>
                <a:spcBef>
                  <a:spcPct val="0"/>
                </a:spcBef>
              </a:pPr>
              <a:r>
                <a:rPr lang="en-US" sz="3200" b="1" spc="-37" dirty="0">
                  <a:solidFill>
                    <a:srgbClr val="F6F9FB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Understanding Chemical Stability Issues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059641"/>
              <a:ext cx="13512135" cy="2393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99"/>
                </a:lnSpc>
              </a:pPr>
              <a:r>
                <a:rPr lang="en-US" sz="3200" spc="-37" dirty="0">
                  <a:solidFill>
                    <a:srgbClr val="F6F9FB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Both cold and vanishing creams are soap emulsions, making them sensitive to acidic substances that can degrade the emulsifier, disrupting the formulation's stability and effectiveness.</a:t>
              </a:r>
            </a:p>
          </p:txBody>
        </p:sp>
      </p:grpSp>
      <p:sp>
        <p:nvSpPr>
          <p:cNvPr id="10" name="Freeform 10"/>
          <p:cNvSpPr/>
          <p:nvPr/>
        </p:nvSpPr>
        <p:spPr>
          <a:xfrm rot="-3117037">
            <a:off x="16099474" y="7952721"/>
            <a:ext cx="2112604" cy="1859092"/>
          </a:xfrm>
          <a:custGeom>
            <a:avLst/>
            <a:gdLst/>
            <a:ahLst/>
            <a:cxnLst/>
            <a:rect l="l" t="t" r="r" b="b"/>
            <a:pathLst>
              <a:path w="2112604" h="1859092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6913880"/>
            <a:ext cx="6886575" cy="261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499" u="none" strike="noStrike" spc="-37">
                <a:solidFill>
                  <a:srgbClr val="F6F9F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Prepare Cold Cream and Vanishing Cream as per formulas</a:t>
            </a:r>
          </a:p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499" u="none" strike="noStrike" spc="-37">
                <a:solidFill>
                  <a:srgbClr val="F6F9F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Observe emulsion types, textures, and cooling effects</a:t>
            </a:r>
          </a:p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499" u="none" strike="noStrike" spc="-37">
                <a:solidFill>
                  <a:srgbClr val="F6F9F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Handle all materials carefully, ensuring temperature control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66750" y="581025"/>
            <a:ext cx="6886575" cy="392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400"/>
              </a:lnSpc>
            </a:pPr>
            <a:r>
              <a:rPr lang="en-US" sz="8000" spc="-240">
                <a:solidFill>
                  <a:srgbClr val="F6F9FB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Laboratory Demonstration Overview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991600" y="0"/>
            <a:ext cx="9296400" cy="10287000"/>
            <a:chOff x="0" y="0"/>
            <a:chExt cx="1220873" cy="13509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20873" cy="1350966"/>
            </a:xfrm>
            <a:custGeom>
              <a:avLst/>
              <a:gdLst/>
              <a:ahLst/>
              <a:cxnLst/>
              <a:rect l="l" t="t" r="r" b="b"/>
              <a:pathLst>
                <a:path w="1220873" h="1350966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r="-417"/>
              </a:stretch>
            </a:blipFill>
          </p:spPr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01150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6F9F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12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66750" y="666750"/>
            <a:ext cx="16954500" cy="8953500"/>
            <a:chOff x="0" y="0"/>
            <a:chExt cx="4465383" cy="23581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65383" cy="2358124"/>
            </a:xfrm>
            <a:custGeom>
              <a:avLst/>
              <a:gdLst/>
              <a:ahLst/>
              <a:cxnLst/>
              <a:rect l="l" t="t" r="r" b="b"/>
              <a:pathLst>
                <a:path w="4465383" h="2358124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1F3B4D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465383" cy="2415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800225" y="1562100"/>
            <a:ext cx="13249275" cy="2067009"/>
            <a:chOff x="0" y="0"/>
            <a:chExt cx="17665700" cy="2756012"/>
          </a:xfrm>
        </p:grpSpPr>
        <p:sp>
          <p:nvSpPr>
            <p:cNvPr id="7" name="TextBox 7"/>
            <p:cNvSpPr txBox="1"/>
            <p:nvPr/>
          </p:nvSpPr>
          <p:spPr>
            <a:xfrm>
              <a:off x="0" y="-85725"/>
              <a:ext cx="17665700" cy="1702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400"/>
                </a:lnSpc>
              </a:pPr>
              <a:r>
                <a:rPr lang="en-US" sz="8000" spc="-240">
                  <a:solidFill>
                    <a:srgbClr val="F6F9FB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Key Takeaways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187687"/>
              <a:ext cx="17665700" cy="56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00"/>
                </a:lnSpc>
                <a:spcBef>
                  <a:spcPct val="0"/>
                </a:spcBef>
              </a:pPr>
              <a:r>
                <a:rPr lang="en-US" sz="2500" b="1" spc="-37">
                  <a:solidFill>
                    <a:srgbClr val="F6F9FB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Important Concepts in Pharmaceutical Creams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800225" y="5143500"/>
            <a:ext cx="4308497" cy="2930525"/>
            <a:chOff x="0" y="0"/>
            <a:chExt cx="5744662" cy="3907367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5744662" cy="533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99"/>
                </a:lnSpc>
                <a:spcBef>
                  <a:spcPct val="0"/>
                </a:spcBef>
              </a:pPr>
              <a:r>
                <a:rPr lang="en-US" sz="2499" b="1" spc="-37">
                  <a:solidFill>
                    <a:srgbClr val="F6F9FB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Cream Properties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060450"/>
              <a:ext cx="5744662" cy="2846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</a:pPr>
              <a:r>
                <a:rPr lang="en-US" sz="2000" u="none" strike="noStrike" spc="-30">
                  <a:solidFill>
                    <a:srgbClr val="F6F9FB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Creams are semisolid emulsions designed for </a:t>
              </a:r>
              <a:r>
                <a:rPr lang="en-US" sz="2000" b="1" u="none" strike="noStrike" spc="-30">
                  <a:solidFill>
                    <a:srgbClr val="F6F9FB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topical application</a:t>
              </a:r>
              <a:r>
                <a:rPr lang="en-US" sz="2000" u="none" strike="noStrike" spc="-30">
                  <a:solidFill>
                    <a:srgbClr val="F6F9FB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, characterized by their spreadable texture and high water content, making them suitable for various skin treatments.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291388" y="5143500"/>
            <a:ext cx="4010025" cy="2578100"/>
            <a:chOff x="0" y="0"/>
            <a:chExt cx="5346700" cy="3437467"/>
          </a:xfrm>
        </p:grpSpPr>
        <p:sp>
          <p:nvSpPr>
            <p:cNvPr id="13" name="TextBox 13"/>
            <p:cNvSpPr txBox="1"/>
            <p:nvPr/>
          </p:nvSpPr>
          <p:spPr>
            <a:xfrm>
              <a:off x="0" y="0"/>
              <a:ext cx="5346700" cy="533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99"/>
                </a:lnSpc>
                <a:spcBef>
                  <a:spcPct val="0"/>
                </a:spcBef>
              </a:pPr>
              <a:r>
                <a:rPr lang="en-US" sz="2499" b="1" spc="-37">
                  <a:solidFill>
                    <a:srgbClr val="F6F9FB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Types of Creams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060450"/>
              <a:ext cx="5346700" cy="2377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</a:pPr>
              <a:r>
                <a:rPr lang="en-US" sz="2000" u="none" strike="noStrike" spc="-30">
                  <a:solidFill>
                    <a:srgbClr val="F6F9FB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Creams are classified as either </a:t>
              </a:r>
              <a:r>
                <a:rPr lang="en-US" sz="2000" b="1" u="none" strike="noStrike" spc="-30">
                  <a:solidFill>
                    <a:srgbClr val="F6F9FB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medicated</a:t>
              </a:r>
              <a:r>
                <a:rPr lang="en-US" sz="2000" u="none" strike="noStrike" spc="-30">
                  <a:solidFill>
                    <a:srgbClr val="F6F9FB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for therapeutic use or non-medicated for moisturizing; each type serves different purposes in skincare and treatment.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172950" y="5143500"/>
            <a:ext cx="4010025" cy="2578100"/>
            <a:chOff x="0" y="0"/>
            <a:chExt cx="5346700" cy="3437467"/>
          </a:xfrm>
        </p:grpSpPr>
        <p:sp>
          <p:nvSpPr>
            <p:cNvPr id="16" name="TextBox 16"/>
            <p:cNvSpPr txBox="1"/>
            <p:nvPr/>
          </p:nvSpPr>
          <p:spPr>
            <a:xfrm>
              <a:off x="0" y="0"/>
              <a:ext cx="5346700" cy="533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99"/>
                </a:lnSpc>
                <a:spcBef>
                  <a:spcPct val="0"/>
                </a:spcBef>
              </a:pPr>
              <a:r>
                <a:rPr lang="en-US" sz="2499" b="1" spc="-37">
                  <a:solidFill>
                    <a:srgbClr val="F6F9FB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Emulsion Systems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060450"/>
              <a:ext cx="5346700" cy="2377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</a:pPr>
              <a:r>
                <a:rPr lang="en-US" sz="2000" u="none" strike="noStrike" spc="-30">
                  <a:solidFill>
                    <a:srgbClr val="F6F9FB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Creams can be oil-in-water (o/w) or water-in-oil (w/o), with the emulsion type impacting their </a:t>
              </a:r>
              <a:r>
                <a:rPr lang="en-US" sz="2000" b="1" u="none" strike="noStrike" spc="-30">
                  <a:solidFill>
                    <a:srgbClr val="F6F9FB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texture</a:t>
              </a:r>
              <a:r>
                <a:rPr lang="en-US" sz="2000" u="none" strike="noStrike" spc="-30">
                  <a:solidFill>
                    <a:srgbClr val="F6F9FB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, absorption, and overall effectiveness on the skin.</a:t>
              </a:r>
            </a:p>
          </p:txBody>
        </p:sp>
      </p:grpSp>
      <p:sp>
        <p:nvSpPr>
          <p:cNvPr id="18" name="Freeform 18"/>
          <p:cNvSpPr/>
          <p:nvPr/>
        </p:nvSpPr>
        <p:spPr>
          <a:xfrm rot="-3117037">
            <a:off x="16099474" y="7952721"/>
            <a:ext cx="2112604" cy="1859092"/>
          </a:xfrm>
          <a:custGeom>
            <a:avLst/>
            <a:gdLst/>
            <a:ahLst/>
            <a:cxnLst/>
            <a:rect l="l" t="t" r="r" b="b"/>
            <a:pathLst>
              <a:path w="2112604" h="1859092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7985125"/>
            <a:ext cx="6886575" cy="1635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9"/>
              </a:lnSpc>
            </a:pPr>
            <a:r>
              <a:rPr lang="en-US" sz="2499" spc="-37">
                <a:solidFill>
                  <a:srgbClr val="F6F9F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Test your understanding of pharmaceutical creams with the following questions. Consider the properties, preparation, and classification of creams as you formulate your answers.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66750" y="733425"/>
            <a:ext cx="6886575" cy="226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</a:pPr>
            <a:r>
              <a:rPr lang="en-US" sz="8000" spc="-240">
                <a:solidFill>
                  <a:srgbClr val="F6F9FB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Quiz and Discussion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991600" y="1076325"/>
            <a:ext cx="8629650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99"/>
              </a:lnSpc>
              <a:spcBef>
                <a:spcPct val="0"/>
              </a:spcBef>
            </a:pPr>
            <a:r>
              <a:rPr lang="en-US" sz="2999" spc="-104">
                <a:solidFill>
                  <a:srgbClr val="F6F9FB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What determines a cream's emulsion type?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991600" y="2457450"/>
            <a:ext cx="8629650" cy="1538600"/>
            <a:chOff x="0" y="0"/>
            <a:chExt cx="2272830" cy="4052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72830" cy="405228"/>
            </a:xfrm>
            <a:custGeom>
              <a:avLst/>
              <a:gdLst/>
              <a:ahLst/>
              <a:cxnLst/>
              <a:rect l="l" t="t" r="r" b="b"/>
              <a:pathLst>
                <a:path w="2272830" h="405228">
                  <a:moveTo>
                    <a:pt x="35885" y="0"/>
                  </a:moveTo>
                  <a:lnTo>
                    <a:pt x="2236944" y="0"/>
                  </a:lnTo>
                  <a:cubicBezTo>
                    <a:pt x="2246462" y="0"/>
                    <a:pt x="2255589" y="3781"/>
                    <a:pt x="2262319" y="10511"/>
                  </a:cubicBezTo>
                  <a:cubicBezTo>
                    <a:pt x="2269049" y="17240"/>
                    <a:pt x="2272830" y="26368"/>
                    <a:pt x="2272830" y="35885"/>
                  </a:cubicBezTo>
                  <a:lnTo>
                    <a:pt x="2272830" y="369343"/>
                  </a:lnTo>
                  <a:cubicBezTo>
                    <a:pt x="2272830" y="378860"/>
                    <a:pt x="2269049" y="387988"/>
                    <a:pt x="2262319" y="394717"/>
                  </a:cubicBezTo>
                  <a:cubicBezTo>
                    <a:pt x="2255589" y="401447"/>
                    <a:pt x="2246462" y="405228"/>
                    <a:pt x="2236944" y="405228"/>
                  </a:cubicBezTo>
                  <a:lnTo>
                    <a:pt x="35885" y="405228"/>
                  </a:lnTo>
                  <a:cubicBezTo>
                    <a:pt x="26368" y="405228"/>
                    <a:pt x="17240" y="401447"/>
                    <a:pt x="10511" y="394717"/>
                  </a:cubicBezTo>
                  <a:cubicBezTo>
                    <a:pt x="3781" y="387988"/>
                    <a:pt x="0" y="378860"/>
                    <a:pt x="0" y="369343"/>
                  </a:cubicBezTo>
                  <a:lnTo>
                    <a:pt x="0" y="35885"/>
                  </a:lnTo>
                  <a:cubicBezTo>
                    <a:pt x="0" y="26368"/>
                    <a:pt x="3781" y="17240"/>
                    <a:pt x="10511" y="10511"/>
                  </a:cubicBezTo>
                  <a:cubicBezTo>
                    <a:pt x="17240" y="3781"/>
                    <a:pt x="26368" y="0"/>
                    <a:pt x="35885" y="0"/>
                  </a:cubicBezTo>
                  <a:close/>
                </a:path>
              </a:pathLst>
            </a:custGeom>
            <a:solidFill>
              <a:srgbClr val="F6F9F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272830" cy="4623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991600" y="4318206"/>
            <a:ext cx="8629650" cy="1538600"/>
            <a:chOff x="0" y="0"/>
            <a:chExt cx="2272830" cy="4052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72830" cy="405228"/>
            </a:xfrm>
            <a:custGeom>
              <a:avLst/>
              <a:gdLst/>
              <a:ahLst/>
              <a:cxnLst/>
              <a:rect l="l" t="t" r="r" b="b"/>
              <a:pathLst>
                <a:path w="2272830" h="405228">
                  <a:moveTo>
                    <a:pt x="35885" y="0"/>
                  </a:moveTo>
                  <a:lnTo>
                    <a:pt x="2236944" y="0"/>
                  </a:lnTo>
                  <a:cubicBezTo>
                    <a:pt x="2246462" y="0"/>
                    <a:pt x="2255589" y="3781"/>
                    <a:pt x="2262319" y="10511"/>
                  </a:cubicBezTo>
                  <a:cubicBezTo>
                    <a:pt x="2269049" y="17240"/>
                    <a:pt x="2272830" y="26368"/>
                    <a:pt x="2272830" y="35885"/>
                  </a:cubicBezTo>
                  <a:lnTo>
                    <a:pt x="2272830" y="369343"/>
                  </a:lnTo>
                  <a:cubicBezTo>
                    <a:pt x="2272830" y="378860"/>
                    <a:pt x="2269049" y="387988"/>
                    <a:pt x="2262319" y="394717"/>
                  </a:cubicBezTo>
                  <a:cubicBezTo>
                    <a:pt x="2255589" y="401447"/>
                    <a:pt x="2246462" y="405228"/>
                    <a:pt x="2236944" y="405228"/>
                  </a:cubicBezTo>
                  <a:lnTo>
                    <a:pt x="35885" y="405228"/>
                  </a:lnTo>
                  <a:cubicBezTo>
                    <a:pt x="26368" y="405228"/>
                    <a:pt x="17240" y="401447"/>
                    <a:pt x="10511" y="394717"/>
                  </a:cubicBezTo>
                  <a:cubicBezTo>
                    <a:pt x="3781" y="387988"/>
                    <a:pt x="0" y="378860"/>
                    <a:pt x="0" y="369343"/>
                  </a:cubicBezTo>
                  <a:lnTo>
                    <a:pt x="0" y="35885"/>
                  </a:lnTo>
                  <a:cubicBezTo>
                    <a:pt x="0" y="26368"/>
                    <a:pt x="3781" y="17240"/>
                    <a:pt x="10511" y="10511"/>
                  </a:cubicBezTo>
                  <a:cubicBezTo>
                    <a:pt x="17240" y="3781"/>
                    <a:pt x="26368" y="0"/>
                    <a:pt x="35885" y="0"/>
                  </a:cubicBezTo>
                  <a:close/>
                </a:path>
              </a:pathLst>
            </a:custGeom>
            <a:solidFill>
              <a:srgbClr val="F6F9F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2272830" cy="4623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91600" y="6210411"/>
            <a:ext cx="8629650" cy="1538600"/>
            <a:chOff x="0" y="0"/>
            <a:chExt cx="2272830" cy="40522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72830" cy="405228"/>
            </a:xfrm>
            <a:custGeom>
              <a:avLst/>
              <a:gdLst/>
              <a:ahLst/>
              <a:cxnLst/>
              <a:rect l="l" t="t" r="r" b="b"/>
              <a:pathLst>
                <a:path w="2272830" h="405228">
                  <a:moveTo>
                    <a:pt x="35885" y="0"/>
                  </a:moveTo>
                  <a:lnTo>
                    <a:pt x="2236944" y="0"/>
                  </a:lnTo>
                  <a:cubicBezTo>
                    <a:pt x="2246462" y="0"/>
                    <a:pt x="2255589" y="3781"/>
                    <a:pt x="2262319" y="10511"/>
                  </a:cubicBezTo>
                  <a:cubicBezTo>
                    <a:pt x="2269049" y="17240"/>
                    <a:pt x="2272830" y="26368"/>
                    <a:pt x="2272830" y="35885"/>
                  </a:cubicBezTo>
                  <a:lnTo>
                    <a:pt x="2272830" y="369343"/>
                  </a:lnTo>
                  <a:cubicBezTo>
                    <a:pt x="2272830" y="378860"/>
                    <a:pt x="2269049" y="387988"/>
                    <a:pt x="2262319" y="394717"/>
                  </a:cubicBezTo>
                  <a:cubicBezTo>
                    <a:pt x="2255589" y="401447"/>
                    <a:pt x="2246462" y="405228"/>
                    <a:pt x="2236944" y="405228"/>
                  </a:cubicBezTo>
                  <a:lnTo>
                    <a:pt x="35885" y="405228"/>
                  </a:lnTo>
                  <a:cubicBezTo>
                    <a:pt x="26368" y="405228"/>
                    <a:pt x="17240" y="401447"/>
                    <a:pt x="10511" y="394717"/>
                  </a:cubicBezTo>
                  <a:cubicBezTo>
                    <a:pt x="3781" y="387988"/>
                    <a:pt x="0" y="378860"/>
                    <a:pt x="0" y="369343"/>
                  </a:cubicBezTo>
                  <a:lnTo>
                    <a:pt x="0" y="35885"/>
                  </a:lnTo>
                  <a:cubicBezTo>
                    <a:pt x="0" y="26368"/>
                    <a:pt x="3781" y="17240"/>
                    <a:pt x="10511" y="10511"/>
                  </a:cubicBezTo>
                  <a:cubicBezTo>
                    <a:pt x="17240" y="3781"/>
                    <a:pt x="26368" y="0"/>
                    <a:pt x="35885" y="0"/>
                  </a:cubicBezTo>
                  <a:close/>
                </a:path>
              </a:pathLst>
            </a:custGeom>
            <a:solidFill>
              <a:srgbClr val="F6F9FB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2272830" cy="4623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991600" y="8072861"/>
            <a:ext cx="8629650" cy="1538600"/>
            <a:chOff x="0" y="0"/>
            <a:chExt cx="2272830" cy="40522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72830" cy="405228"/>
            </a:xfrm>
            <a:custGeom>
              <a:avLst/>
              <a:gdLst/>
              <a:ahLst/>
              <a:cxnLst/>
              <a:rect l="l" t="t" r="r" b="b"/>
              <a:pathLst>
                <a:path w="2272830" h="405228">
                  <a:moveTo>
                    <a:pt x="35885" y="0"/>
                  </a:moveTo>
                  <a:lnTo>
                    <a:pt x="2236944" y="0"/>
                  </a:lnTo>
                  <a:cubicBezTo>
                    <a:pt x="2246462" y="0"/>
                    <a:pt x="2255589" y="3781"/>
                    <a:pt x="2262319" y="10511"/>
                  </a:cubicBezTo>
                  <a:cubicBezTo>
                    <a:pt x="2269049" y="17240"/>
                    <a:pt x="2272830" y="26368"/>
                    <a:pt x="2272830" y="35885"/>
                  </a:cubicBezTo>
                  <a:lnTo>
                    <a:pt x="2272830" y="369343"/>
                  </a:lnTo>
                  <a:cubicBezTo>
                    <a:pt x="2272830" y="378860"/>
                    <a:pt x="2269049" y="387988"/>
                    <a:pt x="2262319" y="394717"/>
                  </a:cubicBezTo>
                  <a:cubicBezTo>
                    <a:pt x="2255589" y="401447"/>
                    <a:pt x="2246462" y="405228"/>
                    <a:pt x="2236944" y="405228"/>
                  </a:cubicBezTo>
                  <a:lnTo>
                    <a:pt x="35885" y="405228"/>
                  </a:lnTo>
                  <a:cubicBezTo>
                    <a:pt x="26368" y="405228"/>
                    <a:pt x="17240" y="401447"/>
                    <a:pt x="10511" y="394717"/>
                  </a:cubicBezTo>
                  <a:cubicBezTo>
                    <a:pt x="3781" y="387988"/>
                    <a:pt x="0" y="378860"/>
                    <a:pt x="0" y="369343"/>
                  </a:cubicBezTo>
                  <a:lnTo>
                    <a:pt x="0" y="35885"/>
                  </a:lnTo>
                  <a:cubicBezTo>
                    <a:pt x="0" y="26368"/>
                    <a:pt x="3781" y="17240"/>
                    <a:pt x="10511" y="10511"/>
                  </a:cubicBezTo>
                  <a:cubicBezTo>
                    <a:pt x="17240" y="3781"/>
                    <a:pt x="26368" y="0"/>
                    <a:pt x="35885" y="0"/>
                  </a:cubicBezTo>
                  <a:close/>
                </a:path>
              </a:pathLst>
            </a:custGeom>
            <a:solidFill>
              <a:srgbClr val="F6F9FB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2272830" cy="4623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650688" y="2991800"/>
            <a:ext cx="7311473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 u="none" strike="noStrike" spc="-37">
                <a:solidFill>
                  <a:srgbClr val="698CAA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Water content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650688" y="4852556"/>
            <a:ext cx="7311473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 u="none" strike="noStrike" spc="-37">
                <a:solidFill>
                  <a:srgbClr val="698CAA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Color of cream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650688" y="6744761"/>
            <a:ext cx="7311473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 u="none" strike="noStrike" spc="-37">
                <a:solidFill>
                  <a:srgbClr val="698CAA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Active ingredients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650688" y="8607211"/>
            <a:ext cx="7311473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 u="none" strike="noStrike" spc="-37">
                <a:solidFill>
                  <a:srgbClr val="698CAA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Preparation method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666750"/>
            <a:ext cx="16954500" cy="8953500"/>
            <a:chOff x="0" y="0"/>
            <a:chExt cx="4465383" cy="23581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5383" cy="2358124"/>
            </a:xfrm>
            <a:custGeom>
              <a:avLst/>
              <a:gdLst/>
              <a:ahLst/>
              <a:cxnLst/>
              <a:rect l="l" t="t" r="r" b="b"/>
              <a:pathLst>
                <a:path w="4465383" h="2358124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D1E1E9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465383" cy="2415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05025" y="1562100"/>
            <a:ext cx="9763125" cy="5689600"/>
            <a:chOff x="0" y="0"/>
            <a:chExt cx="13017500" cy="7586133"/>
          </a:xfrm>
        </p:grpSpPr>
        <p:sp>
          <p:nvSpPr>
            <p:cNvPr id="6" name="TextBox 6"/>
            <p:cNvSpPr txBox="1"/>
            <p:nvPr/>
          </p:nvSpPr>
          <p:spPr>
            <a:xfrm>
              <a:off x="0" y="1196975"/>
              <a:ext cx="13017500" cy="6389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99"/>
                </a:lnSpc>
              </a:pPr>
              <a:r>
                <a:rPr lang="en-US" sz="2499" spc="-37">
                  <a:solidFill>
                    <a:srgbClr val="698CAA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The following references provide essential insights into pharmaceutical creams and their formulations:</a:t>
              </a:r>
            </a:p>
            <a:p>
              <a:pPr marL="539749" lvl="1" indent="-269875" algn="l">
                <a:lnSpc>
                  <a:spcPts val="3499"/>
                </a:lnSpc>
                <a:buFont typeface="Arial"/>
                <a:buChar char="•"/>
              </a:pPr>
              <a:r>
                <a:rPr lang="en-US" sz="2499" spc="-37">
                  <a:solidFill>
                    <a:srgbClr val="698CAA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United States Pharmacopeia (USP)</a:t>
              </a:r>
            </a:p>
            <a:p>
              <a:pPr marL="539749" lvl="1" indent="-269875" algn="l">
                <a:lnSpc>
                  <a:spcPts val="3499"/>
                </a:lnSpc>
                <a:buFont typeface="Arial"/>
                <a:buChar char="•"/>
              </a:pPr>
              <a:r>
                <a:rPr lang="en-US" sz="2499" spc="-37">
                  <a:solidFill>
                    <a:srgbClr val="698CAA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Pharmaceutical Dosage Forms: Disperse Systems</a:t>
              </a:r>
            </a:p>
            <a:p>
              <a:pPr marL="539749" lvl="1" indent="-269875" algn="l">
                <a:lnSpc>
                  <a:spcPts val="3499"/>
                </a:lnSpc>
                <a:buFont typeface="Arial"/>
                <a:buChar char="•"/>
              </a:pPr>
              <a:r>
                <a:rPr lang="en-US" sz="2499" spc="-37">
                  <a:solidFill>
                    <a:srgbClr val="698CAA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Lecture notes and lab manuals on semisolid formulations</a:t>
              </a:r>
            </a:p>
            <a:p>
              <a:pPr marL="539749" lvl="1" indent="-269875" algn="l">
                <a:lnSpc>
                  <a:spcPts val="3499"/>
                </a:lnSpc>
                <a:buFont typeface="Arial"/>
                <a:buChar char="•"/>
              </a:pPr>
              <a:r>
                <a:rPr lang="en-US" sz="2499" spc="-37">
                  <a:solidFill>
                    <a:srgbClr val="698CAA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Articles on emulsion systems and cream formulation techniques</a:t>
              </a:r>
            </a:p>
            <a:p>
              <a:pPr marL="539749" lvl="1" indent="-269875" algn="l">
                <a:lnSpc>
                  <a:spcPts val="3499"/>
                </a:lnSpc>
                <a:buFont typeface="Arial"/>
                <a:buChar char="•"/>
              </a:pPr>
              <a:r>
                <a:rPr lang="en-US" sz="2499" spc="-37">
                  <a:solidFill>
                    <a:srgbClr val="698CAA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Research papers discussing efficacy and safety of topical applications</a:t>
              </a:r>
            </a:p>
            <a:p>
              <a:pPr marL="539749" lvl="1" indent="-269875" algn="l">
                <a:lnSpc>
                  <a:spcPts val="3499"/>
                </a:lnSpc>
                <a:buFont typeface="Arial"/>
                <a:buChar char="•"/>
              </a:pPr>
              <a:r>
                <a:rPr lang="en-US" sz="2499" spc="-37">
                  <a:solidFill>
                    <a:srgbClr val="698CAA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For practical guidance, consult standard laboratory protocols and pharmaceutical formulation textbooks to enhance your knowledge in cream preparation and application.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3017500" cy="669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b="1" spc="-44">
                  <a:solidFill>
                    <a:srgbClr val="698CAA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Sources for deeper understanding</a:t>
              </a:r>
            </a:p>
          </p:txBody>
        </p:sp>
      </p:grpSp>
      <p:sp>
        <p:nvSpPr>
          <p:cNvPr id="8" name="Freeform 8"/>
          <p:cNvSpPr/>
          <p:nvPr/>
        </p:nvSpPr>
        <p:spPr>
          <a:xfrm rot="-3117037">
            <a:off x="16099474" y="7952721"/>
            <a:ext cx="2112604" cy="1859092"/>
          </a:xfrm>
          <a:custGeom>
            <a:avLst/>
            <a:gdLst/>
            <a:ahLst/>
            <a:cxnLst/>
            <a:rect l="l" t="t" r="r" b="b"/>
            <a:pathLst>
              <a:path w="2112604" h="1859092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858125" cy="10287000"/>
            <a:chOff x="0" y="0"/>
            <a:chExt cx="1031988" cy="1350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1988" cy="1350966"/>
            </a:xfrm>
            <a:custGeom>
              <a:avLst/>
              <a:gdLst/>
              <a:ahLst/>
              <a:cxnLst/>
              <a:rect l="l" t="t" r="r" b="b"/>
              <a:pathLst>
                <a:path w="1031988" h="1350966">
                  <a:moveTo>
                    <a:pt x="0" y="0"/>
                  </a:moveTo>
                  <a:lnTo>
                    <a:pt x="1031988" y="0"/>
                  </a:lnTo>
                  <a:lnTo>
                    <a:pt x="1031988" y="1350966"/>
                  </a:lnTo>
                  <a:lnTo>
                    <a:pt x="0" y="1350966"/>
                  </a:lnTo>
                  <a:close/>
                </a:path>
              </a:pathLst>
            </a:custGeom>
            <a:solidFill>
              <a:srgbClr val="F6F9F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52512" y="666750"/>
            <a:ext cx="5753100" cy="8953500"/>
            <a:chOff x="0" y="0"/>
            <a:chExt cx="814724" cy="12679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4724" cy="1267949"/>
            </a:xfrm>
            <a:custGeom>
              <a:avLst/>
              <a:gdLst/>
              <a:ahLst/>
              <a:cxnLst/>
              <a:rect l="l" t="t" r="r" b="b"/>
              <a:pathLst>
                <a:path w="814724" h="1267949">
                  <a:moveTo>
                    <a:pt x="26914" y="0"/>
                  </a:moveTo>
                  <a:lnTo>
                    <a:pt x="787810" y="0"/>
                  </a:lnTo>
                  <a:cubicBezTo>
                    <a:pt x="802675" y="0"/>
                    <a:pt x="814724" y="12050"/>
                    <a:pt x="814724" y="26914"/>
                  </a:cubicBezTo>
                  <a:lnTo>
                    <a:pt x="814724" y="1241035"/>
                  </a:lnTo>
                  <a:cubicBezTo>
                    <a:pt x="814724" y="1255899"/>
                    <a:pt x="802675" y="1267949"/>
                    <a:pt x="787810" y="1267949"/>
                  </a:cubicBezTo>
                  <a:lnTo>
                    <a:pt x="26914" y="1267949"/>
                  </a:lnTo>
                  <a:cubicBezTo>
                    <a:pt x="12050" y="1267949"/>
                    <a:pt x="0" y="1255899"/>
                    <a:pt x="0" y="1241035"/>
                  </a:cubicBezTo>
                  <a:lnTo>
                    <a:pt x="0" y="26914"/>
                  </a:lnTo>
                  <a:cubicBezTo>
                    <a:pt x="0" y="12050"/>
                    <a:pt x="12050" y="0"/>
                    <a:pt x="26914" y="0"/>
                  </a:cubicBezTo>
                  <a:close/>
                </a:path>
              </a:pathLst>
            </a:custGeom>
            <a:blipFill>
              <a:blip r:embed="rId2"/>
              <a:stretch>
                <a:fillRect t="-199" b="-199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9296400" y="8382635"/>
            <a:ext cx="8324850" cy="1237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40"/>
              </a:lnSpc>
            </a:pPr>
            <a:r>
              <a:rPr lang="en-US" sz="3800" spc="-57">
                <a:solidFill>
                  <a:srgbClr val="F6F9F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Your observations and questions welcomed!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303759" y="942975"/>
            <a:ext cx="8317491" cy="1999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956"/>
              </a:lnSpc>
            </a:pPr>
            <a:r>
              <a:rPr lang="en-US" sz="14956" spc="-523">
                <a:solidFill>
                  <a:srgbClr val="F6F9FB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Thank You</a:t>
            </a:r>
          </a:p>
        </p:txBody>
      </p:sp>
      <p:sp>
        <p:nvSpPr>
          <p:cNvPr id="8" name="Freeform 8"/>
          <p:cNvSpPr/>
          <p:nvPr/>
        </p:nvSpPr>
        <p:spPr>
          <a:xfrm rot="-3117037">
            <a:off x="5418783" y="7952721"/>
            <a:ext cx="2112604" cy="1859092"/>
          </a:xfrm>
          <a:custGeom>
            <a:avLst/>
            <a:gdLst/>
            <a:ahLst/>
            <a:cxnLst/>
            <a:rect l="l" t="t" r="r" b="b"/>
            <a:pathLst>
              <a:path w="2112604" h="1859092">
                <a:moveTo>
                  <a:pt x="0" y="0"/>
                </a:moveTo>
                <a:lnTo>
                  <a:pt x="2112604" y="0"/>
                </a:lnTo>
                <a:lnTo>
                  <a:pt x="2112604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01150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6F9F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2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66750" y="666750"/>
            <a:ext cx="16954500" cy="8953500"/>
            <a:chOff x="0" y="0"/>
            <a:chExt cx="4465383" cy="23581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65383" cy="2358124"/>
            </a:xfrm>
            <a:custGeom>
              <a:avLst/>
              <a:gdLst/>
              <a:ahLst/>
              <a:cxnLst/>
              <a:rect l="l" t="t" r="r" b="b"/>
              <a:pathLst>
                <a:path w="4465383" h="2358124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698CAA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465383" cy="2415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800225" y="1562100"/>
            <a:ext cx="12944475" cy="3619500"/>
            <a:chOff x="0" y="0"/>
            <a:chExt cx="17259300" cy="4826000"/>
          </a:xfrm>
        </p:grpSpPr>
        <p:sp>
          <p:nvSpPr>
            <p:cNvPr id="7" name="TextBox 7"/>
            <p:cNvSpPr txBox="1"/>
            <p:nvPr/>
          </p:nvSpPr>
          <p:spPr>
            <a:xfrm>
              <a:off x="0" y="-85725"/>
              <a:ext cx="17259300" cy="1702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400"/>
                </a:lnSpc>
              </a:pPr>
              <a:r>
                <a:rPr lang="en-US" sz="8000" spc="-240">
                  <a:solidFill>
                    <a:srgbClr val="F6F9FB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Introduction to Creams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187687"/>
              <a:ext cx="17259300" cy="56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00"/>
                </a:lnSpc>
                <a:spcBef>
                  <a:spcPct val="0"/>
                </a:spcBef>
              </a:pPr>
              <a:r>
                <a:rPr lang="en-US" sz="2500" b="1" spc="-37">
                  <a:solidFill>
                    <a:srgbClr val="F6F9FB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Definition and Basic Properties of Creams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059641"/>
              <a:ext cx="13512134" cy="17663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99"/>
                </a:lnSpc>
              </a:pPr>
              <a:r>
                <a:rPr lang="en-US" sz="2499" spc="-37">
                  <a:solidFill>
                    <a:srgbClr val="F6F9FB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Creams are semisolid dosage forms designed for external application, typically characterized by their </a:t>
              </a:r>
              <a:r>
                <a:rPr lang="en-US" sz="2499" b="1" spc="-37">
                  <a:solidFill>
                    <a:srgbClr val="F6F9FB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opaque</a:t>
              </a:r>
              <a:r>
                <a:rPr lang="en-US" sz="2499" spc="-37">
                  <a:solidFill>
                    <a:srgbClr val="F6F9FB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, viscous nature, containing more than 20% water and less than 50% hydrocarbons or waxes.</a:t>
              </a:r>
            </a:p>
          </p:txBody>
        </p:sp>
      </p:grpSp>
      <p:sp>
        <p:nvSpPr>
          <p:cNvPr id="10" name="Freeform 10"/>
          <p:cNvSpPr/>
          <p:nvPr/>
        </p:nvSpPr>
        <p:spPr>
          <a:xfrm rot="-3117037">
            <a:off x="16099474" y="7952721"/>
            <a:ext cx="2112604" cy="1859092"/>
          </a:xfrm>
          <a:custGeom>
            <a:avLst/>
            <a:gdLst/>
            <a:ahLst/>
            <a:cxnLst/>
            <a:rect l="l" t="t" r="r" b="b"/>
            <a:pathLst>
              <a:path w="2112604" h="1859092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6400" y="0"/>
            <a:ext cx="8991600" cy="3352800"/>
            <a:chOff x="0" y="0"/>
            <a:chExt cx="2368158" cy="883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68158" cy="883042"/>
            </a:xfrm>
            <a:custGeom>
              <a:avLst/>
              <a:gdLst/>
              <a:ahLst/>
              <a:cxnLst/>
              <a:rect l="l" t="t" r="r" b="b"/>
              <a:pathLst>
                <a:path w="2368158" h="883042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1F3B4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368158" cy="9401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991600" y="0"/>
            <a:ext cx="9296400" cy="10287000"/>
            <a:chOff x="0" y="0"/>
            <a:chExt cx="1220873" cy="13509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20873" cy="1350966"/>
            </a:xfrm>
            <a:custGeom>
              <a:avLst/>
              <a:gdLst/>
              <a:ahLst/>
              <a:cxnLst/>
              <a:rect l="l" t="t" r="r" b="b"/>
              <a:pathLst>
                <a:path w="1220873" h="1350966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r="-417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666750" y="809625"/>
            <a:ext cx="6886575" cy="2079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00"/>
              </a:lnSpc>
              <a:spcBef>
                <a:spcPct val="0"/>
              </a:spcBef>
            </a:pPr>
            <a:r>
              <a:rPr lang="en-US" sz="8000" u="none" strike="noStrike">
                <a:solidFill>
                  <a:srgbClr val="F6F9FB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Classification of Creams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2000" y="3086100"/>
            <a:ext cx="6886575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</a:pPr>
            <a:r>
              <a:rPr lang="en-US" sz="3600" u="none" strike="noStrike" spc="-37" dirty="0">
                <a:solidFill>
                  <a:srgbClr val="F6F9F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Creams are categorized into </a:t>
            </a:r>
            <a:r>
              <a:rPr lang="en-US" sz="3600" b="1" u="none" strike="noStrike" spc="-37" dirty="0">
                <a:solidFill>
                  <a:srgbClr val="F6F9FB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two main types</a:t>
            </a:r>
            <a:r>
              <a:rPr lang="en-US" sz="3600" u="none" strike="noStrike" spc="-37" dirty="0">
                <a:solidFill>
                  <a:srgbClr val="F6F9F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: non-medicated creams used as emollients and moisturizers, and medicated creams that contain active ingredients for therapeutic applications, primarily for topical treatments.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01150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6F9F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4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66750" y="666750"/>
            <a:ext cx="16954500" cy="8953500"/>
            <a:chOff x="0" y="0"/>
            <a:chExt cx="4465383" cy="23581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65383" cy="2358124"/>
            </a:xfrm>
            <a:custGeom>
              <a:avLst/>
              <a:gdLst/>
              <a:ahLst/>
              <a:cxnLst/>
              <a:rect l="l" t="t" r="r" b="b"/>
              <a:pathLst>
                <a:path w="4465383" h="2358124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698CAA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465383" cy="2415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800225" y="1562100"/>
            <a:ext cx="12944475" cy="3581400"/>
            <a:chOff x="0" y="0"/>
            <a:chExt cx="17259300" cy="4775200"/>
          </a:xfrm>
        </p:grpSpPr>
        <p:sp>
          <p:nvSpPr>
            <p:cNvPr id="7" name="TextBox 7"/>
            <p:cNvSpPr txBox="1"/>
            <p:nvPr/>
          </p:nvSpPr>
          <p:spPr>
            <a:xfrm>
              <a:off x="0" y="-85725"/>
              <a:ext cx="17259300" cy="1702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400"/>
                </a:lnSpc>
              </a:pPr>
              <a:r>
                <a:rPr lang="en-US" sz="8000" spc="-240">
                  <a:solidFill>
                    <a:srgbClr val="F6F9FB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Emulsion Systems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187687"/>
              <a:ext cx="17259300" cy="56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00"/>
                </a:lnSpc>
                <a:spcBef>
                  <a:spcPct val="0"/>
                </a:spcBef>
              </a:pPr>
              <a:r>
                <a:rPr lang="en-US" sz="2500" b="1" spc="-37">
                  <a:solidFill>
                    <a:srgbClr val="F6F9FB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Understanding Oil-in-Water and Water-in-Oil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059641"/>
              <a:ext cx="13512134" cy="17155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99"/>
                </a:lnSpc>
              </a:pPr>
              <a:r>
                <a:rPr lang="en-US" sz="2499" spc="-37">
                  <a:solidFill>
                    <a:srgbClr val="F6F9FB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Creams are emulsions consisting of oil and water phases. Oil-in-water (o/w) creams contain more water, while water-in-oil (w/o) creams are richer in oil, affecting texture and absorption.</a:t>
              </a:r>
            </a:p>
          </p:txBody>
        </p:sp>
      </p:grpSp>
      <p:sp>
        <p:nvSpPr>
          <p:cNvPr id="10" name="Freeform 10"/>
          <p:cNvSpPr/>
          <p:nvPr/>
        </p:nvSpPr>
        <p:spPr>
          <a:xfrm rot="-3117037">
            <a:off x="16099474" y="7952721"/>
            <a:ext cx="2112604" cy="1859092"/>
          </a:xfrm>
          <a:custGeom>
            <a:avLst/>
            <a:gdLst/>
            <a:ahLst/>
            <a:cxnLst/>
            <a:rect l="l" t="t" r="r" b="b"/>
            <a:pathLst>
              <a:path w="2112604" h="1859092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01150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6F9F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5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66750" y="716756"/>
            <a:ext cx="9763125" cy="3013621"/>
            <a:chOff x="0" y="66675"/>
            <a:chExt cx="13017500" cy="4018161"/>
          </a:xfrm>
        </p:grpSpPr>
        <p:sp>
          <p:nvSpPr>
            <p:cNvPr id="4" name="TextBox 4"/>
            <p:cNvSpPr txBox="1"/>
            <p:nvPr/>
          </p:nvSpPr>
          <p:spPr>
            <a:xfrm>
              <a:off x="0" y="66675"/>
              <a:ext cx="13017500" cy="1504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800"/>
                </a:lnSpc>
              </a:pPr>
              <a:r>
                <a:rPr lang="en-US" sz="8000" spc="-240" dirty="0">
                  <a:solidFill>
                    <a:srgbClr val="F6F9FB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Cold Cream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571875"/>
              <a:ext cx="13017500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00"/>
                </a:lnSpc>
                <a:spcBef>
                  <a:spcPct val="0"/>
                </a:spcBef>
              </a:pPr>
              <a:endParaRPr lang="en-US" sz="2500" b="1" spc="-37" dirty="0">
                <a:solidFill>
                  <a:srgbClr val="F6F9FB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66750" y="2247900"/>
            <a:ext cx="8324850" cy="6732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560" indent="-457200">
              <a:spcBef>
                <a:spcPts val="479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4000" spc="-1" dirty="0">
                <a:solidFill>
                  <a:schemeClr val="bg1">
                    <a:lumMod val="95000"/>
                  </a:schemeClr>
                </a:solidFill>
                <a:latin typeface="Franklin Gothic Book"/>
              </a:rPr>
              <a:t>Reduce spermaceti and white wax to small pieces and melt them on steam bath with mineral oil (liquid paraffin) and raise temperature to 70C°.</a:t>
            </a:r>
          </a:p>
          <a:p>
            <a:pPr marL="457560" indent="-457200">
              <a:spcBef>
                <a:spcPts val="479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4000" spc="-1" dirty="0">
                <a:solidFill>
                  <a:schemeClr val="bg1">
                    <a:lumMod val="95000"/>
                  </a:schemeClr>
                </a:solidFill>
                <a:latin typeface="Franklin Gothic Book"/>
              </a:rPr>
              <a:t>Dissolve borax (sodium borate) in water and heat to 73C°.</a:t>
            </a:r>
          </a:p>
          <a:p>
            <a:pPr marL="457560" indent="-457200">
              <a:spcBef>
                <a:spcPts val="479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4000" spc="-1" dirty="0">
                <a:solidFill>
                  <a:schemeClr val="bg1">
                    <a:lumMod val="95000"/>
                  </a:schemeClr>
                </a:solidFill>
                <a:latin typeface="Franklin Gothic Book"/>
              </a:rPr>
              <a:t>Gradually add warm solution to the melted mixture and stir rapidly and continuously until congealed.</a:t>
            </a:r>
          </a:p>
          <a:p>
            <a:pPr marL="0" lvl="0" indent="0" algn="l">
              <a:lnSpc>
                <a:spcPts val="3499"/>
              </a:lnSpc>
            </a:pPr>
            <a:endParaRPr lang="en-US" sz="2499" spc="-37" dirty="0">
              <a:solidFill>
                <a:srgbClr val="F6F9FB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845270"/>
            <a:ext cx="8701088" cy="58007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6400" y="0"/>
            <a:ext cx="8991600" cy="3352800"/>
            <a:chOff x="0" y="0"/>
            <a:chExt cx="2368158" cy="883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68158" cy="883042"/>
            </a:xfrm>
            <a:custGeom>
              <a:avLst/>
              <a:gdLst/>
              <a:ahLst/>
              <a:cxnLst/>
              <a:rect l="l" t="t" r="r" b="b"/>
              <a:pathLst>
                <a:path w="2368158" h="883042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2A4A6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368158" cy="9401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991600" y="0"/>
            <a:ext cx="9296400" cy="10287000"/>
            <a:chOff x="0" y="0"/>
            <a:chExt cx="1220873" cy="13509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20873" cy="1350966"/>
            </a:xfrm>
            <a:custGeom>
              <a:avLst/>
              <a:gdLst/>
              <a:ahLst/>
              <a:cxnLst/>
              <a:rect l="l" t="t" r="r" b="b"/>
              <a:pathLst>
                <a:path w="1220873" h="1350966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r="-417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666750" y="809625"/>
            <a:ext cx="6886575" cy="3089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00"/>
              </a:lnSpc>
              <a:spcBef>
                <a:spcPct val="0"/>
              </a:spcBef>
            </a:pPr>
            <a:r>
              <a:rPr lang="en-US" sz="8000" u="none" strike="noStrike">
                <a:solidFill>
                  <a:srgbClr val="F6F9FB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Cold Cream Characteristics and Uses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6750" y="4229100"/>
            <a:ext cx="6886575" cy="2696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</a:pPr>
            <a:r>
              <a:rPr lang="en-US" sz="3600" u="none" strike="noStrike" spc="-37" dirty="0">
                <a:solidFill>
                  <a:srgbClr val="F6F9F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Cold cream is a </a:t>
            </a:r>
            <a:r>
              <a:rPr lang="en-US" sz="3600" b="1" u="none" strike="noStrike" spc="-37" dirty="0">
                <a:solidFill>
                  <a:srgbClr val="F6F9FB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water-in-oil emulsion</a:t>
            </a:r>
            <a:r>
              <a:rPr lang="en-US" sz="3600" u="none" strike="noStrike" spc="-37" dirty="0">
                <a:solidFill>
                  <a:srgbClr val="F6F9F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containing less than 45% water, providing a cooling effect upon application. It serves as an effective emollient and moisturizer for dry skin.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01150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6F9F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7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66750" y="716756"/>
            <a:ext cx="9763125" cy="3013621"/>
            <a:chOff x="0" y="66675"/>
            <a:chExt cx="13017500" cy="4018161"/>
          </a:xfrm>
        </p:grpSpPr>
        <p:sp>
          <p:nvSpPr>
            <p:cNvPr id="4" name="TextBox 4"/>
            <p:cNvSpPr txBox="1"/>
            <p:nvPr/>
          </p:nvSpPr>
          <p:spPr>
            <a:xfrm>
              <a:off x="0" y="66675"/>
              <a:ext cx="13017500" cy="1504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800"/>
                </a:lnSpc>
              </a:pPr>
              <a:r>
                <a:rPr lang="en-US" sz="8000" spc="-240" dirty="0">
                  <a:solidFill>
                    <a:srgbClr val="F6F9FB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Vanishing Cream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571875"/>
              <a:ext cx="13017500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00"/>
                </a:lnSpc>
                <a:spcBef>
                  <a:spcPct val="0"/>
                </a:spcBef>
              </a:pPr>
              <a:endParaRPr lang="en-US" sz="2500" b="1" spc="-37" dirty="0">
                <a:solidFill>
                  <a:srgbClr val="F6F9FB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19150" y="3162300"/>
            <a:ext cx="8324850" cy="1763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</a:pPr>
            <a:endParaRPr lang="en-GB" sz="2499" spc="-37" dirty="0">
              <a:solidFill>
                <a:srgbClr val="F6F9FB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  <a:p>
            <a:pPr marL="0" lvl="0" indent="0" algn="l">
              <a:lnSpc>
                <a:spcPts val="3499"/>
              </a:lnSpc>
            </a:pPr>
            <a:endParaRPr lang="en-GB" sz="2499" spc="-37" dirty="0">
              <a:solidFill>
                <a:srgbClr val="F6F9FB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  <a:p>
            <a:pPr marL="0" lvl="0" indent="0" algn="l">
              <a:lnSpc>
                <a:spcPts val="3499"/>
              </a:lnSpc>
            </a:pPr>
            <a:endParaRPr lang="en-GB" sz="2499" spc="-37" dirty="0">
              <a:solidFill>
                <a:srgbClr val="F6F9FB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  <a:p>
            <a:pPr marL="0" lvl="0" indent="0" algn="l">
              <a:lnSpc>
                <a:spcPts val="3499"/>
              </a:lnSpc>
            </a:pPr>
            <a:endParaRPr lang="en-US" sz="2499" spc="-37" dirty="0">
              <a:solidFill>
                <a:srgbClr val="F6F9FB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0"/>
            <a:ext cx="7620000" cy="6364471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2412" y="2539109"/>
            <a:ext cx="10591800" cy="7060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860" indent="-571500">
              <a:spcBef>
                <a:spcPts val="479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3600" spc="-1" dirty="0">
                <a:solidFill>
                  <a:schemeClr val="bg1"/>
                </a:solidFill>
                <a:latin typeface="Franklin Gothic Book"/>
              </a:rPr>
              <a:t>Stearic acid  is melted in water bath </a:t>
            </a:r>
            <a:endParaRPr lang="ar-IQ" sz="3600" spc="-1" dirty="0">
              <a:solidFill>
                <a:schemeClr val="bg1"/>
              </a:solidFill>
              <a:latin typeface="Franklin Gothic Book"/>
            </a:endParaRPr>
          </a:p>
          <a:p>
            <a:pPr marL="360">
              <a:spcBef>
                <a:spcPts val="479"/>
              </a:spcBef>
              <a:buClr>
                <a:srgbClr val="AA2B1E"/>
              </a:buClr>
              <a:buSzPct val="85000"/>
            </a:pPr>
            <a:r>
              <a:rPr lang="en-US" sz="3600" spc="-1" dirty="0">
                <a:solidFill>
                  <a:schemeClr val="bg1"/>
                </a:solidFill>
                <a:latin typeface="Franklin Gothic Book"/>
              </a:rPr>
              <a:t>and heated up to 85Ċ.</a:t>
            </a:r>
          </a:p>
          <a:p>
            <a:pPr marL="571860" indent="-571500">
              <a:spcBef>
                <a:spcPts val="479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3600" spc="-1" dirty="0">
                <a:solidFill>
                  <a:schemeClr val="bg1"/>
                </a:solidFill>
                <a:latin typeface="Franklin Gothic Book"/>
              </a:rPr>
              <a:t>The oil soluble or miscible substances are added to melted stearic acid.</a:t>
            </a:r>
          </a:p>
          <a:p>
            <a:pPr marL="571860" indent="-571500">
              <a:spcBef>
                <a:spcPts val="479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3600" spc="-1" dirty="0">
                <a:solidFill>
                  <a:schemeClr val="bg1"/>
                </a:solidFill>
                <a:latin typeface="Franklin Gothic Book"/>
              </a:rPr>
              <a:t> Water containing the alkali or any other water soluble ingredient is also heated to 85Ċ then adds it to the oil with stirring.</a:t>
            </a:r>
          </a:p>
          <a:p>
            <a:pPr marL="571860" indent="-571500">
              <a:spcBef>
                <a:spcPts val="479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3600" spc="-1" dirty="0">
                <a:solidFill>
                  <a:schemeClr val="bg1"/>
                </a:solidFill>
                <a:latin typeface="Franklin Gothic Book"/>
              </a:rPr>
              <a:t> The temperature should be maintained 10-15 min.to ensure completion of reaction between stearic acid and alkali.</a:t>
            </a:r>
          </a:p>
          <a:p>
            <a:pPr marL="571860" indent="-571500">
              <a:spcBef>
                <a:spcPts val="479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3600" spc="-1" dirty="0">
                <a:solidFill>
                  <a:schemeClr val="bg1"/>
                </a:solidFill>
                <a:latin typeface="Franklin Gothic Book"/>
              </a:rPr>
              <a:t>Cool the cream slowly with stirring.</a:t>
            </a:r>
          </a:p>
          <a:p>
            <a:pPr marL="571860" indent="-571500">
              <a:spcBef>
                <a:spcPts val="479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q"/>
            </a:pPr>
            <a:r>
              <a:rPr lang="en-US" sz="3600" spc="-1" dirty="0">
                <a:solidFill>
                  <a:schemeClr val="bg1"/>
                </a:solidFill>
                <a:latin typeface="Franklin Gothic Book"/>
              </a:rPr>
              <a:t>Add perfume.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6400" y="0"/>
            <a:ext cx="8991600" cy="3352800"/>
            <a:chOff x="0" y="0"/>
            <a:chExt cx="2368158" cy="883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68158" cy="883042"/>
            </a:xfrm>
            <a:custGeom>
              <a:avLst/>
              <a:gdLst/>
              <a:ahLst/>
              <a:cxnLst/>
              <a:rect l="l" t="t" r="r" b="b"/>
              <a:pathLst>
                <a:path w="2368158" h="883042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2A4A6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368158" cy="9401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991600" y="0"/>
            <a:ext cx="9296400" cy="10287000"/>
            <a:chOff x="0" y="0"/>
            <a:chExt cx="1220873" cy="13509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20873" cy="1350966"/>
            </a:xfrm>
            <a:custGeom>
              <a:avLst/>
              <a:gdLst/>
              <a:ahLst/>
              <a:cxnLst/>
              <a:rect l="l" t="t" r="r" b="b"/>
              <a:pathLst>
                <a:path w="1220873" h="1350966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r="-417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666750" y="809625"/>
            <a:ext cx="6886575" cy="4098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00"/>
              </a:lnSpc>
              <a:spcBef>
                <a:spcPct val="0"/>
              </a:spcBef>
            </a:pPr>
            <a:r>
              <a:rPr lang="en-US" sz="8000" u="none" strike="noStrike">
                <a:solidFill>
                  <a:srgbClr val="F6F9FB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Vanishing Cream Properties and Uses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3080" y="5219700"/>
            <a:ext cx="6886575" cy="3141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</a:pPr>
            <a:r>
              <a:rPr lang="en-US" sz="3600" u="none" strike="noStrike" spc="-37" dirty="0">
                <a:solidFill>
                  <a:srgbClr val="F6F9F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Vanishing cream is an o/w emulsion, containing over 45% water. It features potassium stearate as an emulsifier, providing a smooth, non-greasy finish, making it ideal as a cosmetic base for skin applications.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01150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6F9F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9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66750" y="666750"/>
            <a:ext cx="16954500" cy="8953500"/>
            <a:chOff x="0" y="0"/>
            <a:chExt cx="4465383" cy="23581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65383" cy="2358124"/>
            </a:xfrm>
            <a:custGeom>
              <a:avLst/>
              <a:gdLst/>
              <a:ahLst/>
              <a:cxnLst/>
              <a:rect l="l" t="t" r="r" b="b"/>
              <a:pathLst>
                <a:path w="4465383" h="2358124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698CAA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465383" cy="2415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800225" y="1497806"/>
            <a:ext cx="12944475" cy="2089780"/>
            <a:chOff x="0" y="-85725"/>
            <a:chExt cx="17259300" cy="2786373"/>
          </a:xfrm>
        </p:grpSpPr>
        <p:sp>
          <p:nvSpPr>
            <p:cNvPr id="7" name="TextBox 7"/>
            <p:cNvSpPr txBox="1"/>
            <p:nvPr/>
          </p:nvSpPr>
          <p:spPr>
            <a:xfrm>
              <a:off x="0" y="-85725"/>
              <a:ext cx="17259300" cy="1702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400"/>
                </a:lnSpc>
              </a:pPr>
              <a:r>
                <a:rPr lang="en-US" sz="8000" spc="-240">
                  <a:solidFill>
                    <a:srgbClr val="F6F9FB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Comparison of Creams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187687"/>
              <a:ext cx="17259300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00"/>
                </a:lnSpc>
                <a:spcBef>
                  <a:spcPct val="0"/>
                </a:spcBef>
              </a:pPr>
              <a:r>
                <a:rPr lang="en-US" sz="3600" b="1" spc="-37" dirty="0">
                  <a:solidFill>
                    <a:srgbClr val="F6F9FB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Key Differences Between Cold and Vanishing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800225" y="5143500"/>
            <a:ext cx="5753100" cy="2949773"/>
            <a:chOff x="0" y="0"/>
            <a:chExt cx="7670800" cy="3933032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7670800" cy="533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99"/>
                </a:lnSpc>
                <a:spcBef>
                  <a:spcPct val="0"/>
                </a:spcBef>
              </a:pPr>
              <a:r>
                <a:rPr lang="en-US" sz="3200" b="1" spc="-37" dirty="0">
                  <a:solidFill>
                    <a:srgbClr val="F6F9FB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Cold Cream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060450"/>
              <a:ext cx="7670800" cy="28725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</a:pPr>
              <a:r>
                <a:rPr lang="en-US" sz="3200" u="none" strike="noStrike" spc="-30" dirty="0">
                  <a:solidFill>
                    <a:srgbClr val="F6F9FB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Cold cream is a </a:t>
              </a:r>
              <a:r>
                <a:rPr lang="en-US" sz="3200" b="1" u="none" strike="noStrike" spc="-30" dirty="0">
                  <a:solidFill>
                    <a:srgbClr val="F6F9FB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water-in-oil emulsion</a:t>
              </a:r>
              <a:r>
                <a:rPr lang="en-US" sz="3200" u="none" strike="noStrike" spc="-30" dirty="0">
                  <a:solidFill>
                    <a:srgbClr val="F6F9FB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with less than 45% water, providing rich hydration and a cooling effect due to evaporation; it is ideal for moisturizing dry skin.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296400" y="5143500"/>
            <a:ext cx="5448300" cy="3308846"/>
            <a:chOff x="0" y="0"/>
            <a:chExt cx="7264400" cy="4411795"/>
          </a:xfrm>
        </p:grpSpPr>
        <p:sp>
          <p:nvSpPr>
            <p:cNvPr id="13" name="TextBox 13"/>
            <p:cNvSpPr txBox="1"/>
            <p:nvPr/>
          </p:nvSpPr>
          <p:spPr>
            <a:xfrm>
              <a:off x="0" y="0"/>
              <a:ext cx="7264400" cy="533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99"/>
                </a:lnSpc>
                <a:spcBef>
                  <a:spcPct val="0"/>
                </a:spcBef>
              </a:pPr>
              <a:r>
                <a:rPr lang="en-US" sz="3200" b="1" spc="-37" dirty="0">
                  <a:solidFill>
                    <a:srgbClr val="F6F9FB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Vanishing Cream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060449"/>
              <a:ext cx="7264400" cy="33513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</a:pPr>
              <a:r>
                <a:rPr lang="en-US" sz="3200" u="none" strike="noStrike" spc="-30" dirty="0">
                  <a:solidFill>
                    <a:srgbClr val="F6F9FB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Vanishing cream is an </a:t>
              </a:r>
              <a:r>
                <a:rPr lang="en-US" sz="3200" b="1" u="none" strike="noStrike" spc="-30" dirty="0">
                  <a:solidFill>
                    <a:srgbClr val="F6F9FB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oil-in-water emulsion</a:t>
              </a:r>
              <a:r>
                <a:rPr lang="en-US" sz="3200" u="none" strike="noStrike" spc="-30" dirty="0">
                  <a:solidFill>
                    <a:srgbClr val="F6F9FB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containing more than 45% water, designed to absorb quickly, leaving a smooth, non-greasy finish, perfect for cosmetic applications.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-3117037">
            <a:off x="16099474" y="7952721"/>
            <a:ext cx="2112604" cy="1859092"/>
          </a:xfrm>
          <a:custGeom>
            <a:avLst/>
            <a:gdLst/>
            <a:ahLst/>
            <a:cxnLst/>
            <a:rect l="l" t="t" r="r" b="b"/>
            <a:pathLst>
              <a:path w="2112604" h="1859092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738</Words>
  <Application>Microsoft Office PowerPoint</Application>
  <PresentationFormat>Custom</PresentationFormat>
  <Paragraphs>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Georgia Pro Condensed</vt:lpstr>
      <vt:lpstr>Helvetica World</vt:lpstr>
      <vt:lpstr>Calibri</vt:lpstr>
      <vt:lpstr>Helvetica World Bold</vt:lpstr>
      <vt:lpstr>Franklin Gothic Book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- Pharmaceutical Creams</dc:title>
  <dc:creator>core</dc:creator>
  <dc:description>Presentation - Pharmaceutical Creams</dc:description>
  <cp:lastModifiedBy>Nora Yousif</cp:lastModifiedBy>
  <cp:revision>10</cp:revision>
  <dcterms:created xsi:type="dcterms:W3CDTF">2006-08-16T00:00:00Z</dcterms:created>
  <dcterms:modified xsi:type="dcterms:W3CDTF">2026-02-28T07:41:21Z</dcterms:modified>
  <dc:identifier>DAHCZpoPFNo</dc:identifier>
</cp:coreProperties>
</file>