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Georgia Pro Condensed" panose="020B0604020202020204" charset="0"/>
      <p:regular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Helvetica World" panose="020B060402020202020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World Bold" panose="020B0604020202020204" charset="-12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700"/>
            <a:ext cx="11201400" cy="10299700"/>
            <a:chOff x="0" y="0"/>
            <a:chExt cx="963348" cy="88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348" cy="885799"/>
            </a:xfrm>
            <a:custGeom>
              <a:avLst/>
              <a:gdLst/>
              <a:ahLst/>
              <a:cxnLst/>
              <a:rect l="l" t="t" r="r" b="b"/>
              <a:pathLst>
                <a:path w="963348" h="885799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698CA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68150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0" y="8143712"/>
            <a:ext cx="967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Lecturer : Nora </a:t>
            </a:r>
            <a:r>
              <a:rPr lang="en-GB" sz="4000" dirty="0" err="1">
                <a:solidFill>
                  <a:schemeClr val="bg1"/>
                </a:solidFill>
              </a:rPr>
              <a:t>Zawar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Yousif</a:t>
            </a:r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Lecturer : </a:t>
            </a:r>
            <a:r>
              <a:rPr lang="en-GB" sz="4000" dirty="0" err="1">
                <a:solidFill>
                  <a:schemeClr val="bg1"/>
                </a:solidFill>
              </a:rPr>
              <a:t>Zeina</a:t>
            </a:r>
            <a:r>
              <a:rPr lang="en-GB" sz="4000" dirty="0">
                <a:solidFill>
                  <a:schemeClr val="bg1"/>
                </a:solidFill>
              </a:rPr>
              <a:t> Dawood </a:t>
            </a:r>
          </a:p>
          <a:p>
            <a:r>
              <a:rPr lang="en-GB" sz="4000" dirty="0">
                <a:solidFill>
                  <a:schemeClr val="bg1"/>
                </a:solidFill>
              </a:rPr>
              <a:t>Assistant Lecturer : Mustafa Mohammed Noori</a:t>
            </a:r>
            <a:endParaRPr lang="ar-IQ" sz="4000" dirty="0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2438798"/>
            <a:ext cx="9754495" cy="348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50"/>
              </a:lnSpc>
            </a:pPr>
            <a:r>
              <a:rPr lang="en-US" sz="13350" u="none" strike="noStrike" spc="-467" dirty="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Pharmaceutical Creams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8947742" y="765609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 descr="الجامعة المستنصرية - ويكيبيديا">
            <a:extLst>
              <a:ext uri="{FF2B5EF4-FFF2-40B4-BE49-F238E27FC236}">
                <a16:creationId xmlns="" xmlns:a16="http://schemas.microsoft.com/office/drawing/2014/main" id="{BB43AC46-A33A-1C4D-157D-3509CA0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042"/>
            <a:ext cx="2133599" cy="21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94CBE6D-DE1E-2C57-62E1-C858250A3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208680"/>
            <a:ext cx="2837580" cy="283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497806"/>
            <a:ext cx="12944475" cy="4154387"/>
            <a:chOff x="0" y="-85725"/>
            <a:chExt cx="17259300" cy="5539183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Incompatibilities in Creams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32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Understanding Chemical Stability Issues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59641"/>
              <a:ext cx="13512135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3200" spc="-37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Both cold and vanishing creams are soap emulsions, making them sensitive to acidic substances that can degrade the emulsifier, disrupting the formulation's stability and effectiveness.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913880"/>
            <a:ext cx="6886575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strike="noStrike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Prepare Cold Cream and Vanishing Cream as per formulas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strike="noStrike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Observe emulsion types, textures, and cooling effects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strike="noStrike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Handle all materials carefully, ensuring temperature control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750" y="581025"/>
            <a:ext cx="6886575" cy="392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spc="-24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Laboratory Demonstration Overview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1F3B4D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3249275" cy="2067009"/>
            <a:chOff x="0" y="0"/>
            <a:chExt cx="17665700" cy="2756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Key Takeaways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665700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Important Concepts in Pharmaceutical Creams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4308497" cy="2930525"/>
            <a:chOff x="0" y="0"/>
            <a:chExt cx="5744662" cy="39073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5744662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Cream Properties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60450"/>
              <a:ext cx="5744662" cy="2846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semisolid emulsions designed for </a:t>
              </a:r>
              <a:r>
                <a:rPr lang="en-US" sz="2000" b="1" u="none" strike="noStrike" spc="-3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topical application</a:t>
              </a: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characterized by their spreadable texture and high water content, making them suitable for various skin treatments.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91388" y="5143500"/>
            <a:ext cx="4010025" cy="2578100"/>
            <a:chOff x="0" y="0"/>
            <a:chExt cx="5346700" cy="34374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53467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Types of Creams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60450"/>
              <a:ext cx="5346700" cy="2377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classified as either </a:t>
              </a:r>
              <a:r>
                <a:rPr lang="en-US" sz="2000" b="1" u="none" strike="noStrike" spc="-3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medicated</a:t>
              </a: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for therapeutic use or non-medicated for moisturizing; each type serves different purposes in skincare and treatment.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2950" y="5143500"/>
            <a:ext cx="4010025" cy="2578100"/>
            <a:chOff x="0" y="0"/>
            <a:chExt cx="5346700" cy="343746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53467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Emulsion Systems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60450"/>
              <a:ext cx="5346700" cy="2377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can be oil-in-water (o/w) or water-in-oil (w/o), with the emulsion type impacting their </a:t>
              </a:r>
              <a:r>
                <a:rPr lang="en-US" sz="2000" b="1" u="none" strike="noStrike" spc="-3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texture</a:t>
              </a: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absorption, and overall effectiveness on the skin.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985125"/>
            <a:ext cx="6886575" cy="163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 your understanding of pharmaceutical creams with the following questions. Consider the properties, preparation, and classification of creams as you formulate your answers.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750" y="733425"/>
            <a:ext cx="6886575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spc="-24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Quiz and Discussion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91600" y="1076325"/>
            <a:ext cx="862965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What determines a cream's emulsion type?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91600" y="2457450"/>
            <a:ext cx="8629650" cy="1538600"/>
            <a:chOff x="0" y="0"/>
            <a:chExt cx="2272830" cy="4052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1600" y="4318206"/>
            <a:ext cx="8629650" cy="1538600"/>
            <a:chOff x="0" y="0"/>
            <a:chExt cx="2272830" cy="4052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91600" y="6210411"/>
            <a:ext cx="8629650" cy="1538600"/>
            <a:chOff x="0" y="0"/>
            <a:chExt cx="2272830" cy="4052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91600" y="8072861"/>
            <a:ext cx="8629650" cy="1538600"/>
            <a:chOff x="0" y="0"/>
            <a:chExt cx="2272830" cy="4052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650688" y="2991800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Water content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50688" y="4852556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Color of cream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50688" y="6744761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Active ingredients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50688" y="8607211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Preparation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D1E1E9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5025" y="1562100"/>
            <a:ext cx="9763125" cy="5689600"/>
            <a:chOff x="0" y="0"/>
            <a:chExt cx="13017500" cy="7586133"/>
          </a:xfrm>
        </p:grpSpPr>
        <p:sp>
          <p:nvSpPr>
            <p:cNvPr id="6" name="TextBox 6"/>
            <p:cNvSpPr txBox="1"/>
            <p:nvPr/>
          </p:nvSpPr>
          <p:spPr>
            <a:xfrm>
              <a:off x="0" y="1196975"/>
              <a:ext cx="13017500" cy="6389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The following references provide essential insights into pharmaceutical creams and their formulations: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United States Pharmacopeia (USP)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Pharmaceutical Dosage Forms: Disperse Systems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Lecture notes and lab manuals on semisolid formulations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Articles on emulsion systems and cream formulation techniques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Research papers discussing efficacy and safety of topical applications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For practical guidance, consult standard laboratory protocols and pharmaceutical formulation textbooks to enhance your knowledge in cream preparation and application.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017500" cy="669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spc="-44">
                  <a:solidFill>
                    <a:srgbClr val="698CAA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Sources for deeper understanding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58125" cy="102870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6F9F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52512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296400" y="8382635"/>
            <a:ext cx="8324850" cy="12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0"/>
              </a:lnSpc>
            </a:pPr>
            <a:r>
              <a:rPr lang="en-US" sz="3800" spc="-5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Your observations and questions welcomed!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3759" y="942975"/>
            <a:ext cx="8317491" cy="199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56"/>
              </a:lnSpc>
            </a:pPr>
            <a:r>
              <a:rPr lang="en-US" sz="14956" spc="-523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Thank You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5418783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2944475" cy="3619500"/>
            <a:chOff x="0" y="0"/>
            <a:chExt cx="17259300" cy="48260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Introduction to Creams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Definition and Basic Properties of Creams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59641"/>
              <a:ext cx="13512134" cy="176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semisolid dosage forms designed for external application, typically characterized by their </a:t>
              </a: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opaque</a:t>
              </a:r>
              <a:r>
                <a:rPr lang="en-US" sz="2499" spc="-37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viscous nature, containing more than 20% water and less than 50% hydrocarbons or waxes.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F3B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Classification of Creams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00" y="3086100"/>
            <a:ext cx="688657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Creams are categorized into </a:t>
            </a:r>
            <a:r>
              <a:rPr lang="en-US" sz="3600" b="1" u="none" strike="noStrike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two main types</a:t>
            </a: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non-medicated creams used as emollients and moisturizers, and medicated creams that contain active ingredients for therapeutic applications, primarily for topical treatments.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2944475" cy="3581400"/>
            <a:chOff x="0" y="0"/>
            <a:chExt cx="17259300" cy="47752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Emulsion Systems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Understanding Oil-in-Water and Water-in-Oil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59641"/>
              <a:ext cx="13512134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emulsions consisting of oil and water phases. Oil-in-water (o/w) creams contain more water, while water-in-oil (w/o) creams are richer in oil, affecting texture and absorption.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716756"/>
            <a:ext cx="9763125" cy="3013621"/>
            <a:chOff x="0" y="66675"/>
            <a:chExt cx="13017500" cy="4018161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301750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 dirty="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Cold </a:t>
              </a:r>
              <a:r>
                <a:rPr lang="en-US" sz="8000" spc="-240" dirty="0" smtClean="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Cream</a:t>
              </a:r>
              <a:endParaRPr lang="en-US" sz="8000" spc="-240" dirty="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1875"/>
              <a:ext cx="130175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endParaRPr lang="en-US" sz="2500" b="1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6750" y="2247900"/>
            <a:ext cx="8324850" cy="673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560" indent="-4572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4000" spc="-1" dirty="0" smtClean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Reduce </a:t>
            </a:r>
            <a:r>
              <a:rPr lang="en-US" sz="4000" spc="-1" dirty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spermaceti and white wax to small pieces and melt them on steam bath with mineral oil (liquid paraffin) and raise temperature to 70C°.</a:t>
            </a:r>
          </a:p>
          <a:p>
            <a:pPr marL="457560" indent="-4572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4000" spc="-1" dirty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Dissolve borax (sodium borate) in water and heat to 73C°.</a:t>
            </a:r>
          </a:p>
          <a:p>
            <a:pPr marL="457560" indent="-4572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4000" spc="-1" dirty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Gradually add warm solution to the melted mixture and stir rapidly and continuously until congealed.</a:t>
            </a:r>
          </a:p>
          <a:p>
            <a:pPr marL="0" lvl="0" indent="0" algn="l">
              <a:lnSpc>
                <a:spcPts val="3499"/>
              </a:lnSpc>
            </a:pPr>
            <a:endParaRPr lang="en-US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845270"/>
            <a:ext cx="8701088" cy="58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A4A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Cold Cream Characteristics and Uses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4229100"/>
            <a:ext cx="6886575" cy="269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Cold cream is a </a:t>
            </a:r>
            <a:r>
              <a:rPr lang="en-US" sz="3600" b="1" u="none" strike="noStrike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water-in-oil emulsion</a:t>
            </a: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containing less than 45% water, providing a cooling effect upon application. It serves as an effective emollient and moisturizer for dry skin.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7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716756"/>
            <a:ext cx="9763125" cy="3013621"/>
            <a:chOff x="0" y="66675"/>
            <a:chExt cx="13017500" cy="4018161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301750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 dirty="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Vanishing </a:t>
              </a:r>
              <a:r>
                <a:rPr lang="en-US" sz="8000" spc="-240" dirty="0" smtClean="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Cream</a:t>
              </a:r>
              <a:endParaRPr lang="en-US" sz="8000" spc="-240" dirty="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1875"/>
              <a:ext cx="130175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endParaRPr lang="en-US" sz="2500" b="1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9150" y="3162300"/>
            <a:ext cx="8324850" cy="176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endParaRPr lang="en-GB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499"/>
              </a:lnSpc>
            </a:pPr>
            <a:endParaRPr lang="en-GB" sz="2499" spc="-37" dirty="0" smtClean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499"/>
              </a:lnSpc>
            </a:pPr>
            <a:endParaRPr lang="en-GB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499"/>
              </a:lnSpc>
            </a:pPr>
            <a:endParaRPr lang="en-US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7620000" cy="6364471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2412" y="2539109"/>
            <a:ext cx="10591800" cy="706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Stearic acid  is melted in water bath </a:t>
            </a:r>
            <a:endParaRPr lang="ar-IQ" sz="3600" spc="-1" dirty="0" smtClean="0">
              <a:solidFill>
                <a:schemeClr val="bg1"/>
              </a:solidFill>
              <a:latin typeface="Franklin Gothic Book"/>
            </a:endParaRPr>
          </a:p>
          <a:p>
            <a:pPr marL="360">
              <a:spcBef>
                <a:spcPts val="479"/>
              </a:spcBef>
              <a:buClr>
                <a:srgbClr val="AA2B1E"/>
              </a:buClr>
              <a:buSzPct val="85000"/>
            </a:pPr>
            <a:r>
              <a:rPr lang="en-US" sz="3600" spc="-1" dirty="0" smtClean="0">
                <a:solidFill>
                  <a:schemeClr val="bg1"/>
                </a:solidFill>
                <a:latin typeface="Franklin Gothic Book"/>
              </a:rPr>
              <a:t>and </a:t>
            </a: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heated up to 85Ċ.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The oil soluble or miscible substances are added to melted stearic acid.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 Water containing the alkali or any other water soluble ingredient is also heated to 85Ċ then adds it to the oil with stirring.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 The temperature should be maintained 10-15 min.to ensure completion of reaction between stearic acid and alkali.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Cool the cream slowly with stirring.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Add perfume.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A4A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409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Vanishing Cream Properties and Uses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3080" y="5219700"/>
            <a:ext cx="6886575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Vanishing cream is an o/w emulsion, containing over 45% water. It features potassium stearate as an emulsifier, providing a smooth, non-greasy finish, making it ideal as a cosmetic base for skin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9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497806"/>
            <a:ext cx="12944475" cy="2089780"/>
            <a:chOff x="0" y="-85725"/>
            <a:chExt cx="17259300" cy="2786373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Comparison of Creams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36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Key Differences Between Cold and Vanishing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5753100" cy="2949773"/>
            <a:chOff x="0" y="0"/>
            <a:chExt cx="7670800" cy="39330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6708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32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Cold Cream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60450"/>
              <a:ext cx="7670800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Cold cream is a </a:t>
              </a:r>
              <a:r>
                <a:rPr lang="en-US" sz="3200" b="1" u="none" strike="noStrike" spc="-30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water-in-oil emulsion</a:t>
              </a: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with less than 45% water, providing rich hydration and a cooling effect due to evaporation; it is ideal for moisturizing dry skin.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400" y="5143500"/>
            <a:ext cx="5448300" cy="3308846"/>
            <a:chOff x="0" y="0"/>
            <a:chExt cx="7264400" cy="441179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72644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32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Vanishing Cream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60449"/>
              <a:ext cx="7264400" cy="3351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Vanishing cream is an </a:t>
              </a:r>
              <a:r>
                <a:rPr lang="en-US" sz="3200" b="1" u="none" strike="noStrike" spc="-30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oil-in-water emulsion</a:t>
              </a: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containing more than 45% water, designed to absorb quickly, leaving a smooth, non-greasy finish, perfect for cosmetic applications.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726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Georgia Pro Condensed</vt:lpstr>
      <vt:lpstr>Franklin Gothic Book</vt:lpstr>
      <vt:lpstr>Arial</vt:lpstr>
      <vt:lpstr>Wingdings</vt:lpstr>
      <vt:lpstr>Helvetica World</vt:lpstr>
      <vt:lpstr>Calibri</vt:lpstr>
      <vt:lpstr>Helvetica World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Pharmaceutical Creams</dc:title>
  <dc:description>Presentation - Pharmaceutical Creams</dc:description>
  <cp:lastModifiedBy>Microsoft account</cp:lastModifiedBy>
  <cp:revision>10</cp:revision>
  <dcterms:created xsi:type="dcterms:W3CDTF">2006-08-16T00:00:00Z</dcterms:created>
  <dcterms:modified xsi:type="dcterms:W3CDTF">2026-02-26T18:28:27Z</dcterms:modified>
  <dc:identifier>DAHCZpoPFNo</dc:identifier>
</cp:coreProperties>
</file>