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3" r:id="rId5"/>
    <p:sldId id="259" r:id="rId6"/>
    <p:sldId id="260" r:id="rId7"/>
    <p:sldId id="264" r:id="rId8"/>
    <p:sldId id="261" r:id="rId9"/>
    <p:sldId id="354" r:id="rId10"/>
    <p:sldId id="262" r:id="rId11"/>
    <p:sldId id="355" r:id="rId12"/>
    <p:sldId id="356" r:id="rId13"/>
    <p:sldId id="265" r:id="rId14"/>
    <p:sldId id="266" r:id="rId15"/>
    <p:sldId id="267" r:id="rId16"/>
    <p:sldId id="270" r:id="rId17"/>
    <p:sldId id="268" r:id="rId18"/>
    <p:sldId id="271" r:id="rId19"/>
    <p:sldId id="272" r:id="rId20"/>
    <p:sldId id="357" r:id="rId21"/>
    <p:sldId id="269" r:id="rId22"/>
    <p:sldId id="273" r:id="rId23"/>
    <p:sldId id="279" r:id="rId24"/>
    <p:sldId id="276" r:id="rId25"/>
    <p:sldId id="277" r:id="rId26"/>
    <p:sldId id="278" r:id="rId27"/>
    <p:sldId id="280" r:id="rId28"/>
    <p:sldId id="281" r:id="rId29"/>
    <p:sldId id="282" r:id="rId30"/>
    <p:sldId id="27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1765" autoAdjust="0"/>
    <p:restoredTop sz="94660"/>
  </p:normalViewPr>
  <p:slideViewPr>
    <p:cSldViewPr>
      <p:cViewPr varScale="1">
        <p:scale>
          <a:sx n="85" d="100"/>
          <a:sy n="85" d="100"/>
        </p:scale>
        <p:origin x="797" y="62"/>
      </p:cViewPr>
      <p:guideLst>
        <p:guide orient="horz" pos="2160"/>
        <p:guide pos="2880"/>
      </p:guideLst>
    </p:cSldViewPr>
  </p:slideViewPr>
  <p:notesTextViewPr>
    <p:cViewPr>
      <p:scale>
        <a:sx n="1" d="1"/>
        <a:sy n="1" d="1"/>
      </p:scale>
      <p:origin x="0" y="0"/>
    </p:cViewPr>
  </p:notesTextViewPr>
  <p:sorterViewPr>
    <p:cViewPr>
      <p:scale>
        <a:sx n="100" d="100"/>
        <a:sy n="100" d="100"/>
      </p:scale>
      <p:origin x="0" y="265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724E2460-E255-4D3C-9B6E-67BFB8AA9E80}" type="datetimeFigureOut">
              <a:rPr lang="en-GB" smtClean="0"/>
              <a:t>05/03/2026</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4F2673F-D93D-4B9E-94DB-39D09E71706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724E2460-E255-4D3C-9B6E-67BFB8AA9E80}" type="datetimeFigureOut">
              <a:rPr lang="en-GB" smtClean="0"/>
              <a:t>05/03/2026</a:t>
            </a:fld>
            <a:endParaRPr lang="en-GB"/>
          </a:p>
        </p:txBody>
      </p:sp>
      <p:sp>
        <p:nvSpPr>
          <p:cNvPr id="27" name="Slide Number Placeholder 26"/>
          <p:cNvSpPr>
            <a:spLocks noGrp="1"/>
          </p:cNvSpPr>
          <p:nvPr>
            <p:ph type="sldNum" sz="quarter" idx="11"/>
          </p:nvPr>
        </p:nvSpPr>
        <p:spPr/>
        <p:txBody>
          <a:bodyPr rtlCol="0"/>
          <a:lstStyle/>
          <a:p>
            <a:fld id="{A4F2673F-D93D-4B9E-94DB-39D09E71706F}" type="slidenum">
              <a:rPr lang="en-GB" smtClean="0"/>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724E2460-E255-4D3C-9B6E-67BFB8AA9E80}" type="datetimeFigureOut">
              <a:rPr lang="en-GB" smtClean="0"/>
              <a:t>05/03/2026</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A4F2673F-D93D-4B9E-94DB-39D09E71706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E2460-E255-4D3C-9B6E-67BFB8AA9E80}" type="datetimeFigureOut">
              <a:rPr lang="en-GB" smtClean="0"/>
              <a:t>05/03/2026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24E2460-E255-4D3C-9B6E-67BFB8AA9E80}" type="datetimeFigureOut">
              <a:rPr lang="en-GB" smtClean="0"/>
              <a:t>05/03/2026</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4F2673F-D93D-4B9E-94DB-39D09E71706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92072"/>
            <a:ext cx="7772400" cy="1470025"/>
          </a:xfrm>
        </p:spPr>
        <p:txBody>
          <a:bodyPr/>
          <a:lstStyle/>
          <a:p>
            <a:r>
              <a:rPr lang="en-GB" dirty="0"/>
              <a:t>Pharmaceutical calculations</a:t>
            </a:r>
          </a:p>
        </p:txBody>
      </p:sp>
      <p:sp>
        <p:nvSpPr>
          <p:cNvPr id="3" name="Subtitle 2"/>
          <p:cNvSpPr>
            <a:spLocks noGrp="1"/>
          </p:cNvSpPr>
          <p:nvPr>
            <p:ph type="subTitle" idx="1"/>
          </p:nvPr>
        </p:nvSpPr>
        <p:spPr>
          <a:xfrm>
            <a:off x="228600" y="4038600"/>
            <a:ext cx="8763000" cy="2590800"/>
          </a:xfrm>
        </p:spPr>
        <p:txBody>
          <a:bodyPr>
            <a:normAutofit/>
          </a:bodyPr>
          <a:lstStyle/>
          <a:p>
            <a:r>
              <a:rPr lang="en-GB" sz="3500" dirty="0"/>
              <a:t>Lect. one</a:t>
            </a:r>
            <a:endParaRPr lang="en-GB" dirty="0"/>
          </a:p>
          <a:p>
            <a:endParaRPr lang="en-GB" dirty="0"/>
          </a:p>
        </p:txBody>
      </p:sp>
      <p:pic>
        <p:nvPicPr>
          <p:cNvPr id="1026" name="Picture 2" descr="منصة الباحث - الجامعة المستنصرية">
            <a:extLst>
              <a:ext uri="{FF2B5EF4-FFF2-40B4-BE49-F238E27FC236}">
                <a16:creationId xmlns:a16="http://schemas.microsoft.com/office/drawing/2014/main" id="{50F343CC-20CF-8C56-E2B9-7491083350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6612" y="152400"/>
            <a:ext cx="1804988" cy="180041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84C1FD3-A138-ACE3-DB89-4D1964943105}"/>
              </a:ext>
            </a:extLst>
          </p:cNvPr>
          <p:cNvPicPr>
            <a:picLocks noChangeAspect="1"/>
          </p:cNvPicPr>
          <p:nvPr/>
        </p:nvPicPr>
        <p:blipFill>
          <a:blip r:embed="rId3"/>
          <a:stretch>
            <a:fillRect/>
          </a:stretch>
        </p:blipFill>
        <p:spPr>
          <a:xfrm>
            <a:off x="-76200" y="-118329"/>
            <a:ext cx="2143424" cy="2133898"/>
          </a:xfrm>
          <a:prstGeom prst="rect">
            <a:avLst/>
          </a:prstGeom>
        </p:spPr>
      </p:pic>
    </p:spTree>
    <p:extLst>
      <p:ext uri="{BB962C8B-B14F-4D97-AF65-F5344CB8AC3E}">
        <p14:creationId xmlns:p14="http://schemas.microsoft.com/office/powerpoint/2010/main" val="3770832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763000" cy="914400"/>
          </a:xfrm>
          <a:solidFill>
            <a:schemeClr val="accent2">
              <a:lumMod val="20000"/>
              <a:lumOff val="80000"/>
            </a:schemeClr>
          </a:solidFill>
          <a:ln>
            <a:solidFill>
              <a:schemeClr val="accent1"/>
            </a:solidFill>
          </a:ln>
        </p:spPr>
        <p:txBody>
          <a:bodyPr>
            <a:normAutofit/>
          </a:bodyPr>
          <a:lstStyle/>
          <a:p>
            <a:pPr marL="109728" indent="0"/>
            <a:r>
              <a:rPr lang="en-US" altLang="en-US" sz="3600" b="1" i="1" dirty="0">
                <a:solidFill>
                  <a:srgbClr val="FF0000"/>
                </a:solidFill>
                <a:latin typeface="Arial" panose="020B0604020202020204" pitchFamily="34" charset="0"/>
                <a:cs typeface="Arial" panose="020B0604020202020204" pitchFamily="34" charset="0"/>
              </a:rPr>
              <a:t>Percent</a:t>
            </a:r>
          </a:p>
        </p:txBody>
      </p:sp>
      <p:sp>
        <p:nvSpPr>
          <p:cNvPr id="3" name="Content Placeholder 2"/>
          <p:cNvSpPr>
            <a:spLocks noGrp="1"/>
          </p:cNvSpPr>
          <p:nvPr>
            <p:ph idx="1"/>
          </p:nvPr>
        </p:nvSpPr>
        <p:spPr>
          <a:xfrm>
            <a:off x="221673" y="1828800"/>
            <a:ext cx="8763000" cy="2398776"/>
          </a:xfrm>
          <a:ln>
            <a:solidFill>
              <a:schemeClr val="accent1"/>
            </a:solidFill>
          </a:ln>
        </p:spPr>
        <p:txBody>
          <a:bodyPr>
            <a:normAutofit fontScale="85000" lnSpcReduction="20000"/>
          </a:bodyPr>
          <a:lstStyle/>
          <a:p>
            <a:pPr algn="just"/>
            <a:r>
              <a:rPr lang="en-US" altLang="en-US" dirty="0">
                <a:latin typeface="Arial" panose="020B0604020202020204" pitchFamily="34" charset="0"/>
                <a:cs typeface="Arial" panose="020B0604020202020204" pitchFamily="34" charset="0"/>
              </a:rPr>
              <a:t>The term percent and its corresponding sign, </a:t>
            </a:r>
            <a:r>
              <a:rPr lang="en-US" altLang="en-US" b="1" dirty="0">
                <a:solidFill>
                  <a:srgbClr val="FF0000"/>
                </a:solidFill>
                <a:latin typeface="Arial" panose="020B0604020202020204" pitchFamily="34" charset="0"/>
                <a:cs typeface="Arial" panose="020B0604020202020204" pitchFamily="34" charset="0"/>
              </a:rPr>
              <a:t>%</a:t>
            </a:r>
            <a:r>
              <a:rPr lang="en-US" altLang="en-US" dirty="0">
                <a:latin typeface="Arial" panose="020B0604020202020204" pitchFamily="34" charset="0"/>
                <a:cs typeface="Arial" panose="020B0604020202020204" pitchFamily="34" charset="0"/>
              </a:rPr>
              <a:t>, mean ‘‘in a hundred.’’ So, 50 percent (50%) means 50 parts in each one hundred of the same item</a:t>
            </a:r>
          </a:p>
          <a:p>
            <a:pPr algn="just"/>
            <a:r>
              <a:rPr lang="en-GB" altLang="en-US" dirty="0">
                <a:latin typeface="Arial" panose="020B0604020202020204" pitchFamily="34" charset="0"/>
                <a:cs typeface="Arial" panose="020B0604020202020204" pitchFamily="34" charset="0"/>
              </a:rPr>
              <a:t>Common fractions maybe converted to percent by dividing the numerator by the denominator and multiplying by 100.</a:t>
            </a:r>
          </a:p>
          <a:p>
            <a:pPr algn="just"/>
            <a:r>
              <a:rPr lang="en-GB" altLang="en-US" dirty="0">
                <a:latin typeface="Arial" panose="020B0604020202020204" pitchFamily="34" charset="0"/>
                <a:cs typeface="Arial" panose="020B0604020202020204" pitchFamily="34" charset="0"/>
              </a:rPr>
              <a:t>Decimal fractions may be converted to percent by multiplying by 100.  </a:t>
            </a:r>
            <a:endParaRPr lang="en-US" altLang="en-US" b="1" i="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673" y="4389726"/>
            <a:ext cx="8769927" cy="1096674"/>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672" y="5715000"/>
            <a:ext cx="8769927" cy="995391"/>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66090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685800"/>
          </a:xfrm>
          <a:solidFill>
            <a:schemeClr val="accent2">
              <a:lumMod val="20000"/>
              <a:lumOff val="80000"/>
            </a:schemeClr>
          </a:solidFill>
        </p:spPr>
        <p:txBody>
          <a:bodyPr>
            <a:normAutofit fontScale="90000"/>
          </a:bodyPr>
          <a:lstStyle/>
          <a:p>
            <a:r>
              <a:rPr lang="en-GB" dirty="0"/>
              <a:t>Practice problems</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55" y="1752600"/>
            <a:ext cx="9085624"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99097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863" y="2057400"/>
            <a:ext cx="8975938" cy="4268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6541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762000"/>
            <a:ext cx="3810000" cy="533400"/>
          </a:xfrm>
          <a:solidFill>
            <a:schemeClr val="accent2">
              <a:lumMod val="20000"/>
              <a:lumOff val="80000"/>
            </a:schemeClr>
          </a:solidFill>
        </p:spPr>
        <p:txBody>
          <a:bodyPr>
            <a:normAutofit fontScale="90000"/>
          </a:bodyPr>
          <a:lstStyle/>
          <a:p>
            <a:pPr algn="ctr"/>
            <a:r>
              <a:rPr lang="en-US" altLang="en-US" b="1" i="1" dirty="0"/>
              <a:t>Ratio</a:t>
            </a:r>
            <a:endParaRPr lang="en-GB" dirty="0"/>
          </a:p>
        </p:txBody>
      </p:sp>
      <p:sp>
        <p:nvSpPr>
          <p:cNvPr id="3" name="Content Placeholder 2"/>
          <p:cNvSpPr>
            <a:spLocks noGrp="1"/>
          </p:cNvSpPr>
          <p:nvPr>
            <p:ph idx="1"/>
          </p:nvPr>
        </p:nvSpPr>
        <p:spPr>
          <a:xfrm>
            <a:off x="228600" y="1524000"/>
            <a:ext cx="8686800" cy="5029200"/>
          </a:xfrm>
        </p:spPr>
        <p:txBody>
          <a:bodyPr>
            <a:normAutofit fontScale="85000" lnSpcReduction="10000"/>
          </a:bodyPr>
          <a:lstStyle/>
          <a:p>
            <a:pPr algn="just"/>
            <a:r>
              <a:rPr lang="en-US" altLang="en-US" dirty="0">
                <a:latin typeface="Arial" panose="020B0604020202020204" pitchFamily="34" charset="0"/>
                <a:cs typeface="Arial" panose="020B0604020202020204" pitchFamily="34" charset="0"/>
              </a:rPr>
              <a:t>The relative magnitude of two quantities is called their </a:t>
            </a:r>
            <a:r>
              <a:rPr lang="en-US" altLang="en-US" b="1" dirty="0">
                <a:solidFill>
                  <a:srgbClr val="FF0000"/>
                </a:solidFill>
                <a:latin typeface="Arial" panose="020B0604020202020204" pitchFamily="34" charset="0"/>
                <a:cs typeface="Arial" panose="020B0604020202020204" pitchFamily="34" charset="0"/>
              </a:rPr>
              <a:t>ratio</a:t>
            </a:r>
            <a:r>
              <a:rPr lang="en-US" altLang="en-US" dirty="0">
                <a:latin typeface="Arial" panose="020B0604020202020204" pitchFamily="34" charset="0"/>
                <a:cs typeface="Arial" panose="020B0604020202020204" pitchFamily="34" charset="0"/>
              </a:rPr>
              <a:t>. </a:t>
            </a:r>
          </a:p>
          <a:p>
            <a:pPr algn="just"/>
            <a:r>
              <a:rPr lang="en-US" altLang="en-US" dirty="0">
                <a:latin typeface="Arial" panose="020B0604020202020204" pitchFamily="34" charset="0"/>
                <a:cs typeface="Arial" panose="020B0604020202020204" pitchFamily="34" charset="0"/>
              </a:rPr>
              <a:t>Since a ratio relates the relative value of two numbers, it resembles a common fraction except in the way in which it is presented. </a:t>
            </a:r>
          </a:p>
          <a:p>
            <a:pPr algn="just">
              <a:lnSpc>
                <a:spcPct val="90000"/>
              </a:lnSpc>
            </a:pPr>
            <a:r>
              <a:rPr lang="en-US" altLang="en-US" dirty="0">
                <a:latin typeface="Arial" panose="020B0604020202020204" pitchFamily="34" charset="0"/>
                <a:cs typeface="Arial" panose="020B0604020202020204" pitchFamily="34" charset="0"/>
              </a:rPr>
              <a:t>Whereas a fraction is presented as, for example, </a:t>
            </a:r>
            <a:r>
              <a:rPr lang="en-US" altLang="en-US" b="1" dirty="0">
                <a:solidFill>
                  <a:srgbClr val="FF0000"/>
                </a:solidFill>
                <a:latin typeface="Arial" panose="020B0604020202020204" pitchFamily="34" charset="0"/>
                <a:cs typeface="Arial" panose="020B0604020202020204" pitchFamily="34" charset="0"/>
              </a:rPr>
              <a:t>1⁄2,</a:t>
            </a:r>
            <a:r>
              <a:rPr lang="en-US" altLang="en-US" dirty="0">
                <a:latin typeface="Arial" panose="020B0604020202020204" pitchFamily="34" charset="0"/>
                <a:cs typeface="Arial" panose="020B0604020202020204" pitchFamily="34" charset="0"/>
              </a:rPr>
              <a:t> a ratio is presented as </a:t>
            </a:r>
            <a:r>
              <a:rPr lang="en-US" altLang="en-US" b="1" dirty="0">
                <a:solidFill>
                  <a:srgbClr val="FF0000"/>
                </a:solidFill>
                <a:latin typeface="Arial" panose="020B0604020202020204" pitchFamily="34" charset="0"/>
                <a:cs typeface="Arial" panose="020B0604020202020204" pitchFamily="34" charset="0"/>
              </a:rPr>
              <a:t>1:2</a:t>
            </a:r>
            <a:r>
              <a:rPr lang="en-US" altLang="en-US" dirty="0">
                <a:latin typeface="Arial" panose="020B0604020202020204" pitchFamily="34" charset="0"/>
                <a:cs typeface="Arial" panose="020B0604020202020204" pitchFamily="34" charset="0"/>
              </a:rPr>
              <a:t> and is not read as ‘‘one half,’’ but rather as ‘‘one is to two.’’ </a:t>
            </a:r>
          </a:p>
          <a:p>
            <a:pPr algn="just">
              <a:lnSpc>
                <a:spcPct val="90000"/>
              </a:lnSpc>
            </a:pPr>
            <a:r>
              <a:rPr lang="en-US" altLang="en-US" dirty="0">
                <a:latin typeface="Arial" panose="020B0604020202020204" pitchFamily="34" charset="0"/>
                <a:cs typeface="Arial" panose="020B0604020202020204" pitchFamily="34" charset="0"/>
              </a:rPr>
              <a:t>All the rules governing common fractions equally apply to a ratio. Of particular importance is the principle that if the two terms of a ratio are multiplied or are divided by the same number, the value is unchanged, the value being the quotient of the first term divided by the second. </a:t>
            </a:r>
          </a:p>
          <a:p>
            <a:pPr algn="just">
              <a:lnSpc>
                <a:spcPct val="90000"/>
              </a:lnSpc>
            </a:pPr>
            <a:r>
              <a:rPr lang="en-US" altLang="en-US" dirty="0">
                <a:solidFill>
                  <a:srgbClr val="FF0000"/>
                </a:solidFill>
                <a:latin typeface="Arial" panose="020B0604020202020204" pitchFamily="34" charset="0"/>
                <a:cs typeface="Arial" panose="020B0604020202020204" pitchFamily="34" charset="0"/>
              </a:rPr>
              <a:t>For example, the ratio </a:t>
            </a:r>
            <a:r>
              <a:rPr lang="en-US" altLang="en-US" b="1" dirty="0">
                <a:solidFill>
                  <a:srgbClr val="FF0000"/>
                </a:solidFill>
                <a:latin typeface="Arial" panose="020B0604020202020204" pitchFamily="34" charset="0"/>
                <a:cs typeface="Arial" panose="020B0604020202020204" pitchFamily="34" charset="0"/>
              </a:rPr>
              <a:t>20:4 </a:t>
            </a:r>
            <a:r>
              <a:rPr lang="en-US" altLang="en-US" dirty="0">
                <a:solidFill>
                  <a:srgbClr val="FF0000"/>
                </a:solidFill>
                <a:latin typeface="Arial" panose="020B0604020202020204" pitchFamily="34" charset="0"/>
                <a:cs typeface="Arial" panose="020B0604020202020204" pitchFamily="34" charset="0"/>
              </a:rPr>
              <a:t>or </a:t>
            </a:r>
            <a:r>
              <a:rPr lang="en-US" altLang="en-US" b="1" dirty="0">
                <a:solidFill>
                  <a:srgbClr val="FF0000"/>
                </a:solidFill>
                <a:latin typeface="Arial" panose="020B0604020202020204" pitchFamily="34" charset="0"/>
                <a:cs typeface="Arial" panose="020B0604020202020204" pitchFamily="34" charset="0"/>
              </a:rPr>
              <a:t>20⁄4</a:t>
            </a:r>
            <a:r>
              <a:rPr lang="en-US" altLang="en-US" dirty="0">
                <a:solidFill>
                  <a:srgbClr val="FF0000"/>
                </a:solidFill>
                <a:latin typeface="Arial" panose="020B0604020202020204" pitchFamily="34" charset="0"/>
                <a:cs typeface="Arial" panose="020B0604020202020204" pitchFamily="34" charset="0"/>
              </a:rPr>
              <a:t> has a value of </a:t>
            </a:r>
            <a:r>
              <a:rPr lang="en-US" altLang="en-US" b="1" dirty="0">
                <a:solidFill>
                  <a:srgbClr val="FF0000"/>
                </a:solidFill>
                <a:latin typeface="Arial" panose="020B0604020202020204" pitchFamily="34" charset="0"/>
                <a:cs typeface="Arial" panose="020B0604020202020204" pitchFamily="34" charset="0"/>
              </a:rPr>
              <a:t>5</a:t>
            </a:r>
            <a:r>
              <a:rPr lang="en-US" altLang="en-US" dirty="0">
                <a:solidFill>
                  <a:srgbClr val="FF0000"/>
                </a:solidFill>
                <a:latin typeface="Arial" panose="020B0604020202020204" pitchFamily="34" charset="0"/>
                <a:cs typeface="Arial" panose="020B0604020202020204" pitchFamily="34" charset="0"/>
              </a:rPr>
              <a:t>; if both terms are divided by </a:t>
            </a:r>
            <a:r>
              <a:rPr lang="en-US" altLang="en-US" b="1" dirty="0">
                <a:solidFill>
                  <a:srgbClr val="FF0000"/>
                </a:solidFill>
                <a:latin typeface="Arial" panose="020B0604020202020204" pitchFamily="34" charset="0"/>
                <a:cs typeface="Arial" panose="020B0604020202020204" pitchFamily="34" charset="0"/>
              </a:rPr>
              <a:t>2</a:t>
            </a:r>
            <a:r>
              <a:rPr lang="en-US" altLang="en-US" dirty="0">
                <a:solidFill>
                  <a:srgbClr val="FF0000"/>
                </a:solidFill>
                <a:latin typeface="Arial" panose="020B0604020202020204" pitchFamily="34" charset="0"/>
                <a:cs typeface="Arial" panose="020B0604020202020204" pitchFamily="34" charset="0"/>
              </a:rPr>
              <a:t>, the ratio becomes </a:t>
            </a:r>
            <a:r>
              <a:rPr lang="en-US" altLang="en-US" b="1" dirty="0">
                <a:solidFill>
                  <a:srgbClr val="FF0000"/>
                </a:solidFill>
                <a:latin typeface="Arial" panose="020B0604020202020204" pitchFamily="34" charset="0"/>
                <a:cs typeface="Arial" panose="020B0604020202020204" pitchFamily="34" charset="0"/>
              </a:rPr>
              <a:t>10:2</a:t>
            </a:r>
            <a:r>
              <a:rPr lang="en-US" altLang="en-US" dirty="0">
                <a:solidFill>
                  <a:srgbClr val="FF0000"/>
                </a:solidFill>
                <a:latin typeface="Arial" panose="020B0604020202020204" pitchFamily="34" charset="0"/>
                <a:cs typeface="Arial" panose="020B0604020202020204" pitchFamily="34" charset="0"/>
              </a:rPr>
              <a:t> or </a:t>
            </a:r>
            <a:r>
              <a:rPr lang="en-US" altLang="en-US" b="1" dirty="0">
                <a:solidFill>
                  <a:srgbClr val="FF0000"/>
                </a:solidFill>
                <a:latin typeface="Arial" panose="020B0604020202020204" pitchFamily="34" charset="0"/>
                <a:cs typeface="Arial" panose="020B0604020202020204" pitchFamily="34" charset="0"/>
              </a:rPr>
              <a:t>10⁄2</a:t>
            </a:r>
            <a:r>
              <a:rPr lang="en-US" altLang="en-US" dirty="0">
                <a:solidFill>
                  <a:srgbClr val="FF0000"/>
                </a:solidFill>
                <a:latin typeface="Arial" panose="020B0604020202020204" pitchFamily="34" charset="0"/>
                <a:cs typeface="Arial" panose="020B0604020202020204" pitchFamily="34" charset="0"/>
              </a:rPr>
              <a:t>, again the value of </a:t>
            </a:r>
            <a:r>
              <a:rPr lang="en-US" altLang="en-US" b="1" dirty="0">
                <a:solidFill>
                  <a:srgbClr val="FF0000"/>
                </a:solidFill>
                <a:latin typeface="Arial" panose="020B0604020202020204" pitchFamily="34" charset="0"/>
                <a:cs typeface="Arial" panose="020B0604020202020204" pitchFamily="34" charset="0"/>
              </a:rPr>
              <a:t>5</a:t>
            </a:r>
            <a:r>
              <a:rPr lang="en-US" altLang="en-US" dirty="0">
                <a:solidFill>
                  <a:srgbClr val="FF0000"/>
                </a:solidFill>
                <a:latin typeface="Arial" panose="020B0604020202020204" pitchFamily="34" charset="0"/>
                <a:cs typeface="Arial" panose="020B0604020202020204" pitchFamily="34" charset="0"/>
              </a:rPr>
              <a:t>.</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291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10600" cy="2590800"/>
          </a:xfrm>
        </p:spPr>
        <p:txBody>
          <a:bodyPr>
            <a:normAutofit fontScale="92500" lnSpcReduction="20000"/>
          </a:bodyPr>
          <a:lstStyle/>
          <a:p>
            <a:pPr algn="just"/>
            <a:r>
              <a:rPr lang="en-US" altLang="en-US" dirty="0">
                <a:latin typeface="Arial" panose="020B0604020202020204" pitchFamily="34" charset="0"/>
                <a:cs typeface="Arial" panose="020B0604020202020204" pitchFamily="34" charset="0"/>
              </a:rPr>
              <a:t>When two ratios have the same value, they are </a:t>
            </a:r>
            <a:r>
              <a:rPr lang="en-US" altLang="en-US" b="1" dirty="0">
                <a:solidFill>
                  <a:srgbClr val="FF0000"/>
                </a:solidFill>
                <a:latin typeface="Arial" panose="020B0604020202020204" pitchFamily="34" charset="0"/>
                <a:cs typeface="Arial" panose="020B0604020202020204" pitchFamily="34" charset="0"/>
              </a:rPr>
              <a:t>equivalent</a:t>
            </a:r>
            <a:r>
              <a:rPr lang="en-US" altLang="en-US" dirty="0">
                <a:latin typeface="Arial" panose="020B0604020202020204" pitchFamily="34" charset="0"/>
                <a:cs typeface="Arial" panose="020B0604020202020204" pitchFamily="34" charset="0"/>
              </a:rPr>
              <a:t>. </a:t>
            </a:r>
          </a:p>
          <a:p>
            <a:pPr algn="just"/>
            <a:r>
              <a:rPr lang="en-US" altLang="en-US" dirty="0">
                <a:latin typeface="Arial" panose="020B0604020202020204" pitchFamily="34" charset="0"/>
                <a:cs typeface="Arial" panose="020B0604020202020204" pitchFamily="34" charset="0"/>
              </a:rPr>
              <a:t>An interesting fact about equivalent ratios is that the product of the numerator of the one and the denominator of the other always equals the product of the denominator of the one and the numerator of the other; that is, </a:t>
            </a:r>
            <a:r>
              <a:rPr lang="en-US" altLang="en-US" b="1" dirty="0">
                <a:solidFill>
                  <a:srgbClr val="FF0000"/>
                </a:solidFill>
                <a:latin typeface="Arial" panose="020B0604020202020204" pitchFamily="34" charset="0"/>
                <a:cs typeface="Arial" panose="020B0604020202020204" pitchFamily="34" charset="0"/>
              </a:rPr>
              <a:t>the cross products are equal</a:t>
            </a:r>
            <a:r>
              <a:rPr lang="en-US" altLang="en-US" dirty="0">
                <a:latin typeface="Arial" panose="020B0604020202020204" pitchFamily="34" charset="0"/>
                <a:cs typeface="Arial" panose="020B0604020202020204" pitchFamily="34" charset="0"/>
              </a:rPr>
              <a:t>:</a:t>
            </a:r>
          </a:p>
          <a:p>
            <a:pPr algn="just"/>
            <a:endParaRPr lang="en-GB" dirty="0">
              <a:latin typeface="Arial" panose="020B0604020202020204" pitchFamily="34" charset="0"/>
              <a:cs typeface="Arial" panose="020B0604020202020204"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76" y="3505200"/>
            <a:ext cx="6991351" cy="121183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105400"/>
            <a:ext cx="8856705" cy="13906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2189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10600" cy="5715000"/>
          </a:xfrm>
        </p:spPr>
        <p:txBody>
          <a:bodyPr>
            <a:normAutofit/>
          </a:bodyPr>
          <a:lstStyle/>
          <a:p>
            <a:pPr algn="just"/>
            <a:r>
              <a:rPr lang="en-GB" sz="2400" dirty="0"/>
              <a:t>We discover further that the numerator of the one fraction equals the product of its denominator and the other fraction</a:t>
            </a:r>
          </a:p>
          <a:p>
            <a:pPr algn="just"/>
            <a:endParaRPr lang="en-GB" sz="2400" dirty="0"/>
          </a:p>
          <a:p>
            <a:pPr algn="just"/>
            <a:endParaRPr lang="en-GB" sz="2400" dirty="0"/>
          </a:p>
          <a:p>
            <a:pPr algn="just"/>
            <a:endParaRPr lang="en-GB" sz="2400" dirty="0"/>
          </a:p>
          <a:p>
            <a:pPr algn="just"/>
            <a:endParaRPr lang="en-GB" sz="2400" dirty="0"/>
          </a:p>
          <a:p>
            <a:pPr algn="just"/>
            <a:endParaRPr lang="en-GB" sz="2400" dirty="0"/>
          </a:p>
          <a:p>
            <a:pPr algn="just"/>
            <a:endParaRPr lang="en-GB" sz="2400" dirty="0"/>
          </a:p>
          <a:p>
            <a:pPr algn="just"/>
            <a:r>
              <a:rPr lang="en-GB" sz="2400" dirty="0"/>
              <a:t> And the denominator of the one equals the quotient of its numerator divided by the other fraction: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2153" y="2133600"/>
            <a:ext cx="5788819" cy="1981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486400"/>
            <a:ext cx="7753926" cy="107632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86647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8763000" cy="1066800"/>
          </a:xfrm>
          <a:solidFill>
            <a:schemeClr val="accent2">
              <a:lumMod val="20000"/>
              <a:lumOff val="80000"/>
            </a:schemeClr>
          </a:solidFill>
        </p:spPr>
        <p:txBody>
          <a:bodyPr>
            <a:normAutofit/>
          </a:bodyPr>
          <a:lstStyle/>
          <a:p>
            <a:pPr algn="just"/>
            <a:r>
              <a:rPr lang="en-GB" sz="2800" dirty="0"/>
              <a:t>An extremely useful practical application of these facts is found in </a:t>
            </a:r>
            <a:r>
              <a:rPr lang="en-GB" sz="2800" b="1" dirty="0">
                <a:solidFill>
                  <a:srgbClr val="FF0000"/>
                </a:solidFill>
              </a:rPr>
              <a:t>PROPORTION</a:t>
            </a:r>
          </a:p>
        </p:txBody>
      </p:sp>
      <p:sp>
        <p:nvSpPr>
          <p:cNvPr id="3" name="Content Placeholder 2"/>
          <p:cNvSpPr>
            <a:spLocks noGrp="1"/>
          </p:cNvSpPr>
          <p:nvPr>
            <p:ph idx="1"/>
          </p:nvPr>
        </p:nvSpPr>
        <p:spPr>
          <a:xfrm>
            <a:off x="152400" y="2249424"/>
            <a:ext cx="8763000" cy="4325112"/>
          </a:xfrm>
        </p:spPr>
        <p:txBody>
          <a:bodyPr>
            <a:normAutofit fontScale="92500"/>
          </a:bodyPr>
          <a:lstStyle/>
          <a:p>
            <a:pPr algn="just"/>
            <a:r>
              <a:rPr lang="en-GB" dirty="0">
                <a:latin typeface="Arial" panose="020B0604020202020204" pitchFamily="34" charset="0"/>
                <a:cs typeface="Arial" panose="020B0604020202020204" pitchFamily="34" charset="0"/>
              </a:rPr>
              <a:t>A</a:t>
            </a:r>
            <a:r>
              <a:rPr lang="en-GB" b="1" dirty="0">
                <a:solidFill>
                  <a:srgbClr val="FF0000"/>
                </a:solidFill>
                <a:latin typeface="Arial" panose="020B0604020202020204" pitchFamily="34" charset="0"/>
                <a:cs typeface="Arial" panose="020B0604020202020204" pitchFamily="34" charset="0"/>
              </a:rPr>
              <a:t> proportion </a:t>
            </a:r>
            <a:r>
              <a:rPr lang="en-GB" dirty="0">
                <a:latin typeface="Arial" panose="020B0604020202020204" pitchFamily="34" charset="0"/>
                <a:cs typeface="Arial" panose="020B0604020202020204" pitchFamily="34" charset="0"/>
              </a:rPr>
              <a:t>is the expression of the equality of two ratios. It may be written in any one of three standard forms: </a:t>
            </a: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r>
              <a:rPr lang="en-GB" dirty="0">
                <a:latin typeface="Arial" panose="020B0604020202020204" pitchFamily="34" charset="0"/>
                <a:cs typeface="Arial" panose="020B0604020202020204" pitchFamily="34" charset="0"/>
              </a:rPr>
              <a:t>Each of these expressions is read: a is to b as c is to d, and a and d are called the extremes (meaning ‘‘outer members’’) and b and c the means (‘‘middle members’’).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429000"/>
            <a:ext cx="2767193" cy="171926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142340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5791200"/>
          </a:xfrm>
          <a:ln>
            <a:noFill/>
          </a:ln>
        </p:spPr>
        <p:txBody>
          <a:bodyPr/>
          <a:lstStyle/>
          <a:p>
            <a:pPr algn="just">
              <a:buFontTx/>
              <a:buNone/>
            </a:pPr>
            <a:r>
              <a:rPr lang="en-US" altLang="en-US" dirty="0">
                <a:latin typeface="Arial" panose="020B0604020202020204" pitchFamily="34" charset="0"/>
                <a:cs typeface="Arial" panose="020B0604020202020204" pitchFamily="34" charset="0"/>
              </a:rPr>
              <a:t>Example:</a:t>
            </a:r>
          </a:p>
          <a:p>
            <a:pPr algn="just">
              <a:buFontTx/>
              <a:buNone/>
            </a:pPr>
            <a:r>
              <a:rPr lang="en-US" altLang="en-US" dirty="0">
                <a:latin typeface="Arial" panose="020B0604020202020204" pitchFamily="34" charset="0"/>
                <a:cs typeface="Arial" panose="020B0604020202020204" pitchFamily="34" charset="0"/>
              </a:rPr>
              <a:t>If 3 tablets contain 975 milligrams of aspirin, how many milligrams should be contained in 12 tablets?</a:t>
            </a: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r>
              <a:rPr lang="en-GB" altLang="en-US" dirty="0">
                <a:latin typeface="Arial" panose="020B0604020202020204" pitchFamily="34" charset="0"/>
                <a:cs typeface="Arial" panose="020B0604020202020204" pitchFamily="34" charset="0"/>
              </a:rPr>
              <a:t>If 3 tablets contain 975 milligrams of aspirin, how many tablets should contain 3900 milligrams? </a:t>
            </a:r>
            <a:endParaRPr lang="en-US" altLang="en-US"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98" y="2286000"/>
            <a:ext cx="7931277" cy="1543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204" y="5029200"/>
            <a:ext cx="8449901"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2471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28600" y="762000"/>
            <a:ext cx="8686800" cy="5812536"/>
          </a:xfrm>
          <a:ln>
            <a:noFill/>
          </a:ln>
        </p:spPr>
        <p:txBody>
          <a:bodyPr>
            <a:normAutofit/>
          </a:bodyPr>
          <a:lstStyle/>
          <a:p>
            <a:pPr algn="just">
              <a:buFontTx/>
              <a:buNone/>
            </a:pPr>
            <a:r>
              <a:rPr lang="en-US" altLang="en-US" dirty="0">
                <a:latin typeface="Arial" panose="020B0604020202020204" pitchFamily="34" charset="0"/>
                <a:cs typeface="Arial" panose="020B0604020202020204" pitchFamily="34" charset="0"/>
              </a:rPr>
              <a:t>Example:</a:t>
            </a:r>
          </a:p>
          <a:p>
            <a:pPr algn="just">
              <a:buFontTx/>
              <a:buNone/>
            </a:pPr>
            <a:r>
              <a:rPr lang="en-GB" altLang="en-US" dirty="0">
                <a:latin typeface="Arial" panose="020B0604020202020204" pitchFamily="34" charset="0"/>
                <a:cs typeface="Arial" panose="020B0604020202020204" pitchFamily="34" charset="0"/>
              </a:rPr>
              <a:t>If 12 tablets contain 3900 milligrams of aspirin, how many milligrams should 3 tablets contain?</a:t>
            </a:r>
          </a:p>
          <a:p>
            <a:pPr algn="just">
              <a:buFontTx/>
              <a:buNone/>
            </a:pPr>
            <a:r>
              <a:rPr lang="en-GB" altLang="en-US" dirty="0">
                <a:latin typeface="Arial" panose="020B0604020202020204" pitchFamily="34" charset="0"/>
                <a:cs typeface="Arial" panose="020B0604020202020204" pitchFamily="34" charset="0"/>
              </a:rPr>
              <a:t> </a:t>
            </a: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endParaRPr lang="en-US" altLang="en-US" dirty="0">
              <a:latin typeface="Arial" panose="020B0604020202020204" pitchFamily="34" charset="0"/>
              <a:cs typeface="Arial" panose="020B0604020202020204" pitchFamily="34" charset="0"/>
            </a:endParaRPr>
          </a:p>
          <a:p>
            <a:pPr algn="just">
              <a:buFontTx/>
              <a:buNone/>
            </a:pPr>
            <a:r>
              <a:rPr lang="en-GB" altLang="en-US" dirty="0">
                <a:latin typeface="Arial" panose="020B0604020202020204" pitchFamily="34" charset="0"/>
                <a:cs typeface="Arial" panose="020B0604020202020204" pitchFamily="34" charset="0"/>
              </a:rPr>
              <a:t>If 12 tablets contain 3900 milligrams of aspirin, how many tablets should contain 975 milligrams? </a:t>
            </a:r>
            <a:endParaRPr lang="en-GB" dirty="0">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709" y="2195943"/>
            <a:ext cx="8435364" cy="18426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109" y="4953000"/>
            <a:ext cx="8773146" cy="1657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06985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839200" cy="3733800"/>
          </a:xfrm>
        </p:spPr>
        <p:txBody>
          <a:bodyPr>
            <a:normAutofit fontScale="92500" lnSpcReduction="10000"/>
          </a:bodyPr>
          <a:lstStyle/>
          <a:p>
            <a:pPr algn="just"/>
            <a:r>
              <a:rPr lang="en-GB" dirty="0">
                <a:latin typeface="Arial" panose="020B0604020202020204" pitchFamily="34" charset="0"/>
                <a:cs typeface="Arial" panose="020B0604020202020204" pitchFamily="34" charset="0"/>
              </a:rPr>
              <a:t>Proportions need not contain whole numbers. If common or decimal fractions are supplied in the data, they may be included in the proportion without changing the method. </a:t>
            </a:r>
          </a:p>
          <a:p>
            <a:pPr algn="just"/>
            <a:r>
              <a:rPr lang="en-GB" dirty="0">
                <a:latin typeface="Arial" panose="020B0604020202020204" pitchFamily="34" charset="0"/>
                <a:cs typeface="Arial" panose="020B0604020202020204" pitchFamily="34" charset="0"/>
              </a:rPr>
              <a:t>For ease of calculation, it is recommended that common fractions be converted to decimal fractions prior to setting up the proportion.</a:t>
            </a:r>
          </a:p>
          <a:p>
            <a:pPr algn="just"/>
            <a:r>
              <a:rPr lang="en-GB" dirty="0">
                <a:solidFill>
                  <a:srgbClr val="FF0000"/>
                </a:solidFill>
                <a:latin typeface="Arial" panose="020B0604020202020204" pitchFamily="34" charset="0"/>
                <a:cs typeface="Arial" panose="020B0604020202020204" pitchFamily="34" charset="0"/>
              </a:rPr>
              <a:t>Example: If 30 millilitres (mL) represent 1⁄6 of the volume of a prescription, how many millilitres will represent 1⁄4 of the volume? </a:t>
            </a:r>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2685"/>
          <a:stretch/>
        </p:blipFill>
        <p:spPr bwMode="auto">
          <a:xfrm>
            <a:off x="1044286" y="4641273"/>
            <a:ext cx="6457950" cy="2050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7182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686800" cy="838200"/>
          </a:xfrm>
          <a:solidFill>
            <a:schemeClr val="accent2">
              <a:lumMod val="20000"/>
              <a:lumOff val="80000"/>
            </a:schemeClr>
          </a:solidFill>
          <a:ln>
            <a:solidFill>
              <a:schemeClr val="accent2"/>
            </a:solidFill>
          </a:ln>
        </p:spPr>
        <p:txBody>
          <a:bodyPr>
            <a:normAutofit/>
          </a:bodyPr>
          <a:lstStyle/>
          <a:p>
            <a:pPr algn="just"/>
            <a:r>
              <a:rPr lang="en-GB" sz="3200" dirty="0"/>
              <a:t>Introduction</a:t>
            </a:r>
          </a:p>
        </p:txBody>
      </p:sp>
      <p:sp>
        <p:nvSpPr>
          <p:cNvPr id="3" name="Content Placeholder 2"/>
          <p:cNvSpPr>
            <a:spLocks noGrp="1"/>
          </p:cNvSpPr>
          <p:nvPr>
            <p:ph idx="1"/>
          </p:nvPr>
        </p:nvSpPr>
        <p:spPr>
          <a:xfrm>
            <a:off x="228600" y="1828800"/>
            <a:ext cx="8686800" cy="4745736"/>
          </a:xfrm>
          <a:ln>
            <a:solidFill>
              <a:schemeClr val="accent2"/>
            </a:solidFill>
          </a:ln>
        </p:spPr>
        <p:txBody>
          <a:bodyPr>
            <a:normAutofit fontScale="92500"/>
          </a:bodyPr>
          <a:lstStyle/>
          <a:p>
            <a:pPr algn="just"/>
            <a:r>
              <a:rPr lang="en-US" altLang="en-US" dirty="0"/>
              <a:t>Pharmaceutical calculations is the area of study that applies the basic principles of mathematics to the preparation of safe and effective use of pharmaceuticals</a:t>
            </a:r>
          </a:p>
          <a:p>
            <a:pPr algn="just"/>
            <a:r>
              <a:rPr lang="en-GB" dirty="0"/>
              <a:t>Success in performing pharmaceutical calculations is based on:</a:t>
            </a:r>
          </a:p>
          <a:p>
            <a:pPr marL="624078" indent="-514350" algn="just">
              <a:buFont typeface="+mj-lt"/>
              <a:buAutoNum type="arabicPeriod"/>
            </a:pPr>
            <a:r>
              <a:rPr lang="en-GB" dirty="0"/>
              <a:t>An understanding of the purpose or goal of the problem;</a:t>
            </a:r>
          </a:p>
          <a:p>
            <a:pPr marL="624078" indent="-514350" algn="just">
              <a:buFont typeface="+mj-lt"/>
              <a:buAutoNum type="arabicPeriod"/>
            </a:pPr>
            <a:r>
              <a:rPr lang="en-GB" dirty="0"/>
              <a:t>An assessment of the arithmetic process required to reach the goal</a:t>
            </a:r>
          </a:p>
          <a:p>
            <a:pPr marL="624078" indent="-514350" algn="just">
              <a:buFont typeface="+mj-lt"/>
              <a:buAutoNum type="arabicPeriod"/>
            </a:pPr>
            <a:r>
              <a:rPr lang="en-GB" dirty="0"/>
              <a:t>Implementation of the correct arithmetic manipulations.</a:t>
            </a:r>
          </a:p>
        </p:txBody>
      </p:sp>
    </p:spTree>
    <p:extLst>
      <p:ext uri="{BB962C8B-B14F-4D97-AF65-F5344CB8AC3E}">
        <p14:creationId xmlns:p14="http://schemas.microsoft.com/office/powerpoint/2010/main" val="139646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33400"/>
          </a:xfrm>
          <a:solidFill>
            <a:schemeClr val="accent2">
              <a:lumMod val="40000"/>
              <a:lumOff val="60000"/>
            </a:schemeClr>
          </a:solidFill>
        </p:spPr>
        <p:txBody>
          <a:bodyPr>
            <a:normAutofit fontScale="90000"/>
          </a:bodyPr>
          <a:lstStyle/>
          <a:p>
            <a:r>
              <a:rPr lang="en-GB" dirty="0"/>
              <a:t>Practice problems</a:t>
            </a:r>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5480" r="4441"/>
          <a:stretch/>
        </p:blipFill>
        <p:spPr bwMode="auto">
          <a:xfrm>
            <a:off x="128589" y="1464072"/>
            <a:ext cx="4443412" cy="14152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577" r="5508"/>
          <a:stretch/>
        </p:blipFill>
        <p:spPr bwMode="auto">
          <a:xfrm>
            <a:off x="4557711" y="1443037"/>
            <a:ext cx="4433889" cy="1447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2889" r="4028"/>
          <a:stretch/>
        </p:blipFill>
        <p:spPr bwMode="auto">
          <a:xfrm>
            <a:off x="128587" y="2900362"/>
            <a:ext cx="4429123" cy="185261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6199"/>
          <a:stretch/>
        </p:blipFill>
        <p:spPr bwMode="auto">
          <a:xfrm>
            <a:off x="4557711" y="2900362"/>
            <a:ext cx="4433890" cy="185261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9710" y="4781549"/>
            <a:ext cx="6096000" cy="18954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27239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763000" cy="762000"/>
          </a:xfrm>
          <a:solidFill>
            <a:schemeClr val="accent2">
              <a:lumMod val="20000"/>
              <a:lumOff val="80000"/>
            </a:schemeClr>
          </a:solidFill>
        </p:spPr>
        <p:txBody>
          <a:bodyPr>
            <a:noAutofit/>
          </a:bodyPr>
          <a:lstStyle/>
          <a:p>
            <a:pPr algn="ctr"/>
            <a:r>
              <a:rPr lang="en-US" altLang="en-US" sz="2800" dirty="0"/>
              <a:t>Interpretation of Prescriptions and</a:t>
            </a:r>
            <a:br>
              <a:rPr lang="en-US" altLang="en-US" sz="2800" dirty="0"/>
            </a:br>
            <a:r>
              <a:rPr lang="en-US" altLang="en-US" sz="2800" dirty="0"/>
              <a:t>Medication Orders</a:t>
            </a:r>
            <a:endParaRPr lang="en-GB" sz="2800" dirty="0"/>
          </a:p>
        </p:txBody>
      </p:sp>
      <p:sp>
        <p:nvSpPr>
          <p:cNvPr id="3" name="Content Placeholder 2"/>
          <p:cNvSpPr>
            <a:spLocks noGrp="1"/>
          </p:cNvSpPr>
          <p:nvPr>
            <p:ph idx="1"/>
          </p:nvPr>
        </p:nvSpPr>
        <p:spPr>
          <a:xfrm>
            <a:off x="228600" y="1752600"/>
            <a:ext cx="8686800" cy="4876800"/>
          </a:xfrm>
        </p:spPr>
        <p:txBody>
          <a:bodyPr>
            <a:normAutofit fontScale="92500" lnSpcReduction="20000"/>
          </a:bodyPr>
          <a:lstStyle/>
          <a:p>
            <a:pPr algn="just">
              <a:buFontTx/>
              <a:buNone/>
            </a:pPr>
            <a:r>
              <a:rPr lang="en-US" altLang="en-US" b="1" dirty="0">
                <a:solidFill>
                  <a:srgbClr val="FF0000"/>
                </a:solidFill>
                <a:latin typeface="Arial" panose="020B0604020202020204" pitchFamily="34" charset="0"/>
                <a:cs typeface="Arial" panose="020B0604020202020204" pitchFamily="34" charset="0"/>
              </a:rPr>
              <a:t>Prescription</a:t>
            </a:r>
            <a:r>
              <a:rPr lang="en-US" altLang="en-US" dirty="0">
                <a:latin typeface="Arial" panose="020B0604020202020204" pitchFamily="34" charset="0"/>
                <a:cs typeface="Arial" panose="020B0604020202020204" pitchFamily="34" charset="0"/>
              </a:rPr>
              <a:t> </a:t>
            </a:r>
          </a:p>
          <a:p>
            <a:pPr algn="just"/>
            <a:r>
              <a:rPr lang="en-US" altLang="en-US" dirty="0">
                <a:latin typeface="Arial" panose="020B0604020202020204" pitchFamily="34" charset="0"/>
                <a:cs typeface="Arial" panose="020B0604020202020204" pitchFamily="34" charset="0"/>
              </a:rPr>
              <a:t>is an order for medication issued by a physician, dentist ,or other properly licensed medical practitioner. </a:t>
            </a:r>
          </a:p>
          <a:p>
            <a:pPr algn="just"/>
            <a:r>
              <a:rPr lang="en-US" altLang="en-US" dirty="0">
                <a:latin typeface="Arial" panose="020B0604020202020204" pitchFamily="34" charset="0"/>
                <a:cs typeface="Arial" panose="020B0604020202020204" pitchFamily="34" charset="0"/>
              </a:rPr>
              <a:t>A prescription designates a specific medication and dosage to be prepared by a pharmacist and administered to a particular patient. </a:t>
            </a:r>
          </a:p>
          <a:p>
            <a:pPr algn="just"/>
            <a:r>
              <a:rPr lang="en-US" altLang="en-US" dirty="0">
                <a:latin typeface="Arial" panose="020B0604020202020204" pitchFamily="34" charset="0"/>
                <a:cs typeface="Arial" panose="020B0604020202020204" pitchFamily="34" charset="0"/>
              </a:rPr>
              <a:t>A prescription is usually written on preprinted forms containing the traditional symbol (meaning ‘‘recipe,’’ ‘‘take thou,’’ or ‘‘you take’’), name, address, telephone number, and other pertinent information regarding the physician or other prescriber. </a:t>
            </a:r>
          </a:p>
          <a:p>
            <a:pPr algn="just"/>
            <a:r>
              <a:rPr lang="en-US" altLang="en-US" dirty="0">
                <a:latin typeface="Arial" panose="020B0604020202020204" pitchFamily="34" charset="0"/>
                <a:cs typeface="Arial" panose="020B0604020202020204" pitchFamily="34" charset="0"/>
              </a:rPr>
              <a:t>In addition, blank spaces are used by the prescriber to provide information about the patient, the medication desired, and the directions for use. </a:t>
            </a:r>
          </a:p>
        </p:txBody>
      </p:sp>
    </p:spTree>
    <p:extLst>
      <p:ext uri="{BB962C8B-B14F-4D97-AF65-F5344CB8AC3E}">
        <p14:creationId xmlns:p14="http://schemas.microsoft.com/office/powerpoint/2010/main" val="4139073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4341" r="14737" b="30288"/>
          <a:stretch/>
        </p:blipFill>
        <p:spPr bwMode="auto">
          <a:xfrm>
            <a:off x="685800" y="614647"/>
            <a:ext cx="8153400" cy="6243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58686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533400"/>
          </a:xfrm>
          <a:solidFill>
            <a:schemeClr val="accent2">
              <a:lumMod val="20000"/>
              <a:lumOff val="80000"/>
            </a:schemeClr>
          </a:solidFill>
        </p:spPr>
        <p:txBody>
          <a:bodyPr>
            <a:normAutofit fontScale="90000"/>
          </a:bodyPr>
          <a:lstStyle/>
          <a:p>
            <a:pPr algn="ctr"/>
            <a:r>
              <a:rPr lang="en-GB" dirty="0"/>
              <a:t>Components of a typical prescription</a:t>
            </a:r>
          </a:p>
        </p:txBody>
      </p:sp>
      <p:sp>
        <p:nvSpPr>
          <p:cNvPr id="3" name="Content Placeholder 2"/>
          <p:cNvSpPr>
            <a:spLocks noGrp="1"/>
          </p:cNvSpPr>
          <p:nvPr>
            <p:ph idx="1"/>
          </p:nvPr>
        </p:nvSpPr>
        <p:spPr>
          <a:xfrm>
            <a:off x="304800" y="1676400"/>
            <a:ext cx="8610600" cy="4898136"/>
          </a:xfrm>
        </p:spPr>
        <p:txBody>
          <a:bodyPr>
            <a:normAutofit fontScale="85000" lnSpcReduction="20000"/>
          </a:bodyPr>
          <a:lstStyle/>
          <a:p>
            <a:pPr algn="just">
              <a:lnSpc>
                <a:spcPct val="90000"/>
              </a:lnSpc>
              <a:buNone/>
            </a:pPr>
            <a:r>
              <a:rPr lang="en-US" altLang="en-US" dirty="0">
                <a:latin typeface="Arial" panose="020B0604020202020204" pitchFamily="34" charset="0"/>
                <a:cs typeface="Arial" panose="020B0604020202020204" pitchFamily="34" charset="0"/>
              </a:rPr>
              <a:t>(1) Prescriber information and signature</a:t>
            </a:r>
          </a:p>
          <a:p>
            <a:pPr algn="just">
              <a:lnSpc>
                <a:spcPct val="90000"/>
              </a:lnSpc>
              <a:buNone/>
            </a:pPr>
            <a:r>
              <a:rPr lang="en-US" altLang="en-US" dirty="0">
                <a:latin typeface="Arial" panose="020B0604020202020204" pitchFamily="34" charset="0"/>
                <a:cs typeface="Arial" panose="020B0604020202020204" pitchFamily="34" charset="0"/>
              </a:rPr>
              <a:t>(2) Patient information</a:t>
            </a:r>
          </a:p>
          <a:p>
            <a:pPr algn="just">
              <a:lnSpc>
                <a:spcPct val="90000"/>
              </a:lnSpc>
              <a:buNone/>
            </a:pPr>
            <a:r>
              <a:rPr lang="en-US" altLang="en-US" dirty="0">
                <a:latin typeface="Arial" panose="020B0604020202020204" pitchFamily="34" charset="0"/>
                <a:cs typeface="Arial" panose="020B0604020202020204" pitchFamily="34" charset="0"/>
              </a:rPr>
              <a:t>(3) Date prescription was written</a:t>
            </a:r>
          </a:p>
          <a:p>
            <a:pPr algn="just">
              <a:lnSpc>
                <a:spcPct val="90000"/>
              </a:lnSpc>
              <a:buNone/>
            </a:pPr>
            <a:r>
              <a:rPr lang="en-US" altLang="en-US" dirty="0">
                <a:latin typeface="Arial" panose="020B0604020202020204" pitchFamily="34" charset="0"/>
                <a:cs typeface="Arial" panose="020B0604020202020204" pitchFamily="34" charset="0"/>
              </a:rPr>
              <a:t>(4) symbol (the Superscription), meaning ‘‘take thou,’’</a:t>
            </a:r>
          </a:p>
          <a:p>
            <a:pPr algn="just">
              <a:lnSpc>
                <a:spcPct val="90000"/>
              </a:lnSpc>
              <a:buNone/>
            </a:pPr>
            <a:r>
              <a:rPr lang="en-US" altLang="en-US" dirty="0">
                <a:latin typeface="Arial" panose="020B0604020202020204" pitchFamily="34" charset="0"/>
                <a:cs typeface="Arial" panose="020B0604020202020204" pitchFamily="34" charset="0"/>
              </a:rPr>
              <a:t>‘‘you take,’’ or ‘‘recipe’’</a:t>
            </a:r>
          </a:p>
          <a:p>
            <a:pPr algn="just">
              <a:lnSpc>
                <a:spcPct val="90000"/>
              </a:lnSpc>
              <a:buNone/>
            </a:pPr>
            <a:r>
              <a:rPr lang="en-US" altLang="en-US" dirty="0">
                <a:latin typeface="Arial" panose="020B0604020202020204" pitchFamily="34" charset="0"/>
                <a:cs typeface="Arial" panose="020B0604020202020204" pitchFamily="34" charset="0"/>
              </a:rPr>
              <a:t>(5) Medication prescribed (the Inscription)</a:t>
            </a:r>
          </a:p>
          <a:p>
            <a:pPr algn="just">
              <a:lnSpc>
                <a:spcPct val="90000"/>
              </a:lnSpc>
              <a:buNone/>
            </a:pPr>
            <a:r>
              <a:rPr lang="en-US" altLang="en-US" dirty="0">
                <a:latin typeface="Arial" panose="020B0604020202020204" pitchFamily="34" charset="0"/>
                <a:cs typeface="Arial" panose="020B0604020202020204" pitchFamily="34" charset="0"/>
              </a:rPr>
              <a:t>(6) Dispensing instructions to the pharmacist (the Subscription)</a:t>
            </a:r>
          </a:p>
          <a:p>
            <a:pPr algn="just">
              <a:lnSpc>
                <a:spcPct val="90000"/>
              </a:lnSpc>
              <a:buNone/>
            </a:pPr>
            <a:r>
              <a:rPr lang="en-US" altLang="en-US" dirty="0">
                <a:latin typeface="Arial" panose="020B0604020202020204" pitchFamily="34" charset="0"/>
                <a:cs typeface="Arial" panose="020B0604020202020204" pitchFamily="34" charset="0"/>
              </a:rPr>
              <a:t>(7) Directions to the patient (the </a:t>
            </a:r>
            <a:r>
              <a:rPr lang="en-US" altLang="en-US" dirty="0" err="1">
                <a:latin typeface="Arial" panose="020B0604020202020204" pitchFamily="34" charset="0"/>
                <a:cs typeface="Arial" panose="020B0604020202020204" pitchFamily="34" charset="0"/>
              </a:rPr>
              <a:t>Signa</a:t>
            </a:r>
            <a:r>
              <a:rPr lang="en-US" altLang="en-US" dirty="0">
                <a:latin typeface="Arial" panose="020B0604020202020204" pitchFamily="34" charset="0"/>
                <a:cs typeface="Arial" panose="020B0604020202020204" pitchFamily="34" charset="0"/>
              </a:rPr>
              <a:t>)</a:t>
            </a:r>
          </a:p>
          <a:p>
            <a:pPr algn="just">
              <a:lnSpc>
                <a:spcPct val="90000"/>
              </a:lnSpc>
              <a:buNone/>
            </a:pPr>
            <a:r>
              <a:rPr lang="en-US" altLang="en-US" dirty="0">
                <a:latin typeface="Arial" panose="020B0604020202020204" pitchFamily="34" charset="0"/>
                <a:cs typeface="Arial" panose="020B0604020202020204" pitchFamily="34" charset="0"/>
              </a:rPr>
              <a:t>(8) Special instructions. </a:t>
            </a:r>
          </a:p>
          <a:p>
            <a:pPr algn="just">
              <a:lnSpc>
                <a:spcPct val="90000"/>
              </a:lnSpc>
              <a:buNone/>
            </a:pPr>
            <a:endParaRPr lang="en-US" altLang="en-US" dirty="0">
              <a:latin typeface="Arial" panose="020B0604020202020204" pitchFamily="34" charset="0"/>
              <a:cs typeface="Arial" panose="020B0604020202020204" pitchFamily="34" charset="0"/>
            </a:endParaRPr>
          </a:p>
          <a:p>
            <a:pPr algn="just">
              <a:lnSpc>
                <a:spcPct val="90000"/>
              </a:lnSpc>
            </a:pPr>
            <a:r>
              <a:rPr lang="en-US" altLang="en-US" dirty="0">
                <a:latin typeface="Arial" panose="020B0604020202020204" pitchFamily="34" charset="0"/>
                <a:cs typeface="Arial" panose="020B0604020202020204" pitchFamily="34" charset="0"/>
              </a:rPr>
              <a:t>It is important to note that for any Medicated or Medicare prescription and according to individual state laws, a handwritten language by the prescriber, such as ‘‘Brand necessary,’’ may be required to disallow generic substitution.</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9576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4017817" cy="4419600"/>
          </a:xfrm>
        </p:spPr>
        <p:txBody>
          <a:bodyPr>
            <a:normAutofit fontScale="92500" lnSpcReduction="10000"/>
          </a:bodyPr>
          <a:lstStyle/>
          <a:p>
            <a:pPr algn="just"/>
            <a:r>
              <a:rPr lang="en-US" altLang="en-US" dirty="0"/>
              <a:t>In hospitals and other institutions, the forms are somewhat different and are referred to as medication orders.</a:t>
            </a:r>
          </a:p>
          <a:p>
            <a:pPr algn="just"/>
            <a:endParaRPr lang="en-US" altLang="en-US" dirty="0"/>
          </a:p>
          <a:p>
            <a:pPr algn="just"/>
            <a:r>
              <a:rPr lang="en-US" altLang="en-US" dirty="0"/>
              <a:t>The orders shown in this example are typed; typically, these instructions are written by the physician in ink</a:t>
            </a:r>
            <a:endParaRPr lang="en-GB" dirty="0"/>
          </a:p>
        </p:txBody>
      </p:sp>
      <p:pic>
        <p:nvPicPr>
          <p:cNvPr id="4"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l="6472" t="1890" r="9385" b="5871"/>
          <a:stretch/>
        </p:blipFill>
        <p:spPr>
          <a:xfrm>
            <a:off x="4038600" y="609600"/>
            <a:ext cx="5091545" cy="6248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740452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990600"/>
            <a:ext cx="5029200" cy="4267200"/>
          </a:xfrm>
        </p:spPr>
        <p:txBody>
          <a:bodyPr>
            <a:normAutofit fontScale="92500"/>
          </a:bodyPr>
          <a:lstStyle/>
          <a:p>
            <a:pPr algn="just"/>
            <a:r>
              <a:rPr lang="en-US" altLang="en-US" dirty="0"/>
              <a:t>A prescription or medication order for an infant, child, or an elderly person may also include the age, weight, and/or body surface area (BSA) of the patient </a:t>
            </a:r>
          </a:p>
          <a:p>
            <a:pPr algn="just"/>
            <a:r>
              <a:rPr lang="en-US" altLang="en-US" dirty="0"/>
              <a:t>This information is sometimes necessary in calculating the appropriate medication dosage.</a:t>
            </a:r>
          </a:p>
          <a:p>
            <a:pPr algn="just"/>
            <a:endParaRPr lang="en-GB" dirty="0"/>
          </a:p>
        </p:txBody>
      </p:sp>
      <p:pic>
        <p:nvPicPr>
          <p:cNvPr id="4"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l="2335" r="50000" b="6800"/>
          <a:stretch/>
        </p:blipFill>
        <p:spPr bwMode="auto">
          <a:xfrm>
            <a:off x="4989795" y="609600"/>
            <a:ext cx="4181914" cy="6248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5019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38200"/>
            <a:ext cx="3809999" cy="5181600"/>
          </a:xfrm>
        </p:spPr>
        <p:txBody>
          <a:bodyPr>
            <a:normAutofit fontScale="85000" lnSpcReduction="10000"/>
          </a:bodyPr>
          <a:lstStyle/>
          <a:p>
            <a:pPr algn="just">
              <a:buNone/>
            </a:pPr>
            <a:r>
              <a:rPr lang="en-US" altLang="en-US" dirty="0"/>
              <a:t>It is important to recognize two broad categories of prescriptions: </a:t>
            </a:r>
          </a:p>
          <a:p>
            <a:pPr marL="624078" indent="-514350" algn="just">
              <a:buAutoNum type="arabicParenBoth"/>
            </a:pPr>
            <a:r>
              <a:rPr lang="en-US" altLang="en-US" dirty="0">
                <a:solidFill>
                  <a:srgbClr val="FF0066"/>
                </a:solidFill>
              </a:rPr>
              <a:t>those not requiring compounding or admixture by the pharmacist</a:t>
            </a:r>
          </a:p>
          <a:p>
            <a:pPr marL="109728" indent="0" algn="just">
              <a:buNone/>
            </a:pPr>
            <a:r>
              <a:rPr lang="en-GB" altLang="en-US" dirty="0">
                <a:solidFill>
                  <a:srgbClr val="FF0066"/>
                </a:solidFill>
              </a:rPr>
              <a:t> </a:t>
            </a:r>
            <a:r>
              <a:rPr lang="en-GB" altLang="en-US" dirty="0">
                <a:latin typeface="Arial" panose="020B0604020202020204" pitchFamily="34" charset="0"/>
                <a:cs typeface="Arial" panose="020B0604020202020204" pitchFamily="34" charset="0"/>
              </a:rPr>
              <a:t>A prescription may include the chemical or non proprietary (generic) name of the substance or the manufacturer’s brand or trademark name </a:t>
            </a:r>
            <a:endParaRPr lang="en-US" altLang="en-US" dirty="0">
              <a:latin typeface="Arial" panose="020B0604020202020204" pitchFamily="34" charset="0"/>
              <a:cs typeface="Arial" panose="020B0604020202020204" pitchFamily="34" charset="0"/>
            </a:endParaRPr>
          </a:p>
          <a:p>
            <a:pPr>
              <a:buNone/>
            </a:pPr>
            <a:r>
              <a:rPr lang="en-US" altLang="en-US" dirty="0">
                <a:solidFill>
                  <a:srgbClr val="FF0066"/>
                </a:solidFill>
              </a:rPr>
              <a:t> </a:t>
            </a:r>
            <a:endParaRPr lang="en-GB" dirty="0"/>
          </a:p>
        </p:txBody>
      </p:sp>
      <p:pic>
        <p:nvPicPr>
          <p:cNvPr id="4"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r="47646"/>
          <a:stretch/>
        </p:blipFill>
        <p:spPr bwMode="auto">
          <a:xfrm>
            <a:off x="3892337" y="381000"/>
            <a:ext cx="5251663" cy="650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99262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4572000" cy="3124200"/>
          </a:xfrm>
        </p:spPr>
        <p:txBody>
          <a:bodyPr>
            <a:normAutofit/>
          </a:bodyPr>
          <a:lstStyle/>
          <a:p>
            <a:pPr algn="just">
              <a:buNone/>
            </a:pPr>
            <a:r>
              <a:rPr lang="en-US" altLang="en-US" dirty="0">
                <a:solidFill>
                  <a:srgbClr val="FF0066"/>
                </a:solidFill>
                <a:latin typeface="Arial" panose="020B0604020202020204" pitchFamily="34" charset="0"/>
                <a:cs typeface="Arial" panose="020B0604020202020204" pitchFamily="34" charset="0"/>
              </a:rPr>
              <a:t>(2) those requiring compounding</a:t>
            </a:r>
            <a:r>
              <a:rPr lang="en-US" altLang="en-US" dirty="0">
                <a:latin typeface="Arial" panose="020B0604020202020204" pitchFamily="34" charset="0"/>
                <a:cs typeface="Arial" panose="020B0604020202020204" pitchFamily="34" charset="0"/>
              </a:rPr>
              <a:t> </a:t>
            </a:r>
          </a:p>
          <a:p>
            <a:pPr algn="just">
              <a:buNone/>
            </a:pPr>
            <a:r>
              <a:rPr lang="en-GB" altLang="en-US" dirty="0">
                <a:latin typeface="Arial" panose="020B0604020202020204" pitchFamily="34" charset="0"/>
                <a:cs typeface="Arial" panose="020B0604020202020204" pitchFamily="34" charset="0"/>
              </a:rPr>
              <a:t> Prescriptions requiring compounding contain the quantities of each ingredient required</a:t>
            </a:r>
            <a:endParaRPr lang="en-US" altLang="en-US"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p:txBody>
      </p:sp>
      <p:pic>
        <p:nvPicPr>
          <p:cNvPr id="4"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l="2050" t="2427" r="48406" b="3291"/>
          <a:stretch/>
        </p:blipFill>
        <p:spPr>
          <a:xfrm>
            <a:off x="4724400" y="403259"/>
            <a:ext cx="4419600" cy="645474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103340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295400"/>
            <a:ext cx="8763000" cy="5105400"/>
          </a:xfrm>
        </p:spPr>
        <p:txBody>
          <a:bodyPr>
            <a:normAutofit/>
          </a:bodyPr>
          <a:lstStyle/>
          <a:p>
            <a:pPr algn="just">
              <a:lnSpc>
                <a:spcPct val="80000"/>
              </a:lnSpc>
            </a:pPr>
            <a:r>
              <a:rPr lang="en-US" altLang="en-US" dirty="0">
                <a:latin typeface="Arial" panose="020B0604020202020204" pitchFamily="34" charset="0"/>
                <a:cs typeface="Arial" panose="020B0604020202020204" pitchFamily="34" charset="0"/>
              </a:rPr>
              <a:t>The quantities of ingredients to be used almost always are expressed in </a:t>
            </a:r>
            <a:r>
              <a:rPr lang="en-US" altLang="en-US" dirty="0">
                <a:solidFill>
                  <a:srgbClr val="FF0000"/>
                </a:solidFill>
                <a:latin typeface="Arial" panose="020B0604020202020204" pitchFamily="34" charset="0"/>
                <a:cs typeface="Arial" panose="020B0604020202020204" pitchFamily="34" charset="0"/>
              </a:rPr>
              <a:t>SI metric units </a:t>
            </a:r>
            <a:r>
              <a:rPr lang="en-US" altLang="en-US" dirty="0">
                <a:latin typeface="Arial" panose="020B0604020202020204" pitchFamily="34" charset="0"/>
                <a:cs typeface="Arial" panose="020B0604020202020204" pitchFamily="34" charset="0"/>
              </a:rPr>
              <a:t>of weight and measurement. </a:t>
            </a:r>
          </a:p>
          <a:p>
            <a:pPr algn="just">
              <a:lnSpc>
                <a:spcPct val="80000"/>
              </a:lnSpc>
            </a:pPr>
            <a:r>
              <a:rPr lang="en-US" altLang="en-US" dirty="0">
                <a:latin typeface="Arial" panose="020B0604020202020204" pitchFamily="34" charset="0"/>
                <a:cs typeface="Arial" panose="020B0604020202020204" pitchFamily="34" charset="0"/>
              </a:rPr>
              <a:t>In rare instances, units of the </a:t>
            </a:r>
            <a:r>
              <a:rPr lang="en-US" altLang="en-US" dirty="0">
                <a:solidFill>
                  <a:srgbClr val="FF0000"/>
                </a:solidFill>
                <a:latin typeface="Arial" panose="020B0604020202020204" pitchFamily="34" charset="0"/>
                <a:cs typeface="Arial" panose="020B0604020202020204" pitchFamily="34" charset="0"/>
              </a:rPr>
              <a:t>apothecaries’ system </a:t>
            </a:r>
            <a:r>
              <a:rPr lang="en-US" altLang="en-US" dirty="0">
                <a:latin typeface="Arial" panose="020B0604020202020204" pitchFamily="34" charset="0"/>
                <a:cs typeface="Arial" panose="020B0604020202020204" pitchFamily="34" charset="0"/>
              </a:rPr>
              <a:t>may be used. </a:t>
            </a:r>
          </a:p>
          <a:p>
            <a:pPr algn="just">
              <a:lnSpc>
                <a:spcPct val="80000"/>
              </a:lnSpc>
            </a:pPr>
            <a:r>
              <a:rPr lang="en-US" altLang="en-US" dirty="0">
                <a:latin typeface="Arial" panose="020B0604020202020204" pitchFamily="34" charset="0"/>
                <a:cs typeface="Arial" panose="020B0604020202020204" pitchFamily="34" charset="0"/>
              </a:rPr>
              <a:t>In the use of the SI(metric system),the decimal point may be replaced by a vertical line that is imprinted on the prescription blank or hand drawn by the prescriber. In these instances, whole or subunits of grams of weight and milliliters of volume are separated by the vertical line. </a:t>
            </a:r>
          </a:p>
          <a:p>
            <a:pPr algn="just">
              <a:lnSpc>
                <a:spcPct val="80000"/>
              </a:lnSpc>
            </a:pPr>
            <a:r>
              <a:rPr lang="en-US" altLang="en-US" dirty="0">
                <a:latin typeface="Arial" panose="020B0604020202020204" pitchFamily="34" charset="0"/>
                <a:cs typeface="Arial" panose="020B0604020202020204" pitchFamily="34" charset="0"/>
              </a:rPr>
              <a:t>Sometimes the abbreviations g (for gram) and mL (for milliliter) are absent and must be presumed.</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98149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763000" cy="838200"/>
          </a:xfrm>
          <a:solidFill>
            <a:schemeClr val="accent2">
              <a:lumMod val="20000"/>
              <a:lumOff val="80000"/>
            </a:schemeClr>
          </a:solidFill>
        </p:spPr>
        <p:txBody>
          <a:bodyPr>
            <a:normAutofit fontScale="90000"/>
          </a:bodyPr>
          <a:lstStyle/>
          <a:p>
            <a:r>
              <a:rPr lang="en-US" altLang="en-US" sz="3100" dirty="0">
                <a:latin typeface="Arial" panose="020B0604020202020204" pitchFamily="34" charset="0"/>
                <a:cs typeface="Arial" panose="020B0604020202020204" pitchFamily="34" charset="0"/>
              </a:rPr>
              <a:t>Examples of prescriptions written in SI metric units:</a:t>
            </a:r>
            <a:endParaRPr lang="en-GB" dirty="0"/>
          </a:p>
        </p:txBody>
      </p:sp>
      <p:pic>
        <p:nvPicPr>
          <p:cNvPr id="512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4722"/>
          <a:stretch/>
        </p:blipFill>
        <p:spPr bwMode="auto">
          <a:xfrm>
            <a:off x="685800" y="2209800"/>
            <a:ext cx="8048170" cy="3354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0014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0"/>
            <a:ext cx="8763000" cy="5562600"/>
          </a:xfrm>
        </p:spPr>
        <p:txBody>
          <a:bodyPr>
            <a:normAutofit fontScale="85000" lnSpcReduction="20000"/>
          </a:bodyPr>
          <a:lstStyle/>
          <a:p>
            <a:pPr marL="109728" indent="0" algn="just">
              <a:buNone/>
            </a:pPr>
            <a:r>
              <a:rPr lang="en-GB" dirty="0">
                <a:solidFill>
                  <a:srgbClr val="FF0000"/>
                </a:solidFill>
              </a:rPr>
              <a:t>The following steps are suggested in addressing the calculations problems</a:t>
            </a:r>
          </a:p>
          <a:p>
            <a:pPr marL="109728" indent="0" algn="just">
              <a:buNone/>
            </a:pPr>
            <a:r>
              <a:rPr lang="en-GB" i="1" dirty="0">
                <a:solidFill>
                  <a:srgbClr val="FF0000"/>
                </a:solidFill>
              </a:rPr>
              <a:t>Step 1</a:t>
            </a:r>
            <a:r>
              <a:rPr lang="en-GB" i="1" dirty="0"/>
              <a:t>. </a:t>
            </a:r>
            <a:r>
              <a:rPr lang="en-GB" dirty="0"/>
              <a:t>Take the time necessary to carefully read and thoughtfully consider the problem </a:t>
            </a:r>
            <a:r>
              <a:rPr lang="en-GB" i="1" dirty="0"/>
              <a:t>prior to </a:t>
            </a:r>
            <a:r>
              <a:rPr lang="en-GB" dirty="0"/>
              <a:t>engaging in computations. An understanding of the purpose or goal of the problem and the types of calculations that are required will provide the needed direction and confidence.</a:t>
            </a:r>
          </a:p>
          <a:p>
            <a:pPr marL="109728" indent="0" algn="just">
              <a:buNone/>
            </a:pPr>
            <a:r>
              <a:rPr lang="en-GB" i="1" dirty="0">
                <a:solidFill>
                  <a:srgbClr val="FF0000"/>
                </a:solidFill>
              </a:rPr>
              <a:t>Step 2. </a:t>
            </a:r>
            <a:r>
              <a:rPr lang="en-GB" dirty="0"/>
              <a:t>Estimate the dimension of the answer in both quantity and units of measure (e.g., milligrams) to satisfy the requirements of the problem. </a:t>
            </a:r>
          </a:p>
          <a:p>
            <a:pPr marL="109728" indent="0" algn="just">
              <a:buNone/>
            </a:pPr>
            <a:r>
              <a:rPr lang="en-GB" i="1" dirty="0">
                <a:solidFill>
                  <a:srgbClr val="FF0000"/>
                </a:solidFill>
              </a:rPr>
              <a:t>Step 3. </a:t>
            </a:r>
            <a:r>
              <a:rPr lang="en-GB" dirty="0"/>
              <a:t>Perform the necessary calculations using the appropriate method both for efficiency and understanding</a:t>
            </a:r>
          </a:p>
          <a:p>
            <a:pPr marL="109728" indent="0" algn="just">
              <a:buNone/>
            </a:pPr>
            <a:r>
              <a:rPr lang="en-GB" i="1" dirty="0">
                <a:solidFill>
                  <a:srgbClr val="FF0000"/>
                </a:solidFill>
              </a:rPr>
              <a:t>Step 4. </a:t>
            </a:r>
            <a:r>
              <a:rPr lang="en-GB" dirty="0"/>
              <a:t>Before assuming that an answer is correct, the problem should be read again and all calculations checked. </a:t>
            </a:r>
          </a:p>
          <a:p>
            <a:pPr marL="109728" indent="0" algn="just">
              <a:buNone/>
            </a:pPr>
            <a:r>
              <a:rPr lang="en-GB" i="1" dirty="0">
                <a:solidFill>
                  <a:srgbClr val="FF0000"/>
                </a:solidFill>
              </a:rPr>
              <a:t>Step 5. </a:t>
            </a:r>
            <a:r>
              <a:rPr lang="en-GB" dirty="0"/>
              <a:t>Consider the </a:t>
            </a:r>
            <a:r>
              <a:rPr lang="en-GB" i="1" dirty="0"/>
              <a:t>reasonableness </a:t>
            </a:r>
            <a:r>
              <a:rPr lang="en-GB" dirty="0"/>
              <a:t>of the answer in terms of the numerical value, including the proper position of a decimal point, and the units of measure.</a:t>
            </a:r>
          </a:p>
        </p:txBody>
      </p:sp>
    </p:spTree>
    <p:extLst>
      <p:ext uri="{BB962C8B-B14F-4D97-AF65-F5344CB8AC3E}">
        <p14:creationId xmlns:p14="http://schemas.microsoft.com/office/powerpoint/2010/main" val="81697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839200" cy="5736336"/>
          </a:xfrm>
        </p:spPr>
        <p:txBody>
          <a:bodyPr>
            <a:normAutofit fontScale="85000" lnSpcReduction="20000"/>
          </a:bodyPr>
          <a:lstStyle/>
          <a:p>
            <a:pPr marL="109728" indent="0" algn="just">
              <a:buNone/>
            </a:pPr>
            <a:r>
              <a:rPr lang="en-GB" b="1" dirty="0">
                <a:solidFill>
                  <a:srgbClr val="FF0000"/>
                </a:solidFill>
                <a:latin typeface="Arial" panose="020B0604020202020204" pitchFamily="34" charset="0"/>
                <a:cs typeface="Arial" panose="020B0604020202020204" pitchFamily="34" charset="0"/>
              </a:rPr>
              <a:t>e-prescriptions</a:t>
            </a:r>
          </a:p>
          <a:p>
            <a:pPr algn="just"/>
            <a:r>
              <a:rPr lang="en-GB" dirty="0">
                <a:latin typeface="Arial" panose="020B0604020202020204" pitchFamily="34" charset="0"/>
                <a:cs typeface="Arial" panose="020B0604020202020204" pitchFamily="34" charset="0"/>
              </a:rPr>
              <a:t>The use of electronic means for the generation and transmission of prescriptions is accepted throughout the United States. </a:t>
            </a:r>
          </a:p>
          <a:p>
            <a:pPr algn="just"/>
            <a:r>
              <a:rPr lang="en-GB" dirty="0">
                <a:latin typeface="Arial" panose="020B0604020202020204" pitchFamily="34" charset="0"/>
                <a:cs typeface="Arial" panose="020B0604020202020204" pitchFamily="34" charset="0"/>
              </a:rPr>
              <a:t>In the inpatient or outpatient setting, a medication order, for a patient is entered into an automated data entry system (PC)or a handheld device loaded with e-prescribing software and sent to a pharmacy as an e-prescription. When received, a pharmacist immediately reduces the order to a hard copy and or stores it as a computer file.</a:t>
            </a:r>
          </a:p>
          <a:p>
            <a:pPr algn="just"/>
            <a:r>
              <a:rPr lang="en-GB" dirty="0">
                <a:latin typeface="Arial" panose="020B0604020202020204" pitchFamily="34" charset="0"/>
                <a:cs typeface="Arial" panose="020B0604020202020204" pitchFamily="34" charset="0"/>
              </a:rPr>
              <a:t> Among the advantages cited fore e–prescriptions over traditional paper prescriptions are: </a:t>
            </a:r>
          </a:p>
          <a:p>
            <a:pPr marL="624078" indent="-514350" algn="just">
              <a:buFont typeface="+mj-lt"/>
              <a:buAutoNum type="arabicPeriod"/>
            </a:pPr>
            <a:r>
              <a:rPr lang="en-GB" dirty="0">
                <a:latin typeface="Arial" panose="020B0604020202020204" pitchFamily="34" charset="0"/>
                <a:cs typeface="Arial" panose="020B0604020202020204" pitchFamily="34" charset="0"/>
              </a:rPr>
              <a:t>reduced errors due to prescription legibility; </a:t>
            </a:r>
          </a:p>
          <a:p>
            <a:pPr marL="624078" indent="-514350" algn="just">
              <a:buFont typeface="+mj-lt"/>
              <a:buAutoNum type="arabicPeriod"/>
            </a:pPr>
            <a:r>
              <a:rPr lang="en-GB" dirty="0">
                <a:latin typeface="Arial" panose="020B0604020202020204" pitchFamily="34" charset="0"/>
                <a:cs typeface="Arial" panose="020B0604020202020204" pitchFamily="34" charset="0"/>
              </a:rPr>
              <a:t>concurrent software screens for drug interactions; </a:t>
            </a:r>
          </a:p>
          <a:p>
            <a:pPr marL="624078" indent="-514350" algn="just">
              <a:buFont typeface="+mj-lt"/>
              <a:buAutoNum type="arabicPeriod"/>
            </a:pPr>
            <a:r>
              <a:rPr lang="en-GB" dirty="0">
                <a:latin typeface="Arial" panose="020B0604020202020204" pitchFamily="34" charset="0"/>
                <a:cs typeface="Arial" panose="020B0604020202020204" pitchFamily="34" charset="0"/>
              </a:rPr>
              <a:t>reduced incidence of altered or forged prescriptions;</a:t>
            </a:r>
          </a:p>
          <a:p>
            <a:pPr marL="624078" indent="-514350" algn="just">
              <a:buFont typeface="+mj-lt"/>
              <a:buAutoNum type="arabicPeriod"/>
            </a:pPr>
            <a:r>
              <a:rPr lang="en-GB" dirty="0">
                <a:latin typeface="Arial" panose="020B0604020202020204" pitchFamily="34" charset="0"/>
                <a:cs typeface="Arial" panose="020B0604020202020204" pitchFamily="34" charset="0"/>
              </a:rPr>
              <a:t> efficiency for both prescriber and pharmacist; </a:t>
            </a:r>
          </a:p>
          <a:p>
            <a:pPr marL="624078" indent="-514350" algn="just">
              <a:buFont typeface="+mj-lt"/>
              <a:buAutoNum type="arabicPeriod"/>
            </a:pPr>
            <a:r>
              <a:rPr lang="en-GB" dirty="0">
                <a:latin typeface="Arial" panose="020B0604020202020204" pitchFamily="34" charset="0"/>
                <a:cs typeface="Arial" panose="020B0604020202020204" pitchFamily="34" charset="0"/>
              </a:rPr>
              <a:t> convenience to the patient, whose prescription would likely be ready for pick-up upon arrival at the pharmacy</a:t>
            </a:r>
          </a:p>
        </p:txBody>
      </p:sp>
    </p:spTree>
    <p:extLst>
      <p:ext uri="{BB962C8B-B14F-4D97-AF65-F5344CB8AC3E}">
        <p14:creationId xmlns:p14="http://schemas.microsoft.com/office/powerpoint/2010/main" val="384141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686800" cy="838200"/>
          </a:xfrm>
          <a:solidFill>
            <a:schemeClr val="accent2">
              <a:lumMod val="20000"/>
              <a:lumOff val="80000"/>
            </a:schemeClr>
          </a:solidFill>
          <a:ln>
            <a:solidFill>
              <a:schemeClr val="accent2"/>
            </a:solidFill>
          </a:ln>
        </p:spPr>
        <p:txBody>
          <a:bodyPr>
            <a:normAutofit/>
          </a:bodyPr>
          <a:lstStyle/>
          <a:p>
            <a:pPr algn="just"/>
            <a:r>
              <a:rPr lang="en-GB" sz="3200" dirty="0"/>
              <a:t>Fundamentals of Pharmaceutical Calculations</a:t>
            </a:r>
          </a:p>
        </p:txBody>
      </p:sp>
      <p:sp>
        <p:nvSpPr>
          <p:cNvPr id="3" name="Content Placeholder 2"/>
          <p:cNvSpPr>
            <a:spLocks noGrp="1"/>
          </p:cNvSpPr>
          <p:nvPr>
            <p:ph idx="1"/>
          </p:nvPr>
        </p:nvSpPr>
        <p:spPr>
          <a:xfrm>
            <a:off x="228600" y="1828800"/>
            <a:ext cx="8686800" cy="4745736"/>
          </a:xfrm>
          <a:ln>
            <a:solidFill>
              <a:schemeClr val="accent2"/>
            </a:solidFill>
          </a:ln>
        </p:spPr>
        <p:txBody>
          <a:bodyPr>
            <a:normAutofit/>
          </a:bodyPr>
          <a:lstStyle/>
          <a:p>
            <a:pPr marL="109728" indent="0" algn="just">
              <a:buNone/>
            </a:pPr>
            <a:r>
              <a:rPr lang="en-GB" dirty="0"/>
              <a:t>Upon successful completion of this chapter, the student will be able to:</a:t>
            </a:r>
          </a:p>
          <a:p>
            <a:pPr marL="109728" indent="0" algn="just">
              <a:buNone/>
            </a:pPr>
            <a:r>
              <a:rPr lang="en-GB" dirty="0"/>
              <a:t>• Convert common fractions, decimal fractions, and percentages to their corresponding equivalent</a:t>
            </a:r>
          </a:p>
          <a:p>
            <a:pPr marL="109728" indent="0" algn="just">
              <a:buNone/>
            </a:pPr>
            <a:r>
              <a:rPr lang="en-GB" dirty="0"/>
              <a:t>expressions and apply each in calculations.</a:t>
            </a:r>
          </a:p>
          <a:p>
            <a:pPr marL="109728" indent="0" algn="just">
              <a:buNone/>
            </a:pPr>
            <a:r>
              <a:rPr lang="en-GB" dirty="0"/>
              <a:t>• Utilize exponential notations in calculations.</a:t>
            </a:r>
          </a:p>
          <a:p>
            <a:pPr marL="109728" indent="0" algn="just">
              <a:buNone/>
            </a:pPr>
            <a:r>
              <a:rPr lang="en-GB" dirty="0"/>
              <a:t>•Apply the method of ratio and proportion in problem-solving.</a:t>
            </a:r>
          </a:p>
        </p:txBody>
      </p:sp>
    </p:spTree>
    <p:extLst>
      <p:ext uri="{BB962C8B-B14F-4D97-AF65-F5344CB8AC3E}">
        <p14:creationId xmlns:p14="http://schemas.microsoft.com/office/powerpoint/2010/main" val="405537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a:solidFill>
            <a:schemeClr val="accent2">
              <a:lumMod val="20000"/>
              <a:lumOff val="80000"/>
            </a:schemeClr>
          </a:solidFill>
        </p:spPr>
        <p:txBody>
          <a:bodyPr/>
          <a:lstStyle/>
          <a:p>
            <a:r>
              <a:rPr lang="en-GB" dirty="0"/>
              <a:t>Common and Decimal Fractions</a:t>
            </a:r>
          </a:p>
        </p:txBody>
      </p:sp>
      <p:sp>
        <p:nvSpPr>
          <p:cNvPr id="3" name="Content Placeholder 2"/>
          <p:cNvSpPr>
            <a:spLocks noGrp="1"/>
          </p:cNvSpPr>
          <p:nvPr>
            <p:ph idx="1"/>
          </p:nvPr>
        </p:nvSpPr>
        <p:spPr/>
        <p:txBody>
          <a:bodyPr/>
          <a:lstStyle/>
          <a:p>
            <a:pPr algn="just">
              <a:buFontTx/>
              <a:buNone/>
            </a:pPr>
            <a:r>
              <a:rPr lang="en-US" altLang="en-US" dirty="0">
                <a:latin typeface="Arial" panose="020B0604020202020204" pitchFamily="34" charset="0"/>
                <a:cs typeface="Arial" panose="020B0604020202020204" pitchFamily="34" charset="0"/>
              </a:rPr>
              <a:t>Common fractions are portions of a whole, expressed at </a:t>
            </a:r>
            <a:r>
              <a:rPr lang="en-US" altLang="en-US" b="1" dirty="0">
                <a:solidFill>
                  <a:srgbClr val="FF0000"/>
                </a:solidFill>
                <a:latin typeface="Arial" panose="020B0604020202020204" pitchFamily="34" charset="0"/>
                <a:cs typeface="Arial" panose="020B0604020202020204" pitchFamily="34" charset="0"/>
              </a:rPr>
              <a:t>1/3</a:t>
            </a:r>
            <a:r>
              <a:rPr lang="en-US" altLang="en-US" dirty="0">
                <a:latin typeface="Arial" panose="020B0604020202020204" pitchFamily="34" charset="0"/>
                <a:cs typeface="Arial" panose="020B0604020202020204" pitchFamily="34" charset="0"/>
              </a:rPr>
              <a:t> , </a:t>
            </a:r>
            <a:r>
              <a:rPr lang="en-US" altLang="en-US" b="1" dirty="0">
                <a:solidFill>
                  <a:srgbClr val="FF0000"/>
                </a:solidFill>
                <a:latin typeface="Arial" panose="020B0604020202020204" pitchFamily="34" charset="0"/>
                <a:cs typeface="Arial" panose="020B0604020202020204" pitchFamily="34" charset="0"/>
              </a:rPr>
              <a:t>7/8</a:t>
            </a:r>
            <a:r>
              <a:rPr lang="en-US" altLang="en-US" dirty="0">
                <a:latin typeface="Arial" panose="020B0604020202020204" pitchFamily="34" charset="0"/>
                <a:cs typeface="Arial" panose="020B0604020202020204" pitchFamily="34" charset="0"/>
              </a:rPr>
              <a:t> , and so forth. They are used only rarely in pharmacy calculations nowadays. </a:t>
            </a:r>
          </a:p>
          <a:p>
            <a:pPr algn="just">
              <a:buFontTx/>
              <a:buNone/>
            </a:pPr>
            <a:r>
              <a:rPr lang="en-US" altLang="en-US" dirty="0">
                <a:latin typeface="Arial" panose="020B0604020202020204" pitchFamily="34" charset="0"/>
                <a:cs typeface="Arial" panose="020B0604020202020204" pitchFamily="34" charset="0"/>
              </a:rPr>
              <a:t>It is recalled, that when adding or subtracting fractions, the use of a </a:t>
            </a:r>
            <a:r>
              <a:rPr lang="en-US" altLang="en-US" dirty="0">
                <a:solidFill>
                  <a:srgbClr val="FF0000"/>
                </a:solidFill>
                <a:latin typeface="Arial" panose="020B0604020202020204" pitchFamily="34" charset="0"/>
                <a:cs typeface="Arial" panose="020B0604020202020204" pitchFamily="34" charset="0"/>
              </a:rPr>
              <a:t>common denominator </a:t>
            </a:r>
            <a:r>
              <a:rPr lang="en-US" altLang="en-US" dirty="0">
                <a:latin typeface="Arial" panose="020B0604020202020204" pitchFamily="34" charset="0"/>
                <a:cs typeface="Arial" panose="020B0604020202020204" pitchFamily="34" charset="0"/>
              </a:rPr>
              <a:t>is required. The process of multiplying and dividing with fractions is recalled by the following examples.</a:t>
            </a:r>
          </a:p>
        </p:txBody>
      </p:sp>
    </p:spTree>
    <p:extLst>
      <p:ext uri="{BB962C8B-B14F-4D97-AF65-F5344CB8AC3E}">
        <p14:creationId xmlns:p14="http://schemas.microsoft.com/office/powerpoint/2010/main" val="939684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600200"/>
          </a:xfrm>
          <a:solidFill>
            <a:schemeClr val="accent2">
              <a:lumMod val="20000"/>
              <a:lumOff val="80000"/>
            </a:schemeClr>
          </a:solidFill>
        </p:spPr>
        <p:txBody>
          <a:bodyPr>
            <a:normAutofit fontScale="90000"/>
          </a:bodyPr>
          <a:lstStyle/>
          <a:p>
            <a:pPr algn="just"/>
            <a:r>
              <a:rPr lang="en-GB" sz="2800" i="1" dirty="0"/>
              <a:t>Example:</a:t>
            </a:r>
            <a:br>
              <a:rPr lang="en-GB" sz="2800" i="1" dirty="0"/>
            </a:br>
            <a:r>
              <a:rPr lang="en-GB" sz="2800" i="1" dirty="0"/>
              <a:t>If the adult dose of a medication is 2 teaspoonful (tsp.), calculate the dose for a child if it is </a:t>
            </a:r>
            <a:r>
              <a:rPr lang="en-GB" sz="2800" dirty="0"/>
              <a:t>1⁄4 </a:t>
            </a:r>
            <a:r>
              <a:rPr lang="en-GB" sz="2800" i="1" dirty="0"/>
              <a:t>of</a:t>
            </a:r>
            <a:br>
              <a:rPr lang="en-GB" sz="2800" i="1" dirty="0"/>
            </a:br>
            <a:r>
              <a:rPr lang="en-GB" sz="2800" i="1" dirty="0"/>
              <a:t>the adult dose</a:t>
            </a:r>
            <a:r>
              <a:rPr lang="en-GB" sz="2800" dirty="0"/>
              <a:t>.</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9433" y="2584622"/>
            <a:ext cx="6985134" cy="1301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txBox="1">
            <a:spLocks/>
          </p:cNvSpPr>
          <p:nvPr/>
        </p:nvSpPr>
        <p:spPr>
          <a:xfrm>
            <a:off x="457200" y="3886200"/>
            <a:ext cx="8229600" cy="1600200"/>
          </a:xfrm>
          <a:prstGeom prst="rect">
            <a:avLst/>
          </a:prstGeom>
          <a:solidFill>
            <a:schemeClr val="accent2">
              <a:lumMod val="20000"/>
              <a:lumOff val="80000"/>
            </a:schemeClr>
          </a:solidFill>
        </p:spPr>
        <p:txBody>
          <a:bodyPr vert="horz" anchor="ctr">
            <a:normAutofit fontScale="90000" lnSpcReduction="1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just"/>
            <a:r>
              <a:rPr lang="en-GB" sz="2800" i="1" dirty="0"/>
              <a:t>Example:</a:t>
            </a:r>
            <a:br>
              <a:rPr lang="en-GB" sz="2800" i="1" dirty="0"/>
            </a:br>
            <a:r>
              <a:rPr lang="en-GB" sz="2800" i="1" dirty="0"/>
              <a:t>If a child’s dose of a cough syrup is 3⁄4 teaspoonful and represents 1⁄4 of the adult dose, calculate the corresponding adult dose. </a:t>
            </a:r>
            <a:endParaRPr lang="en-GB" sz="28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412" y="5486400"/>
            <a:ext cx="8845176"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3318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762000"/>
          </a:xfrm>
          <a:solidFill>
            <a:schemeClr val="accent2">
              <a:lumMod val="20000"/>
              <a:lumOff val="80000"/>
            </a:schemeClr>
          </a:solidFill>
        </p:spPr>
        <p:txBody>
          <a:bodyPr/>
          <a:lstStyle/>
          <a:p>
            <a:r>
              <a:rPr lang="en-US" altLang="en-US" dirty="0"/>
              <a:t>A decimal fraction</a:t>
            </a:r>
            <a:endParaRPr lang="en-GB" dirty="0"/>
          </a:p>
        </p:txBody>
      </p:sp>
      <p:sp>
        <p:nvSpPr>
          <p:cNvPr id="3" name="Content Placeholder 2"/>
          <p:cNvSpPr>
            <a:spLocks noGrp="1"/>
          </p:cNvSpPr>
          <p:nvPr>
            <p:ph idx="1"/>
          </p:nvPr>
        </p:nvSpPr>
        <p:spPr/>
        <p:txBody>
          <a:bodyPr/>
          <a:lstStyle/>
          <a:p>
            <a:pPr algn="just"/>
            <a:r>
              <a:rPr lang="en-US" altLang="en-US" dirty="0"/>
              <a:t>NOTE: When common fractions appear in a calculations problem, it is often best to convert them to </a:t>
            </a:r>
            <a:r>
              <a:rPr lang="en-US" altLang="en-US" dirty="0">
                <a:solidFill>
                  <a:srgbClr val="FF0000"/>
                </a:solidFill>
              </a:rPr>
              <a:t>decimal fractions </a:t>
            </a:r>
            <a:r>
              <a:rPr lang="en-US" altLang="en-US" dirty="0"/>
              <a:t>before solving.</a:t>
            </a:r>
          </a:p>
          <a:p>
            <a:pPr algn="just"/>
            <a:r>
              <a:rPr lang="en-US" altLang="en-US" dirty="0">
                <a:solidFill>
                  <a:srgbClr val="FF0000"/>
                </a:solidFill>
              </a:rPr>
              <a:t>Decimal fraction </a:t>
            </a:r>
            <a:r>
              <a:rPr lang="en-US" altLang="en-US" dirty="0"/>
              <a:t>is a fraction with a denominator of 10 or any power of 10 and is expressed decimally rather than as a common fraction. Thus,</a:t>
            </a:r>
          </a:p>
          <a:p>
            <a:pPr algn="just">
              <a:buFontTx/>
              <a:buNone/>
            </a:pPr>
            <a:r>
              <a:rPr lang="en-US" altLang="en-US" dirty="0">
                <a:solidFill>
                  <a:srgbClr val="FF0000"/>
                </a:solidFill>
              </a:rPr>
              <a:t>1/10 </a:t>
            </a:r>
            <a:r>
              <a:rPr lang="en-US" altLang="en-US" dirty="0"/>
              <a:t>is expressed as </a:t>
            </a:r>
            <a:r>
              <a:rPr lang="en-US" altLang="en-US" dirty="0">
                <a:solidFill>
                  <a:srgbClr val="FF0000"/>
                </a:solidFill>
              </a:rPr>
              <a:t>0.10 </a:t>
            </a:r>
            <a:r>
              <a:rPr lang="en-US" altLang="en-US" dirty="0"/>
              <a:t>and</a:t>
            </a:r>
          </a:p>
          <a:p>
            <a:pPr algn="just">
              <a:buFontTx/>
              <a:buNone/>
            </a:pPr>
            <a:r>
              <a:rPr lang="en-US" altLang="en-US" dirty="0">
                <a:solidFill>
                  <a:srgbClr val="FF0000"/>
                </a:solidFill>
              </a:rPr>
              <a:t>45/100</a:t>
            </a:r>
            <a:r>
              <a:rPr lang="en-US" altLang="en-US" dirty="0"/>
              <a:t> as </a:t>
            </a:r>
            <a:r>
              <a:rPr lang="en-US" altLang="en-US" dirty="0">
                <a:solidFill>
                  <a:srgbClr val="FF0000"/>
                </a:solidFill>
              </a:rPr>
              <a:t>0.45</a:t>
            </a:r>
          </a:p>
          <a:p>
            <a:pPr algn="just"/>
            <a:endParaRPr lang="en-GB" dirty="0"/>
          </a:p>
        </p:txBody>
      </p:sp>
    </p:spTree>
    <p:extLst>
      <p:ext uri="{BB962C8B-B14F-4D97-AF65-F5344CB8AC3E}">
        <p14:creationId xmlns:p14="http://schemas.microsoft.com/office/powerpoint/2010/main" val="3282601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2209800"/>
          </a:xfr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a:normAutofit/>
          </a:bodyPr>
          <a:lstStyle/>
          <a:p>
            <a:pPr algn="just"/>
            <a:r>
              <a:rPr lang="en-US" altLang="en-US" dirty="0"/>
              <a:t>To convert a common fraction to a decimal fraction, divide the denominator into the numerator.</a:t>
            </a:r>
          </a:p>
          <a:p>
            <a:pPr algn="just"/>
            <a:endParaRPr lang="en-GB"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45"/>
          <a:stretch/>
        </p:blipFill>
        <p:spPr bwMode="auto">
          <a:xfrm>
            <a:off x="3221182" y="2133600"/>
            <a:ext cx="3494809" cy="106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1"/>
          <p:cNvGrpSpPr/>
          <p:nvPr/>
        </p:nvGrpSpPr>
        <p:grpSpPr>
          <a:xfrm>
            <a:off x="228600" y="3886200"/>
            <a:ext cx="8686800" cy="2209800"/>
            <a:chOff x="228600" y="3886200"/>
            <a:chExt cx="8686800" cy="2209800"/>
          </a:xfrm>
        </p:grpSpPr>
        <p:sp>
          <p:nvSpPr>
            <p:cNvPr id="5" name="Content Placeholder 2"/>
            <p:cNvSpPr txBox="1">
              <a:spLocks/>
            </p:cNvSpPr>
            <p:nvPr/>
          </p:nvSpPr>
          <p:spPr>
            <a:xfrm>
              <a:off x="228600" y="3886200"/>
              <a:ext cx="8686800" cy="2209800"/>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dk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dk1"/>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dk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dk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dk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dk1"/>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dk1"/>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dk1"/>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dk1"/>
                  </a:solidFill>
                  <a:latin typeface="+mn-lt"/>
                  <a:ea typeface="+mn-ea"/>
                  <a:cs typeface="+mn-cs"/>
                </a:defRPr>
              </a:lvl9pPr>
            </a:lstStyle>
            <a:p>
              <a:pPr algn="just">
                <a:buFontTx/>
                <a:buNone/>
              </a:pPr>
              <a:r>
                <a:rPr lang="en-US" altLang="en-US" dirty="0"/>
                <a:t>To convert a decimal fraction to a common fraction, express the decimal fraction as a ratio and reduce.</a:t>
              </a:r>
            </a:p>
            <a:p>
              <a:pPr algn="just"/>
              <a:endParaRPr lang="en-GB" dirty="0"/>
            </a:p>
          </p:txBody>
        </p:sp>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689"/>
            <a:stretch/>
          </p:blipFill>
          <p:spPr bwMode="auto">
            <a:xfrm>
              <a:off x="3221182" y="4876800"/>
              <a:ext cx="3531009" cy="1050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162256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763000" cy="914400"/>
          </a:xfrm>
          <a:solidFill>
            <a:schemeClr val="accent2">
              <a:lumMod val="20000"/>
              <a:lumOff val="80000"/>
            </a:schemeClr>
          </a:solidFill>
          <a:ln>
            <a:solidFill>
              <a:schemeClr val="accent1"/>
            </a:solidFill>
          </a:ln>
        </p:spPr>
        <p:txBody>
          <a:bodyPr>
            <a:normAutofit/>
          </a:bodyPr>
          <a:lstStyle/>
          <a:p>
            <a:pPr algn="just"/>
            <a:r>
              <a:rPr lang="en-GB" sz="2800" dirty="0"/>
              <a:t> </a:t>
            </a:r>
            <a:r>
              <a:rPr lang="en-GB" sz="2400" dirty="0"/>
              <a:t>Common arithmetic symbols used in pharmaceutical calculations</a:t>
            </a:r>
          </a:p>
        </p:txBody>
      </p:sp>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048"/>
          <a:stretch/>
        </p:blipFill>
        <p:spPr bwMode="auto">
          <a:xfrm>
            <a:off x="990600" y="1752600"/>
            <a:ext cx="7543800" cy="4994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8951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3214</TotalTime>
  <Words>1755</Words>
  <Application>Microsoft Office PowerPoint</Application>
  <PresentationFormat>On-screen Show (4:3)</PresentationFormat>
  <Paragraphs>122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Georgia</vt:lpstr>
      <vt:lpstr>Trebuchet MS</vt:lpstr>
      <vt:lpstr>Wingdings 2</vt:lpstr>
      <vt:lpstr>Urban</vt:lpstr>
      <vt:lpstr>Pharmaceutical calculations</vt:lpstr>
      <vt:lpstr>Introduction</vt:lpstr>
      <vt:lpstr>PowerPoint Presentation</vt:lpstr>
      <vt:lpstr>Fundamentals of Pharmaceutical Calculations</vt:lpstr>
      <vt:lpstr>Common and Decimal Fractions</vt:lpstr>
      <vt:lpstr>Example: If the adult dose of a medication is 2 teaspoonful (tsp.), calculate the dose for a child if it is 1⁄4 of the adult dose.</vt:lpstr>
      <vt:lpstr>A decimal fraction</vt:lpstr>
      <vt:lpstr>PowerPoint Presentation</vt:lpstr>
      <vt:lpstr> Common arithmetic symbols used in pharmaceutical calculations</vt:lpstr>
      <vt:lpstr>Percent</vt:lpstr>
      <vt:lpstr>Practice problems</vt:lpstr>
      <vt:lpstr>PowerPoint Presentation</vt:lpstr>
      <vt:lpstr>Ratio</vt:lpstr>
      <vt:lpstr>PowerPoint Presentation</vt:lpstr>
      <vt:lpstr>PowerPoint Presentation</vt:lpstr>
      <vt:lpstr>An extremely useful practical application of these facts is found in PROPORTION</vt:lpstr>
      <vt:lpstr>PowerPoint Presentation</vt:lpstr>
      <vt:lpstr>PowerPoint Presentation</vt:lpstr>
      <vt:lpstr>PowerPoint Presentation</vt:lpstr>
      <vt:lpstr>Practice problems</vt:lpstr>
      <vt:lpstr>Interpretation of Prescriptions and Medication Orders</vt:lpstr>
      <vt:lpstr>PowerPoint Presentation</vt:lpstr>
      <vt:lpstr>Components of a typical prescription</vt:lpstr>
      <vt:lpstr>PowerPoint Presentation</vt:lpstr>
      <vt:lpstr>PowerPoint Presentation</vt:lpstr>
      <vt:lpstr>PowerPoint Presentation</vt:lpstr>
      <vt:lpstr>PowerPoint Presentation</vt:lpstr>
      <vt:lpstr>PowerPoint Presentation</vt:lpstr>
      <vt:lpstr>Examples of prescriptions written in SI metric units: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pharmacy practice</dc:title>
  <dc:creator>Habeeb</dc:creator>
  <cp:lastModifiedBy>acer</cp:lastModifiedBy>
  <cp:revision>322</cp:revision>
  <dcterms:created xsi:type="dcterms:W3CDTF">2018-10-18T08:17:58Z</dcterms:created>
  <dcterms:modified xsi:type="dcterms:W3CDTF">2026-03-05T07:24:20Z</dcterms:modified>
</cp:coreProperties>
</file>