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84" r:id="rId3"/>
    <p:sldId id="285" r:id="rId4"/>
    <p:sldId id="286" r:id="rId5"/>
    <p:sldId id="287" r:id="rId6"/>
    <p:sldId id="358" r:id="rId7"/>
    <p:sldId id="288" r:id="rId8"/>
    <p:sldId id="289" r:id="rId9"/>
    <p:sldId id="290" r:id="rId10"/>
    <p:sldId id="291" r:id="rId11"/>
    <p:sldId id="295" r:id="rId12"/>
    <p:sldId id="296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1765" autoAdjust="0"/>
    <p:restoredTop sz="94660"/>
  </p:normalViewPr>
  <p:slideViewPr>
    <p:cSldViewPr>
      <p:cViewPr varScale="1">
        <p:scale>
          <a:sx n="85" d="100"/>
          <a:sy n="85" d="100"/>
        </p:scale>
        <p:origin x="79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5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24E2460-E255-4D3C-9B6E-67BFB8AA9E80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F2673F-D93D-4B9E-94DB-39D09E71706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762000"/>
            <a:ext cx="3886200" cy="609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Roman numerals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2209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Roman numerals commonly are used in prescription writing to designate quantities, as the:</a:t>
            </a:r>
          </a:p>
          <a:p>
            <a:pPr marL="109728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(1) quantity of medication to be dispensed and/or </a:t>
            </a:r>
          </a:p>
          <a:p>
            <a:pPr marL="109728" indent="0" algn="just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(2) quantity of medication to be taken by the patient per dose.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eight letters of fixed values used in the Roman system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3" r="4510"/>
          <a:stretch/>
        </p:blipFill>
        <p:spPr bwMode="auto">
          <a:xfrm>
            <a:off x="304800" y="3886200"/>
            <a:ext cx="8534400" cy="27556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2" descr="منصة الباحث - الجامعة المستنصرية">
            <a:extLst>
              <a:ext uri="{FF2B5EF4-FFF2-40B4-BE49-F238E27FC236}">
                <a16:creationId xmlns:a16="http://schemas.microsoft.com/office/drawing/2014/main" id="{169C7002-4702-73B7-5FA7-9EA6D8B57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575" y="156066"/>
            <a:ext cx="1447800" cy="144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59AE9B-73BE-5E27-CB3E-CD8EDFB68B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88" y="0"/>
            <a:ext cx="1719263" cy="171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85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234931"/>
            <a:ext cx="4977651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123"/>
          <a:stretch/>
        </p:blipFill>
        <p:spPr bwMode="auto">
          <a:xfrm>
            <a:off x="2286000" y="2819400"/>
            <a:ext cx="5417658" cy="1655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95400" y="990600"/>
            <a:ext cx="6934200" cy="426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52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5"/>
          <a:stretch/>
        </p:blipFill>
        <p:spPr bwMode="auto">
          <a:xfrm>
            <a:off x="1447801" y="692134"/>
            <a:ext cx="6248400" cy="5881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95400" y="609600"/>
            <a:ext cx="6553200" cy="601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17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618403"/>
            <a:ext cx="5442704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014681"/>
            <a:ext cx="4828309" cy="467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76400" y="685800"/>
            <a:ext cx="5410200" cy="6000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175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219200"/>
            <a:ext cx="5602666" cy="52478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378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Examples of prescription directions to the pharmacist:                                             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ft.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                 </a:t>
            </a:r>
          </a:p>
          <a:p>
            <a:pPr marL="109728" indent="0"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Mix and make an ointment.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Ft. sup. no xii                         </a:t>
            </a:r>
          </a:p>
          <a:p>
            <a:pPr marL="109728" indent="0"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Make 12 suppositories.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ft. cap.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d.t.d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no. xxiv</a:t>
            </a:r>
          </a:p>
          <a:p>
            <a:pPr marL="109728" indent="0"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Mix and make capsules. Give 24 such doses.</a:t>
            </a:r>
          </a:p>
          <a:p>
            <a:pPr marL="109728" indent="0" algn="just">
              <a:lnSpc>
                <a:spcPct val="90000"/>
              </a:lnSpc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lnSpc>
                <a:spcPct val="90000"/>
              </a:lnSpc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Examples of prescription directions to the patient: 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Caps.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q.i.d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p.c. et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h.s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09728" indent="0"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Take one (1) capsule four (4) times a day after each meal and at bedtime.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gtt. ii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rt.eye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every a.m.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Instill two (2) drops in the right eye every morning.</a:t>
            </a:r>
          </a:p>
          <a:p>
            <a:pPr algn="just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tab. ii stat tab. 1 q. 6 h.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7 d. Take two (2) tablets immediately, then take one (1) tablet every 6 hours for 7 days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1" y="1295399"/>
            <a:ext cx="8763432" cy="5272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44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763000" cy="762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just"/>
            <a:r>
              <a:rPr lang="en-US" altLang="en-US" sz="3200" dirty="0"/>
              <a:t>The following rules apply in the use of Roman numerals: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325112"/>
          </a:xfrm>
        </p:spPr>
        <p:txBody>
          <a:bodyPr/>
          <a:lstStyle/>
          <a:p>
            <a:pPr marL="624078" indent="-514350" algn="just">
              <a:buAutoNum type="arabicPeriod"/>
            </a:pPr>
            <a:r>
              <a:rPr lang="en-GB" dirty="0"/>
              <a:t>A letter repeated once or more, repeats its value (e.g., xx = 20 ;  xxx =30). </a:t>
            </a:r>
          </a:p>
          <a:p>
            <a:pPr marL="624078" indent="-514350" algn="just">
              <a:buAutoNum type="arabicPeriod"/>
            </a:pPr>
            <a:r>
              <a:rPr lang="en-GB" dirty="0"/>
              <a:t>One or more letters placed after a letter of greater value increases the value of the greater letter (e.g., vi </a:t>
            </a:r>
            <a:r>
              <a:rPr lang="ar-IQ" dirty="0"/>
              <a:t>=</a:t>
            </a:r>
            <a:r>
              <a:rPr lang="en-GB" dirty="0"/>
              <a:t>6</a:t>
            </a:r>
            <a:r>
              <a:rPr lang="ar-IQ" dirty="0"/>
              <a:t> </a:t>
            </a:r>
            <a:r>
              <a:rPr lang="en-GB" dirty="0"/>
              <a:t>; </a:t>
            </a:r>
            <a:r>
              <a:rPr lang="ar-IQ" dirty="0"/>
              <a:t> </a:t>
            </a:r>
            <a:r>
              <a:rPr lang="en-GB" dirty="0" err="1"/>
              <a:t>xij</a:t>
            </a:r>
            <a:r>
              <a:rPr lang="ar-IQ" dirty="0"/>
              <a:t>=</a:t>
            </a:r>
            <a:r>
              <a:rPr lang="en-GB" dirty="0"/>
              <a:t>12</a:t>
            </a:r>
            <a:r>
              <a:rPr lang="ar-IQ" dirty="0"/>
              <a:t> </a:t>
            </a:r>
            <a:r>
              <a:rPr lang="en-GB" dirty="0"/>
              <a:t>; </a:t>
            </a:r>
            <a:r>
              <a:rPr lang="ar-IQ" dirty="0"/>
              <a:t> </a:t>
            </a:r>
            <a:r>
              <a:rPr lang="en-GB" dirty="0"/>
              <a:t>lx </a:t>
            </a:r>
            <a:r>
              <a:rPr lang="ar-IQ" dirty="0"/>
              <a:t>=</a:t>
            </a:r>
            <a:r>
              <a:rPr lang="en-GB" dirty="0"/>
              <a:t>60). </a:t>
            </a:r>
          </a:p>
          <a:p>
            <a:pPr marL="624078" indent="-514350" algn="just">
              <a:buAutoNum type="arabicPeriod"/>
            </a:pPr>
            <a:r>
              <a:rPr lang="en-GB" dirty="0"/>
              <a:t>A letter placed before a letter of greater value decreases the value of the greater letter (e.g., iv </a:t>
            </a:r>
            <a:r>
              <a:rPr lang="ar-IQ" dirty="0"/>
              <a:t>=</a:t>
            </a:r>
            <a:r>
              <a:rPr lang="en-GB" dirty="0"/>
              <a:t> 4</a:t>
            </a:r>
            <a:r>
              <a:rPr lang="ar-IQ" dirty="0"/>
              <a:t> </a:t>
            </a:r>
            <a:r>
              <a:rPr lang="en-GB" dirty="0"/>
              <a:t>; xl </a:t>
            </a:r>
            <a:r>
              <a:rPr lang="ar-IQ" dirty="0"/>
              <a:t>=</a:t>
            </a:r>
            <a:r>
              <a:rPr lang="en-GB" dirty="0"/>
              <a:t>40).</a:t>
            </a:r>
          </a:p>
        </p:txBody>
      </p:sp>
    </p:spTree>
    <p:extLst>
      <p:ext uri="{BB962C8B-B14F-4D97-AF65-F5344CB8AC3E}">
        <p14:creationId xmlns:p14="http://schemas.microsoft.com/office/powerpoint/2010/main" val="179025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686800" cy="4953000"/>
          </a:xfrm>
        </p:spPr>
        <p:txBody>
          <a:bodyPr>
            <a:normAutofit/>
          </a:bodyPr>
          <a:lstStyle/>
          <a:p>
            <a:pPr algn="just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use of abbreviations is common on prescriptions and medication orders. Unfortunately, medication errors can result from the misuse, misinterpretation, and illegible writing of abbreviations </a:t>
            </a:r>
          </a:p>
          <a:p>
            <a:pPr algn="just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Specific recommendations to help reduce medication errors:</a:t>
            </a:r>
          </a:p>
          <a:p>
            <a:pPr marL="109728" indent="0" algn="just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whole number should be shown without a decimal point and without a terminal zero (e.g., express 4 milligrams as 4 mg and not as 4.0 mg).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quantity smaller than one should be shown with a zero preceding the decimal point (e.g., express two tenths of a milligram as 0.2 mg and not as .2 mg).</a:t>
            </a:r>
          </a:p>
          <a:p>
            <a:pPr algn="just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763000" cy="762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altLang="en-US" sz="3200" dirty="0"/>
              <a:t>Use of Abbreviations and Symbols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5838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6013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Leave a space between a number and the unit (e.g., 10 mg and not 10mg). </a:t>
            </a:r>
          </a:p>
          <a:p>
            <a:pPr marL="457200" indent="-457200"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4- Use whole numbers when possible and not equivalent decimal fractions (e.g., use 100 mg and not 0.1 g).</a:t>
            </a:r>
          </a:p>
          <a:p>
            <a:pPr marL="457200" indent="-457200" algn="just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5- Use the full names of drugs and not abbreviations (e.g., use phenobarbital and not PB).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6- Use USP designations for units of measure (e.g., for grams, use g and not Gm or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gms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; for milligrams, use mg and not mgs or </a:t>
            </a:r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mgm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Spell out ‘‘units’’ (e.g., use 100 units and not 100 u or 100 U</a:t>
            </a:r>
          </a:p>
          <a:p>
            <a:pPr algn="just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5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715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8- Certain abbreviations that could be mistaken for other abbreviations should be written out </a:t>
            </a:r>
            <a:r>
              <a:rPr lang="en-US" altLang="en-US" dirty="0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(e.g., write ‘‘right eye’’ or ‘‘left eye’’ rather than use </a:t>
            </a:r>
            <a:r>
              <a:rPr lang="en-US" altLang="en-US" dirty="0" err="1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o.d</a:t>
            </a:r>
            <a:r>
              <a:rPr lang="en-US" altLang="en-US" dirty="0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. or </a:t>
            </a:r>
            <a:r>
              <a:rPr lang="en-US" altLang="en-US" dirty="0" err="1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o.l</a:t>
            </a:r>
            <a:r>
              <a:rPr lang="en-US" altLang="en-US" dirty="0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., and spell out ‘‘right ear’’ and ‘‘left ear’’ rather than use </a:t>
            </a:r>
            <a:r>
              <a:rPr lang="en-US" altLang="en-US" dirty="0" err="1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a.d.</a:t>
            </a:r>
            <a:r>
              <a:rPr lang="en-US" altLang="en-US" dirty="0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altLang="en-US" dirty="0" err="1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a.l</a:t>
            </a:r>
            <a:r>
              <a:rPr lang="en-US" altLang="en-US" dirty="0">
                <a:ln>
                  <a:solidFill>
                    <a:schemeClr val="accent3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.9- Spell out ‘‘every day’’ rather than use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q.d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.; ‘‘every other day,’’ rather than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q.o.d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and ‘‘four times a day,’’ rather than </a:t>
            </a:r>
            <a:r>
              <a:rPr lang="en-US" alt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q.i.d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avoid misinterpretation.</a:t>
            </a:r>
          </a:p>
          <a:p>
            <a:pPr algn="just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10- Avoid using d for ‘‘day’’ or ‘‘dose’’ because of the profound difference between terms, as in mg/kg/ day versus mg/kg/dose.</a:t>
            </a:r>
          </a:p>
          <a:p>
            <a:pPr algn="just"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 Amplify the prescriber’s directions on the prescription label when needed for clarity (e.g., use ‘‘Swallow one (1) capsule with water in the morning’’ rather than ‘‘one cap in a.m.’’).</a:t>
            </a:r>
          </a:p>
          <a:p>
            <a:pPr algn="just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53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661987"/>
            <a:ext cx="8686800" cy="51816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GB" sz="4800" b="1" dirty="0">
                <a:solidFill>
                  <a:srgbClr val="FF0000"/>
                </a:solidFill>
              </a:rPr>
              <a:t>B1</a:t>
            </a:r>
            <a:r>
              <a:rPr lang="en-GB" sz="4800" dirty="0"/>
              <a:t>     disp.        div.      </a:t>
            </a:r>
            <a:r>
              <a:rPr lang="en-GB" sz="4800" dirty="0" err="1"/>
              <a:t>d.t.d</a:t>
            </a:r>
            <a:r>
              <a:rPr lang="en-GB" sz="4800" dirty="0"/>
              <a:t>.         NR              tsp                </a:t>
            </a:r>
            <a:r>
              <a:rPr lang="en-GB" sz="4800" dirty="0" err="1"/>
              <a:t>mOsm</a:t>
            </a:r>
            <a:endParaRPr lang="en-GB" sz="4800" dirty="0"/>
          </a:p>
          <a:p>
            <a:pPr marL="109728" indent="0">
              <a:buNone/>
            </a:pPr>
            <a:endParaRPr lang="en-GB" sz="4800" dirty="0"/>
          </a:p>
          <a:p>
            <a:pPr marL="109728" indent="0">
              <a:buNone/>
            </a:pPr>
            <a:r>
              <a:rPr lang="en-GB" sz="4800" b="1" dirty="0">
                <a:solidFill>
                  <a:srgbClr val="FF0000"/>
                </a:solidFill>
              </a:rPr>
              <a:t>B2</a:t>
            </a:r>
            <a:r>
              <a:rPr lang="en-GB" sz="4800" dirty="0"/>
              <a:t>     sig           aa.          M.         ft.               tbsp.             </a:t>
            </a:r>
            <a:r>
              <a:rPr lang="en-GB" sz="4800" dirty="0" err="1"/>
              <a:t>gtt</a:t>
            </a:r>
            <a:endParaRPr lang="en-GB" sz="4800" dirty="0"/>
          </a:p>
          <a:p>
            <a:pPr marL="109728" indent="0">
              <a:buNone/>
            </a:pPr>
            <a:endParaRPr lang="en-GB" sz="4800" dirty="0"/>
          </a:p>
          <a:p>
            <a:pPr marL="109728" indent="0">
              <a:buNone/>
            </a:pPr>
            <a:r>
              <a:rPr lang="en-GB" sz="4800" b="1" dirty="0">
                <a:solidFill>
                  <a:srgbClr val="FF0000"/>
                </a:solidFill>
              </a:rPr>
              <a:t>B3</a:t>
            </a:r>
            <a:r>
              <a:rPr lang="en-GB" sz="4800" dirty="0"/>
              <a:t>    ad.            no           </a:t>
            </a:r>
            <a:r>
              <a:rPr lang="en-GB" sz="4800" dirty="0" err="1"/>
              <a:t>q.s</a:t>
            </a:r>
            <a:r>
              <a:rPr lang="en-GB" sz="4800" dirty="0"/>
              <a:t>.   </a:t>
            </a:r>
          </a:p>
          <a:p>
            <a:pPr marL="109728" indent="0">
              <a:buNone/>
            </a:pPr>
            <a:r>
              <a:rPr lang="en-GB" sz="4800" dirty="0"/>
              <a:t>BSA              </a:t>
            </a:r>
            <a:r>
              <a:rPr lang="en-GB" sz="4800" dirty="0" err="1"/>
              <a:t>tbsp</a:t>
            </a:r>
            <a:r>
              <a:rPr lang="en-GB" sz="4800" dirty="0"/>
              <a:t>            </a:t>
            </a:r>
            <a:r>
              <a:rPr lang="en-GB" sz="4800" dirty="0" err="1"/>
              <a:t>d.t.d</a:t>
            </a:r>
            <a:endParaRPr lang="en-GB" sz="4800" dirty="0"/>
          </a:p>
        </p:txBody>
      </p:sp>
      <p:sp>
        <p:nvSpPr>
          <p:cNvPr id="4" name="Rectangle 3"/>
          <p:cNvSpPr/>
          <p:nvPr/>
        </p:nvSpPr>
        <p:spPr>
          <a:xfrm>
            <a:off x="152400" y="685800"/>
            <a:ext cx="8534400" cy="1828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52400" y="2819400"/>
            <a:ext cx="8534400" cy="1828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85737" y="4953000"/>
            <a:ext cx="8534400" cy="1828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821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8686800" cy="10668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SELECTED ABBREVIATIONS, ACRONYMS, AND SYMBOLS USED IN PRESCRIPTIONS AND MEDICATION ORDERS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7037"/>
            <a:ext cx="6400800" cy="49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18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67"/>
          <a:stretch/>
        </p:blipFill>
        <p:spPr bwMode="auto">
          <a:xfrm>
            <a:off x="0" y="1295400"/>
            <a:ext cx="4488454" cy="3922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006" y="4953000"/>
            <a:ext cx="3936594" cy="1428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00"/>
          <a:stretch/>
        </p:blipFill>
        <p:spPr bwMode="auto">
          <a:xfrm>
            <a:off x="4467672" y="914400"/>
            <a:ext cx="4676328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4006" y="762000"/>
            <a:ext cx="4317594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5430" y="762000"/>
            <a:ext cx="4317594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68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74" r="18779"/>
          <a:stretch/>
        </p:blipFill>
        <p:spPr bwMode="auto">
          <a:xfrm>
            <a:off x="4419600" y="1524000"/>
            <a:ext cx="4668982" cy="485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" r="19882" b="46668"/>
          <a:stretch/>
        </p:blipFill>
        <p:spPr bwMode="auto">
          <a:xfrm>
            <a:off x="152400" y="1143000"/>
            <a:ext cx="4267200" cy="536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85430" y="762000"/>
            <a:ext cx="4317594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580412" y="762000"/>
            <a:ext cx="4317594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994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3206</TotalTime>
  <Words>797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Georgia</vt:lpstr>
      <vt:lpstr>Trebuchet MS</vt:lpstr>
      <vt:lpstr>Wingdings 2</vt:lpstr>
      <vt:lpstr>Urban</vt:lpstr>
      <vt:lpstr>Roman numerals</vt:lpstr>
      <vt:lpstr>The following rules apply in the use of Roman numerals:</vt:lpstr>
      <vt:lpstr>Use of Abbreviations and Symbols </vt:lpstr>
      <vt:lpstr>PowerPoint Presentation</vt:lpstr>
      <vt:lpstr>PowerPoint Presentation</vt:lpstr>
      <vt:lpstr>PowerPoint Presentation</vt:lpstr>
      <vt:lpstr> SELECTED ABBREVIATIONS, ACRONYMS, AND SYMBOLS USED IN PRESCRIPTIONS AND MEDICATION ORDERS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pharmacy practice</dc:title>
  <dc:creator>Habeeb</dc:creator>
  <cp:lastModifiedBy>acer</cp:lastModifiedBy>
  <cp:revision>322</cp:revision>
  <dcterms:created xsi:type="dcterms:W3CDTF">2018-10-18T08:17:58Z</dcterms:created>
  <dcterms:modified xsi:type="dcterms:W3CDTF">2026-03-14T07:03:38Z</dcterms:modified>
</cp:coreProperties>
</file>