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4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6038850"/>
            <a:chOff x="0" y="0"/>
            <a:chExt cx="1008163" cy="67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8163" cy="677092"/>
            </a:xfrm>
            <a:custGeom>
              <a:avLst/>
              <a:gdLst/>
              <a:ahLst/>
              <a:cxnLst/>
              <a:rect l="l" t="t" r="r" b="b"/>
              <a:pathLst>
                <a:path w="1008163" h="677092">
                  <a:moveTo>
                    <a:pt x="0" y="0"/>
                  </a:moveTo>
                  <a:lnTo>
                    <a:pt x="1008163" y="0"/>
                  </a:lnTo>
                  <a:lnTo>
                    <a:pt x="1008163" y="677092"/>
                  </a:lnTo>
                  <a:lnTo>
                    <a:pt x="0" y="677092"/>
                  </a:lnTo>
                  <a:close/>
                </a:path>
              </a:pathLst>
            </a:custGeom>
            <a:blipFill>
              <a:blip r:embed="rId2"/>
              <a:stretch>
                <a:fillRect l="-307" r="-30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038850"/>
            <a:ext cx="7191375" cy="3581400"/>
            <a:chOff x="0" y="0"/>
            <a:chExt cx="1185479" cy="5903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5479" cy="590384"/>
            </a:xfrm>
            <a:custGeom>
              <a:avLst/>
              <a:gdLst/>
              <a:ahLst/>
              <a:cxnLst/>
              <a:rect l="l" t="t" r="r" b="b"/>
              <a:pathLst>
                <a:path w="1185479" h="590384">
                  <a:moveTo>
                    <a:pt x="0" y="0"/>
                  </a:moveTo>
                  <a:lnTo>
                    <a:pt x="1185479" y="0"/>
                  </a:lnTo>
                  <a:lnTo>
                    <a:pt x="1185479" y="590384"/>
                  </a:lnTo>
                  <a:lnTo>
                    <a:pt x="0" y="590384"/>
                  </a:lnTo>
                  <a:close/>
                </a:path>
              </a:pathLst>
            </a:custGeom>
            <a:blipFill>
              <a:blip r:embed="rId3"/>
              <a:stretch>
                <a:fillRect l="-177" r="-17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296400" y="7065183"/>
            <a:ext cx="7962900" cy="1478729"/>
            <a:chOff x="0" y="-66675"/>
            <a:chExt cx="10617200" cy="1971639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0617200" cy="1969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Lecturer : Nora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Zawar</a:t>
              </a:r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Yousif</a:t>
              </a:r>
              <a:endPara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Lecturer :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Zeina</a:t>
              </a:r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Dawood </a:t>
              </a:r>
            </a:p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Assistant Lecturer : Mustafa Mohammed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Noori</a:t>
              </a:r>
              <a:endParaRPr lang="ar-IQ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11146"/>
              <a:ext cx="106172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u="none" strike="noStrike" dirty="0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]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6750" y="828675"/>
            <a:ext cx="8324850" cy="463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11"/>
              </a:lnSpc>
            </a:pPr>
            <a:r>
              <a:rPr lang="en-US" sz="9011">
                <a:solidFill>
                  <a:srgbClr val="4A90E2"/>
                </a:solidFill>
                <a:latin typeface="Lovelace Text"/>
                <a:ea typeface="Lovelace Text"/>
                <a:cs typeface="Lovelace Text"/>
                <a:sym typeface="Lovelace Text"/>
              </a:rPr>
              <a:t>GELS: Materials, Preparation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serve as versatile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semi-solid dosage forms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facilitating drug delivery in various pharmaceutical applications.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Importance of Gels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Choosing the right components is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crucial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to ensure the efficacy, stability, and safety of gel formulations.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Material Selection Matters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Rigorous testing and quality evaluation confirm that gels meet the necessary standards for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safety and effectiveness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Evaluation Confirms Quality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Conclusion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934200"/>
            <a:chOff x="0" y="0"/>
            <a:chExt cx="1900985" cy="7207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0985" cy="720790"/>
            </a:xfrm>
            <a:custGeom>
              <a:avLst/>
              <a:gdLst/>
              <a:ahLst/>
              <a:cxnLst/>
              <a:rect l="l" t="t" r="r" b="b"/>
              <a:pathLst>
                <a:path w="1900985" h="720790">
                  <a:moveTo>
                    <a:pt x="0" y="0"/>
                  </a:moveTo>
                  <a:lnTo>
                    <a:pt x="1900985" y="0"/>
                  </a:lnTo>
                  <a:lnTo>
                    <a:pt x="1900985" y="720790"/>
                  </a:lnTo>
                  <a:lnTo>
                    <a:pt x="0" y="720790"/>
                  </a:lnTo>
                  <a:close/>
                </a:path>
              </a:pathLst>
            </a:custGeom>
            <a:blipFill>
              <a:blip r:embed="rId2"/>
              <a:stretch>
                <a:fillRect l="-387" r="-38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66750" y="8221504"/>
            <a:ext cx="16954500" cy="117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87"/>
              </a:lnSpc>
            </a:pPr>
            <a:r>
              <a:rPr lang="en-US" sz="8887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Gel Network Structure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8125" y="0"/>
            <a:ext cx="10429875" cy="10287000"/>
            <a:chOff x="0" y="0"/>
            <a:chExt cx="274696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6963" cy="2709333"/>
            </a:xfrm>
            <a:custGeom>
              <a:avLst/>
              <a:gdLst/>
              <a:ahLst/>
              <a:cxnLst/>
              <a:rect l="l" t="t" r="r" b="b"/>
              <a:pathLst>
                <a:path w="2746963" h="2709333">
                  <a:moveTo>
                    <a:pt x="0" y="0"/>
                  </a:moveTo>
                  <a:lnTo>
                    <a:pt x="2746963" y="0"/>
                  </a:lnTo>
                  <a:lnTo>
                    <a:pt x="27469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4696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31079" y="666750"/>
            <a:ext cx="9090171" cy="8953500"/>
            <a:chOff x="0" y="0"/>
            <a:chExt cx="1082836" cy="10665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836" cy="1066556"/>
            </a:xfrm>
            <a:custGeom>
              <a:avLst/>
              <a:gdLst/>
              <a:ahLst/>
              <a:cxnLst/>
              <a:rect l="l" t="t" r="r" b="b"/>
              <a:pathLst>
                <a:path w="1082836" h="1066556">
                  <a:moveTo>
                    <a:pt x="0" y="0"/>
                  </a:moveTo>
                  <a:lnTo>
                    <a:pt x="1082836" y="0"/>
                  </a:lnTo>
                  <a:lnTo>
                    <a:pt x="1082836" y="1066556"/>
                  </a:lnTo>
                  <a:lnTo>
                    <a:pt x="0" y="1066556"/>
                  </a:lnTo>
                  <a:close/>
                </a:path>
              </a:pathLst>
            </a:custGeom>
            <a:blipFill>
              <a:blip r:embed="rId2"/>
              <a:stretch>
                <a:fillRect t="-65" b="-6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28675"/>
            <a:ext cx="6886575" cy="346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25"/>
              </a:lnSpc>
            </a:pPr>
            <a:r>
              <a:rPr lang="en-US" sz="8925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Lab Experiment Summary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66750" y="6819528"/>
            <a:ext cx="5448300" cy="2800722"/>
            <a:chOff x="0" y="0"/>
            <a:chExt cx="7264400" cy="3734296"/>
          </a:xfrm>
        </p:grpSpPr>
        <p:sp>
          <p:nvSpPr>
            <p:cNvPr id="9" name="TextBox 9"/>
            <p:cNvSpPr txBox="1"/>
            <p:nvPr/>
          </p:nvSpPr>
          <p:spPr>
            <a:xfrm>
              <a:off x="0" y="2199078"/>
              <a:ext cx="7264400" cy="153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This experiment focuses on the preparation of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Carbopol gel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which is widely used.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7264400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4A90E2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Overview of the Carbopol gel preparation process and key materials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are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semi-solid systems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containing either small or large molecules, providing unique properties for various applications.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Definition of Gels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They consist of a liquid phase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entrapped in a 3D polymeric network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allowing them to maintain their shape and consistency.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Structure of Gels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find use in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pharmaceutical, cosmetic,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and biomedical fields, offering versatility in formulation and delivery of active ingredients.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Applications of Gels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Introduction to Gels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6572"/>
            <a:ext cx="5207000" cy="781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283438"/>
            <a:chOff x="0" y="0"/>
            <a:chExt cx="12998692" cy="1711251"/>
          </a:xfrm>
        </p:grpSpPr>
        <p:sp>
          <p:nvSpPr>
            <p:cNvPr id="3" name="TextBox 3"/>
            <p:cNvSpPr txBox="1"/>
            <p:nvPr/>
          </p:nvSpPr>
          <p:spPr>
            <a:xfrm>
              <a:off x="0" y="849135"/>
              <a:ext cx="12998692" cy="862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86"/>
                </a:lnSpc>
              </a:pP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can be classified as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single-phase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systems, where the liquid and solid phases form a uniform mixture, or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two-phase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systems, which consist of larger aggregates.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998692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4"/>
                </a:lnSpc>
              </a:pPr>
              <a:r>
                <a:rPr lang="en-US" sz="2962" u="none" strike="noStrike" spc="-5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By Phase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283438"/>
            <a:chOff x="0" y="0"/>
            <a:chExt cx="12998692" cy="1711251"/>
          </a:xfrm>
        </p:grpSpPr>
        <p:sp>
          <p:nvSpPr>
            <p:cNvPr id="7" name="TextBox 7"/>
            <p:cNvSpPr txBox="1"/>
            <p:nvPr/>
          </p:nvSpPr>
          <p:spPr>
            <a:xfrm>
              <a:off x="0" y="849135"/>
              <a:ext cx="12998692" cy="862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86"/>
                </a:lnSpc>
              </a:pP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can be categorized into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hydrogels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which use water as a solvent, and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organogels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which utilize organic solvents for their structure and properties.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998692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4"/>
                </a:lnSpc>
              </a:pPr>
              <a:r>
                <a:rPr lang="en-US" sz="2962" spc="-5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By Solvent Type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283438"/>
            <a:chOff x="0" y="0"/>
            <a:chExt cx="12998692" cy="171125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49135"/>
              <a:ext cx="12998692" cy="862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86"/>
                </a:lnSpc>
              </a:pP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are utilized in various fields, such as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topical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oral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and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ophthalmic applications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depending on their formulation and intended use.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2998692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4"/>
                </a:lnSpc>
              </a:pPr>
              <a:r>
                <a:rPr lang="en-US" sz="2962" spc="-5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By Application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 dirty="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Classification of Gels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" y="3333619"/>
            <a:ext cx="6910694" cy="47092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Gelling agents are essential polymers that provide structure and viscosity to gels, ensuring desired consistency and stability.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Gelling Agents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Common solvents include water and alcohol, which help dissolve gelling agents and facilitate uniform gel formation during preparation.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Solvents for Gels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Preservatives are added to prevent microbial growth and extend the shelf life of gels, ensuring safety and efficacy during use.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Preservatives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00100"/>
            <a:ext cx="15516225" cy="200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24"/>
              </a:lnSpc>
            </a:pPr>
            <a:r>
              <a:rPr lang="en-US" sz="7724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Materials Used in Gel Formulation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Include substances like gelatin, agar, and pectin, which are derived from natural sources and widely used in formulations.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Natural Gelling Agents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Examples are HPMC and MC, which are modified cellulose derivatives offering excellent gelling properties and stability.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Semi-synthetic Gelling Agents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Carbopol and Poloxamer are examples that provide controlled viscosity and robust gel formation for various applications.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Synthetic Gelling Agents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Common Gelling Agents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Parabens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are commonly used to prevent microbial growth, ensuring longer shelf life and safety of gel formulations.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Preservatives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Glycerin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and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propylene glycol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are added to attract moisture, keeping the gel hydrated and enhancing skin feel.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Humectants for Moisture Retention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Triethanolamine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is used to adjust the pH of Carbopol gels, ensuring optimal consistency and stability for topical applications.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Neutralizers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Other Excipients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22606000" cy="11938000"/>
          </a:xfrm>
        </p:grpSpPr>
        <p:sp>
          <p:nvSpPr>
            <p:cNvPr id="3" name="AutoShape 3"/>
            <p:cNvSpPr/>
            <p:nvPr/>
          </p:nvSpPr>
          <p:spPr>
            <a:xfrm flipV="1">
              <a:off x="11303000" y="0"/>
              <a:ext cx="0" cy="11938000"/>
            </a:xfrm>
            <a:prstGeom prst="line">
              <a:avLst/>
            </a:prstGeom>
            <a:ln w="26533" cap="rnd">
              <a:solidFill>
                <a:srgbClr val="4A90E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5969000"/>
              <a:ext cx="22606000" cy="0"/>
            </a:xfrm>
            <a:prstGeom prst="line">
              <a:avLst/>
            </a:prstGeom>
            <a:ln w="26533" cap="rnd">
              <a:solidFill>
                <a:srgbClr val="4A90E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800225" y="1562100"/>
            <a:ext cx="5753100" cy="1383550"/>
            <a:chOff x="0" y="0"/>
            <a:chExt cx="7670800" cy="1844733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76708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Weigh Ingredients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808"/>
              <a:ext cx="7670800" cy="1050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Accurately measure all components needed for gel preparation.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34675" y="1562100"/>
            <a:ext cx="5448300" cy="1383550"/>
            <a:chOff x="0" y="0"/>
            <a:chExt cx="7264400" cy="1844733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72644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Disperse Gelling Agent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3808"/>
              <a:ext cx="7264400" cy="1050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Mix the gelling agent thoroughly in the chosen solvent.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00225" y="6038850"/>
            <a:ext cx="5753100" cy="1383550"/>
            <a:chOff x="0" y="0"/>
            <a:chExt cx="7670800" cy="184473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76708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Allow Swelling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93808"/>
              <a:ext cx="7670800" cy="1050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Let the mixture sit to enable full hydration and swelling.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34675" y="6038850"/>
            <a:ext cx="5448300" cy="1774075"/>
            <a:chOff x="0" y="0"/>
            <a:chExt cx="7264400" cy="236543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72644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Add Other Ingredients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93808"/>
              <a:ext cx="7264400" cy="1571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Gradually incorporate additional ingredients while continuously stirring the mixture.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Disperse Carbopol in purified water, ensuring it breaks down thoroughly before any further steps are taken.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Dispersing Carbopol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Allow the Carbopol to hydrate completely, then slowly add the drug solution while stirring continuously for uniformity.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Hydration and Mixing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Add the neutralizing agent to form gel and adjust the pH to the ideal range of 5–7 for topical use.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Final Adjustments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00100"/>
            <a:ext cx="15516225" cy="200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24"/>
              </a:lnSpc>
            </a:pPr>
            <a:r>
              <a:rPr lang="en-US" sz="7724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Example – Preparation of Carbopol Gel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03530"/>
            <a:ext cx="6917956" cy="5305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The gel's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clarity and color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should be visually assessed for consistency and any signs of separation.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Physical Appearance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Ideal pH ranges between 5–7 ensure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stability and compatibility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for topical applications and patient safety.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pH Measurement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Using a Brookfield viscometer, the gel's viscosity is measured to determine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its flow properties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and usability.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Viscosity Testing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Quality Evaluation of Gels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04"/>
            <a:ext cx="6968966" cy="5533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693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Inclusive Sans</vt:lpstr>
      <vt:lpstr>Inclusive Sans Bold</vt:lpstr>
      <vt:lpstr>Lovelace Text</vt:lpstr>
      <vt:lpstr>Lovelace Text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GELS: Materials, Preparation Methods</dc:title>
  <dc:creator>core</dc:creator>
  <dc:description>Presentation - GELS: Materials, Preparation Methods</dc:description>
  <cp:lastModifiedBy>Nora Yousif</cp:lastModifiedBy>
  <cp:revision>4</cp:revision>
  <dcterms:created xsi:type="dcterms:W3CDTF">2006-08-16T00:00:00Z</dcterms:created>
  <dcterms:modified xsi:type="dcterms:W3CDTF">2026-03-14T08:35:35Z</dcterms:modified>
  <dc:identifier>DAHDA7jQGrQ</dc:identifier>
</cp:coreProperties>
</file>