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7" r:id="rId2"/>
    <p:sldId id="298" r:id="rId3"/>
    <p:sldId id="300" r:id="rId4"/>
    <p:sldId id="301" r:id="rId5"/>
    <p:sldId id="299" r:id="rId6"/>
    <p:sldId id="302" r:id="rId7"/>
    <p:sldId id="305" r:id="rId8"/>
    <p:sldId id="306" r:id="rId9"/>
    <p:sldId id="307" r:id="rId10"/>
    <p:sldId id="308" r:id="rId11"/>
    <p:sldId id="309" r:id="rId12"/>
    <p:sldId id="310" r:id="rId13"/>
    <p:sldId id="304" r:id="rId14"/>
    <p:sldId id="311" r:id="rId15"/>
    <p:sldId id="312" r:id="rId16"/>
    <p:sldId id="314" r:id="rId17"/>
    <p:sldId id="315" r:id="rId18"/>
    <p:sldId id="313" r:id="rId19"/>
    <p:sldId id="316" r:id="rId20"/>
    <p:sldId id="317" r:id="rId21"/>
    <p:sldId id="319" r:id="rId22"/>
    <p:sldId id="320" r:id="rId23"/>
    <p:sldId id="32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21765" autoAdjust="0"/>
    <p:restoredTop sz="94660"/>
  </p:normalViewPr>
  <p:slideViewPr>
    <p:cSldViewPr>
      <p:cViewPr varScale="1">
        <p:scale>
          <a:sx n="85" d="100"/>
          <a:sy n="85" d="100"/>
        </p:scale>
        <p:origin x="773" y="62"/>
      </p:cViewPr>
      <p:guideLst>
        <p:guide orient="horz" pos="2160"/>
        <p:guide pos="2880"/>
      </p:guideLst>
    </p:cSldViewPr>
  </p:slideViewPr>
  <p:notesTextViewPr>
    <p:cViewPr>
      <p:scale>
        <a:sx n="1" d="1"/>
        <a:sy n="1" d="1"/>
      </p:scale>
      <p:origin x="0" y="0"/>
    </p:cViewPr>
  </p:notesTextViewPr>
  <p:sorterViewPr>
    <p:cViewPr>
      <p:scale>
        <a:sx n="100" d="100"/>
        <a:sy n="100" d="100"/>
      </p:scale>
      <p:origin x="0" y="265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724E2460-E255-4D3C-9B6E-67BFB8AA9E80}" type="datetimeFigureOut">
              <a:rPr lang="en-GB" smtClean="0"/>
              <a:t>05/03/2026</a:t>
            </a:fld>
            <a:endParaRPr lang="en-GB"/>
          </a:p>
        </p:txBody>
      </p:sp>
      <p:sp>
        <p:nvSpPr>
          <p:cNvPr id="17" name="Footer Placeholder 16"/>
          <p:cNvSpPr>
            <a:spLocks noGrp="1"/>
          </p:cNvSpPr>
          <p:nvPr>
            <p:ph type="ftr" sz="quarter" idx="11"/>
          </p:nvPr>
        </p:nvSpPr>
        <p:spPr>
          <a:xfrm>
            <a:off x="5410200" y="4205288"/>
            <a:ext cx="1295400" cy="457200"/>
          </a:xfrm>
        </p:spPr>
        <p:txBody>
          <a:bodyPr/>
          <a:lstStyle/>
          <a:p>
            <a:endParaRPr lang="en-GB"/>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4F2673F-D93D-4B9E-94DB-39D09E71706F}"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24E2460-E255-4D3C-9B6E-67BFB8AA9E80}" type="datetimeFigureOut">
              <a:rPr lang="en-GB" smtClean="0"/>
              <a:t>05/03/2026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24E2460-E255-4D3C-9B6E-67BFB8AA9E80}" type="datetimeFigureOut">
              <a:rPr lang="en-GB" smtClean="0"/>
              <a:t>05/03/2026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24E2460-E255-4D3C-9B6E-67BFB8AA9E80}" type="datetimeFigureOut">
              <a:rPr lang="en-GB" smtClean="0"/>
              <a:t>05/03/2026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24E2460-E255-4D3C-9B6E-67BFB8AA9E80}" type="datetimeFigureOut">
              <a:rPr lang="en-GB" smtClean="0"/>
              <a:t>05/03/2026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24E2460-E255-4D3C-9B6E-67BFB8AA9E80}" type="datetimeFigureOut">
              <a:rPr lang="en-GB" smtClean="0"/>
              <a:t>05/03/2026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724E2460-E255-4D3C-9B6E-67BFB8AA9E80}" type="datetimeFigureOut">
              <a:rPr lang="en-GB" smtClean="0"/>
              <a:t>05/03/2026</a:t>
            </a:fld>
            <a:endParaRPr lang="en-GB"/>
          </a:p>
        </p:txBody>
      </p:sp>
      <p:sp>
        <p:nvSpPr>
          <p:cNvPr id="27" name="Slide Number Placeholder 26"/>
          <p:cNvSpPr>
            <a:spLocks noGrp="1"/>
          </p:cNvSpPr>
          <p:nvPr>
            <p:ph type="sldNum" sz="quarter" idx="11"/>
          </p:nvPr>
        </p:nvSpPr>
        <p:spPr/>
        <p:txBody>
          <a:bodyPr rtlCol="0"/>
          <a:lstStyle/>
          <a:p>
            <a:fld id="{A4F2673F-D93D-4B9E-94DB-39D09E71706F}" type="slidenum">
              <a:rPr lang="en-GB" smtClean="0"/>
              <a:t>‹#›</a:t>
            </a:fld>
            <a:endParaRPr lang="en-GB"/>
          </a:p>
        </p:txBody>
      </p:sp>
      <p:sp>
        <p:nvSpPr>
          <p:cNvPr id="28" name="Footer Placeholder 27"/>
          <p:cNvSpPr>
            <a:spLocks noGrp="1"/>
          </p:cNvSpPr>
          <p:nvPr>
            <p:ph type="ftr" sz="quarter" idx="12"/>
          </p:nvPr>
        </p:nvSpPr>
        <p:spPr/>
        <p:txBody>
          <a:bodyPr rtlCol="0"/>
          <a:lstStyle/>
          <a:p>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724E2460-E255-4D3C-9B6E-67BFB8AA9E80}" type="datetimeFigureOut">
              <a:rPr lang="en-GB" smtClean="0"/>
              <a:t>05/03/2026</a:t>
            </a:fld>
            <a:endParaRPr lang="en-GB"/>
          </a:p>
        </p:txBody>
      </p:sp>
      <p:sp>
        <p:nvSpPr>
          <p:cNvPr id="4" name="Footer Placeholder 3"/>
          <p:cNvSpPr>
            <a:spLocks noGrp="1"/>
          </p:cNvSpPr>
          <p:nvPr>
            <p:ph type="ftr" sz="quarter" idx="11"/>
          </p:nvPr>
        </p:nvSpPr>
        <p:spPr>
          <a:xfrm>
            <a:off x="5257800" y="612648"/>
            <a:ext cx="1325880" cy="457200"/>
          </a:xfrm>
        </p:spPr>
        <p:txBody>
          <a:bodyPr/>
          <a:lstStyle/>
          <a:p>
            <a:endParaRPr lang="en-GB"/>
          </a:p>
        </p:txBody>
      </p:sp>
      <p:sp>
        <p:nvSpPr>
          <p:cNvPr id="5" name="Slide Number Placeholder 4"/>
          <p:cNvSpPr>
            <a:spLocks noGrp="1"/>
          </p:cNvSpPr>
          <p:nvPr>
            <p:ph type="sldNum" sz="quarter" idx="12"/>
          </p:nvPr>
        </p:nvSpPr>
        <p:spPr>
          <a:xfrm>
            <a:off x="8174736" y="2272"/>
            <a:ext cx="762000" cy="365760"/>
          </a:xfrm>
        </p:spPr>
        <p:txBody>
          <a:bodyPr/>
          <a:lstStyle/>
          <a:p>
            <a:fld id="{A4F2673F-D93D-4B9E-94DB-39D09E71706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E2460-E255-4D3C-9B6E-67BFB8AA9E80}" type="datetimeFigureOut">
              <a:rPr lang="en-GB" smtClean="0"/>
              <a:t>05/03/2026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24E2460-E255-4D3C-9B6E-67BFB8AA9E80}" type="datetimeFigureOut">
              <a:rPr lang="en-GB" smtClean="0"/>
              <a:t>05/03/2026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24E2460-E255-4D3C-9B6E-67BFB8AA9E80}" type="datetimeFigureOut">
              <a:rPr lang="en-GB" smtClean="0"/>
              <a:t>05/03/2026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F2673F-D93D-4B9E-94DB-39D09E71706F}"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24E2460-E255-4D3C-9B6E-67BFB8AA9E80}" type="datetimeFigureOut">
              <a:rPr lang="en-GB" smtClean="0"/>
              <a:t>05/03/2026</a:t>
            </a:fld>
            <a:endParaRPr lang="en-GB"/>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GB"/>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4F2673F-D93D-4B9E-94DB-39D09E71706F}"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8229600" cy="609600"/>
          </a:xfrm>
          <a:solidFill>
            <a:schemeClr val="accent2">
              <a:lumMod val="20000"/>
              <a:lumOff val="80000"/>
            </a:schemeClr>
          </a:solidFill>
        </p:spPr>
        <p:txBody>
          <a:bodyPr>
            <a:normAutofit fontScale="90000"/>
          </a:bodyPr>
          <a:lstStyle/>
          <a:p>
            <a:r>
              <a:rPr lang="en-US" altLang="en-US" b="1" dirty="0"/>
              <a:t>The International System of Units (SI)</a:t>
            </a:r>
            <a:endParaRPr lang="en-GB" dirty="0"/>
          </a:p>
        </p:txBody>
      </p:sp>
      <p:sp>
        <p:nvSpPr>
          <p:cNvPr id="3" name="Content Placeholder 2"/>
          <p:cNvSpPr>
            <a:spLocks noGrp="1"/>
          </p:cNvSpPr>
          <p:nvPr>
            <p:ph idx="1"/>
          </p:nvPr>
        </p:nvSpPr>
        <p:spPr>
          <a:xfrm>
            <a:off x="228600" y="1752600"/>
            <a:ext cx="8686800" cy="4821936"/>
          </a:xfrm>
        </p:spPr>
        <p:txBody>
          <a:bodyPr>
            <a:normAutofit fontScale="92500" lnSpcReduction="10000"/>
          </a:bodyPr>
          <a:lstStyle/>
          <a:p>
            <a:pPr algn="just">
              <a:lnSpc>
                <a:spcPct val="90000"/>
              </a:lnSpc>
              <a:buFontTx/>
              <a:buNone/>
            </a:pPr>
            <a:r>
              <a:rPr lang="en-US" altLang="en-US" dirty="0">
                <a:latin typeface="Arial" panose="020B0604020202020204" pitchFamily="34" charset="0"/>
                <a:cs typeface="Arial" panose="020B0604020202020204" pitchFamily="34" charset="0"/>
              </a:rPr>
              <a:t>Formerly called the </a:t>
            </a:r>
            <a:r>
              <a:rPr lang="en-US" altLang="en-US" dirty="0">
                <a:solidFill>
                  <a:srgbClr val="FF0066"/>
                </a:solidFill>
                <a:latin typeface="Arial" panose="020B0604020202020204" pitchFamily="34" charset="0"/>
                <a:cs typeface="Arial" panose="020B0604020202020204" pitchFamily="34" charset="0"/>
              </a:rPr>
              <a:t>metric system</a:t>
            </a:r>
            <a:r>
              <a:rPr lang="en-US" altLang="en-US" dirty="0">
                <a:latin typeface="Arial" panose="020B0604020202020204" pitchFamily="34" charset="0"/>
                <a:cs typeface="Arial" panose="020B0604020202020204" pitchFamily="34" charset="0"/>
              </a:rPr>
              <a:t>, is the internationally recognized decimal system of weights and measures.</a:t>
            </a:r>
          </a:p>
          <a:p>
            <a:pPr algn="just">
              <a:lnSpc>
                <a:spcPct val="90000"/>
              </a:lnSpc>
              <a:buFontTx/>
              <a:buNone/>
            </a:pPr>
            <a:r>
              <a:rPr lang="en-US" altLang="en-US" dirty="0">
                <a:latin typeface="Arial" panose="020B0604020202020204" pitchFamily="34" charset="0"/>
                <a:cs typeface="Arial" panose="020B0604020202020204" pitchFamily="34" charset="0"/>
              </a:rPr>
              <a:t>Today, the pharmaceutical research and manufacturing industry, the official compendia, the United States Pharmacopeia—National Formulary, and the practice of pharmacy reflect conversion to the SI system. The reasons for the transition include </a:t>
            </a:r>
          </a:p>
          <a:p>
            <a:pPr marL="624078" indent="-514350" algn="just">
              <a:lnSpc>
                <a:spcPct val="90000"/>
              </a:lnSpc>
              <a:buFont typeface="+mj-lt"/>
              <a:buAutoNum type="arabicPeriod"/>
            </a:pPr>
            <a:r>
              <a:rPr lang="en-US" altLang="en-US" dirty="0">
                <a:latin typeface="Arial" panose="020B0604020202020204" pitchFamily="34" charset="0"/>
                <a:cs typeface="Arial" panose="020B0604020202020204" pitchFamily="34" charset="0"/>
              </a:rPr>
              <a:t>The simplicity of the decimal system, </a:t>
            </a:r>
          </a:p>
          <a:p>
            <a:pPr marL="624078" indent="-514350" algn="just">
              <a:lnSpc>
                <a:spcPct val="90000"/>
              </a:lnSpc>
              <a:buFont typeface="+mj-lt"/>
              <a:buAutoNum type="arabicPeriod"/>
            </a:pPr>
            <a:r>
              <a:rPr lang="en-US" altLang="en-US" dirty="0">
                <a:latin typeface="Arial" panose="020B0604020202020204" pitchFamily="34" charset="0"/>
                <a:cs typeface="Arial" panose="020B0604020202020204" pitchFamily="34" charset="0"/>
              </a:rPr>
              <a:t>The clarity provided by the base units and prefixes of the SI</a:t>
            </a:r>
          </a:p>
          <a:p>
            <a:pPr marL="624078" indent="-514350" algn="just">
              <a:lnSpc>
                <a:spcPct val="90000"/>
              </a:lnSpc>
              <a:buFont typeface="+mj-lt"/>
              <a:buAutoNum type="arabicPeriod"/>
            </a:pPr>
            <a:r>
              <a:rPr lang="en-US" altLang="en-US" dirty="0">
                <a:latin typeface="Arial" panose="020B0604020202020204" pitchFamily="34" charset="0"/>
                <a:cs typeface="Arial" panose="020B0604020202020204" pitchFamily="34" charset="0"/>
              </a:rPr>
              <a:t>The ease of scientific and professional communications through the use of a standardized and internationally accepted system of weights and measures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7530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660136"/>
          </a:xfrm>
        </p:spPr>
        <p:txBody>
          <a:bodyPr/>
          <a:lstStyle/>
          <a:p>
            <a:r>
              <a:rPr lang="en-GB" dirty="0"/>
              <a:t>Reduce 85 </a:t>
            </a:r>
            <a:r>
              <a:rPr lang="en-GB" dirty="0" err="1"/>
              <a:t>micrometers</a:t>
            </a:r>
            <a:r>
              <a:rPr lang="en-GB" dirty="0"/>
              <a:t> to </a:t>
            </a:r>
            <a:r>
              <a:rPr lang="en-GB" dirty="0" err="1"/>
              <a:t>centimeters</a:t>
            </a:r>
            <a:r>
              <a:rPr lang="en-GB" dirty="0"/>
              <a:t>. </a:t>
            </a:r>
          </a:p>
          <a:p>
            <a:pPr marL="109728" indent="0">
              <a:buNone/>
            </a:pPr>
            <a:r>
              <a:rPr lang="en-GB">
                <a:solidFill>
                  <a:srgbClr val="FF0000"/>
                </a:solidFill>
              </a:rPr>
              <a:t>85 mcm </a:t>
            </a:r>
            <a:r>
              <a:rPr lang="en-GB" dirty="0">
                <a:solidFill>
                  <a:srgbClr val="FF0000"/>
                </a:solidFill>
              </a:rPr>
              <a:t>= 0.085 mm = 0.0085 cm, answer. </a:t>
            </a:r>
          </a:p>
          <a:p>
            <a:pPr marL="109728" indent="0">
              <a:buNone/>
            </a:pPr>
            <a:endParaRPr lang="en-GB" dirty="0">
              <a:solidFill>
                <a:srgbClr val="FF0000"/>
              </a:solidFill>
            </a:endParaRPr>
          </a:p>
          <a:p>
            <a:r>
              <a:rPr lang="en-GB" dirty="0"/>
              <a:t>Reduce 2.525 </a:t>
            </a:r>
            <a:r>
              <a:rPr lang="en-GB" dirty="0" err="1"/>
              <a:t>liters</a:t>
            </a:r>
            <a:r>
              <a:rPr lang="en-GB" dirty="0"/>
              <a:t> to microliters. </a:t>
            </a:r>
          </a:p>
          <a:p>
            <a:pPr marL="109728" indent="0">
              <a:buNone/>
            </a:pPr>
            <a:r>
              <a:rPr lang="en-GB" dirty="0">
                <a:solidFill>
                  <a:srgbClr val="FF0000"/>
                </a:solidFill>
              </a:rPr>
              <a:t>2.525 L = 2525 mL = 2,525,000 L, answer</a:t>
            </a:r>
          </a:p>
        </p:txBody>
      </p:sp>
    </p:spTree>
    <p:extLst>
      <p:ext uri="{BB962C8B-B14F-4D97-AF65-F5344CB8AC3E}">
        <p14:creationId xmlns:p14="http://schemas.microsoft.com/office/powerpoint/2010/main" val="1244309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686800" cy="2514600"/>
          </a:xfrm>
        </p:spPr>
        <p:txBody>
          <a:bodyPr>
            <a:normAutofit lnSpcReduction="10000"/>
          </a:bodyPr>
          <a:lstStyle/>
          <a:p>
            <a:pPr marL="109728" indent="0" algn="just">
              <a:buNone/>
            </a:pPr>
            <a:r>
              <a:rPr lang="en-GB" dirty="0">
                <a:latin typeface="Arial" panose="020B0604020202020204" pitchFamily="34" charset="0"/>
                <a:cs typeface="Arial" panose="020B0604020202020204" pitchFamily="34" charset="0"/>
              </a:rPr>
              <a:t>2- Reducing SI Units to Lower or Higher Denominations by Ratio and Proportion or by Dimensional Analysis</a:t>
            </a:r>
          </a:p>
          <a:p>
            <a:pPr marL="109728" indent="0" algn="just">
              <a:buNone/>
            </a:pPr>
            <a:endParaRPr lang="en-GB" dirty="0">
              <a:latin typeface="Arial" panose="020B0604020202020204" pitchFamily="34" charset="0"/>
              <a:cs typeface="Arial" panose="020B0604020202020204" pitchFamily="34" charset="0"/>
            </a:endParaRPr>
          </a:p>
          <a:p>
            <a:pPr marL="109728" indent="0" algn="just">
              <a:buNone/>
            </a:pPr>
            <a:r>
              <a:rPr lang="en-GB" dirty="0">
                <a:solidFill>
                  <a:srgbClr val="FF0000"/>
                </a:solidFill>
                <a:latin typeface="Arial" panose="020B0604020202020204" pitchFamily="34" charset="0"/>
                <a:cs typeface="Arial" panose="020B0604020202020204" pitchFamily="34" charset="0"/>
              </a:rPr>
              <a:t>Examples: Reduce 1.23 kilograms to grams</a:t>
            </a:r>
            <a:r>
              <a:rPr lang="en-GB" dirty="0">
                <a:latin typeface="Arial" panose="020B0604020202020204" pitchFamily="34" charset="0"/>
                <a:cs typeface="Arial" panose="020B0604020202020204" pitchFamily="34" charset="0"/>
              </a:rPr>
              <a:t>. </a:t>
            </a:r>
          </a:p>
          <a:p>
            <a:pPr marL="109728" indent="0" algn="just">
              <a:buNone/>
            </a:pPr>
            <a:r>
              <a:rPr lang="en-GB" dirty="0">
                <a:latin typeface="Arial" panose="020B0604020202020204" pitchFamily="34" charset="0"/>
                <a:cs typeface="Arial" panose="020B0604020202020204" pitchFamily="34" charset="0"/>
              </a:rPr>
              <a:t>From the table: 1 kg =1000 g</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182" y="3657600"/>
            <a:ext cx="8844243" cy="2733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00687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879764"/>
          </a:xfrm>
        </p:spPr>
        <p:txBody>
          <a:bodyPr>
            <a:normAutofit fontScale="90000"/>
          </a:bodyPr>
          <a:lstStyle/>
          <a:p>
            <a:r>
              <a:rPr lang="en-GB" sz="3200" dirty="0">
                <a:solidFill>
                  <a:srgbClr val="FF0000"/>
                </a:solidFill>
              </a:rPr>
              <a:t>Reduce 62,500 mcg to g.   </a:t>
            </a:r>
            <a:br>
              <a:rPr lang="en-GB" sz="3200" dirty="0"/>
            </a:br>
            <a:r>
              <a:rPr lang="en-GB" sz="3200" dirty="0"/>
              <a:t>From the table: 1 g = 1,000,000 mcg </a:t>
            </a:r>
          </a:p>
        </p:txBody>
      </p:sp>
      <p:pic>
        <p:nvPicPr>
          <p:cNvPr id="9218"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6151" t="24709" r="9961"/>
          <a:stretch/>
        </p:blipFill>
        <p:spPr bwMode="auto">
          <a:xfrm>
            <a:off x="0" y="3048000"/>
            <a:ext cx="8973671"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6552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762000"/>
          </a:xfrm>
          <a:solidFill>
            <a:schemeClr val="accent6">
              <a:lumMod val="20000"/>
              <a:lumOff val="80000"/>
            </a:schemeClr>
          </a:solidFill>
        </p:spPr>
        <p:txBody>
          <a:bodyPr>
            <a:noAutofit/>
          </a:bodyPr>
          <a:lstStyle/>
          <a:p>
            <a:pPr algn="just"/>
            <a:r>
              <a:rPr lang="en-US" altLang="en-US" sz="2800" dirty="0">
                <a:latin typeface="Arial" panose="020B0604020202020204" pitchFamily="34" charset="0"/>
                <a:cs typeface="Arial" panose="020B0604020202020204" pitchFamily="34" charset="0"/>
              </a:rPr>
              <a:t>Common Systems of Measurement and Intersystem Conversion</a:t>
            </a:r>
            <a:endParaRPr lang="en-GB"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8600" y="2057400"/>
            <a:ext cx="8686800" cy="4325112"/>
          </a:xfrm>
        </p:spPr>
        <p:txBody>
          <a:bodyPr/>
          <a:lstStyle/>
          <a:p>
            <a:pPr algn="just">
              <a:buNone/>
            </a:pPr>
            <a:r>
              <a:rPr lang="en-US" altLang="en-US" dirty="0">
                <a:solidFill>
                  <a:srgbClr val="000000"/>
                </a:solidFill>
                <a:latin typeface="Arial" panose="020B0604020202020204" pitchFamily="34" charset="0"/>
                <a:ea typeface="Times New Roman" pitchFamily="18" charset="0"/>
                <a:cs typeface="Arial" panose="020B0604020202020204" pitchFamily="34" charset="0"/>
              </a:rPr>
              <a:t>Common systems of measurement are divided into two types:</a:t>
            </a:r>
            <a:endParaRPr lang="en-US" altLang="en-US" b="1" dirty="0">
              <a:solidFill>
                <a:srgbClr val="000000"/>
              </a:solidFill>
              <a:latin typeface="Arial" panose="020B0604020202020204" pitchFamily="34" charset="0"/>
              <a:ea typeface="Times New Roman" pitchFamily="18" charset="0"/>
              <a:cs typeface="Arial" panose="020B0604020202020204" pitchFamily="34" charset="0"/>
            </a:endParaRPr>
          </a:p>
          <a:p>
            <a:pPr marL="624078" indent="-514350" algn="just">
              <a:buFontTx/>
              <a:buAutoNum type="arabicPeriod"/>
            </a:pPr>
            <a:r>
              <a:rPr lang="en-US" altLang="en-US" b="1" dirty="0">
                <a:solidFill>
                  <a:srgbClr val="FF0000"/>
                </a:solidFill>
                <a:latin typeface="Arial" panose="020B0604020202020204" pitchFamily="34" charset="0"/>
                <a:ea typeface="Times New Roman" pitchFamily="18" charset="0"/>
                <a:cs typeface="Arial" panose="020B0604020202020204" pitchFamily="34" charset="0"/>
              </a:rPr>
              <a:t>The apothecaries’ system of measurement</a:t>
            </a:r>
            <a:r>
              <a:rPr lang="en-US" altLang="en-US" dirty="0">
                <a:solidFill>
                  <a:srgbClr val="FF0000"/>
                </a:solidFill>
                <a:latin typeface="Arial" panose="020B0604020202020204" pitchFamily="34" charset="0"/>
                <a:ea typeface="Times New Roman" pitchFamily="18" charset="0"/>
                <a:cs typeface="Arial" panose="020B0604020202020204" pitchFamily="34" charset="0"/>
              </a:rPr>
              <a:t> </a:t>
            </a:r>
          </a:p>
          <a:p>
            <a:pPr marL="109728" indent="0" algn="just">
              <a:buNone/>
            </a:pPr>
            <a:r>
              <a:rPr lang="en-US" altLang="en-US" dirty="0">
                <a:latin typeface="Arial" panose="020B0604020202020204" pitchFamily="34" charset="0"/>
                <a:ea typeface="Times New Roman" pitchFamily="18" charset="0"/>
                <a:cs typeface="Arial" panose="020B0604020202020204" pitchFamily="34" charset="0"/>
              </a:rPr>
              <a:t> It </a:t>
            </a:r>
            <a:r>
              <a:rPr lang="en-US" altLang="en-US" dirty="0">
                <a:solidFill>
                  <a:srgbClr val="000000"/>
                </a:solidFill>
                <a:latin typeface="Arial" panose="020B0604020202020204" pitchFamily="34" charset="0"/>
                <a:ea typeface="Times New Roman" pitchFamily="18" charset="0"/>
                <a:cs typeface="Arial" panose="020B0604020202020204" pitchFamily="34" charset="0"/>
              </a:rPr>
              <a:t>is the traditional system of pharmacy, and although it is now largely of historic significance, components of this system are occasionally found on prescriptions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2819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066800"/>
          </a:xfrm>
          <a:solidFill>
            <a:schemeClr val="accent6">
              <a:lumMod val="20000"/>
              <a:lumOff val="80000"/>
            </a:schemeClr>
          </a:solidFill>
        </p:spPr>
        <p:txBody>
          <a:bodyPr/>
          <a:lstStyle/>
          <a:p>
            <a:r>
              <a:rPr lang="en-US" altLang="en-US" b="1" dirty="0"/>
              <a:t>Apothecaries’ Fluid Measure</a:t>
            </a:r>
            <a:endParaRPr lang="en-GB" dirty="0"/>
          </a:p>
        </p:txBody>
      </p:sp>
      <p:pic>
        <p:nvPicPr>
          <p:cNvPr id="4"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6200" y="2743200"/>
            <a:ext cx="9067800" cy="2438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018783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a:solidFill>
            <a:schemeClr val="accent6">
              <a:lumMod val="20000"/>
              <a:lumOff val="80000"/>
            </a:schemeClr>
          </a:solidFill>
        </p:spPr>
        <p:txBody>
          <a:bodyPr/>
          <a:lstStyle/>
          <a:p>
            <a:r>
              <a:rPr lang="en-US" altLang="en-US" b="1" dirty="0"/>
              <a:t>Apothecaries’ Measure of Weight</a:t>
            </a:r>
            <a:endParaRPr lang="en-GB" dirty="0"/>
          </a:p>
        </p:txBody>
      </p:sp>
      <p:pic>
        <p:nvPicPr>
          <p:cNvPr id="4"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2819400"/>
            <a:ext cx="9067800" cy="225420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6116649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1066800"/>
          </a:xfrm>
          <a:solidFill>
            <a:schemeClr val="accent6">
              <a:lumMod val="20000"/>
              <a:lumOff val="80000"/>
            </a:schemeClr>
          </a:solidFill>
        </p:spPr>
        <p:txBody>
          <a:bodyPr/>
          <a:lstStyle/>
          <a:p>
            <a:r>
              <a:rPr lang="en-US" altLang="en-US" b="1" dirty="0">
                <a:solidFill>
                  <a:srgbClr val="FF0000"/>
                </a:solidFill>
              </a:rPr>
              <a:t>2.The avoirdupois system</a:t>
            </a:r>
            <a:endParaRPr lang="en-GB" dirty="0">
              <a:solidFill>
                <a:srgbClr val="FF0000"/>
              </a:solidFill>
            </a:endParaRPr>
          </a:p>
        </p:txBody>
      </p:sp>
      <p:sp>
        <p:nvSpPr>
          <p:cNvPr id="3" name="Content Placeholder 2"/>
          <p:cNvSpPr>
            <a:spLocks noGrp="1"/>
          </p:cNvSpPr>
          <p:nvPr>
            <p:ph idx="1"/>
          </p:nvPr>
        </p:nvSpPr>
        <p:spPr>
          <a:xfrm>
            <a:off x="228600" y="2133600"/>
            <a:ext cx="8686800" cy="4325112"/>
          </a:xfrm>
        </p:spPr>
        <p:txBody>
          <a:bodyPr/>
          <a:lstStyle/>
          <a:p>
            <a:pPr algn="just"/>
            <a:r>
              <a:rPr lang="en-US" altLang="en-US" dirty="0"/>
              <a:t>is the common system of commerce, employed along with the SI in the United States. It is through this system that items are purchased and sold by the ounce and pound.</a:t>
            </a:r>
            <a:endParaRPr lang="en-US" altLang="en-US" b="1" dirty="0"/>
          </a:p>
          <a:p>
            <a:pPr marL="109728" indent="0" algn="ctr">
              <a:buNone/>
            </a:pPr>
            <a:r>
              <a:rPr lang="en-US" altLang="en-US" b="1" dirty="0">
                <a:solidFill>
                  <a:schemeClr val="accent3"/>
                </a:solidFill>
              </a:rPr>
              <a:t>Avoirdupois Measure of Weight</a:t>
            </a:r>
          </a:p>
          <a:p>
            <a:pPr algn="just"/>
            <a:endParaRPr lang="en-GB"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4868863"/>
            <a:ext cx="5184775"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7182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583936"/>
          </a:xfrm>
        </p:spPr>
        <p:txBody>
          <a:bodyPr/>
          <a:lstStyle/>
          <a:p>
            <a:pPr algn="just">
              <a:lnSpc>
                <a:spcPct val="90000"/>
              </a:lnSpc>
              <a:buFontTx/>
              <a:buNone/>
            </a:pPr>
            <a:r>
              <a:rPr lang="en-US" altLang="en-US" dirty="0">
                <a:latin typeface="Arial" panose="020B0604020202020204" pitchFamily="34" charset="0"/>
                <a:cs typeface="Arial" panose="020B0604020202020204" pitchFamily="34" charset="0"/>
              </a:rPr>
              <a:t>Only one denomination has a value common to the apothecaries’ and avoirdupois systems of measuring weight: </a:t>
            </a:r>
            <a:r>
              <a:rPr lang="en-US" altLang="en-US" b="1" dirty="0">
                <a:solidFill>
                  <a:srgbClr val="FF0000"/>
                </a:solidFill>
                <a:latin typeface="Arial" panose="020B0604020202020204" pitchFamily="34" charset="0"/>
                <a:cs typeface="Arial" panose="020B0604020202020204" pitchFamily="34" charset="0"/>
              </a:rPr>
              <a:t>the grain. </a:t>
            </a:r>
            <a:r>
              <a:rPr lang="en-US" altLang="en-US" dirty="0">
                <a:latin typeface="Arial" panose="020B0604020202020204" pitchFamily="34" charset="0"/>
                <a:cs typeface="Arial" panose="020B0604020202020204" pitchFamily="34" charset="0"/>
              </a:rPr>
              <a:t>The other denominations bearing the same name have different values.</a:t>
            </a:r>
          </a:p>
          <a:p>
            <a:pPr algn="just">
              <a:lnSpc>
                <a:spcPct val="90000"/>
              </a:lnSpc>
              <a:buFontTx/>
              <a:buNone/>
            </a:pPr>
            <a:r>
              <a:rPr lang="en-US" altLang="en-US" dirty="0">
                <a:latin typeface="Arial" panose="020B0604020202020204" pitchFamily="34" charset="0"/>
                <a:cs typeface="Arial" panose="020B0604020202020204" pitchFamily="34" charset="0"/>
              </a:rPr>
              <a:t>If we want to change from one system to another first we need to change to grain then to the other system.</a:t>
            </a:r>
            <a:endParaRPr lang="en-US" altLang="en-US" b="1" dirty="0">
              <a:latin typeface="Arial" panose="020B0604020202020204" pitchFamily="34" charset="0"/>
              <a:cs typeface="Arial" panose="020B0604020202020204" pitchFamily="34" charset="0"/>
            </a:endParaRPr>
          </a:p>
          <a:p>
            <a:pPr algn="just">
              <a:lnSpc>
                <a:spcPct val="90000"/>
              </a:lnSpc>
              <a:buFontTx/>
              <a:buNone/>
            </a:pPr>
            <a:r>
              <a:rPr lang="en-US" altLang="en-US" b="1" dirty="0">
                <a:latin typeface="Arial" panose="020B0604020202020204" pitchFamily="34" charset="0"/>
                <a:cs typeface="Arial" panose="020B0604020202020204" pitchFamily="34" charset="0"/>
              </a:rPr>
              <a:t>Examples:</a:t>
            </a:r>
            <a:endParaRPr lang="en-GB" dirty="0">
              <a:latin typeface="Arial" panose="020B0604020202020204" pitchFamily="34" charset="0"/>
              <a:cs typeface="Arial" panose="020B0604020202020204" pitchFamily="34"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4652963"/>
            <a:ext cx="8419232" cy="2205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818743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3653" r="16415"/>
          <a:stretch/>
        </p:blipFill>
        <p:spPr bwMode="auto">
          <a:xfrm>
            <a:off x="439676" y="762000"/>
            <a:ext cx="8257409" cy="19050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161" y="3209200"/>
            <a:ext cx="8846440" cy="34725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0230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539750" y="620713"/>
            <a:ext cx="8070850" cy="276819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 name="Picture 5"/>
          <p:cNvPicPr>
            <a:picLocks noChangeAspect="1" noChangeArrowheads="1"/>
          </p:cNvPicPr>
          <p:nvPr/>
        </p:nvPicPr>
        <p:blipFill rotWithShape="1">
          <a:blip r:embed="rId3">
            <a:extLst>
              <a:ext uri="{28A0092B-C50C-407E-A947-70E740481C1C}">
                <a14:useLocalDpi xmlns:a14="http://schemas.microsoft.com/office/drawing/2010/main" val="0"/>
              </a:ext>
            </a:extLst>
          </a:blip>
          <a:srcRect t="5168" b="4365"/>
          <a:stretch/>
        </p:blipFill>
        <p:spPr bwMode="auto">
          <a:xfrm>
            <a:off x="1489075" y="3532910"/>
            <a:ext cx="6172200" cy="315883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528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38200"/>
            <a:ext cx="8686800" cy="533400"/>
          </a:xfrm>
          <a:solidFill>
            <a:schemeClr val="accent2">
              <a:lumMod val="20000"/>
              <a:lumOff val="80000"/>
            </a:schemeClr>
          </a:solidFill>
        </p:spPr>
        <p:txBody>
          <a:bodyPr>
            <a:normAutofit fontScale="90000"/>
          </a:bodyPr>
          <a:lstStyle/>
          <a:p>
            <a:r>
              <a:rPr lang="en-GB" dirty="0"/>
              <a:t>guidelines for the correct use of the SI</a:t>
            </a:r>
          </a:p>
        </p:txBody>
      </p:sp>
      <p:sp>
        <p:nvSpPr>
          <p:cNvPr id="3" name="Content Placeholder 2"/>
          <p:cNvSpPr>
            <a:spLocks noGrp="1"/>
          </p:cNvSpPr>
          <p:nvPr>
            <p:ph idx="1"/>
          </p:nvPr>
        </p:nvSpPr>
        <p:spPr>
          <a:xfrm>
            <a:off x="152400" y="1524000"/>
            <a:ext cx="8839200" cy="5050536"/>
          </a:xfrm>
        </p:spPr>
        <p:txBody>
          <a:bodyPr>
            <a:normAutofit fontScale="77500" lnSpcReduction="20000"/>
          </a:bodyPr>
          <a:lstStyle/>
          <a:p>
            <a:pPr marL="109728" indent="0" algn="just">
              <a:buNone/>
            </a:pPr>
            <a:r>
              <a:rPr lang="en-GB" dirty="0"/>
              <a:t>• Unit names and symbols generally are not capitalized except when used at the beginning of a sentence or in headings. However, the symbol for </a:t>
            </a:r>
            <a:r>
              <a:rPr lang="en-GB" dirty="0" err="1"/>
              <a:t>liter</a:t>
            </a:r>
            <a:r>
              <a:rPr lang="en-GB" dirty="0"/>
              <a:t> (L) may be capitalized or not.</a:t>
            </a:r>
          </a:p>
          <a:p>
            <a:pPr marL="109728" indent="0" algn="just">
              <a:buNone/>
            </a:pPr>
            <a:r>
              <a:rPr lang="en-GB" dirty="0">
                <a:solidFill>
                  <a:srgbClr val="FF0000"/>
                </a:solidFill>
              </a:rPr>
              <a:t>Examples: 4 L or 4 l, 4 mm, and 4 g; not 4 Mm and 4 G. </a:t>
            </a:r>
          </a:p>
          <a:p>
            <a:pPr marL="109728" indent="0" algn="just">
              <a:buNone/>
            </a:pPr>
            <a:endParaRPr lang="en-GB" dirty="0">
              <a:solidFill>
                <a:srgbClr val="FF0000"/>
              </a:solidFill>
            </a:endParaRPr>
          </a:p>
          <a:p>
            <a:pPr marL="109728" indent="0" algn="just">
              <a:buNone/>
            </a:pPr>
            <a:r>
              <a:rPr lang="en-GB" dirty="0"/>
              <a:t>• In the United States, the decimal marker (or decimal point) is placed on the line with the denomination and denominate number; however, in some countries, a comma or a raised dot is used. </a:t>
            </a:r>
            <a:r>
              <a:rPr lang="en-GB" dirty="0">
                <a:solidFill>
                  <a:srgbClr val="FF0000"/>
                </a:solidFill>
              </a:rPr>
              <a:t>Examples: 4.5 mL (U.S.); 4,5 mL or 4⋅5 mL (non-U.S.).</a:t>
            </a:r>
          </a:p>
          <a:p>
            <a:pPr marL="109728" indent="0" algn="just">
              <a:buNone/>
            </a:pPr>
            <a:endParaRPr lang="en-GB" dirty="0"/>
          </a:p>
          <a:p>
            <a:pPr marL="109728" indent="0" algn="just">
              <a:buNone/>
            </a:pPr>
            <a:r>
              <a:rPr lang="en-GB" dirty="0"/>
              <a:t> • Periods are not used following SI symbols except at the end of a sentence. </a:t>
            </a:r>
          </a:p>
          <a:p>
            <a:pPr marL="109728" indent="0" algn="just">
              <a:buNone/>
            </a:pPr>
            <a:r>
              <a:rPr lang="en-GB" dirty="0">
                <a:solidFill>
                  <a:srgbClr val="FF0000"/>
                </a:solidFill>
              </a:rPr>
              <a:t>Examples: 4 mL and 4 g, not 4 </a:t>
            </a:r>
            <a:r>
              <a:rPr lang="en-GB" dirty="0" err="1">
                <a:solidFill>
                  <a:srgbClr val="FF0000"/>
                </a:solidFill>
              </a:rPr>
              <a:t>mL.</a:t>
            </a:r>
            <a:r>
              <a:rPr lang="en-GB" dirty="0">
                <a:solidFill>
                  <a:srgbClr val="FF0000"/>
                </a:solidFill>
              </a:rPr>
              <a:t> and 4 g. </a:t>
            </a:r>
          </a:p>
          <a:p>
            <a:pPr marL="109728" indent="0" algn="just">
              <a:buNone/>
            </a:pPr>
            <a:endParaRPr lang="en-GB" dirty="0">
              <a:solidFill>
                <a:srgbClr val="FF0000"/>
              </a:solidFill>
            </a:endParaRPr>
          </a:p>
          <a:p>
            <a:pPr marL="109728" indent="0" algn="just">
              <a:buNone/>
            </a:pPr>
            <a:r>
              <a:rPr lang="en-GB" dirty="0"/>
              <a:t>• A compound unit that is a ratio or quotient of two units is indicated by a solidus (/) or a negative exponent. </a:t>
            </a:r>
          </a:p>
          <a:p>
            <a:pPr marL="109728" indent="0" algn="just">
              <a:buNone/>
            </a:pPr>
            <a:r>
              <a:rPr lang="en-GB" dirty="0">
                <a:solidFill>
                  <a:srgbClr val="FF0000"/>
                </a:solidFill>
              </a:rPr>
              <a:t>Examples: 5 mL/h or 5 mL⋅h1, not 5 mL per hour. </a:t>
            </a:r>
          </a:p>
          <a:p>
            <a:pPr marL="109728" indent="0" algn="just">
              <a:buNone/>
            </a:pPr>
            <a:endParaRPr lang="en-GB" dirty="0"/>
          </a:p>
        </p:txBody>
      </p:sp>
    </p:spTree>
    <p:extLst>
      <p:ext uri="{BB962C8B-B14F-4D97-AF65-F5344CB8AC3E}">
        <p14:creationId xmlns:p14="http://schemas.microsoft.com/office/powerpoint/2010/main" val="11635573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534400" cy="685800"/>
          </a:xfrm>
          <a:solidFill>
            <a:schemeClr val="accent6">
              <a:lumMod val="20000"/>
              <a:lumOff val="80000"/>
            </a:schemeClr>
          </a:solidFill>
        </p:spPr>
        <p:txBody>
          <a:bodyPr>
            <a:normAutofit fontScale="90000"/>
          </a:bodyPr>
          <a:lstStyle/>
          <a:p>
            <a:r>
              <a:rPr lang="en-US" altLang="en-US" b="1" dirty="0"/>
              <a:t>Intersystem Conversion</a:t>
            </a:r>
            <a:r>
              <a:rPr lang="en-US" altLang="en-US" dirty="0"/>
              <a:t> </a:t>
            </a:r>
            <a:endParaRPr lang="en-GB" dirty="0"/>
          </a:p>
        </p:txBody>
      </p:sp>
      <p:pic>
        <p:nvPicPr>
          <p:cNvPr id="12291" name="Picture 3"/>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3517" r="45400"/>
          <a:stretch/>
        </p:blipFill>
        <p:spPr bwMode="auto">
          <a:xfrm>
            <a:off x="2199408" y="4114800"/>
            <a:ext cx="4627419" cy="2511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214745" y="1600200"/>
            <a:ext cx="8610600" cy="2308324"/>
          </a:xfrm>
          <a:prstGeom prst="rect">
            <a:avLst/>
          </a:prstGeom>
        </p:spPr>
        <p:txBody>
          <a:bodyPr wrap="square">
            <a:spAutoFit/>
          </a:bodyPr>
          <a:lstStyle/>
          <a:p>
            <a:pPr algn="just"/>
            <a:r>
              <a:rPr lang="en-GB" sz="2400" dirty="0">
                <a:latin typeface="Arial" panose="020B0604020202020204" pitchFamily="34" charset="0"/>
                <a:cs typeface="Arial" panose="020B0604020202020204" pitchFamily="34" charset="0"/>
              </a:rPr>
              <a:t>On occasion it may be necessary to translate a weight or measurement from units of one system to units of another system. </a:t>
            </a:r>
          </a:p>
          <a:p>
            <a:pPr algn="just"/>
            <a:r>
              <a:rPr lang="en-GB" sz="2400" dirty="0">
                <a:latin typeface="Arial" panose="020B0604020202020204" pitchFamily="34" charset="0"/>
                <a:cs typeface="Arial" panose="020B0604020202020204" pitchFamily="34" charset="0"/>
              </a:rPr>
              <a:t>This translation is called </a:t>
            </a:r>
            <a:r>
              <a:rPr lang="en-GB" sz="2400" dirty="0">
                <a:solidFill>
                  <a:srgbClr val="FF0000"/>
                </a:solidFill>
                <a:latin typeface="Arial" panose="020B0604020202020204" pitchFamily="34" charset="0"/>
                <a:cs typeface="Arial" panose="020B0604020202020204" pitchFamily="34" charset="0"/>
              </a:rPr>
              <a:t>conversion</a:t>
            </a:r>
            <a:r>
              <a:rPr lang="en-GB" sz="2400" dirty="0">
                <a:latin typeface="Arial" panose="020B0604020202020204" pitchFamily="34" charset="0"/>
                <a:cs typeface="Arial" panose="020B0604020202020204" pitchFamily="34" charset="0"/>
              </a:rPr>
              <a:t>. The translation of a denomination of one system to that of another system requires a </a:t>
            </a:r>
            <a:r>
              <a:rPr lang="en-GB" sz="2400" dirty="0">
                <a:solidFill>
                  <a:srgbClr val="FF0000"/>
                </a:solidFill>
                <a:latin typeface="Arial" panose="020B0604020202020204" pitchFamily="34" charset="0"/>
                <a:cs typeface="Arial" panose="020B0604020202020204" pitchFamily="34" charset="0"/>
              </a:rPr>
              <a:t>conversion factor </a:t>
            </a:r>
            <a:r>
              <a:rPr lang="en-GB" sz="2400" dirty="0">
                <a:latin typeface="Arial" panose="020B0604020202020204" pitchFamily="34" charset="0"/>
                <a:cs typeface="Arial" panose="020B0604020202020204" pitchFamily="34" charset="0"/>
              </a:rPr>
              <a:t>or </a:t>
            </a:r>
            <a:r>
              <a:rPr lang="en-GB" sz="2400" dirty="0">
                <a:solidFill>
                  <a:srgbClr val="FF0000"/>
                </a:solidFill>
                <a:latin typeface="Arial" panose="020B0604020202020204" pitchFamily="34" charset="0"/>
                <a:cs typeface="Arial" panose="020B0604020202020204" pitchFamily="34" charset="0"/>
              </a:rPr>
              <a:t>conversion equivalent</a:t>
            </a:r>
            <a:r>
              <a:rPr lang="en-GB"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163450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1483" r="45834"/>
          <a:stretch/>
        </p:blipFill>
        <p:spPr bwMode="auto">
          <a:xfrm>
            <a:off x="152400" y="685800"/>
            <a:ext cx="5167746" cy="28924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3315"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2726" r="31485"/>
          <a:stretch/>
        </p:blipFill>
        <p:spPr bwMode="auto">
          <a:xfrm>
            <a:off x="214744" y="5227493"/>
            <a:ext cx="5119255" cy="15430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3316"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l="7868" r="8292"/>
          <a:stretch/>
        </p:blipFill>
        <p:spPr bwMode="auto">
          <a:xfrm>
            <a:off x="3789218" y="3810000"/>
            <a:ext cx="5043054" cy="1149141"/>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3706003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941852"/>
            <a:ext cx="8229600" cy="56499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762000" y="838200"/>
            <a:ext cx="33528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762000" y="3352800"/>
            <a:ext cx="33528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5902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878"/>
          <a:stretch/>
        </p:blipFill>
        <p:spPr bwMode="auto">
          <a:xfrm>
            <a:off x="685800" y="872836"/>
            <a:ext cx="7799117" cy="5792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762000" y="2667000"/>
            <a:ext cx="38862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734291" y="990600"/>
            <a:ext cx="2770909"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734291" y="4572000"/>
            <a:ext cx="3352800" cy="45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00619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914400"/>
            <a:ext cx="8839200" cy="5660136"/>
          </a:xfrm>
        </p:spPr>
        <p:txBody>
          <a:bodyPr>
            <a:normAutofit fontScale="77500" lnSpcReduction="20000"/>
          </a:bodyPr>
          <a:lstStyle/>
          <a:p>
            <a:pPr marL="109728" indent="0" algn="just">
              <a:buNone/>
            </a:pPr>
            <a:r>
              <a:rPr lang="en-GB" dirty="0">
                <a:latin typeface="Arial" panose="020B0604020202020204" pitchFamily="34" charset="0"/>
                <a:cs typeface="Arial" panose="020B0604020202020204" pitchFamily="34" charset="0"/>
              </a:rPr>
              <a:t>• Symbols should not be combined with spelled-out terms in the same expression.</a:t>
            </a:r>
          </a:p>
          <a:p>
            <a:pPr marL="109728" indent="0" algn="just">
              <a:buNone/>
            </a:pPr>
            <a:r>
              <a:rPr lang="en-GB" dirty="0">
                <a:solidFill>
                  <a:srgbClr val="FF0000"/>
                </a:solidFill>
                <a:latin typeface="Arial" panose="020B0604020202020204" pitchFamily="34" charset="0"/>
                <a:cs typeface="Arial" panose="020B0604020202020204" pitchFamily="34" charset="0"/>
              </a:rPr>
              <a:t>Examples: 3 mg/mL, not 3 mg/</a:t>
            </a:r>
            <a:r>
              <a:rPr lang="en-GB" dirty="0" err="1">
                <a:solidFill>
                  <a:srgbClr val="FF0000"/>
                </a:solidFill>
                <a:latin typeface="Arial" panose="020B0604020202020204" pitchFamily="34" charset="0"/>
                <a:cs typeface="Arial" panose="020B0604020202020204" pitchFamily="34" charset="0"/>
              </a:rPr>
              <a:t>milliliter</a:t>
            </a:r>
            <a:r>
              <a:rPr lang="en-GB" dirty="0">
                <a:solidFill>
                  <a:srgbClr val="FF0000"/>
                </a:solidFill>
                <a:latin typeface="Arial" panose="020B0604020202020204" pitchFamily="34" charset="0"/>
                <a:cs typeface="Arial" panose="020B0604020202020204" pitchFamily="34" charset="0"/>
              </a:rPr>
              <a:t>.</a:t>
            </a:r>
          </a:p>
          <a:p>
            <a:pPr marL="109728" indent="0" algn="just">
              <a:buNone/>
            </a:pPr>
            <a:endParaRPr lang="en-GB" dirty="0">
              <a:solidFill>
                <a:srgbClr val="FF0000"/>
              </a:solidFill>
              <a:latin typeface="Arial" panose="020B0604020202020204" pitchFamily="34" charset="0"/>
              <a:cs typeface="Arial" panose="020B0604020202020204" pitchFamily="34" charset="0"/>
            </a:endParaRPr>
          </a:p>
          <a:p>
            <a:pPr marL="109728" indent="0" algn="just">
              <a:buNone/>
            </a:pPr>
            <a:r>
              <a:rPr lang="en-GB" dirty="0">
                <a:latin typeface="Arial" panose="020B0604020202020204" pitchFamily="34" charset="0"/>
                <a:cs typeface="Arial" panose="020B0604020202020204" pitchFamily="34" charset="0"/>
              </a:rPr>
              <a:t>• Plurals of unit names, when spelled out, have an added s. Symbols for units, however, are the same in singular and plural. </a:t>
            </a:r>
          </a:p>
          <a:p>
            <a:pPr marL="109728" indent="0" algn="just">
              <a:buNone/>
            </a:pPr>
            <a:r>
              <a:rPr lang="en-GB" dirty="0">
                <a:solidFill>
                  <a:srgbClr val="FF0000"/>
                </a:solidFill>
                <a:latin typeface="Arial" panose="020B0604020202020204" pitchFamily="34" charset="0"/>
                <a:cs typeface="Arial" panose="020B0604020202020204" pitchFamily="34" charset="0"/>
              </a:rPr>
              <a:t>Examples: 5 </a:t>
            </a:r>
            <a:r>
              <a:rPr lang="en-GB" dirty="0" err="1">
                <a:solidFill>
                  <a:srgbClr val="FF0000"/>
                </a:solidFill>
                <a:latin typeface="Arial" panose="020B0604020202020204" pitchFamily="34" charset="0"/>
                <a:cs typeface="Arial" panose="020B0604020202020204" pitchFamily="34" charset="0"/>
              </a:rPr>
              <a:t>milliliters</a:t>
            </a:r>
            <a:r>
              <a:rPr lang="en-GB" dirty="0">
                <a:solidFill>
                  <a:srgbClr val="FF0000"/>
                </a:solidFill>
                <a:latin typeface="Arial" panose="020B0604020202020204" pitchFamily="34" charset="0"/>
                <a:cs typeface="Arial" panose="020B0604020202020204" pitchFamily="34" charset="0"/>
              </a:rPr>
              <a:t> or 5 mL, not 5 </a:t>
            </a:r>
            <a:r>
              <a:rPr lang="en-GB" dirty="0" err="1">
                <a:solidFill>
                  <a:srgbClr val="FF0000"/>
                </a:solidFill>
                <a:latin typeface="Arial" panose="020B0604020202020204" pitchFamily="34" charset="0"/>
                <a:cs typeface="Arial" panose="020B0604020202020204" pitchFamily="34" charset="0"/>
              </a:rPr>
              <a:t>mLs</a:t>
            </a:r>
            <a:r>
              <a:rPr lang="en-GB" dirty="0">
                <a:solidFill>
                  <a:srgbClr val="FF0000"/>
                </a:solidFill>
                <a:latin typeface="Arial" panose="020B0604020202020204" pitchFamily="34" charset="0"/>
                <a:cs typeface="Arial" panose="020B0604020202020204" pitchFamily="34" charset="0"/>
              </a:rPr>
              <a:t>. </a:t>
            </a:r>
          </a:p>
          <a:p>
            <a:pPr marL="109728" indent="0" algn="just">
              <a:buNone/>
            </a:pPr>
            <a:endParaRPr lang="en-GB" dirty="0">
              <a:solidFill>
                <a:srgbClr val="FF0000"/>
              </a:solidFill>
              <a:latin typeface="Arial" panose="020B0604020202020204" pitchFamily="34" charset="0"/>
              <a:cs typeface="Arial" panose="020B0604020202020204" pitchFamily="34" charset="0"/>
            </a:endParaRPr>
          </a:p>
          <a:p>
            <a:pPr marL="109728" indent="0" algn="just">
              <a:buNone/>
            </a:pPr>
            <a:r>
              <a:rPr lang="en-GB" dirty="0">
                <a:latin typeface="Arial" panose="020B0604020202020204" pitchFamily="34" charset="0"/>
                <a:cs typeface="Arial" panose="020B0604020202020204" pitchFamily="34" charset="0"/>
              </a:rPr>
              <a:t>• Two symbols exist for microgram: </a:t>
            </a:r>
            <a:r>
              <a:rPr lang="en-GB" dirty="0">
                <a:solidFill>
                  <a:srgbClr val="FF0000"/>
                </a:solidFill>
                <a:latin typeface="Arial" panose="020B0604020202020204" pitchFamily="34" charset="0"/>
                <a:cs typeface="Arial" panose="020B0604020202020204" pitchFamily="34" charset="0"/>
              </a:rPr>
              <a:t>mcg (often used in pharmacy practice) and  </a:t>
            </a:r>
            <a:r>
              <a:rPr lang="el-GR" dirty="0">
                <a:solidFill>
                  <a:srgbClr val="FF0000"/>
                </a:solidFill>
                <a:latin typeface="Arial" panose="020B0604020202020204" pitchFamily="34" charset="0"/>
                <a:cs typeface="Arial" panose="020B0604020202020204" pitchFamily="34" charset="0"/>
              </a:rPr>
              <a:t>μ</a:t>
            </a:r>
            <a:r>
              <a:rPr lang="en-GB" dirty="0">
                <a:solidFill>
                  <a:srgbClr val="FF0000"/>
                </a:solidFill>
                <a:latin typeface="Arial" panose="020B0604020202020204" pitchFamily="34" charset="0"/>
                <a:cs typeface="Arial" panose="020B0604020202020204" pitchFamily="34" charset="0"/>
              </a:rPr>
              <a:t>g (SI). </a:t>
            </a:r>
          </a:p>
          <a:p>
            <a:pPr marL="109728" indent="0" algn="just">
              <a:buNone/>
            </a:pPr>
            <a:endParaRPr lang="en-GB" dirty="0">
              <a:solidFill>
                <a:srgbClr val="FF0000"/>
              </a:solidFill>
              <a:latin typeface="Arial" panose="020B0604020202020204" pitchFamily="34" charset="0"/>
              <a:cs typeface="Arial" panose="020B0604020202020204" pitchFamily="34" charset="0"/>
            </a:endParaRPr>
          </a:p>
          <a:p>
            <a:pPr marL="109728" indent="0" algn="just">
              <a:buNone/>
            </a:pPr>
            <a:r>
              <a:rPr lang="en-GB" dirty="0">
                <a:latin typeface="Arial" panose="020B0604020202020204" pitchFamily="34" charset="0"/>
                <a:cs typeface="Arial" panose="020B0604020202020204" pitchFamily="34" charset="0"/>
              </a:rPr>
              <a:t>• The symbol for square meter is </a:t>
            </a:r>
            <a:r>
              <a:rPr lang="en-GB" dirty="0">
                <a:solidFill>
                  <a:srgbClr val="FF0000"/>
                </a:solidFill>
                <a:latin typeface="Arial" panose="020B0604020202020204" pitchFamily="34" charset="0"/>
                <a:cs typeface="Arial" panose="020B0604020202020204" pitchFamily="34" charset="0"/>
              </a:rPr>
              <a:t>m</a:t>
            </a:r>
            <a:r>
              <a:rPr lang="en-GB" sz="2300" baseline="30000" dirty="0">
                <a:solidFill>
                  <a:srgbClr val="FF0000"/>
                </a:solidFill>
                <a:latin typeface="Arial" panose="020B0604020202020204" pitchFamily="34" charset="0"/>
                <a:cs typeface="Arial" panose="020B0604020202020204" pitchFamily="34" charset="0"/>
              </a:rPr>
              <a:t>2</a:t>
            </a:r>
            <a:r>
              <a:rPr lang="en-GB" dirty="0">
                <a:latin typeface="Arial" panose="020B0604020202020204" pitchFamily="34" charset="0"/>
                <a:cs typeface="Arial" panose="020B0604020202020204" pitchFamily="34" charset="0"/>
              </a:rPr>
              <a:t>; for cubic </a:t>
            </a:r>
            <a:r>
              <a:rPr lang="en-GB" dirty="0" err="1">
                <a:latin typeface="Arial" panose="020B0604020202020204" pitchFamily="34" charset="0"/>
                <a:cs typeface="Arial" panose="020B0604020202020204" pitchFamily="34" charset="0"/>
              </a:rPr>
              <a:t>centimeter</a:t>
            </a:r>
            <a:r>
              <a:rPr lang="en-GB" dirty="0">
                <a:latin typeface="Arial" panose="020B0604020202020204" pitchFamily="34" charset="0"/>
                <a:cs typeface="Arial" panose="020B0604020202020204" pitchFamily="34" charset="0"/>
              </a:rPr>
              <a:t>, cm</a:t>
            </a:r>
            <a:r>
              <a:rPr lang="en-GB" baseline="30000" dirty="0">
                <a:latin typeface="Arial" panose="020B0604020202020204" pitchFamily="34" charset="0"/>
                <a:cs typeface="Arial" panose="020B0604020202020204" pitchFamily="34" charset="0"/>
              </a:rPr>
              <a:t>3</a:t>
            </a:r>
            <a:r>
              <a:rPr lang="en-GB" dirty="0">
                <a:latin typeface="Arial" panose="020B0604020202020204" pitchFamily="34" charset="0"/>
                <a:cs typeface="Arial" panose="020B0604020202020204" pitchFamily="34" charset="0"/>
              </a:rPr>
              <a:t>; and so forth. In pharmacy practice, </a:t>
            </a:r>
            <a:r>
              <a:rPr lang="en-GB" dirty="0">
                <a:solidFill>
                  <a:srgbClr val="FF0000"/>
                </a:solidFill>
                <a:latin typeface="Arial" panose="020B0604020202020204" pitchFamily="34" charset="0"/>
                <a:cs typeface="Arial" panose="020B0604020202020204" pitchFamily="34" charset="0"/>
              </a:rPr>
              <a:t>cm</a:t>
            </a:r>
            <a:r>
              <a:rPr lang="en-GB" baseline="30000" dirty="0">
                <a:solidFill>
                  <a:srgbClr val="FF0000"/>
                </a:solidFill>
                <a:latin typeface="Arial" panose="020B0604020202020204" pitchFamily="34" charset="0"/>
                <a:cs typeface="Arial" panose="020B0604020202020204" pitchFamily="34" charset="0"/>
              </a:rPr>
              <a:t>3</a:t>
            </a:r>
            <a:r>
              <a:rPr lang="en-GB" dirty="0">
                <a:latin typeface="Arial" panose="020B0604020202020204" pitchFamily="34" charset="0"/>
                <a:cs typeface="Arial" panose="020B0604020202020204" pitchFamily="34" charset="0"/>
              </a:rPr>
              <a:t> is considered equivalent to </a:t>
            </a:r>
            <a:r>
              <a:rPr lang="en-GB" dirty="0" err="1">
                <a:solidFill>
                  <a:srgbClr val="FF0000"/>
                </a:solidFill>
                <a:latin typeface="Arial" panose="020B0604020202020204" pitchFamily="34" charset="0"/>
                <a:cs typeface="Arial" panose="020B0604020202020204" pitchFamily="34" charset="0"/>
              </a:rPr>
              <a:t>milliliter</a:t>
            </a:r>
            <a:r>
              <a:rPr lang="en-GB" dirty="0">
                <a:latin typeface="Arial" panose="020B0604020202020204" pitchFamily="34" charset="0"/>
                <a:cs typeface="Arial" panose="020B0604020202020204" pitchFamily="34" charset="0"/>
              </a:rPr>
              <a:t>. The symbol cc, for cubic </a:t>
            </a:r>
            <a:r>
              <a:rPr lang="en-GB" dirty="0" err="1">
                <a:latin typeface="Arial" panose="020B0604020202020204" pitchFamily="34" charset="0"/>
                <a:cs typeface="Arial" panose="020B0604020202020204" pitchFamily="34" charset="0"/>
              </a:rPr>
              <a:t>centimeter</a:t>
            </a:r>
            <a:r>
              <a:rPr lang="en-GB" dirty="0">
                <a:latin typeface="Arial" panose="020B0604020202020204" pitchFamily="34" charset="0"/>
                <a:cs typeface="Arial" panose="020B0604020202020204" pitchFamily="34" charset="0"/>
              </a:rPr>
              <a:t>, is not an accepted SI symbol. </a:t>
            </a:r>
          </a:p>
          <a:p>
            <a:pPr marL="109728" indent="0" algn="just">
              <a:buNone/>
            </a:pPr>
            <a:endParaRPr lang="en-GB" dirty="0">
              <a:latin typeface="Arial" panose="020B0604020202020204" pitchFamily="34" charset="0"/>
              <a:cs typeface="Arial" panose="020B0604020202020204" pitchFamily="34" charset="0"/>
            </a:endParaRPr>
          </a:p>
          <a:p>
            <a:pPr marL="109728" indent="0" algn="just">
              <a:buNone/>
            </a:pPr>
            <a:r>
              <a:rPr lang="en-GB" dirty="0">
                <a:latin typeface="Arial" panose="020B0604020202020204" pitchFamily="34" charset="0"/>
                <a:cs typeface="Arial" panose="020B0604020202020204" pitchFamily="34" charset="0"/>
              </a:rPr>
              <a:t>• Decimal fractions are used, not common fractions. </a:t>
            </a:r>
          </a:p>
          <a:p>
            <a:pPr marL="109728" indent="0" algn="just">
              <a:buNone/>
            </a:pPr>
            <a:r>
              <a:rPr lang="en-GB" dirty="0">
                <a:solidFill>
                  <a:srgbClr val="FF0000"/>
                </a:solidFill>
                <a:latin typeface="Arial" panose="020B0604020202020204" pitchFamily="34" charset="0"/>
                <a:cs typeface="Arial" panose="020B0604020202020204" pitchFamily="34" charset="0"/>
              </a:rPr>
              <a:t>Examples: 5.25 g, not 51⁄4 g. </a:t>
            </a:r>
          </a:p>
        </p:txBody>
      </p:sp>
    </p:spTree>
    <p:extLst>
      <p:ext uri="{BB962C8B-B14F-4D97-AF65-F5344CB8AC3E}">
        <p14:creationId xmlns:p14="http://schemas.microsoft.com/office/powerpoint/2010/main" val="1855028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14400"/>
            <a:ext cx="8763000" cy="5660136"/>
          </a:xfrm>
        </p:spPr>
        <p:txBody>
          <a:bodyPr>
            <a:normAutofit fontScale="85000" lnSpcReduction="20000"/>
          </a:bodyPr>
          <a:lstStyle/>
          <a:p>
            <a:pPr marL="109728" indent="0" algn="just">
              <a:buNone/>
            </a:pPr>
            <a:r>
              <a:rPr lang="en-GB" dirty="0">
                <a:latin typeface="Arial" panose="020B0604020202020204" pitchFamily="34" charset="0"/>
                <a:cs typeface="Arial" panose="020B0604020202020204" pitchFamily="34" charset="0"/>
              </a:rPr>
              <a:t>• A zero should be placed in front of a leading decimal point to prevent medication errors caused by uncertain decimal points. </a:t>
            </a:r>
            <a:r>
              <a:rPr lang="en-GB" dirty="0">
                <a:solidFill>
                  <a:srgbClr val="FF0000"/>
                </a:solidFill>
                <a:latin typeface="Arial" panose="020B0604020202020204" pitchFamily="34" charset="0"/>
                <a:cs typeface="Arial" panose="020B0604020202020204" pitchFamily="34" charset="0"/>
              </a:rPr>
              <a:t>Example: 0.5 g, not .5 g</a:t>
            </a:r>
            <a:r>
              <a:rPr lang="en-GB" dirty="0">
                <a:latin typeface="Arial" panose="020B0604020202020204" pitchFamily="34" charset="0"/>
                <a:cs typeface="Arial" panose="020B0604020202020204" pitchFamily="34" charset="0"/>
              </a:rPr>
              <a:t>. </a:t>
            </a:r>
          </a:p>
          <a:p>
            <a:pPr marL="109728" indent="0" algn="just">
              <a:buNone/>
            </a:pPr>
            <a:endParaRPr lang="en-GB" dirty="0">
              <a:latin typeface="Arial" panose="020B0604020202020204" pitchFamily="34" charset="0"/>
              <a:cs typeface="Arial" panose="020B0604020202020204" pitchFamily="34" charset="0"/>
            </a:endParaRPr>
          </a:p>
          <a:p>
            <a:pPr marL="109728" indent="0" algn="just">
              <a:buNone/>
            </a:pPr>
            <a:r>
              <a:rPr lang="en-GB" dirty="0">
                <a:latin typeface="Arial" panose="020B0604020202020204" pitchFamily="34" charset="0"/>
                <a:cs typeface="Arial" panose="020B0604020202020204" pitchFamily="34" charset="0"/>
              </a:rPr>
              <a:t>• To prevent </a:t>
            </a:r>
            <a:r>
              <a:rPr lang="en-GB" dirty="0" err="1">
                <a:latin typeface="Arial" panose="020B0604020202020204" pitchFamily="34" charset="0"/>
                <a:cs typeface="Arial" panose="020B0604020202020204" pitchFamily="34" charset="0"/>
              </a:rPr>
              <a:t>misreadings</a:t>
            </a:r>
            <a:r>
              <a:rPr lang="en-GB" dirty="0">
                <a:latin typeface="Arial" panose="020B0604020202020204" pitchFamily="34" charset="0"/>
                <a:cs typeface="Arial" panose="020B0604020202020204" pitchFamily="34" charset="0"/>
              </a:rPr>
              <a:t> and medication errors, ‘‘trailing’’ zeros should not be placed following a whole number on prescriptions and medication orders.</a:t>
            </a:r>
          </a:p>
          <a:p>
            <a:pPr marL="109728" indent="0" algn="just">
              <a:buNone/>
            </a:pPr>
            <a:r>
              <a:rPr lang="en-GB" dirty="0">
                <a:solidFill>
                  <a:srgbClr val="FF0000"/>
                </a:solidFill>
                <a:latin typeface="Arial" panose="020B0604020202020204" pitchFamily="34" charset="0"/>
                <a:cs typeface="Arial" panose="020B0604020202020204" pitchFamily="34" charset="0"/>
              </a:rPr>
              <a:t> Example:5 mg not 5.0mg.</a:t>
            </a:r>
          </a:p>
          <a:p>
            <a:pPr marL="109728" indent="0" algn="just">
              <a:buNone/>
            </a:pPr>
            <a:r>
              <a:rPr lang="en-GB" dirty="0">
                <a:solidFill>
                  <a:schemeClr val="accent6"/>
                </a:solidFill>
                <a:latin typeface="Arial" panose="020B0604020202020204" pitchFamily="34" charset="0"/>
                <a:cs typeface="Arial" panose="020B0604020202020204" pitchFamily="34" charset="0"/>
              </a:rPr>
              <a:t>However, in some tables (such as those of the SI in this chapter), pharmaceutical formulas, and quantitative results, trailing zeros often are used to indicate exactness to a specific number of decimal places. </a:t>
            </a:r>
          </a:p>
          <a:p>
            <a:pPr marL="109728" indent="0" algn="just">
              <a:buNone/>
            </a:pPr>
            <a:endParaRPr lang="en-GB" dirty="0">
              <a:latin typeface="Arial" panose="020B0604020202020204" pitchFamily="34" charset="0"/>
              <a:cs typeface="Arial" panose="020B0604020202020204" pitchFamily="34" charset="0"/>
            </a:endParaRPr>
          </a:p>
          <a:p>
            <a:pPr marL="109728" indent="0" algn="just">
              <a:buNone/>
            </a:pPr>
            <a:r>
              <a:rPr lang="en-GB" dirty="0">
                <a:latin typeface="Arial" panose="020B0604020202020204" pitchFamily="34" charset="0"/>
                <a:cs typeface="Arial" panose="020B0604020202020204" pitchFamily="34" charset="0"/>
              </a:rPr>
              <a:t>• In selecting symbols of unit dimensions, the choice generally is based on selecting the unit that will result in a numeric value between 1 and 1000. </a:t>
            </a:r>
          </a:p>
          <a:p>
            <a:pPr marL="109728" indent="0" algn="just">
              <a:buNone/>
            </a:pPr>
            <a:r>
              <a:rPr lang="en-GB" dirty="0">
                <a:solidFill>
                  <a:srgbClr val="FF0000"/>
                </a:solidFill>
                <a:latin typeface="Arial" panose="020B0604020202020204" pitchFamily="34" charset="0"/>
                <a:cs typeface="Arial" panose="020B0604020202020204" pitchFamily="34" charset="0"/>
              </a:rPr>
              <a:t>Examples: 500 g, rather than 0.5 kg; 1.96 kg, rather than 1960 g; and 750 mL, rather than 0.75 L.</a:t>
            </a:r>
          </a:p>
          <a:p>
            <a:pPr algn="just"/>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6015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533400"/>
          </a:xfrm>
          <a:solidFill>
            <a:schemeClr val="accent2">
              <a:lumMod val="20000"/>
              <a:lumOff val="80000"/>
            </a:schemeClr>
          </a:solidFill>
        </p:spPr>
        <p:txBody>
          <a:bodyPr>
            <a:normAutofit fontScale="90000"/>
          </a:bodyPr>
          <a:lstStyle/>
          <a:p>
            <a:r>
              <a:rPr lang="en-US" altLang="en-US" b="1" dirty="0"/>
              <a:t>Measure of Volume</a:t>
            </a:r>
            <a:endParaRPr lang="en-GB" dirty="0"/>
          </a:p>
        </p:txBody>
      </p:sp>
      <p:sp>
        <p:nvSpPr>
          <p:cNvPr id="3" name="Content Placeholder 2"/>
          <p:cNvSpPr>
            <a:spLocks noGrp="1"/>
          </p:cNvSpPr>
          <p:nvPr>
            <p:ph idx="1"/>
          </p:nvPr>
        </p:nvSpPr>
        <p:spPr>
          <a:xfrm>
            <a:off x="228600" y="1600200"/>
            <a:ext cx="8686800" cy="1447800"/>
          </a:xfrm>
        </p:spPr>
        <p:txBody>
          <a:bodyPr>
            <a:normAutofit fontScale="92500" lnSpcReduction="20000"/>
          </a:bodyPr>
          <a:lstStyle/>
          <a:p>
            <a:pPr algn="just"/>
            <a:r>
              <a:rPr lang="en-GB" dirty="0">
                <a:latin typeface="Arial" panose="020B0604020202020204" pitchFamily="34" charset="0"/>
                <a:cs typeface="Arial" panose="020B0604020202020204" pitchFamily="34" charset="0"/>
              </a:rPr>
              <a:t>The </a:t>
            </a:r>
            <a:r>
              <a:rPr lang="en-GB" dirty="0" err="1">
                <a:latin typeface="Arial" panose="020B0604020202020204" pitchFamily="34" charset="0"/>
                <a:cs typeface="Arial" panose="020B0604020202020204" pitchFamily="34" charset="0"/>
              </a:rPr>
              <a:t>liter</a:t>
            </a:r>
            <a:r>
              <a:rPr lang="en-GB" dirty="0">
                <a:latin typeface="Arial" panose="020B0604020202020204" pitchFamily="34" charset="0"/>
                <a:cs typeface="Arial" panose="020B0604020202020204" pitchFamily="34" charset="0"/>
              </a:rPr>
              <a:t> is the primary unit of volume</a:t>
            </a:r>
          </a:p>
          <a:p>
            <a:pPr algn="just"/>
            <a:r>
              <a:rPr lang="en-US" altLang="en-US" dirty="0">
                <a:solidFill>
                  <a:srgbClr val="CC3399"/>
                </a:solidFill>
                <a:latin typeface="Arial" panose="020B0604020202020204" pitchFamily="34" charset="0"/>
                <a:cs typeface="Arial" panose="020B0604020202020204" pitchFamily="34" charset="0"/>
              </a:rPr>
              <a:t>The United States Pharmacopeia—National Formulary2 states: ‘‘One milliliter (mL) is used here in as the equivalent of 1 cubic centimeter (cc).’’</a:t>
            </a:r>
          </a:p>
          <a:p>
            <a:pPr algn="just"/>
            <a:endParaRPr lang="en-GB" dirty="0">
              <a:latin typeface="Arial" panose="020B0604020202020204" pitchFamily="34" charset="0"/>
              <a:cs typeface="Arial" panose="020B0604020202020204" pitchFamily="34" charset="0"/>
            </a:endParaRPr>
          </a:p>
          <a:p>
            <a:pPr algn="just"/>
            <a:endParaRPr lang="en-GB" dirty="0">
              <a:latin typeface="Arial" panose="020B0604020202020204" pitchFamily="34" charset="0"/>
              <a:cs typeface="Arial" panose="020B0604020202020204" pitchFamily="34" charset="0"/>
            </a:endParaRPr>
          </a:p>
        </p:txBody>
      </p:sp>
      <p:grpSp>
        <p:nvGrpSpPr>
          <p:cNvPr id="7" name="Group 6"/>
          <p:cNvGrpSpPr/>
          <p:nvPr/>
        </p:nvGrpSpPr>
        <p:grpSpPr>
          <a:xfrm>
            <a:off x="229885" y="3249215"/>
            <a:ext cx="8914115" cy="3505200"/>
            <a:chOff x="186769" y="2327564"/>
            <a:chExt cx="8914115" cy="3505200"/>
          </a:xfrm>
        </p:grpSpPr>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769" y="2528671"/>
              <a:ext cx="4087625" cy="3200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4246685" y="2590800"/>
              <a:ext cx="4854199" cy="25700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Rectangle 3"/>
            <p:cNvSpPr/>
            <p:nvPr/>
          </p:nvSpPr>
          <p:spPr>
            <a:xfrm>
              <a:off x="186769" y="2327564"/>
              <a:ext cx="4059916" cy="3505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4399084" y="2327564"/>
              <a:ext cx="4516315" cy="3505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912359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533400"/>
          </a:xfrm>
          <a:solidFill>
            <a:schemeClr val="accent6">
              <a:lumMod val="20000"/>
              <a:lumOff val="80000"/>
            </a:schemeClr>
          </a:solidFill>
        </p:spPr>
        <p:txBody>
          <a:bodyPr>
            <a:normAutofit fontScale="90000"/>
          </a:bodyPr>
          <a:lstStyle/>
          <a:p>
            <a:r>
              <a:rPr lang="en-US" altLang="en-US" b="1" dirty="0"/>
              <a:t>Measure of Weight</a:t>
            </a:r>
            <a:r>
              <a:rPr lang="en-US" altLang="en-US" dirty="0"/>
              <a:t> </a:t>
            </a:r>
            <a:endParaRPr lang="en-GB" dirty="0"/>
          </a:p>
        </p:txBody>
      </p:sp>
      <p:sp>
        <p:nvSpPr>
          <p:cNvPr id="3" name="Content Placeholder 2"/>
          <p:cNvSpPr>
            <a:spLocks noGrp="1"/>
          </p:cNvSpPr>
          <p:nvPr>
            <p:ph idx="1"/>
          </p:nvPr>
        </p:nvSpPr>
        <p:spPr>
          <a:xfrm>
            <a:off x="457200" y="1524000"/>
            <a:ext cx="8229600" cy="609600"/>
          </a:xfrm>
        </p:spPr>
        <p:txBody>
          <a:bodyPr/>
          <a:lstStyle/>
          <a:p>
            <a:r>
              <a:rPr lang="en-GB" dirty="0"/>
              <a:t>The primary unit of weight in the SI is the gram</a:t>
            </a:r>
          </a:p>
        </p:txBody>
      </p:sp>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689189" y="2362200"/>
            <a:ext cx="7913288" cy="25146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9188" y="4814455"/>
            <a:ext cx="5882805" cy="1505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6341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838200"/>
            <a:ext cx="8229600" cy="457200"/>
          </a:xfrm>
          <a:solidFill>
            <a:schemeClr val="accent6">
              <a:lumMod val="20000"/>
              <a:lumOff val="80000"/>
            </a:schemeClr>
          </a:solidFill>
        </p:spPr>
        <p:txBody>
          <a:bodyPr>
            <a:normAutofit fontScale="90000"/>
          </a:bodyPr>
          <a:lstStyle/>
          <a:p>
            <a:r>
              <a:rPr lang="en-US" altLang="en-US" dirty="0"/>
              <a:t>This table may also be written:</a:t>
            </a:r>
          </a:p>
        </p:txBody>
      </p:sp>
      <p:pic>
        <p:nvPicPr>
          <p:cNvPr id="50180" name="Picture 4"/>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3505200" y="1447800"/>
            <a:ext cx="5196170" cy="317269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Rectangle 2"/>
          <p:cNvSpPr txBox="1">
            <a:spLocks noChangeArrowheads="1"/>
          </p:cNvSpPr>
          <p:nvPr/>
        </p:nvSpPr>
        <p:spPr>
          <a:xfrm>
            <a:off x="381000" y="4772891"/>
            <a:ext cx="8229600" cy="533400"/>
          </a:xfrm>
          <a:prstGeom prst="rect">
            <a:avLst/>
          </a:prstGeom>
          <a:solidFill>
            <a:schemeClr val="accent6">
              <a:lumMod val="20000"/>
              <a:lumOff val="80000"/>
            </a:schemeClr>
          </a:solidFill>
        </p:spPr>
        <p:txBody>
          <a:bodyPr vert="horz" anchor="ctr">
            <a:normAutofit fontScale="600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en-GB" altLang="en-US" dirty="0"/>
              <a:t>Equivalencies of the most common weight denominations: </a:t>
            </a:r>
            <a:endParaRPr lang="en-US" altLang="en-US" dirty="0"/>
          </a:p>
        </p:txBody>
      </p:sp>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533400" y="5334000"/>
            <a:ext cx="4598987" cy="139439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004219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457200"/>
          </a:xfrm>
          <a:solidFill>
            <a:schemeClr val="accent6">
              <a:lumMod val="20000"/>
              <a:lumOff val="80000"/>
            </a:schemeClr>
          </a:solidFill>
        </p:spPr>
        <p:txBody>
          <a:bodyPr>
            <a:noAutofit/>
          </a:bodyPr>
          <a:lstStyle/>
          <a:p>
            <a:r>
              <a:rPr lang="en-US" altLang="en-US" sz="3200" b="1" dirty="0"/>
              <a:t>Fundamental Computations</a:t>
            </a:r>
            <a:endParaRPr lang="en-GB" sz="3200" dirty="0"/>
          </a:p>
        </p:txBody>
      </p:sp>
      <p:sp>
        <p:nvSpPr>
          <p:cNvPr id="3" name="Content Placeholder 2"/>
          <p:cNvSpPr>
            <a:spLocks noGrp="1"/>
          </p:cNvSpPr>
          <p:nvPr>
            <p:ph idx="1"/>
          </p:nvPr>
        </p:nvSpPr>
        <p:spPr>
          <a:xfrm>
            <a:off x="152400" y="1447800"/>
            <a:ext cx="8763000" cy="5126736"/>
          </a:xfrm>
        </p:spPr>
        <p:txBody>
          <a:bodyPr>
            <a:normAutofit/>
          </a:bodyPr>
          <a:lstStyle/>
          <a:p>
            <a:pPr algn="just">
              <a:lnSpc>
                <a:spcPct val="90000"/>
              </a:lnSpc>
              <a:buNone/>
            </a:pPr>
            <a:r>
              <a:rPr lang="en-US" altLang="en-US" dirty="0">
                <a:solidFill>
                  <a:srgbClr val="CC3399"/>
                </a:solidFill>
                <a:latin typeface="Arial" panose="020B0604020202020204" pitchFamily="34" charset="0"/>
                <a:cs typeface="Arial" panose="020B0604020202020204" pitchFamily="34" charset="0"/>
              </a:rPr>
              <a:t>1.Reducing SI Units to Lower or Higher Denominations by Using a Unit-Position Scale </a:t>
            </a:r>
          </a:p>
          <a:p>
            <a:pPr algn="just">
              <a:lnSpc>
                <a:spcPct val="90000"/>
              </a:lnSpc>
              <a:buNone/>
            </a:pPr>
            <a:r>
              <a:rPr lang="en-US" altLang="en-US" dirty="0">
                <a:latin typeface="Arial" panose="020B0604020202020204" pitchFamily="34" charset="0"/>
                <a:cs typeface="Arial" panose="020B0604020202020204" pitchFamily="34" charset="0"/>
              </a:rPr>
              <a:t>The metric system is based on the decimal system; therefore, conversion from one denomination to another can be done simply by moving the decimal point.</a:t>
            </a:r>
          </a:p>
          <a:p>
            <a:pPr algn="just">
              <a:lnSpc>
                <a:spcPct val="90000"/>
              </a:lnSpc>
              <a:buNone/>
            </a:pPr>
            <a:r>
              <a:rPr lang="en-US" altLang="en-US" dirty="0">
                <a:latin typeface="Arial" panose="020B0604020202020204" pitchFamily="34" charset="0"/>
                <a:cs typeface="Arial" panose="020B0604020202020204" pitchFamily="34" charset="0"/>
              </a:rPr>
              <a:t>1- To change a metric denomination to the next smaller denomination, move the decimal point one place to the right.</a:t>
            </a:r>
          </a:p>
          <a:p>
            <a:pPr algn="just">
              <a:lnSpc>
                <a:spcPct val="90000"/>
              </a:lnSpc>
              <a:buNone/>
            </a:pPr>
            <a:r>
              <a:rPr lang="en-US" altLang="en-US" dirty="0">
                <a:latin typeface="Arial" panose="020B0604020202020204" pitchFamily="34" charset="0"/>
                <a:cs typeface="Arial" panose="020B0604020202020204" pitchFamily="34" charset="0"/>
              </a:rPr>
              <a:t> 2-To change a metric denomination to the next larger denomination, move the decimal point one place to the left.</a:t>
            </a:r>
          </a:p>
          <a:p>
            <a:pPr algn="just"/>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4251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534400" cy="1066800"/>
          </a:xfrm>
        </p:spPr>
        <p:txBody>
          <a:bodyPr/>
          <a:lstStyle/>
          <a:p>
            <a:r>
              <a:rPr lang="en-GB" dirty="0"/>
              <a:t>Examples: Reduce 1.23 kilograms to grams.</a:t>
            </a:r>
          </a:p>
          <a:p>
            <a:pPr marL="109728" indent="0">
              <a:buNone/>
            </a:pPr>
            <a:r>
              <a:rPr lang="en-GB" dirty="0">
                <a:solidFill>
                  <a:srgbClr val="FF0000"/>
                </a:solidFill>
              </a:rPr>
              <a:t>1.23 kg = 1230 g, answer.</a:t>
            </a:r>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228600" y="2057400"/>
            <a:ext cx="8730598" cy="469824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2867078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3206</TotalTime>
  <Words>1094</Words>
  <Application>Microsoft Office PowerPoint</Application>
  <PresentationFormat>On-screen Show (4:3)</PresentationFormat>
  <Paragraphs>76</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Georgia</vt:lpstr>
      <vt:lpstr>Trebuchet MS</vt:lpstr>
      <vt:lpstr>Wingdings 2</vt:lpstr>
      <vt:lpstr>Urban</vt:lpstr>
      <vt:lpstr>The International System of Units (SI)</vt:lpstr>
      <vt:lpstr>guidelines for the correct use of the SI</vt:lpstr>
      <vt:lpstr>PowerPoint Presentation</vt:lpstr>
      <vt:lpstr>PowerPoint Presentation</vt:lpstr>
      <vt:lpstr>Measure of Volume</vt:lpstr>
      <vt:lpstr>Measure of Weight </vt:lpstr>
      <vt:lpstr>This table may also be written:</vt:lpstr>
      <vt:lpstr>Fundamental Computations</vt:lpstr>
      <vt:lpstr>PowerPoint Presentation</vt:lpstr>
      <vt:lpstr>PowerPoint Presentation</vt:lpstr>
      <vt:lpstr>PowerPoint Presentation</vt:lpstr>
      <vt:lpstr>Reduce 62,500 mcg to g.    From the table: 1 g = 1,000,000 mcg </vt:lpstr>
      <vt:lpstr>Common Systems of Measurement and Intersystem Conversion</vt:lpstr>
      <vt:lpstr>Apothecaries’ Fluid Measure</vt:lpstr>
      <vt:lpstr>Apothecaries’ Measure of Weight</vt:lpstr>
      <vt:lpstr>2.The avoirdupois system</vt:lpstr>
      <vt:lpstr>PowerPoint Presentation</vt:lpstr>
      <vt:lpstr>PowerPoint Presentation</vt:lpstr>
      <vt:lpstr>PowerPoint Presentation</vt:lpstr>
      <vt:lpstr>Intersystem Conversion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pharmacy practice</dc:title>
  <dc:creator>Habeeb</dc:creator>
  <cp:lastModifiedBy>acer</cp:lastModifiedBy>
  <cp:revision>323</cp:revision>
  <dcterms:created xsi:type="dcterms:W3CDTF">2018-10-18T08:17:58Z</dcterms:created>
  <dcterms:modified xsi:type="dcterms:W3CDTF">2026-03-05T07:33:13Z</dcterms:modified>
</cp:coreProperties>
</file>