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256" r:id="rId2"/>
    <p:sldId id="257" r:id="rId3"/>
    <p:sldId id="267" r:id="rId4"/>
    <p:sldId id="258" r:id="rId5"/>
    <p:sldId id="259" r:id="rId6"/>
    <p:sldId id="268" r:id="rId7"/>
    <p:sldId id="260" r:id="rId8"/>
    <p:sldId id="275" r:id="rId9"/>
    <p:sldId id="277" r:id="rId10"/>
    <p:sldId id="274" r:id="rId11"/>
    <p:sldId id="263" r:id="rId12"/>
    <p:sldId id="276" r:id="rId13"/>
    <p:sldId id="264" r:id="rId14"/>
    <p:sldId id="272" r:id="rId15"/>
    <p:sldId id="265" r:id="rId16"/>
    <p:sldId id="273" r:id="rId17"/>
    <p:sldId id="266" r:id="rId18"/>
    <p:sldId id="271" r:id="rId19"/>
    <p:sldId id="261" r:id="rId20"/>
    <p:sldId id="270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5" d="100"/>
          <a:sy n="75" d="100"/>
        </p:scale>
        <p:origin x="874" y="4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9D65E56-31DF-4F51-A65F-AABBCCD91514}" type="datetimeFigureOut">
              <a:rPr lang="en-GB" smtClean="0"/>
              <a:t>09/03/2026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3F2B408-7262-4AB9-858B-07C5244365B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627741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F2B408-7262-4AB9-858B-07C5244365BF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8364590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E8C1D60-A447-60BE-5E8F-6ACF442DB56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CEC370FE-9349-7A73-4CE6-3B4B2E32D67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9D7FEFDC-E094-B83D-DE66-51E6E1BEBD6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798381D-60E9-45C7-1B97-2D8988408A9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F2B408-7262-4AB9-858B-07C5244365BF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8133250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A12AF84-3F9D-E8C3-B6C6-98D4A69B264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A0695E8E-838E-3C01-A291-75D6BFDBC5C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8D1A5F8F-27CC-FDDA-89C4-AEF029914BB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07D710D-5C44-51DA-83D0-881528A219E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F2B408-7262-4AB9-858B-07C5244365BF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521394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B399E55-CD9C-EC88-B548-B4809937888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5E5B5ACB-EF22-C410-D471-E42B2762757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ADF40733-BD58-518A-BCB8-A77490750E2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8C71612-D2B1-D67E-3598-95EBDDC1335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F2B408-7262-4AB9-858B-07C5244365BF}" type="slidenum">
              <a:rPr lang="en-GB" smtClean="0"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8247969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B0ADD0D-C3A9-EE83-3381-6AC53A07399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1C54FDCA-7EA1-760E-7199-8C0677FA9D5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96FCF0C5-99CC-27CF-B333-A6F76615F55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465CC34-F25A-1A24-A4E5-8FC54C20C35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F2B408-7262-4AB9-858B-07C5244365BF}" type="slidenum">
              <a:rPr lang="en-GB" smtClean="0"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7136360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81BF3E8-E8ED-58FE-98F1-8C480F50BA0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6D93EAA7-0038-9619-E783-EDCE1DFBC37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FF0CCB0F-8A10-DF64-5ADE-856D0AEF1A1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33DADD9-C761-1F9F-AA32-411B8FA6822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F2B408-7262-4AB9-858B-07C5244365BF}" type="slidenum">
              <a:rPr lang="en-GB" smtClean="0"/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8969211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42F98AA-8625-9983-DED8-A0C279ED301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DE89F9A2-C798-0B68-1152-5E439B72C07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77A7E2B7-1F97-ED57-2BE5-10888DA3E3F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A3006CF-6988-E9EB-BE78-7432B31CF2D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F2B408-7262-4AB9-858B-07C5244365BF}" type="slidenum">
              <a:rPr lang="en-GB" smtClean="0"/>
              <a:t>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0384545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ABB4146-7B4E-93F0-DCCA-36EDABC48DD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F77830BD-FE5C-5F84-173A-1C01CC8DF35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81CDBC88-C05D-70B3-273A-F8D37256FAE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1F53898-6385-9E55-0233-B372AE1C6E4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F2B408-7262-4AB9-858B-07C5244365BF}" type="slidenum">
              <a:rPr lang="en-GB" smtClean="0"/>
              <a:t>17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4705761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03310C5-249D-5483-1CB2-30FB95CB0DC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026CE85A-6574-5046-47CA-99384416655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149C7253-1270-ABBD-F731-28F50FBA535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5114462-5652-B276-AA3C-025B730FAEA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F2B408-7262-4AB9-858B-07C5244365BF}" type="slidenum">
              <a:rPr lang="en-GB" smtClean="0"/>
              <a:t>18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2142047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42B61EF-212E-2955-F777-A577E91F411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6773E3F3-8BA5-CA33-0FB5-029B48C30D8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35F8238C-6CFB-5159-8C49-C778C159560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420C1C8-217B-77A4-0EEE-CF918D1AD3A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F2B408-7262-4AB9-858B-07C5244365BF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9512962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9A111E7-2998-0267-28A0-4D6CEAEB988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BC3FE0F5-2C59-F75C-90E5-16A3A024FA8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7DE6AF9B-338F-E7BE-2904-A400AD0EB05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816F4BF-1DFE-AD51-863A-7D5391E959A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F2B408-7262-4AB9-858B-07C5244365BF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2535741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09B38E6-1AFE-003A-7CBB-38BF99ACB47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8C166C36-8878-01B5-6A9F-5889264A851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00F3BA6F-A085-5A62-9F5F-9641472153C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F059F02-D64F-DD93-448D-8199745FE7B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F2B408-7262-4AB9-858B-07C5244365BF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3656674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536131A-AA76-E337-2C7D-42DD0B5E137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24B498A6-5C1C-D9EA-BB5F-DCF8A409848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6A4D3DA5-8D83-0BD4-C964-0F40732CDDE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42AEE33-76C8-F5AF-D619-DCB1BC16FCC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F2B408-7262-4AB9-858B-07C5244365BF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4093604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74E35B0-26BB-93AB-7A69-87234EA43AB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C513D994-1369-A62C-760B-EF2ED244F2D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0B27B4B7-CDE3-786A-CC26-10B3B4C96BB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BC35AAD-F999-055F-3414-76D6E264B4A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F2B408-7262-4AB9-858B-07C5244365BF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4783678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37F4247-08CB-89D8-F3B9-8947054EA23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9439B044-7871-EFD6-9367-07CAC3CA551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8ADD4ADB-ACA8-E0E8-B51F-A64EA09225A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D488DCA-BA8A-96AB-101D-7AE5A463219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F2B408-7262-4AB9-858B-07C5244365BF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2497508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FA41BE5-5B4A-6CA2-EA84-EC97FE5FD48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1258C837-57A3-F012-36F9-535245E8B4D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3E4EC42D-0AA0-63BD-E83E-3DC63733EC0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3309F28-27C5-84F4-B5E4-D5AA5CDE5D3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F2B408-7262-4AB9-858B-07C5244365BF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9579195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567687E-61E7-C16E-9FF3-8367501FE47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07104733-D09B-CEF8-5C92-C789FD19DFE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E95F5895-DE98-332E-87E8-0E9C5B0C3A0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CD5C8F0-962F-C839-EE47-99128DA2494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F2B408-7262-4AB9-858B-07C5244365BF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014300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65F9EC-A5A3-CB3C-8C99-FD2B04634D1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E87793B-887B-1682-ABAE-69C55D2BFAE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4957CF6-5D97-9AAB-82C2-1161CCCE75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5DFAAC-BCC0-49C7-9574-18E775D25795}" type="datetimeFigureOut">
              <a:rPr lang="en-GB" smtClean="0"/>
              <a:t>09/03/2026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567CE01-EBF4-916D-EBAA-9C45F44FAF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D52907B-8965-77FD-3299-848CD30AB2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D79569-4B9C-4089-86AA-F2BE259B3F3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278075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D05053-2AE9-2178-4EEE-F034BCC7AF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28C02F4-E430-F9F5-980D-66666A1AD3A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887F064-61B6-CD90-C483-2C956AA73E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5DFAAC-BCC0-49C7-9574-18E775D25795}" type="datetimeFigureOut">
              <a:rPr lang="en-GB" smtClean="0"/>
              <a:t>09/03/2026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FDD4539-15A2-67D8-8AFC-72EE31F2B1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5D35A05-3A99-7B4C-7D0B-2B01533DA0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D79569-4B9C-4089-86AA-F2BE259B3F3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174608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66BD9E0-790F-23A0-F0DE-DCF9EFC9110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3BEDECC-842D-6196-6984-BA59E104409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A31E2A4-0E73-B822-526F-EE1BB6F336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5DFAAC-BCC0-49C7-9574-18E775D25795}" type="datetimeFigureOut">
              <a:rPr lang="en-GB" smtClean="0"/>
              <a:t>09/03/2026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70E97F3-7328-D1EF-B5DC-744EDCDBF7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768F473-F1A3-FCFA-6081-D1B19082EE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D79569-4B9C-4089-86AA-F2BE259B3F3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490929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7A0E08-53DA-B94B-B9CE-B8F0233A72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93B0FC4-438A-7814-2807-EC04932030F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89AE167-8A57-0959-A743-68BB2B953E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5DFAAC-BCC0-49C7-9574-18E775D25795}" type="datetimeFigureOut">
              <a:rPr lang="en-GB" smtClean="0"/>
              <a:t>09/03/2026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655604B-8115-9678-BA21-A13842C1FE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2A5467F-372F-B4B9-CF9C-1304BCEB64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D79569-4B9C-4089-86AA-F2BE259B3F3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993421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F84592-4E1E-EC17-A4F8-C3B17705EF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F4BD8F7-3581-F5BF-F253-EA61825BD9C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2A34BDA-3E76-2BE2-B704-5CB6CC36F0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5DFAAC-BCC0-49C7-9574-18E775D25795}" type="datetimeFigureOut">
              <a:rPr lang="en-GB" smtClean="0"/>
              <a:t>09/03/2026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E7AF3FF-714D-FA24-D302-F69B3862BD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76752F6-6584-721A-AA31-ADE5CD429A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D79569-4B9C-4089-86AA-F2BE259B3F3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252914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BE4AAD-CFE7-F41A-C2F2-413D70E160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994F0B1-5568-ABCD-075E-29FAD59E946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8EB157D-C5C0-094A-96C8-71A25F60A9A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4415910-B3DB-6F95-4B3E-EAFA66576E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5DFAAC-BCC0-49C7-9574-18E775D25795}" type="datetimeFigureOut">
              <a:rPr lang="en-GB" smtClean="0"/>
              <a:t>09/03/2026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9636DAB-561D-28F9-A44D-5BE237C1D9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40697BC-2E1E-BA27-B523-8911B4DDBF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D79569-4B9C-4089-86AA-F2BE259B3F3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269752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B02D2F-3901-2EFD-ADC2-2DBCD7878A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BA8F67F-3477-5623-AB88-E2CF742E819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726D71A-5F5C-EE39-4BFF-4DC5C1ED3DF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BD1F199-4321-2FFE-68B3-3744F815A4F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DA567DD-8578-5A6F-EF36-582C5483B44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5C7CE7B-8497-0AA2-0E0D-00C434C0E3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5DFAAC-BCC0-49C7-9574-18E775D25795}" type="datetimeFigureOut">
              <a:rPr lang="en-GB" smtClean="0"/>
              <a:t>09/03/2026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11B3328-AF14-F46A-7307-D1906E07DF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EF8EA20-9696-9171-FB1E-C0EC89C110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D79569-4B9C-4089-86AA-F2BE259B3F3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320241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E96BBF-B102-2799-81EA-ECF6FE2261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92B8ACF-0ACE-D226-0FF8-866353DF97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5DFAAC-BCC0-49C7-9574-18E775D25795}" type="datetimeFigureOut">
              <a:rPr lang="en-GB" smtClean="0"/>
              <a:t>09/03/2026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FBB5265-0E6C-279D-A4F7-690354856F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D28FC64-608A-149B-544F-6060AB8D59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D79569-4B9C-4089-86AA-F2BE259B3F3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292346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5230AB0-A4D9-8D00-773A-EAF6FD3913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5DFAAC-BCC0-49C7-9574-18E775D25795}" type="datetimeFigureOut">
              <a:rPr lang="en-GB" smtClean="0"/>
              <a:t>09/03/2026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0224957-40F9-AC77-1174-991B55EC33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E5BC7E9-0BE3-80E8-9620-9E17DDA929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D79569-4B9C-4089-86AA-F2BE259B3F3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247516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94437F-7629-8BDD-6205-AFF933E72E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A333D9E-813F-6B2E-2CC7-2364E13348A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1178743-9527-E536-E6FD-F7E9D466D79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02E9802-E456-DE70-B465-985488E921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5DFAAC-BCC0-49C7-9574-18E775D25795}" type="datetimeFigureOut">
              <a:rPr lang="en-GB" smtClean="0"/>
              <a:t>09/03/2026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848441A-54B2-E83D-1064-1FED306683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0190527-BFBB-68C9-A631-9374C783B3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D79569-4B9C-4089-86AA-F2BE259B3F3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954124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8AC2B1-9473-1DB2-B60B-F67D5A0139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11837AF-83E9-BC8C-3477-0C963FB844B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9DD1F59-9C8B-341D-54EB-4D8B9F5130B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CCB9C5E-8E5E-82B1-1B8B-955DA86D92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5DFAAC-BCC0-49C7-9574-18E775D25795}" type="datetimeFigureOut">
              <a:rPr lang="en-GB" smtClean="0"/>
              <a:t>09/03/2026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C0D51BD-0703-632D-DA3D-726856A77D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554596D-32B0-A189-0BDB-7F4E005C57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D79569-4B9C-4089-86AA-F2BE259B3F3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737364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26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2560A66-1305-36E0-B074-91C4439ACC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873F0FF-AD2B-BE5C-668F-9161BD761F8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2E9F753-6374-3849-C048-29C299B4F65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5DFAAC-BCC0-49C7-9574-18E775D25795}" type="datetimeFigureOut">
              <a:rPr lang="en-GB" smtClean="0"/>
              <a:t>09/03/2026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30738A2-8CC3-8559-03F6-AA39A10E885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3300907-7BD2-9CD6-566B-0ABA19EAF2C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D79569-4B9C-4089-86AA-F2BE259B3F3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484485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9BE2B7-BAB2-693E-9F00-9A682DF11B1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529425"/>
            <a:ext cx="9144000" cy="1799150"/>
          </a:xfrm>
        </p:spPr>
        <p:txBody>
          <a:bodyPr>
            <a:normAutofit fontScale="90000"/>
          </a:bodyPr>
          <a:lstStyle/>
          <a:p>
            <a:r>
              <a:rPr lang="en-GB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Lecture 1 </a:t>
            </a:r>
            <a:br>
              <a:rPr lang="en-GB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GB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Introduction to Human Physiology 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AB2445A-F2A9-8379-CBAB-61BFEA39A7F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458010"/>
            <a:ext cx="9144000" cy="1655762"/>
          </a:xfrm>
        </p:spPr>
        <p:txBody>
          <a:bodyPr>
            <a:normAutofit fontScale="92500" lnSpcReduction="10000"/>
          </a:bodyPr>
          <a:lstStyle/>
          <a:p>
            <a:r>
              <a:rPr lang="en-GB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Physiology I </a:t>
            </a:r>
          </a:p>
          <a:p>
            <a:r>
              <a:rPr lang="en-GB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First stage, 2</a:t>
            </a:r>
            <a:r>
              <a:rPr lang="en-GB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nd</a:t>
            </a:r>
            <a:r>
              <a:rPr lang="en-GB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semester (2025-2026)</a:t>
            </a:r>
          </a:p>
          <a:p>
            <a:r>
              <a:rPr lang="en-GB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by</a:t>
            </a:r>
          </a:p>
          <a:p>
            <a:r>
              <a:rPr lang="en-GB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Dr Mustafa Riyadh Abdullah </a:t>
            </a:r>
          </a:p>
        </p:txBody>
      </p:sp>
      <p:pic>
        <p:nvPicPr>
          <p:cNvPr id="3074" name="Picture 2" descr="منصة الباحث - الجامعة المستنصرية">
            <a:extLst>
              <a:ext uri="{FF2B5EF4-FFF2-40B4-BE49-F238E27FC236}">
                <a16:creationId xmlns:a16="http://schemas.microsoft.com/office/drawing/2014/main" id="{91E78902-5866-1D34-86ED-B8775DC703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95208" y="64040"/>
            <a:ext cx="2457911" cy="24516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الجامعة المستنصرية - محاضرات كلية الصيدلة">
            <a:extLst>
              <a:ext uri="{FF2B5EF4-FFF2-40B4-BE49-F238E27FC236}">
                <a16:creationId xmlns:a16="http://schemas.microsoft.com/office/drawing/2014/main" id="{75A9924F-B621-2710-DFB0-4037A62EA4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48265" y="-252449"/>
            <a:ext cx="3097161" cy="30971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586352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6626F5F-A90D-FB3E-5F99-33EDDC19755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BF699F-D1E3-C35C-04F8-DA0E36821F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08668"/>
            <a:ext cx="10515600" cy="795081"/>
          </a:xfrm>
        </p:spPr>
        <p:txBody>
          <a:bodyPr>
            <a:normAutofit/>
          </a:bodyPr>
          <a:lstStyle/>
          <a:p>
            <a:pPr algn="ctr"/>
            <a:r>
              <a:rPr lang="en-GB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1.2  How Is the Body Organized?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5583DD7F-4CE6-362E-B8C9-5B768656E85B}"/>
              </a:ext>
            </a:extLst>
          </p:cNvPr>
          <p:cNvSpPr txBox="1">
            <a:spLocks/>
          </p:cNvSpPr>
          <p:nvPr/>
        </p:nvSpPr>
        <p:spPr>
          <a:xfrm>
            <a:off x="274320" y="920792"/>
            <a:ext cx="11691537" cy="5828540"/>
          </a:xfrm>
          <a:prstGeom prst="rect">
            <a:avLst/>
          </a:prstGeom>
          <a:solidFill>
            <a:schemeClr val="lt1">
              <a:alpha val="60000"/>
            </a:schemeClr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v"/>
            </a:pPr>
            <a:r>
              <a:rPr lang="en-GB" b="1" dirty="0"/>
              <a:t>Nervous Tissue: </a:t>
            </a:r>
            <a:r>
              <a:rPr lang="en-GB" dirty="0"/>
              <a:t>a collection of neurons</a:t>
            </a:r>
          </a:p>
          <a:p>
            <a:r>
              <a:rPr lang="en-GB" dirty="0"/>
              <a:t>Examples:</a:t>
            </a:r>
          </a:p>
          <a:p>
            <a:pPr lvl="1"/>
            <a:r>
              <a:rPr lang="en-GB" sz="2800" b="1" dirty="0"/>
              <a:t>brain tissue</a:t>
            </a:r>
            <a:endParaRPr lang="en-GB" sz="2800" dirty="0"/>
          </a:p>
          <a:p>
            <a:pPr lvl="1"/>
            <a:r>
              <a:rPr lang="en-GB" sz="2800" b="1" dirty="0"/>
              <a:t>spinal cord tissue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GB" b="1" dirty="0"/>
              <a:t>What is a Nerve?</a:t>
            </a:r>
          </a:p>
          <a:p>
            <a:r>
              <a:rPr lang="en-GB" dirty="0"/>
              <a:t>In some parts of the body:</a:t>
            </a:r>
          </a:p>
          <a:p>
            <a:pPr lvl="1"/>
            <a:r>
              <a:rPr lang="en-GB" sz="2800" dirty="0"/>
              <a:t>long cellular extensions from many neurons are bundled together</a:t>
            </a:r>
          </a:p>
          <a:p>
            <a:pPr lvl="1"/>
            <a:r>
              <a:rPr lang="en-GB" sz="2800" dirty="0"/>
              <a:t>plus </a:t>
            </a:r>
            <a:r>
              <a:rPr lang="en-GB" sz="2800" b="1" dirty="0"/>
              <a:t>connective tissue</a:t>
            </a:r>
            <a:r>
              <a:rPr lang="en-GB" sz="2800" dirty="0"/>
              <a:t> for support</a:t>
            </a:r>
          </a:p>
          <a:p>
            <a:r>
              <a:rPr lang="en-GB" dirty="0"/>
              <a:t>This bundle is called a </a:t>
            </a:r>
            <a:r>
              <a:rPr lang="en-GB" b="1" dirty="0"/>
              <a:t>nerve</a:t>
            </a:r>
            <a:endParaRPr lang="en-GB" dirty="0"/>
          </a:p>
          <a:p>
            <a:r>
              <a:rPr lang="en-GB" dirty="0"/>
              <a:t>Function: carries signals between:</a:t>
            </a:r>
          </a:p>
          <a:p>
            <a:pPr lvl="1"/>
            <a:r>
              <a:rPr lang="en-GB" sz="2800" dirty="0"/>
              <a:t>the </a:t>
            </a:r>
            <a:r>
              <a:rPr lang="en-GB" sz="2800" b="1" dirty="0"/>
              <a:t>nervous system</a:t>
            </a:r>
            <a:endParaRPr lang="en-GB" sz="2800" dirty="0"/>
          </a:p>
          <a:p>
            <a:pPr lvl="1"/>
            <a:r>
              <a:rPr lang="en-GB" sz="2800" dirty="0"/>
              <a:t>and the </a:t>
            </a:r>
            <a:r>
              <a:rPr lang="en-GB" sz="2800" b="1" dirty="0"/>
              <a:t>rest of the body</a:t>
            </a:r>
            <a:endParaRPr lang="en-GB" sz="2800" dirty="0"/>
          </a:p>
          <a:p>
            <a:pPr lvl="1"/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284858170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4A07F23-3229-9F49-8301-F58A57E5E7D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169FBE-FDB1-77D7-5A43-3F70123591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08668"/>
            <a:ext cx="10515600" cy="795081"/>
          </a:xfrm>
        </p:spPr>
        <p:txBody>
          <a:bodyPr>
            <a:normAutofit/>
          </a:bodyPr>
          <a:lstStyle/>
          <a:p>
            <a:pPr algn="ctr"/>
            <a:r>
              <a:rPr lang="en-GB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1.2  How Is the Body Organized?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2A92906-0C34-3545-316A-9AD613B3825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6142" y="920792"/>
            <a:ext cx="11843938" cy="5828540"/>
          </a:xfrm>
          <a:solidFill>
            <a:schemeClr val="lt1">
              <a:alpha val="60000"/>
            </a:schemeClr>
          </a:solidFill>
          <a:effectLst>
            <a:reflection endPos="0" dist="50800" dir="5400000" sy="-100000" algn="bl" rotWithShape="0"/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v"/>
            </a:pPr>
            <a:r>
              <a:rPr lang="en-GB" b="1" u="sng" dirty="0"/>
              <a:t>Epithelial Cells and Epithelial Tissue (Epithelium)</a:t>
            </a:r>
          </a:p>
          <a:p>
            <a:pPr>
              <a:lnSpc>
                <a:spcPct val="100000"/>
              </a:lnSpc>
            </a:pPr>
            <a:r>
              <a:rPr lang="en-GB" sz="2400" dirty="0"/>
              <a:t>Epithelial cells are specialised for: Selective absorption (ions + organic molecules), Selective secretion, Protection (barrier between environments)</a:t>
            </a:r>
          </a:p>
          <a:p>
            <a:pPr>
              <a:lnSpc>
                <a:spcPct val="100000"/>
              </a:lnSpc>
            </a:pPr>
            <a:r>
              <a:rPr lang="en-GB" sz="2400" dirty="0"/>
              <a:t>Epithelial cells are named by their shape: </a:t>
            </a:r>
            <a:r>
              <a:rPr lang="en-GB" sz="2400" b="1" dirty="0"/>
              <a:t>Cuboidal</a:t>
            </a:r>
            <a:r>
              <a:rPr lang="en-GB" sz="2400" dirty="0"/>
              <a:t> = cube-shaped, </a:t>
            </a:r>
            <a:r>
              <a:rPr lang="en-GB" sz="2400" b="1" dirty="0"/>
              <a:t>Columnar</a:t>
            </a:r>
            <a:r>
              <a:rPr lang="en-GB" sz="2400" dirty="0"/>
              <a:t> = tall/elongated, </a:t>
            </a:r>
            <a:r>
              <a:rPr lang="en-GB" sz="2400" b="1" dirty="0"/>
              <a:t>Squamous</a:t>
            </a:r>
            <a:r>
              <a:rPr lang="en-GB" sz="2400" dirty="0"/>
              <a:t> = flat, </a:t>
            </a:r>
            <a:r>
              <a:rPr lang="en-GB" sz="2400" b="1" dirty="0"/>
              <a:t>Ciliated</a:t>
            </a:r>
            <a:r>
              <a:rPr lang="en-GB" sz="2400" dirty="0"/>
              <a:t> = with cilia (hair-like structures).</a:t>
            </a:r>
          </a:p>
          <a:p>
            <a:pPr>
              <a:lnSpc>
                <a:spcPct val="100000"/>
              </a:lnSpc>
            </a:pPr>
            <a:r>
              <a:rPr lang="en-GB" sz="2400" dirty="0"/>
              <a:t>Epithelia may be arranged in single-cell-thick tissue, called a </a:t>
            </a:r>
            <a:r>
              <a:rPr lang="en-GB" sz="2400" b="1" dirty="0"/>
              <a:t>simple epithelium</a:t>
            </a:r>
            <a:r>
              <a:rPr lang="en-GB" sz="2400" dirty="0"/>
              <a:t>, or a thicker tissue consisting of numerous layers of cells, called a </a:t>
            </a:r>
            <a:r>
              <a:rPr lang="en-GB" sz="2400" b="1" dirty="0"/>
              <a:t>stratified epithelium</a:t>
            </a:r>
            <a:r>
              <a:rPr lang="en-GB" sz="2400" dirty="0"/>
              <a:t>.</a:t>
            </a:r>
          </a:p>
          <a:p>
            <a:pPr>
              <a:lnSpc>
                <a:spcPct val="100000"/>
              </a:lnSpc>
            </a:pPr>
            <a:r>
              <a:rPr lang="en-GB" sz="2400" dirty="0"/>
              <a:t>The type of epithelium that forms in a given region of the body reflects the </a:t>
            </a:r>
            <a:r>
              <a:rPr lang="en-GB" sz="2400" b="1" dirty="0"/>
              <a:t>function</a:t>
            </a:r>
            <a:r>
              <a:rPr lang="en-GB" sz="2400" dirty="0"/>
              <a:t> of that particular epithelium. </a:t>
            </a:r>
            <a:r>
              <a:rPr lang="en-GB" sz="2400" b="1" dirty="0"/>
              <a:t>Example: Ciliated Epithelium in the Trachea</a:t>
            </a:r>
          </a:p>
          <a:p>
            <a:pPr marL="342900" indent="-342900">
              <a:lnSpc>
                <a:spcPct val="100000"/>
              </a:lnSpc>
              <a:buFont typeface="+mj-lt"/>
              <a:buAutoNum type="arabicPeriod"/>
            </a:pPr>
            <a:r>
              <a:rPr lang="en-GB" sz="2400" dirty="0"/>
              <a:t>The trachea lining contains </a:t>
            </a:r>
            <a:r>
              <a:rPr lang="en-GB" sz="2400" b="1" dirty="0"/>
              <a:t>ciliated epithelial cells</a:t>
            </a:r>
            <a:endParaRPr lang="en-GB" sz="2400" dirty="0"/>
          </a:p>
          <a:p>
            <a:pPr marL="342900" indent="-342900">
              <a:lnSpc>
                <a:spcPct val="100000"/>
              </a:lnSpc>
              <a:buFont typeface="+mj-lt"/>
              <a:buAutoNum type="arabicPeriod"/>
            </a:pPr>
            <a:r>
              <a:rPr lang="en-GB" sz="2400" dirty="0"/>
              <a:t>Cilia beat to move </a:t>
            </a:r>
            <a:r>
              <a:rPr lang="en-GB" sz="2400" b="1" dirty="0"/>
              <a:t>mucus upward</a:t>
            </a:r>
            <a:endParaRPr lang="en-GB" sz="2400" dirty="0"/>
          </a:p>
          <a:p>
            <a:pPr marL="342900" indent="-342900">
              <a:lnSpc>
                <a:spcPct val="100000"/>
              </a:lnSpc>
              <a:buFont typeface="+mj-lt"/>
              <a:buAutoNum type="arabicPeriod"/>
            </a:pPr>
            <a:r>
              <a:rPr lang="en-GB" sz="2400" dirty="0"/>
              <a:t>This helps prevent </a:t>
            </a:r>
            <a:r>
              <a:rPr lang="en-GB" sz="2400" b="1" dirty="0"/>
              <a:t>dust/pollutants</a:t>
            </a:r>
            <a:r>
              <a:rPr lang="en-GB" sz="2400" dirty="0"/>
              <a:t> from reaching delicate lung tissue</a:t>
            </a:r>
          </a:p>
          <a:p>
            <a:endParaRPr lang="en-GB" sz="2400" b="1" dirty="0"/>
          </a:p>
        </p:txBody>
      </p:sp>
    </p:spTree>
    <p:extLst>
      <p:ext uri="{BB962C8B-B14F-4D97-AF65-F5344CB8AC3E}">
        <p14:creationId xmlns:p14="http://schemas.microsoft.com/office/powerpoint/2010/main" val="217978605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18BEBDD-75C1-8E69-807D-72498AE0777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209B80-E865-6EE4-3DDA-8F7080694C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08668"/>
            <a:ext cx="10515600" cy="795081"/>
          </a:xfrm>
        </p:spPr>
        <p:txBody>
          <a:bodyPr>
            <a:normAutofit/>
          </a:bodyPr>
          <a:lstStyle/>
          <a:p>
            <a:pPr algn="ctr"/>
            <a:r>
              <a:rPr lang="en-GB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1.2  How Is the Body Organized?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2CE0ADDD-043C-F46B-FBCE-08EA307DFCDD}"/>
              </a:ext>
            </a:extLst>
          </p:cNvPr>
          <p:cNvSpPr txBox="1">
            <a:spLocks/>
          </p:cNvSpPr>
          <p:nvPr/>
        </p:nvSpPr>
        <p:spPr>
          <a:xfrm>
            <a:off x="365760" y="920792"/>
            <a:ext cx="11600097" cy="5828540"/>
          </a:xfrm>
          <a:prstGeom prst="rect">
            <a:avLst/>
          </a:prstGeom>
          <a:solidFill>
            <a:schemeClr val="lt1">
              <a:alpha val="60000"/>
            </a:schemeClr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v"/>
            </a:pPr>
            <a:r>
              <a:rPr lang="en-GB" sz="2000" dirty="0"/>
              <a:t>Epithelia: cover </a:t>
            </a:r>
            <a:r>
              <a:rPr lang="en-GB" sz="2000" b="1" dirty="0"/>
              <a:t>body surfaces</a:t>
            </a:r>
            <a:r>
              <a:rPr lang="en-GB" sz="2000" dirty="0"/>
              <a:t> and </a:t>
            </a:r>
            <a:r>
              <a:rPr lang="en-GB" sz="2000" b="1" dirty="0"/>
              <a:t>organ surfaces, </a:t>
            </a:r>
            <a:r>
              <a:rPr lang="en-GB" sz="2000" dirty="0"/>
              <a:t>line the inside of </a:t>
            </a:r>
            <a:r>
              <a:rPr lang="en-GB" sz="2000" b="1" dirty="0"/>
              <a:t>tubes and hollow structures</a:t>
            </a:r>
            <a:r>
              <a:rPr lang="en-GB" sz="2000" dirty="0"/>
              <a:t> (e.g., trachea, GI tract, kidney tubules) </a:t>
            </a:r>
          </a:p>
          <a:p>
            <a:r>
              <a:rPr lang="en-GB" sz="2400" dirty="0"/>
              <a:t>Epithelial cells sit on a protein layer called the </a:t>
            </a:r>
            <a:r>
              <a:rPr lang="en-GB" sz="2400" b="1" dirty="0"/>
              <a:t>basement membrane</a:t>
            </a:r>
            <a:endParaRPr lang="en-GB" sz="2400" dirty="0"/>
          </a:p>
          <a:p>
            <a:pPr lvl="1"/>
            <a:r>
              <a:rPr lang="en-GB" sz="2000" dirty="0"/>
              <a:t>helps </a:t>
            </a:r>
            <a:r>
              <a:rPr lang="en-GB" sz="2000" b="1" dirty="0"/>
              <a:t>anchor</a:t>
            </a:r>
            <a:r>
              <a:rPr lang="en-GB" sz="2000" dirty="0"/>
              <a:t> the tissue</a:t>
            </a:r>
          </a:p>
          <a:p>
            <a:r>
              <a:rPr lang="en-GB" sz="2400" dirty="0"/>
              <a:t>Two “sides” of an epithelial cell:</a:t>
            </a:r>
          </a:p>
          <a:p>
            <a:pPr lvl="1"/>
            <a:r>
              <a:rPr lang="en-GB" sz="2000" b="1" dirty="0"/>
              <a:t>Basolateral side</a:t>
            </a:r>
            <a:r>
              <a:rPr lang="en-GB" sz="2000" dirty="0"/>
              <a:t> = attached toward basement membrane / body fluids</a:t>
            </a:r>
          </a:p>
          <a:p>
            <a:pPr lvl="1"/>
            <a:r>
              <a:rPr lang="en-GB" sz="2000" b="1" dirty="0"/>
              <a:t>Apical side</a:t>
            </a:r>
            <a:r>
              <a:rPr lang="en-GB" sz="2000" dirty="0"/>
              <a:t> = faces the </a:t>
            </a:r>
            <a:r>
              <a:rPr lang="en-GB" sz="2000" b="1" dirty="0"/>
              <a:t>lumen</a:t>
            </a:r>
            <a:r>
              <a:rPr lang="en-GB" sz="2000" dirty="0"/>
              <a:t> (inside space of a tube)</a:t>
            </a:r>
          </a:p>
          <a:p>
            <a:r>
              <a:rPr lang="en-GB" sz="2400" dirty="0"/>
              <a:t>polarity = two sides with different roles.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GB" sz="2400" b="1" dirty="0"/>
              <a:t>Tight Junctions </a:t>
            </a:r>
          </a:p>
          <a:p>
            <a:r>
              <a:rPr lang="en-GB" sz="2400" dirty="0"/>
              <a:t>Cells are joined along their sides by </a:t>
            </a:r>
            <a:r>
              <a:rPr lang="en-GB" sz="2400" b="1" dirty="0"/>
              <a:t>tight junctions</a:t>
            </a:r>
            <a:endParaRPr lang="en-GB" sz="2400" dirty="0"/>
          </a:p>
          <a:p>
            <a:r>
              <a:rPr lang="en-GB" sz="2400" dirty="0"/>
              <a:t>Tight junctions act as </a:t>
            </a:r>
            <a:r>
              <a:rPr lang="en-GB" sz="2400" b="1" dirty="0"/>
              <a:t>selective barriers</a:t>
            </a:r>
            <a:endParaRPr lang="en-GB" sz="2400" dirty="0"/>
          </a:p>
          <a:p>
            <a:r>
              <a:rPr lang="en-GB" sz="2400" dirty="0"/>
              <a:t>They regulate what can pass </a:t>
            </a:r>
            <a:r>
              <a:rPr lang="en-GB" sz="2400" b="1" dirty="0"/>
              <a:t>between</a:t>
            </a:r>
            <a:r>
              <a:rPr lang="en-GB" sz="2400" dirty="0"/>
              <a:t> cells (paracellular pathway)</a:t>
            </a:r>
          </a:p>
          <a:p>
            <a:r>
              <a:rPr lang="en-GB" sz="2400" dirty="0"/>
              <a:t>They help maintain separation between apical vs basolateral environments</a:t>
            </a:r>
          </a:p>
          <a:p>
            <a:endParaRPr lang="en-GB" sz="2400" dirty="0"/>
          </a:p>
          <a:p>
            <a:pPr>
              <a:buFont typeface="Wingdings" panose="05000000000000000000" pitchFamily="2" charset="2"/>
              <a:buChar char="v"/>
            </a:pPr>
            <a:endParaRPr lang="en-GB" sz="2000" dirty="0"/>
          </a:p>
        </p:txBody>
      </p:sp>
    </p:spTree>
    <p:extLst>
      <p:ext uri="{BB962C8B-B14F-4D97-AF65-F5344CB8AC3E}">
        <p14:creationId xmlns:p14="http://schemas.microsoft.com/office/powerpoint/2010/main" val="578963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51C3D6D-0D57-7B1B-1F71-43A78BC048F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2EF753-95D9-8BDE-63D7-0DF474A1BE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08668"/>
            <a:ext cx="10515600" cy="795081"/>
          </a:xfrm>
        </p:spPr>
        <p:txBody>
          <a:bodyPr>
            <a:normAutofit/>
          </a:bodyPr>
          <a:lstStyle/>
          <a:p>
            <a:pPr algn="ctr"/>
            <a:r>
              <a:rPr lang="en-GB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1.2  How Is the Body Organized?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85D11A1-A1EC-6DCC-E7C9-CF303834A5B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6142" y="920792"/>
            <a:ext cx="10980338" cy="5828540"/>
          </a:xfrm>
          <a:solidFill>
            <a:schemeClr val="lt1">
              <a:alpha val="60000"/>
            </a:schemeClr>
          </a:solidFill>
          <a:effectLst>
            <a:reflection endPos="0" dist="50800" dir="5400000" sy="-100000" algn="bl" rotWithShape="0"/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en-GB" sz="2000" b="1" dirty="0"/>
              <a:t>Figure 1.2 (Kidney Tubule Example: Directional Transport)</a:t>
            </a:r>
          </a:p>
          <a:p>
            <a:r>
              <a:rPr lang="en-GB" sz="2000" b="1" dirty="0"/>
              <a:t>Apical membrane</a:t>
            </a:r>
            <a:r>
              <a:rPr lang="en-GB" sz="2000" dirty="0"/>
              <a:t> transports </a:t>
            </a:r>
            <a:r>
              <a:rPr lang="en-GB" sz="2000" b="1" dirty="0"/>
              <a:t>glucose from the tubule lumen into the epithelial cell</a:t>
            </a:r>
            <a:endParaRPr lang="en-GB" sz="2000" dirty="0"/>
          </a:p>
          <a:p>
            <a:r>
              <a:rPr lang="en-GB" sz="2000" b="1" dirty="0"/>
              <a:t>Basolateral membrane</a:t>
            </a:r>
            <a:r>
              <a:rPr lang="en-GB" sz="2000" dirty="0"/>
              <a:t> transports </a:t>
            </a:r>
            <a:r>
              <a:rPr lang="en-GB" sz="2000" b="1" dirty="0"/>
              <a:t>glucose out of the cell toward the interstitial fluid/blood</a:t>
            </a:r>
            <a:endParaRPr lang="en-GB" sz="2000" dirty="0"/>
          </a:p>
          <a:p>
            <a:r>
              <a:rPr lang="en-GB" sz="2000" b="1" dirty="0"/>
              <a:t>Tight junctions</a:t>
            </a:r>
            <a:r>
              <a:rPr lang="en-GB" sz="2000" dirty="0"/>
              <a:t> prevent glucose from leaking </a:t>
            </a:r>
            <a:r>
              <a:rPr lang="ar-SA" sz="2000" b="1" dirty="0"/>
              <a:t>backwards</a:t>
            </a:r>
            <a:r>
              <a:rPr lang="en-GB" sz="2000" dirty="0"/>
              <a:t> into the lumen</a:t>
            </a:r>
          </a:p>
          <a:p>
            <a:r>
              <a:rPr lang="en-GB" sz="2000" dirty="0"/>
              <a:t>Result: glucose moves </a:t>
            </a:r>
            <a:r>
              <a:rPr lang="ar-SA" sz="2000" dirty="0"/>
              <a:t>from the </a:t>
            </a:r>
            <a:r>
              <a:rPr lang="en-GB" sz="2000" b="1" dirty="0"/>
              <a:t>lumen → cell → blood</a:t>
            </a:r>
            <a:endParaRPr lang="en-GB" sz="2000" dirty="0"/>
          </a:p>
          <a:p>
            <a:endParaRPr lang="en-GB" sz="1800" b="1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D072DF2-A605-D6F5-C039-F3AE6B7C85C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21200" y="2928897"/>
            <a:ext cx="6532880" cy="3664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160399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6A23C20-95C9-A85A-409F-71F164A60EC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08AA11-B7BF-3DD5-6479-307E63AF16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08668"/>
            <a:ext cx="10515600" cy="795081"/>
          </a:xfrm>
        </p:spPr>
        <p:txBody>
          <a:bodyPr>
            <a:normAutofit/>
          </a:bodyPr>
          <a:lstStyle/>
          <a:p>
            <a:pPr algn="ctr"/>
            <a:r>
              <a:rPr lang="en-GB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1.2  How Is the Body Organized?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82AC2162-9A3D-2056-9B26-76B36D074E8F}"/>
              </a:ext>
            </a:extLst>
          </p:cNvPr>
          <p:cNvSpPr txBox="1">
            <a:spLocks/>
          </p:cNvSpPr>
          <p:nvPr/>
        </p:nvSpPr>
        <p:spPr>
          <a:xfrm>
            <a:off x="111760" y="920792"/>
            <a:ext cx="11854097" cy="5828540"/>
          </a:xfrm>
          <a:prstGeom prst="rect">
            <a:avLst/>
          </a:prstGeom>
          <a:solidFill>
            <a:schemeClr val="lt1">
              <a:alpha val="60000"/>
            </a:schemeClr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v"/>
            </a:pPr>
            <a:r>
              <a:rPr lang="en-GB" b="1" u="sng" dirty="0"/>
              <a:t>Connective-Tissue Cells and Connective Tissue</a:t>
            </a:r>
          </a:p>
          <a:p>
            <a:r>
              <a:rPr lang="en-GB" dirty="0"/>
              <a:t>Connective tissue </a:t>
            </a:r>
            <a:r>
              <a:rPr lang="en-GB" b="1" dirty="0"/>
              <a:t>connects, anchor and supports</a:t>
            </a:r>
            <a:r>
              <a:rPr lang="en-GB" dirty="0"/>
              <a:t> body structures</a:t>
            </a:r>
          </a:p>
          <a:p>
            <a:r>
              <a:rPr lang="en-GB" dirty="0"/>
              <a:t>Types include: loose, dense, bone, cartilage, adipose, </a:t>
            </a:r>
            <a:r>
              <a:rPr lang="en-GB" b="1" dirty="0"/>
              <a:t>blood</a:t>
            </a:r>
            <a:endParaRPr lang="en-GB" dirty="0"/>
          </a:p>
          <a:p>
            <a:r>
              <a:rPr lang="en-GB" dirty="0"/>
              <a:t>An important function of some connective tissue is to form the </a:t>
            </a:r>
            <a:r>
              <a:rPr lang="en-GB" b="1" dirty="0"/>
              <a:t>extracellular matrix (ECM) around cells</a:t>
            </a:r>
            <a:r>
              <a:rPr lang="en-GB" dirty="0"/>
              <a:t>. </a:t>
            </a:r>
          </a:p>
          <a:p>
            <a:r>
              <a:rPr lang="en-GB" dirty="0"/>
              <a:t>The ECM consists of a mixture of </a:t>
            </a:r>
            <a:r>
              <a:rPr lang="en-GB" b="1" dirty="0"/>
              <a:t>proteins and</a:t>
            </a:r>
            <a:r>
              <a:rPr lang="en-GB" dirty="0"/>
              <a:t> </a:t>
            </a:r>
            <a:r>
              <a:rPr lang="en-GB" b="1" dirty="0"/>
              <a:t>polysaccharides</a:t>
            </a:r>
            <a:r>
              <a:rPr lang="en-GB" dirty="0"/>
              <a:t> (chains of sugar molecules) and, in some cases, </a:t>
            </a:r>
            <a:r>
              <a:rPr lang="en-GB" b="1" dirty="0"/>
              <a:t>minerals</a:t>
            </a:r>
            <a:r>
              <a:rPr lang="en-GB" dirty="0"/>
              <a:t>, specific to any given tissue. </a:t>
            </a:r>
          </a:p>
          <a:p>
            <a:r>
              <a:rPr lang="en-GB" dirty="0"/>
              <a:t>The ECM serves two general functions: </a:t>
            </a:r>
            <a:r>
              <a:rPr lang="en-GB" b="1" dirty="0"/>
              <a:t>■ provides a scaffold for cellular attachments ■ transmits information in the form of chemical messengers to the cells to help regulate their activity, migration, growth, and differentiation</a:t>
            </a:r>
          </a:p>
          <a:p>
            <a:r>
              <a:rPr lang="en-GB" sz="2400" dirty="0"/>
              <a:t>The ECM contains </a:t>
            </a:r>
            <a:r>
              <a:rPr lang="en-GB" sz="2400" b="1" dirty="0" err="1"/>
              <a:t>fibers</a:t>
            </a:r>
            <a:r>
              <a:rPr lang="en-GB" sz="2400" dirty="0"/>
              <a:t> (insoluble proteins), mainly </a:t>
            </a:r>
            <a:r>
              <a:rPr lang="en-GB" sz="2400" b="1" dirty="0"/>
              <a:t>collagen</a:t>
            </a:r>
            <a:r>
              <a:rPr lang="en-GB" sz="2400" dirty="0"/>
              <a:t> (rope-like, very strong) and </a:t>
            </a:r>
            <a:r>
              <a:rPr lang="en-GB" sz="2400" b="1" dirty="0"/>
              <a:t>elastin</a:t>
            </a:r>
            <a:r>
              <a:rPr lang="en-GB" sz="2400" dirty="0"/>
              <a:t> (rubber-band-like, stretch and recoil).</a:t>
            </a:r>
          </a:p>
        </p:txBody>
      </p:sp>
    </p:spTree>
    <p:extLst>
      <p:ext uri="{BB962C8B-B14F-4D97-AF65-F5344CB8AC3E}">
        <p14:creationId xmlns:p14="http://schemas.microsoft.com/office/powerpoint/2010/main" val="201043630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A916094-A976-A5C5-EF8B-3157264CF6A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9BC581-F060-4FDF-AB4F-5DB5AE3ED0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08668"/>
            <a:ext cx="10515600" cy="795081"/>
          </a:xfrm>
        </p:spPr>
        <p:txBody>
          <a:bodyPr>
            <a:normAutofit/>
          </a:bodyPr>
          <a:lstStyle/>
          <a:p>
            <a:pPr algn="ctr"/>
            <a:r>
              <a:rPr lang="en-GB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1.2  How Is the Body Organized?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8CD9A1A-618C-216D-CCC4-CBE3CC29EED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6142" y="920792"/>
            <a:ext cx="11823618" cy="5828540"/>
          </a:xfrm>
          <a:solidFill>
            <a:schemeClr val="lt1">
              <a:alpha val="60000"/>
            </a:schemeClr>
          </a:solidFill>
          <a:effectLst>
            <a:reflection endPos="0" dist="50800" dir="5400000" sy="-100000" algn="bl" rotWithShape="0"/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en-GB" sz="2400" dirty="0"/>
              <a:t>It also contains </a:t>
            </a:r>
            <a:r>
              <a:rPr lang="en-GB" sz="2400" b="1" dirty="0"/>
              <a:t>non-fibrous proteins with carbohydrates</a:t>
            </a:r>
            <a:r>
              <a:rPr lang="en-GB" sz="2400" dirty="0"/>
              <a:t>.</a:t>
            </a:r>
          </a:p>
          <a:p>
            <a:r>
              <a:rPr lang="en-GB" sz="2400" dirty="0"/>
              <a:t>The ECM can be compared to </a:t>
            </a:r>
            <a:r>
              <a:rPr lang="en-GB" sz="2400" b="1" dirty="0"/>
              <a:t>reinforced concrete</a:t>
            </a:r>
            <a:r>
              <a:rPr lang="en-GB" sz="2400" dirty="0"/>
              <a:t>:</a:t>
            </a:r>
          </a:p>
          <a:p>
            <a:pPr lvl="1"/>
            <a:r>
              <a:rPr lang="en-GB" sz="2000" b="1" dirty="0"/>
              <a:t>Collagen </a:t>
            </a:r>
            <a:r>
              <a:rPr lang="en-GB" sz="2000" b="1" dirty="0" err="1"/>
              <a:t>fibers</a:t>
            </a:r>
            <a:r>
              <a:rPr lang="en-GB" sz="2000" dirty="0"/>
              <a:t> act like the </a:t>
            </a:r>
            <a:r>
              <a:rPr lang="en-GB" sz="2000" b="1" dirty="0"/>
              <a:t>steel rods/mesh</a:t>
            </a:r>
            <a:r>
              <a:rPr lang="en-GB" sz="2000" dirty="0"/>
              <a:t> that strengthen concrete (collagen may form </a:t>
            </a:r>
            <a:r>
              <a:rPr lang="en-GB" sz="2000" b="1" dirty="0"/>
              <a:t>up to ~1/3 of body proteins</a:t>
            </a:r>
            <a:r>
              <a:rPr lang="en-GB" sz="2000" dirty="0"/>
              <a:t>).</a:t>
            </a:r>
          </a:p>
          <a:p>
            <a:pPr lvl="1"/>
            <a:r>
              <a:rPr lang="en-GB" sz="2000" dirty="0"/>
              <a:t>The carbohydrate-containing molecules are like the </a:t>
            </a:r>
            <a:r>
              <a:rPr lang="en-GB" sz="2000" b="1" dirty="0"/>
              <a:t>cement</a:t>
            </a:r>
            <a:r>
              <a:rPr lang="en-GB" sz="2000" dirty="0"/>
              <a:t> around the rods.</a:t>
            </a:r>
          </a:p>
          <a:p>
            <a:r>
              <a:rPr lang="en-GB" sz="2000" dirty="0"/>
              <a:t>Unlike real cement, these molecules are </a:t>
            </a:r>
            <a:r>
              <a:rPr lang="en-GB" sz="2000" b="1" dirty="0"/>
              <a:t>active</a:t>
            </a:r>
            <a:r>
              <a:rPr lang="en-GB" sz="2000" dirty="0"/>
              <a:t>: </a:t>
            </a:r>
          </a:p>
          <a:p>
            <a:pPr marL="0" indent="0">
              <a:buNone/>
            </a:pPr>
            <a:r>
              <a:rPr lang="en-GB" sz="2000" dirty="0"/>
              <a:t>they help </a:t>
            </a:r>
            <a:r>
              <a:rPr lang="en-GB" sz="2000" b="1" dirty="0"/>
              <a:t>cells stick together (adhesion)</a:t>
            </a:r>
            <a:r>
              <a:rPr lang="en-GB" sz="2000" dirty="0"/>
              <a:t>,</a:t>
            </a:r>
          </a:p>
          <a:p>
            <a:pPr marL="0" indent="0">
              <a:buNone/>
            </a:pPr>
            <a:r>
              <a:rPr lang="en-GB" sz="2000" dirty="0"/>
              <a:t> </a:t>
            </a:r>
            <a:r>
              <a:rPr lang="en-GB" sz="2000" b="1" dirty="0"/>
              <a:t>recognize each other</a:t>
            </a:r>
            <a:r>
              <a:rPr lang="en-GB" sz="2000" dirty="0"/>
              <a:t>, and support </a:t>
            </a:r>
            <a:r>
              <a:rPr lang="en-GB" sz="2000" b="1" dirty="0"/>
              <a:t>cell communication</a:t>
            </a:r>
            <a:r>
              <a:rPr lang="en-GB" sz="2000" dirty="0"/>
              <a:t> </a:t>
            </a:r>
          </a:p>
          <a:p>
            <a:pPr marL="0" indent="0">
              <a:buNone/>
            </a:pPr>
            <a:r>
              <a:rPr lang="en-GB" sz="2000" dirty="0"/>
              <a:t>by linking extracellular signals to cells. </a:t>
            </a:r>
          </a:p>
          <a:p>
            <a:endParaRPr lang="en-GB" sz="1800" b="1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C55E68A1-488D-A8EA-A9B9-15E2889AA40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75178" y="3357880"/>
            <a:ext cx="5574582" cy="3195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731639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FB4D23A-DCD2-92F3-09B8-64C8C60FDFD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73B92C-EBCA-5D48-02C1-4EE197984E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08668"/>
            <a:ext cx="10515600" cy="795081"/>
          </a:xfrm>
        </p:spPr>
        <p:txBody>
          <a:bodyPr>
            <a:normAutofit/>
          </a:bodyPr>
          <a:lstStyle/>
          <a:p>
            <a:pPr algn="ctr"/>
            <a:r>
              <a:rPr lang="en-GB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1.2  How Is the Body Organized?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88CF6E40-E7FD-0B27-1B5D-4616ED677678}"/>
              </a:ext>
            </a:extLst>
          </p:cNvPr>
          <p:cNvSpPr txBox="1">
            <a:spLocks/>
          </p:cNvSpPr>
          <p:nvPr/>
        </p:nvSpPr>
        <p:spPr>
          <a:xfrm>
            <a:off x="304800" y="920792"/>
            <a:ext cx="11661057" cy="5828540"/>
          </a:xfrm>
          <a:prstGeom prst="rect">
            <a:avLst/>
          </a:prstGeom>
          <a:solidFill>
            <a:schemeClr val="lt1">
              <a:alpha val="60000"/>
            </a:schemeClr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v"/>
            </a:pPr>
            <a:r>
              <a:rPr lang="en-GB" b="1" u="sng" dirty="0"/>
              <a:t>Organs and Organ Systems </a:t>
            </a:r>
            <a:endParaRPr lang="ar-SA" b="1" u="sng" dirty="0"/>
          </a:p>
          <a:p>
            <a:r>
              <a:rPr lang="en-GB" b="1" dirty="0"/>
              <a:t>Organs</a:t>
            </a:r>
            <a:r>
              <a:rPr lang="en-GB" dirty="0"/>
              <a:t> are made of </a:t>
            </a:r>
            <a:r>
              <a:rPr lang="en-GB" b="1" dirty="0"/>
              <a:t>2 or more tissue types</a:t>
            </a:r>
            <a:r>
              <a:rPr lang="en-GB" dirty="0"/>
              <a:t> (epithelial, connective, muscle, nervous) arranged as </a:t>
            </a:r>
            <a:r>
              <a:rPr lang="en-GB" b="1" dirty="0"/>
              <a:t>sheets, tubes, layers, bundles</a:t>
            </a:r>
            <a:r>
              <a:rPr lang="en-GB" dirty="0"/>
              <a:t>.</a:t>
            </a:r>
          </a:p>
          <a:p>
            <a:r>
              <a:rPr lang="en-GB" b="1" dirty="0"/>
              <a:t>Kidney example:</a:t>
            </a:r>
            <a:r>
              <a:rPr lang="en-GB" dirty="0"/>
              <a:t> includes </a:t>
            </a:r>
            <a:r>
              <a:rPr lang="en-GB" b="1" dirty="0"/>
              <a:t>epithelial tubules</a:t>
            </a:r>
            <a:r>
              <a:rPr lang="en-GB" dirty="0"/>
              <a:t>, </a:t>
            </a:r>
            <a:r>
              <a:rPr lang="en-GB" b="1" dirty="0"/>
              <a:t>blood vessels</a:t>
            </a:r>
            <a:r>
              <a:rPr lang="en-GB" dirty="0"/>
              <a:t> (smooth muscle + connective tissue), </a:t>
            </a:r>
            <a:r>
              <a:rPr lang="en-GB" b="1" dirty="0"/>
              <a:t>neuronal endings</a:t>
            </a:r>
            <a:r>
              <a:rPr lang="en-GB" dirty="0"/>
              <a:t>, and </a:t>
            </a:r>
            <a:r>
              <a:rPr lang="en-GB" b="1" dirty="0"/>
              <a:t>connective tissue</a:t>
            </a:r>
            <a:r>
              <a:rPr lang="en-GB" dirty="0"/>
              <a:t> (including a protective capsule).</a:t>
            </a:r>
          </a:p>
          <a:p>
            <a:r>
              <a:rPr lang="en-GB" dirty="0"/>
              <a:t>Many organs contain repeating </a:t>
            </a:r>
            <a:r>
              <a:rPr lang="en-GB" b="1" dirty="0"/>
              <a:t>functional units</a:t>
            </a:r>
            <a:r>
              <a:rPr lang="en-GB" dirty="0"/>
              <a:t>; in the kidney the unit is the </a:t>
            </a:r>
            <a:r>
              <a:rPr lang="en-GB" b="1" dirty="0"/>
              <a:t>nephron</a:t>
            </a:r>
            <a:r>
              <a:rPr lang="en-GB" dirty="0"/>
              <a:t>, and total urine production is the </a:t>
            </a:r>
            <a:r>
              <a:rPr lang="en-GB" b="1" dirty="0"/>
              <a:t>sum of ~2 million nephrons</a:t>
            </a:r>
            <a:r>
              <a:rPr lang="en-GB" dirty="0"/>
              <a:t>.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GB" dirty="0"/>
              <a:t>An </a:t>
            </a:r>
            <a:r>
              <a:rPr lang="en-GB" b="1" dirty="0"/>
              <a:t>organ system</a:t>
            </a:r>
            <a:r>
              <a:rPr lang="en-GB" dirty="0"/>
              <a:t> is a group of organs working together (e.g., </a:t>
            </a:r>
            <a:r>
              <a:rPr lang="en-GB" b="1" dirty="0"/>
              <a:t>urinary system</a:t>
            </a:r>
            <a:r>
              <a:rPr lang="en-GB" dirty="0"/>
              <a:t> = kidneys, ureters, bladder, urethra).</a:t>
            </a:r>
          </a:p>
          <a:p>
            <a:r>
              <a:rPr lang="en-GB" b="1" dirty="0"/>
              <a:t>Systems cooperate</a:t>
            </a:r>
            <a:r>
              <a:rPr lang="en-GB" dirty="0"/>
              <a:t> to maintain health (such as: </a:t>
            </a:r>
            <a:r>
              <a:rPr lang="en-GB" b="1" dirty="0"/>
              <a:t>blood pressure</a:t>
            </a:r>
            <a:r>
              <a:rPr lang="en-GB" dirty="0"/>
              <a:t> is controlled by the </a:t>
            </a:r>
            <a:r>
              <a:rPr lang="en-GB" b="1" dirty="0"/>
              <a:t>circulatory, urinary, nervous, and endocrine systems</a:t>
            </a:r>
            <a:r>
              <a:rPr lang="en-GB" dirty="0"/>
              <a:t>).</a:t>
            </a:r>
          </a:p>
          <a:p>
            <a:pPr>
              <a:buFont typeface="Wingdings" panose="05000000000000000000" pitchFamily="2" charset="2"/>
              <a:buChar char="v"/>
            </a:pPr>
            <a:endParaRPr lang="en-GB" sz="1800" dirty="0"/>
          </a:p>
        </p:txBody>
      </p:sp>
    </p:spTree>
    <p:extLst>
      <p:ext uri="{BB962C8B-B14F-4D97-AF65-F5344CB8AC3E}">
        <p14:creationId xmlns:p14="http://schemas.microsoft.com/office/powerpoint/2010/main" val="182415867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131E976-53AC-2112-4897-B31E0FEDB85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4F60B4-0FD7-B919-2178-1CBE52933B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08668"/>
            <a:ext cx="10515600" cy="795081"/>
          </a:xfrm>
        </p:spPr>
        <p:txBody>
          <a:bodyPr>
            <a:normAutofit/>
          </a:bodyPr>
          <a:lstStyle/>
          <a:p>
            <a:pPr algn="ctr"/>
            <a:r>
              <a:rPr lang="en-GB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</a:t>
            </a:r>
            <a:r>
              <a:rPr lang="ar-SA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GB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  Body Fluid Compartments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451FB17-70DF-DDE4-A044-D32E4E6122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6142" y="920792"/>
            <a:ext cx="11813458" cy="5828540"/>
          </a:xfrm>
          <a:solidFill>
            <a:schemeClr val="lt1">
              <a:alpha val="60000"/>
            </a:schemeClr>
          </a:solidFill>
          <a:effectLst>
            <a:reflection endPos="0" dist="50800" dir="5400000" sy="-100000" algn="bl" rotWithShape="0"/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v"/>
            </a:pPr>
            <a:r>
              <a:rPr lang="en-GB" b="1" u="sng" dirty="0"/>
              <a:t>Body Fluid Compartments </a:t>
            </a:r>
            <a:endParaRPr lang="ar-SA" b="1" u="sng" dirty="0"/>
          </a:p>
          <a:p>
            <a:r>
              <a:rPr lang="en-GB" sz="2000" b="1" dirty="0"/>
              <a:t>Body fluid</a:t>
            </a:r>
            <a:r>
              <a:rPr lang="en-GB" sz="2000" dirty="0"/>
              <a:t> is a watery solution containing dissolved substances (O₂, nutrients, wastes, ions) and forms the body’s </a:t>
            </a:r>
            <a:r>
              <a:rPr lang="en-GB" sz="2000" b="1" dirty="0"/>
              <a:t>internal environment</a:t>
            </a:r>
            <a:r>
              <a:rPr lang="en-GB" sz="2000" dirty="0"/>
              <a:t>.</a:t>
            </a:r>
          </a:p>
          <a:p>
            <a:r>
              <a:rPr lang="en-GB" sz="2000" dirty="0"/>
              <a:t>Body water is distributed into </a:t>
            </a:r>
            <a:r>
              <a:rPr lang="en-GB" sz="2000" b="1" dirty="0"/>
              <a:t>3 compartments</a:t>
            </a:r>
            <a:r>
              <a:rPr lang="en-GB" sz="2000" dirty="0"/>
              <a:t>:</a:t>
            </a:r>
          </a:p>
          <a:p>
            <a:pPr lvl="1"/>
            <a:r>
              <a:rPr lang="en-GB" sz="1800" b="1" dirty="0"/>
              <a:t>Intracellular fluid (ICF):</a:t>
            </a:r>
            <a:r>
              <a:rPr lang="en-GB" sz="1800" dirty="0"/>
              <a:t> inside all cells, ~</a:t>
            </a:r>
            <a:r>
              <a:rPr lang="en-GB" sz="1800" b="1" dirty="0"/>
              <a:t>67%</a:t>
            </a:r>
            <a:r>
              <a:rPr lang="en-GB" sz="1800" dirty="0"/>
              <a:t> of total body water</a:t>
            </a:r>
          </a:p>
          <a:p>
            <a:pPr lvl="1"/>
            <a:r>
              <a:rPr lang="en-GB" sz="1800" b="1" dirty="0"/>
              <a:t>Plasma:</a:t>
            </a:r>
            <a:r>
              <a:rPr lang="en-GB" sz="1800" dirty="0"/>
              <a:t> fluid part of blood, ~</a:t>
            </a:r>
            <a:r>
              <a:rPr lang="en-GB" sz="1800" b="1" dirty="0"/>
              <a:t>7%</a:t>
            </a:r>
            <a:endParaRPr lang="en-GB" sz="1800" dirty="0"/>
          </a:p>
          <a:p>
            <a:pPr lvl="1"/>
            <a:r>
              <a:rPr lang="en-GB" sz="1800" b="1" dirty="0"/>
              <a:t>Interstitial fluid (ISF):</a:t>
            </a:r>
            <a:r>
              <a:rPr lang="en-GB" sz="1800" dirty="0"/>
              <a:t> fluid around/between cells, ~</a:t>
            </a:r>
            <a:r>
              <a:rPr lang="en-GB" sz="1800" b="1" dirty="0"/>
              <a:t>26%</a:t>
            </a:r>
            <a:endParaRPr lang="en-GB" sz="1800" dirty="0"/>
          </a:p>
          <a:p>
            <a:r>
              <a:rPr lang="en-GB" sz="2000" b="1" dirty="0"/>
              <a:t>Extracellular fluid (ECF) = plasma + ISF</a:t>
            </a:r>
            <a:r>
              <a:rPr lang="en-GB" sz="2000" dirty="0"/>
              <a:t>, so total ECF volume is their </a:t>
            </a:r>
            <a:r>
              <a:rPr lang="en-GB" sz="2000" b="1" dirty="0"/>
              <a:t>sum</a:t>
            </a:r>
            <a:r>
              <a:rPr lang="en-GB" sz="2000" dirty="0"/>
              <a:t>. Total body water is ~</a:t>
            </a:r>
            <a:r>
              <a:rPr lang="en-GB" sz="2000" b="1" dirty="0"/>
              <a:t>55–60%</a:t>
            </a:r>
            <a:r>
              <a:rPr lang="en-GB" sz="2000" dirty="0"/>
              <a:t> of adult body weight.</a:t>
            </a:r>
          </a:p>
          <a:p>
            <a:r>
              <a:rPr lang="en-GB" sz="2000" dirty="0"/>
              <a:t>As blood flows through small vessels, </a:t>
            </a:r>
            <a:r>
              <a:rPr lang="en-GB" sz="2000" b="1" dirty="0"/>
              <a:t>plasma exchanges</a:t>
            </a:r>
            <a:r>
              <a:rPr lang="en-GB" sz="2000" dirty="0"/>
              <a:t> O₂, nutrients, and wastes with </a:t>
            </a:r>
            <a:r>
              <a:rPr lang="en-GB" sz="2000" b="1" dirty="0"/>
              <a:t>ISF</a:t>
            </a:r>
            <a:r>
              <a:rPr lang="en-GB" sz="2000" dirty="0"/>
              <a:t>, so their solute concentrations are </a:t>
            </a:r>
            <a:r>
              <a:rPr lang="en-GB" sz="2000" b="1" dirty="0"/>
              <a:t>almost identical</a:t>
            </a:r>
            <a:r>
              <a:rPr lang="en-GB" sz="2000" dirty="0"/>
              <a:t>, except </a:t>
            </a:r>
            <a:r>
              <a:rPr lang="en-GB" sz="2000" b="1" dirty="0"/>
              <a:t>proteins</a:t>
            </a:r>
            <a:r>
              <a:rPr lang="en-GB" sz="2000" dirty="0"/>
              <a:t> (higher in plasma).</a:t>
            </a:r>
          </a:p>
          <a:p>
            <a:r>
              <a:rPr lang="en-GB" sz="2000" b="1" dirty="0"/>
              <a:t>ECF composition differs greatly from ICF</a:t>
            </a:r>
            <a:r>
              <a:rPr lang="en-GB" sz="2000" dirty="0"/>
              <a:t>, and maintaining this difference helps cells regulate functions (e.g., keeping many intracellular proteins inside cells).</a:t>
            </a:r>
          </a:p>
          <a:p>
            <a:r>
              <a:rPr lang="en-GB" sz="2000" b="1" dirty="0"/>
              <a:t>Barriers create compartments:</a:t>
            </a:r>
            <a:endParaRPr lang="en-GB" sz="2000" dirty="0"/>
          </a:p>
          <a:p>
            <a:pPr lvl="1"/>
            <a:r>
              <a:rPr lang="en-GB" sz="1800" b="1" dirty="0"/>
              <a:t>Plasma membranes</a:t>
            </a:r>
            <a:r>
              <a:rPr lang="en-GB" sz="1800" dirty="0"/>
              <a:t> separate </a:t>
            </a:r>
            <a:r>
              <a:rPr lang="en-GB" sz="1800" b="1" dirty="0"/>
              <a:t>ICF from ECF</a:t>
            </a:r>
            <a:endParaRPr lang="en-GB" sz="1800" dirty="0"/>
          </a:p>
          <a:p>
            <a:pPr lvl="1"/>
            <a:r>
              <a:rPr lang="en-GB" sz="1800" b="1" dirty="0"/>
              <a:t>Blood vessel walls</a:t>
            </a:r>
            <a:r>
              <a:rPr lang="en-GB" sz="1800" dirty="0"/>
              <a:t> separate </a:t>
            </a:r>
            <a:r>
              <a:rPr lang="en-GB" sz="1800" b="1" dirty="0"/>
              <a:t>plasma from ISF</a:t>
            </a:r>
            <a:r>
              <a:rPr lang="en-GB" sz="1800" dirty="0"/>
              <a:t> and help keep proteins mainly in plasma</a:t>
            </a:r>
          </a:p>
          <a:p>
            <a:endParaRPr lang="en-GB" sz="1100" b="1" dirty="0"/>
          </a:p>
        </p:txBody>
      </p:sp>
    </p:spTree>
    <p:extLst>
      <p:ext uri="{BB962C8B-B14F-4D97-AF65-F5344CB8AC3E}">
        <p14:creationId xmlns:p14="http://schemas.microsoft.com/office/powerpoint/2010/main" val="359903445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1D94C86-652F-FB9A-F7A9-16AC0931A19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5C2F9D-3DC2-4AFB-19B9-AEF9B029BB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08668"/>
            <a:ext cx="10515600" cy="795081"/>
          </a:xfrm>
        </p:spPr>
        <p:txBody>
          <a:bodyPr>
            <a:normAutofit/>
          </a:bodyPr>
          <a:lstStyle/>
          <a:p>
            <a:pPr algn="ctr"/>
            <a:r>
              <a:rPr lang="en-GB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</a:t>
            </a:r>
            <a:r>
              <a:rPr lang="ar-SA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GB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  Body Fluid Compartments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3A3F56DB-6420-3424-EFD8-A8FB48262E32}"/>
              </a:ext>
            </a:extLst>
          </p:cNvPr>
          <p:cNvSpPr txBox="1">
            <a:spLocks/>
          </p:cNvSpPr>
          <p:nvPr/>
        </p:nvSpPr>
        <p:spPr>
          <a:xfrm>
            <a:off x="162560" y="920792"/>
            <a:ext cx="11803297" cy="5828540"/>
          </a:xfrm>
          <a:prstGeom prst="rect">
            <a:avLst/>
          </a:prstGeom>
          <a:solidFill>
            <a:schemeClr val="lt1">
              <a:alpha val="60000"/>
            </a:schemeClr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v"/>
            </a:pPr>
            <a:r>
              <a:rPr lang="en-GB" b="1" u="sng" dirty="0">
                <a:solidFill>
                  <a:schemeClr val="dk1"/>
                </a:solidFill>
              </a:rPr>
              <a:t>Transport mechanisms that move water/solutes between compartments</a:t>
            </a:r>
          </a:p>
          <a:p>
            <a:r>
              <a:rPr lang="en-GB" sz="2400" b="1" dirty="0"/>
              <a:t>Diffusion:</a:t>
            </a:r>
            <a:r>
              <a:rPr lang="en-GB" sz="2400" dirty="0"/>
              <a:t> small molecules move </a:t>
            </a:r>
            <a:r>
              <a:rPr lang="en-GB" sz="2400" b="1" dirty="0"/>
              <a:t>down their concentration gradient</a:t>
            </a:r>
            <a:r>
              <a:rPr lang="en-GB" sz="2400" dirty="0"/>
              <a:t> ( O₂, CO₂).</a:t>
            </a:r>
          </a:p>
          <a:p>
            <a:r>
              <a:rPr lang="en-GB" sz="2400" b="1" dirty="0"/>
              <a:t>Facilitated diffusion:</a:t>
            </a:r>
            <a:r>
              <a:rPr lang="en-GB" sz="2400" dirty="0"/>
              <a:t> via </a:t>
            </a:r>
            <a:r>
              <a:rPr lang="en-GB" sz="2400" b="1" dirty="0"/>
              <a:t>channels/carriers</a:t>
            </a:r>
            <a:r>
              <a:rPr lang="en-GB" sz="2400" dirty="0"/>
              <a:t> (still down gradient; e.g., ions through channels, glucose via transporters).</a:t>
            </a:r>
          </a:p>
          <a:p>
            <a:r>
              <a:rPr lang="en-GB" sz="2400" b="1" dirty="0"/>
              <a:t>Active transport:</a:t>
            </a:r>
            <a:r>
              <a:rPr lang="en-GB" sz="2400" dirty="0"/>
              <a:t> uses energy (ATP or ion gradients) to move substances </a:t>
            </a:r>
            <a:r>
              <a:rPr lang="en-GB" sz="2400" b="1" dirty="0"/>
              <a:t>against</a:t>
            </a:r>
            <a:r>
              <a:rPr lang="en-GB" sz="2400" dirty="0"/>
              <a:t> gradients; key for keeping </a:t>
            </a:r>
            <a:r>
              <a:rPr lang="en-GB" sz="2400" b="1" dirty="0"/>
              <a:t>ICF and ECF different</a:t>
            </a:r>
            <a:r>
              <a:rPr lang="en-GB" sz="2400" dirty="0"/>
              <a:t> (ion pumps).</a:t>
            </a:r>
          </a:p>
          <a:p>
            <a:r>
              <a:rPr lang="en-GB" sz="2400" b="1" dirty="0"/>
              <a:t>Osmosis (water movement):</a:t>
            </a:r>
            <a:r>
              <a:rPr lang="en-GB" sz="2400" dirty="0"/>
              <a:t> water moves across a semipermeable membrane toward the side with </a:t>
            </a:r>
            <a:r>
              <a:rPr lang="en-GB" sz="2400" b="1" dirty="0"/>
              <a:t>higher effective solute concentration (higher osmolarity)</a:t>
            </a:r>
            <a:r>
              <a:rPr lang="en-GB" sz="2400" dirty="0"/>
              <a:t>.</a:t>
            </a:r>
          </a:p>
          <a:p>
            <a:pPr lvl="1"/>
            <a:r>
              <a:rPr lang="en-GB" sz="2000" b="1" dirty="0"/>
              <a:t>Hypertonic ECF:</a:t>
            </a:r>
            <a:r>
              <a:rPr lang="en-GB" sz="2000" dirty="0"/>
              <a:t> water leaves cells → cells shrink</a:t>
            </a:r>
          </a:p>
          <a:p>
            <a:pPr lvl="1"/>
            <a:r>
              <a:rPr lang="en-GB" sz="2000" b="1" dirty="0"/>
              <a:t>Hypotonic ECF:</a:t>
            </a:r>
            <a:r>
              <a:rPr lang="en-GB" sz="2000" dirty="0"/>
              <a:t> water enters cells → cells swell</a:t>
            </a:r>
          </a:p>
          <a:p>
            <a:pPr lvl="1"/>
            <a:r>
              <a:rPr lang="en-GB" sz="2000" b="1" dirty="0"/>
              <a:t>Isotonic:</a:t>
            </a:r>
            <a:r>
              <a:rPr lang="en-GB" sz="2000" dirty="0"/>
              <a:t> no net water movement</a:t>
            </a:r>
          </a:p>
          <a:p>
            <a:r>
              <a:rPr lang="en-GB" sz="2400" b="1" dirty="0"/>
              <a:t>Filtration (pressure-driven flow):</a:t>
            </a:r>
            <a:r>
              <a:rPr lang="en-GB" sz="2400" dirty="0"/>
              <a:t> fluid moves due to </a:t>
            </a:r>
            <a:r>
              <a:rPr lang="en-GB" sz="2400" b="1" dirty="0"/>
              <a:t>hydrostatic pressure</a:t>
            </a:r>
            <a:r>
              <a:rPr lang="en-GB" sz="2400" dirty="0"/>
              <a:t> across capillary walls; contributes to plasma ↔ ISF exchange (proteins limit their own movement and help retain fluid in plasma).</a:t>
            </a:r>
          </a:p>
          <a:p>
            <a:pPr>
              <a:buFont typeface="Wingdings" panose="05000000000000000000" pitchFamily="2" charset="2"/>
              <a:buChar char="v"/>
            </a:pPr>
            <a:endParaRPr lang="en-GB" sz="1000" dirty="0"/>
          </a:p>
        </p:txBody>
      </p:sp>
    </p:spTree>
    <p:extLst>
      <p:ext uri="{BB962C8B-B14F-4D97-AF65-F5344CB8AC3E}">
        <p14:creationId xmlns:p14="http://schemas.microsoft.com/office/powerpoint/2010/main" val="93531943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BDD860-0E97-15AF-7EB3-C4471A6841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Content Placeholder 4" descr="A diagram of blood vessels">
            <a:extLst>
              <a:ext uri="{FF2B5EF4-FFF2-40B4-BE49-F238E27FC236}">
                <a16:creationId xmlns:a16="http://schemas.microsoft.com/office/drawing/2014/main" id="{C7B67D21-9A64-445C-A1F1-D335C52C1A7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812800"/>
            <a:ext cx="12042198" cy="47028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85617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0A903B-ADCF-324B-3384-158BC8A8DB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95081"/>
          </a:xfrm>
        </p:spPr>
        <p:txBody>
          <a:bodyPr>
            <a:normAutofit/>
          </a:bodyPr>
          <a:lstStyle/>
          <a:p>
            <a:pPr algn="ctr"/>
            <a:r>
              <a:rPr lang="en-GB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1.1  The Scope of Human Physiology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4DA65FE-6C7A-D23D-334B-210925D1E2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6142" y="1317523"/>
            <a:ext cx="11732178" cy="5397909"/>
          </a:xfrm>
          <a:solidFill>
            <a:schemeClr val="lt1">
              <a:alpha val="60000"/>
            </a:schemeClr>
          </a:solidFill>
          <a:effectLst>
            <a:reflection endPos="0" dist="50800" dir="5400000" sy="-100000" algn="bl" rotWithShape="0"/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 fontScale="85000" lnSpcReduction="10000"/>
          </a:bodyPr>
          <a:lstStyle/>
          <a:p>
            <a:pPr algn="just">
              <a:lnSpc>
                <a:spcPct val="110000"/>
              </a:lnSpc>
              <a:buFont typeface="Wingdings" panose="05000000000000000000" pitchFamily="2" charset="2"/>
              <a:buChar char="v"/>
            </a:pPr>
            <a:r>
              <a:rPr lang="en-GB" sz="2400" b="1" dirty="0"/>
              <a:t>Physiology: </a:t>
            </a:r>
            <a:r>
              <a:rPr lang="en-GB" sz="2400" dirty="0"/>
              <a:t>Study of function: how living organisms work. Focuses on processes (what happens) and mechanisms (how/why it happens). Looks at functions from tiny to complex levels. It answers the question: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en-GB" sz="2400" dirty="0"/>
              <a:t>🔹 </a:t>
            </a:r>
            <a:r>
              <a:rPr lang="en-GB" sz="2400" i="1" dirty="0"/>
              <a:t>How does the body work?</a:t>
            </a:r>
            <a:endParaRPr lang="en-GB" sz="2400" dirty="0"/>
          </a:p>
          <a:p>
            <a:pPr>
              <a:lnSpc>
                <a:spcPct val="110000"/>
              </a:lnSpc>
            </a:pPr>
            <a:r>
              <a:rPr lang="en-GB" sz="2400" b="1" dirty="0"/>
              <a:t>Physiology covers a wide range:</a:t>
            </a:r>
          </a:p>
          <a:p>
            <a:pPr>
              <a:lnSpc>
                <a:spcPct val="110000"/>
              </a:lnSpc>
            </a:pPr>
            <a:r>
              <a:rPr lang="en-GB" sz="2400" b="1" dirty="0"/>
              <a:t>Molecular level:</a:t>
            </a:r>
            <a:r>
              <a:rPr lang="en-GB" sz="2400" dirty="0"/>
              <a:t> e.g., a protein’s shape/charge lets it act as an </a:t>
            </a:r>
            <a:r>
              <a:rPr lang="en-GB" sz="2400" b="1" dirty="0"/>
              <a:t>ion channel</a:t>
            </a:r>
            <a:endParaRPr lang="en-GB" sz="2400" dirty="0"/>
          </a:p>
          <a:p>
            <a:pPr>
              <a:lnSpc>
                <a:spcPct val="110000"/>
              </a:lnSpc>
            </a:pPr>
            <a:r>
              <a:rPr lang="en-GB" sz="2400" b="1" dirty="0"/>
              <a:t>Whole-body level:</a:t>
            </a:r>
            <a:r>
              <a:rPr lang="en-GB" sz="2400" dirty="0"/>
              <a:t> e.g., after salty food, </a:t>
            </a:r>
            <a:r>
              <a:rPr lang="en-GB" sz="2400" b="1" dirty="0"/>
              <a:t>heart + kidneys + glands</a:t>
            </a:r>
            <a:r>
              <a:rPr lang="en-GB" sz="2400" dirty="0"/>
              <a:t> coordinate to increase </a:t>
            </a:r>
            <a:r>
              <a:rPr lang="en-GB" sz="2400" b="1" dirty="0"/>
              <a:t>Na⁺ excretion in urine</a:t>
            </a:r>
            <a:endParaRPr lang="en-GB" sz="2400" dirty="0"/>
          </a:p>
          <a:p>
            <a:pPr>
              <a:lnSpc>
                <a:spcPct val="110000"/>
              </a:lnSpc>
            </a:pPr>
            <a:r>
              <a:rPr lang="en-GB" sz="2400" dirty="0"/>
              <a:t>Key idea: physiology connects </a:t>
            </a:r>
            <a:r>
              <a:rPr lang="en-GB" sz="2400" b="1" dirty="0"/>
              <a:t>small parts → big outcomes</a:t>
            </a:r>
            <a:endParaRPr lang="en-GB" sz="2400" dirty="0"/>
          </a:p>
          <a:p>
            <a:pPr>
              <a:lnSpc>
                <a:spcPct val="110000"/>
              </a:lnSpc>
              <a:buFont typeface="Wingdings" panose="05000000000000000000" pitchFamily="2" charset="2"/>
              <a:buChar char="v"/>
            </a:pPr>
            <a:r>
              <a:rPr lang="en-GB" sz="2400" b="1" dirty="0"/>
              <a:t>Pathophysiology: </a:t>
            </a:r>
            <a:r>
              <a:rPr lang="en-GB" sz="2400" dirty="0"/>
              <a:t>study of disease states. Many diseases are physiological “gone wrong”. This is called </a:t>
            </a:r>
            <a:r>
              <a:rPr lang="en-GB" sz="2400" b="1" dirty="0"/>
              <a:t>pathophysiology (</a:t>
            </a:r>
            <a:r>
              <a:rPr lang="en-GB" sz="2400" dirty="0"/>
              <a:t>physiological dysfunction). Understanding normal physiology is essential for:</a:t>
            </a:r>
          </a:p>
          <a:p>
            <a:pPr>
              <a:lnSpc>
                <a:spcPct val="110000"/>
              </a:lnSpc>
            </a:pPr>
            <a:r>
              <a:rPr lang="en-GB" sz="2400" dirty="0"/>
              <a:t>medicine</a:t>
            </a:r>
          </a:p>
          <a:p>
            <a:pPr>
              <a:lnSpc>
                <a:spcPct val="110000"/>
              </a:lnSpc>
            </a:pPr>
            <a:r>
              <a:rPr lang="en-GB" sz="2400" dirty="0"/>
              <a:t>pharmacy</a:t>
            </a:r>
          </a:p>
          <a:p>
            <a:pPr>
              <a:lnSpc>
                <a:spcPct val="110000"/>
              </a:lnSpc>
            </a:pPr>
            <a:r>
              <a:rPr lang="en-GB" sz="2400" dirty="0"/>
              <a:t>diagnosis and treatment concepts</a:t>
            </a:r>
          </a:p>
          <a:p>
            <a:pPr>
              <a:lnSpc>
                <a:spcPct val="110000"/>
              </a:lnSpc>
            </a:pP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79853884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356B5B4-C048-2706-7166-35B2F72B6E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78760" y="2274252"/>
            <a:ext cx="7350760" cy="230949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15300" dirty="0">
                <a:latin typeface="Brush Script MT" panose="03060802040406070304" pitchFamily="66" charset="0"/>
              </a:rPr>
              <a:t>Thank you </a:t>
            </a:r>
          </a:p>
        </p:txBody>
      </p:sp>
    </p:spTree>
    <p:extLst>
      <p:ext uri="{BB962C8B-B14F-4D97-AF65-F5344CB8AC3E}">
        <p14:creationId xmlns:p14="http://schemas.microsoft.com/office/powerpoint/2010/main" val="17987647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C253AFB-EBE4-93CA-D9B8-4156F7A81EA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B63258-5556-2DD2-1A9B-E070D3831C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95081"/>
          </a:xfrm>
        </p:spPr>
        <p:txBody>
          <a:bodyPr>
            <a:normAutofit/>
          </a:bodyPr>
          <a:lstStyle/>
          <a:p>
            <a:pPr algn="ctr"/>
            <a:r>
              <a:rPr lang="en-GB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1.1  The Scope of Human Physiology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114CF39A-0D53-663F-200E-407C80B60F24}"/>
              </a:ext>
            </a:extLst>
          </p:cNvPr>
          <p:cNvSpPr txBox="1">
            <a:spLocks/>
          </p:cNvSpPr>
          <p:nvPr/>
        </p:nvSpPr>
        <p:spPr>
          <a:xfrm>
            <a:off x="436880" y="1236243"/>
            <a:ext cx="11508658" cy="5397909"/>
          </a:xfrm>
          <a:prstGeom prst="rect">
            <a:avLst/>
          </a:prstGeom>
          <a:solidFill>
            <a:schemeClr val="lt1">
              <a:alpha val="60000"/>
            </a:schemeClr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v"/>
            </a:pPr>
            <a:r>
              <a:rPr lang="en-GB" sz="2400" b="1" dirty="0"/>
              <a:t>Why This Matters for Pharmacy</a:t>
            </a:r>
          </a:p>
          <a:p>
            <a:r>
              <a:rPr lang="en-GB" sz="2400" dirty="0"/>
              <a:t>Drugs often work by changing </a:t>
            </a:r>
            <a:r>
              <a:rPr lang="en-GB" sz="2400" b="1" dirty="0"/>
              <a:t>physiological mechanisms</a:t>
            </a:r>
            <a:endParaRPr lang="en-GB" sz="2400" dirty="0"/>
          </a:p>
          <a:p>
            <a:pPr lvl="1"/>
            <a:r>
              <a:rPr lang="en-GB" sz="2000" dirty="0"/>
              <a:t>ion channels</a:t>
            </a:r>
          </a:p>
          <a:p>
            <a:pPr lvl="1"/>
            <a:r>
              <a:rPr lang="en-GB" sz="2000" dirty="0"/>
              <a:t>receptors</a:t>
            </a:r>
          </a:p>
          <a:p>
            <a:pPr lvl="1"/>
            <a:r>
              <a:rPr lang="en-GB" sz="2000" dirty="0"/>
              <a:t>hormones</a:t>
            </a:r>
          </a:p>
          <a:p>
            <a:pPr lvl="1"/>
            <a:r>
              <a:rPr lang="en-GB" sz="2000" dirty="0"/>
              <a:t>kidney transporters, etc.</a:t>
            </a:r>
          </a:p>
          <a:p>
            <a:r>
              <a:rPr lang="en-GB" sz="2400" dirty="0"/>
              <a:t>If you understand normal function, you can predict:</a:t>
            </a:r>
          </a:p>
          <a:p>
            <a:pPr lvl="1"/>
            <a:r>
              <a:rPr lang="en-GB" sz="2000" b="1" dirty="0"/>
              <a:t>drug effects</a:t>
            </a:r>
            <a:endParaRPr lang="en-GB" sz="2000" dirty="0"/>
          </a:p>
          <a:p>
            <a:pPr lvl="1"/>
            <a:r>
              <a:rPr lang="en-GB" sz="2000" b="1" dirty="0"/>
              <a:t>side effects</a:t>
            </a:r>
            <a:endParaRPr lang="en-GB" sz="2000" dirty="0"/>
          </a:p>
          <a:p>
            <a:pPr lvl="1"/>
            <a:r>
              <a:rPr lang="en-GB" sz="2000" b="1" dirty="0"/>
              <a:t>What goes wrong in disease</a:t>
            </a:r>
            <a:endParaRPr lang="en-GB" sz="2000" dirty="0"/>
          </a:p>
          <a:p>
            <a:pPr>
              <a:buFont typeface="Wingdings" panose="05000000000000000000" pitchFamily="2" charset="2"/>
              <a:buChar char="v"/>
            </a:pPr>
            <a:r>
              <a:rPr lang="en-GB" sz="2400" b="1" dirty="0">
                <a:solidFill>
                  <a:schemeClr val="dk1"/>
                </a:solidFill>
              </a:rPr>
              <a:t>Anatomy: It is the study of the structures of body parts, a related field of science to physiology </a:t>
            </a:r>
          </a:p>
          <a:p>
            <a:r>
              <a:rPr lang="en-GB" sz="2000" b="1" dirty="0"/>
              <a:t>Anatomy = structure</a:t>
            </a:r>
            <a:r>
              <a:rPr lang="en-GB" sz="2000" dirty="0"/>
              <a:t> (what it looks like / where it is)</a:t>
            </a:r>
          </a:p>
          <a:p>
            <a:r>
              <a:rPr lang="en-GB" sz="2000" b="1" dirty="0"/>
              <a:t>Physiology = function</a:t>
            </a:r>
            <a:r>
              <a:rPr lang="en-GB" sz="2000" dirty="0"/>
              <a:t> (what it does / how it works)</a:t>
            </a:r>
          </a:p>
          <a:p>
            <a:r>
              <a:rPr lang="en-GB" sz="2000" dirty="0"/>
              <a:t>They are linked:</a:t>
            </a:r>
          </a:p>
          <a:p>
            <a:pPr lvl="1"/>
            <a:r>
              <a:rPr lang="en-GB" sz="1800" b="1" dirty="0"/>
              <a:t>Structure determines function</a:t>
            </a:r>
            <a:endParaRPr lang="en-GB" sz="1800" dirty="0"/>
          </a:p>
          <a:p>
            <a:pPr lvl="1"/>
            <a:r>
              <a:rPr lang="en-GB" sz="1800" dirty="0"/>
              <a:t>Example: thin alveolar walls → efficient gas exchange (later topics)</a:t>
            </a:r>
          </a:p>
          <a:p>
            <a:pPr>
              <a:buFont typeface="Wingdings" panose="05000000000000000000" pitchFamily="2" charset="2"/>
              <a:buChar char="v"/>
            </a:pPr>
            <a:endParaRPr lang="en-GB" sz="1600" dirty="0"/>
          </a:p>
        </p:txBody>
      </p:sp>
    </p:spTree>
    <p:extLst>
      <p:ext uri="{BB962C8B-B14F-4D97-AF65-F5344CB8AC3E}">
        <p14:creationId xmlns:p14="http://schemas.microsoft.com/office/powerpoint/2010/main" val="61482835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E1CA1CA-368C-88C4-A4B0-523C45CFFC0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2EE2BB-E8F2-D83F-1721-C72D75624B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38687"/>
            <a:ext cx="10515600" cy="795081"/>
          </a:xfrm>
        </p:spPr>
        <p:txBody>
          <a:bodyPr>
            <a:normAutofit/>
          </a:bodyPr>
          <a:lstStyle/>
          <a:p>
            <a:pPr algn="ctr"/>
            <a:r>
              <a:rPr lang="en-GB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1.2  How Is the Body Organized?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81B2CB-8420-ACC4-CFA0-46D53342A57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8658" y="795081"/>
            <a:ext cx="7295536" cy="5924232"/>
          </a:xfrm>
          <a:solidFill>
            <a:schemeClr val="lt1">
              <a:alpha val="60000"/>
            </a:schemeClr>
          </a:solidFill>
          <a:effectLst>
            <a:reflection endPos="0" dist="50800" dir="5400000" sy="-100000" algn="bl" rotWithShape="0"/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 fontScale="77500" lnSpcReduction="20000"/>
          </a:bodyPr>
          <a:lstStyle/>
          <a:p>
            <a:pPr>
              <a:lnSpc>
                <a:spcPct val="110000"/>
              </a:lnSpc>
              <a:buFont typeface="Wingdings" panose="05000000000000000000" pitchFamily="2" charset="2"/>
              <a:buChar char="v"/>
            </a:pPr>
            <a:r>
              <a:rPr lang="en-GB" sz="2100" b="1" u="sng" dirty="0"/>
              <a:t>The Cell: Basic Unit of Life</a:t>
            </a:r>
          </a:p>
          <a:p>
            <a:pPr>
              <a:lnSpc>
                <a:spcPct val="110000"/>
              </a:lnSpc>
            </a:pPr>
            <a:r>
              <a:rPr lang="en-GB" sz="2100" dirty="0"/>
              <a:t>The </a:t>
            </a:r>
            <a:r>
              <a:rPr lang="en-GB" sz="2100" b="1" dirty="0"/>
              <a:t>cell</a:t>
            </a:r>
            <a:r>
              <a:rPr lang="en-GB" sz="2100" dirty="0"/>
              <a:t> is the simplest structural unit that can still perform life functions</a:t>
            </a:r>
          </a:p>
          <a:p>
            <a:pPr>
              <a:lnSpc>
                <a:spcPct val="110000"/>
              </a:lnSpc>
            </a:pPr>
            <a:r>
              <a:rPr lang="en-GB" sz="2100" dirty="0"/>
              <a:t>Every human starts as </a:t>
            </a:r>
            <a:r>
              <a:rPr lang="en-GB" sz="2100" b="1" dirty="0"/>
              <a:t>one cell</a:t>
            </a:r>
            <a:r>
              <a:rPr lang="en-GB" sz="2100" dirty="0"/>
              <a:t> (fertilized egg / zygote)</a:t>
            </a:r>
          </a:p>
          <a:p>
            <a:pPr>
              <a:lnSpc>
                <a:spcPct val="110000"/>
              </a:lnSpc>
            </a:pPr>
            <a:r>
              <a:rPr lang="en-GB" sz="2100" dirty="0"/>
              <a:t>That cell divides: </a:t>
            </a:r>
            <a:r>
              <a:rPr lang="en-GB" sz="2100" b="1" dirty="0"/>
              <a:t>1 → 2 → 4 → 8 → …</a:t>
            </a:r>
            <a:r>
              <a:rPr lang="en-GB" sz="2100" dirty="0"/>
              <a:t> (cell multiplication)</a:t>
            </a:r>
          </a:p>
          <a:p>
            <a:pPr>
              <a:lnSpc>
                <a:spcPct val="110000"/>
              </a:lnSpc>
            </a:pPr>
            <a:r>
              <a:rPr lang="en-GB" sz="2100" b="1" dirty="0"/>
              <a:t>Why We Don’t Become a Ball of Identical Cells</a:t>
            </a:r>
          </a:p>
          <a:p>
            <a:pPr>
              <a:lnSpc>
                <a:spcPct val="110000"/>
              </a:lnSpc>
            </a:pPr>
            <a:r>
              <a:rPr lang="en-GB" sz="2100" dirty="0"/>
              <a:t>If only division happened, we’d get: a spherical mass of identical cells</a:t>
            </a:r>
          </a:p>
          <a:p>
            <a:pPr>
              <a:lnSpc>
                <a:spcPct val="110000"/>
              </a:lnSpc>
            </a:pPr>
            <a:r>
              <a:rPr lang="en-GB" sz="2100" dirty="0"/>
              <a:t>But during development, cells change to become specialised. How?.</a:t>
            </a:r>
          </a:p>
          <a:p>
            <a:pPr>
              <a:lnSpc>
                <a:spcPct val="110000"/>
              </a:lnSpc>
              <a:buFont typeface="Wingdings" panose="05000000000000000000" pitchFamily="2" charset="2"/>
              <a:buChar char="v"/>
            </a:pPr>
            <a:r>
              <a:rPr lang="en-GB" sz="2100" b="1" dirty="0"/>
              <a:t>Cell differentiation: </a:t>
            </a:r>
            <a:r>
              <a:rPr lang="en-GB" sz="2100" dirty="0"/>
              <a:t>an unspecialized cell becomes a specialised cell. Specialisation allows different functions, for example: producing force and movement, generating electrical signals. </a:t>
            </a:r>
          </a:p>
          <a:p>
            <a:pPr>
              <a:lnSpc>
                <a:spcPct val="110000"/>
              </a:lnSpc>
            </a:pPr>
            <a:r>
              <a:rPr lang="en-GB" sz="2100" b="1" dirty="0"/>
              <a:t>Key idea: </a:t>
            </a:r>
            <a:r>
              <a:rPr lang="en-GB" sz="2100" dirty="0"/>
              <a:t>Differentiation creates many cell types with different jobs</a:t>
            </a:r>
          </a:p>
          <a:p>
            <a:pPr>
              <a:lnSpc>
                <a:spcPct val="110000"/>
              </a:lnSpc>
              <a:buFont typeface="Wingdings" panose="05000000000000000000" pitchFamily="2" charset="2"/>
              <a:buChar char="v"/>
            </a:pPr>
            <a:r>
              <a:rPr lang="en-GB" sz="2100" b="1" dirty="0"/>
              <a:t>Major Categories of Cells (4 Groups)</a:t>
            </a:r>
          </a:p>
          <a:p>
            <a:pPr>
              <a:lnSpc>
                <a:spcPct val="110000"/>
              </a:lnSpc>
            </a:pPr>
            <a:r>
              <a:rPr lang="en-GB" sz="2100" dirty="0"/>
              <a:t>Even though there are ~</a:t>
            </a:r>
            <a:r>
              <a:rPr lang="en-GB" sz="2100" b="1" dirty="0"/>
              <a:t>200 distinct cell types</a:t>
            </a:r>
            <a:r>
              <a:rPr lang="en-GB" sz="2100" dirty="0"/>
              <a:t>, most fit into 4 main functional categories: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en-GB" sz="2100" b="1" dirty="0"/>
              <a:t>1- Muscle cells</a:t>
            </a:r>
            <a:endParaRPr lang="en-GB" sz="2100" dirty="0"/>
          </a:p>
          <a:p>
            <a:pPr marL="0" indent="0">
              <a:lnSpc>
                <a:spcPct val="110000"/>
              </a:lnSpc>
              <a:buNone/>
            </a:pPr>
            <a:r>
              <a:rPr lang="en-GB" sz="2100" b="1" dirty="0"/>
              <a:t>2- Neurons (nerve cells)</a:t>
            </a:r>
            <a:endParaRPr lang="en-GB" sz="2100" dirty="0"/>
          </a:p>
          <a:p>
            <a:pPr marL="0" indent="0">
              <a:lnSpc>
                <a:spcPct val="110000"/>
              </a:lnSpc>
              <a:buNone/>
            </a:pPr>
            <a:r>
              <a:rPr lang="en-GB" sz="2100" b="1" dirty="0"/>
              <a:t>3- Epithelial cells</a:t>
            </a:r>
            <a:endParaRPr lang="en-GB" sz="2100" dirty="0"/>
          </a:p>
          <a:p>
            <a:pPr marL="0" indent="0">
              <a:lnSpc>
                <a:spcPct val="110000"/>
              </a:lnSpc>
              <a:buNone/>
            </a:pPr>
            <a:r>
              <a:rPr lang="en-GB" sz="2100" b="1" dirty="0"/>
              <a:t>4- Connective-tissue cells</a:t>
            </a:r>
            <a:endParaRPr lang="en-GB" sz="2100" dirty="0"/>
          </a:p>
          <a:p>
            <a:pPr>
              <a:lnSpc>
                <a:spcPct val="110000"/>
              </a:lnSpc>
            </a:pPr>
            <a:endParaRPr lang="en-GB" sz="1600" dirty="0"/>
          </a:p>
          <a:p>
            <a:pPr>
              <a:lnSpc>
                <a:spcPct val="110000"/>
              </a:lnSpc>
            </a:pPr>
            <a:endParaRPr lang="en-GB" sz="1600" dirty="0"/>
          </a:p>
        </p:txBody>
      </p:sp>
      <p:pic>
        <p:nvPicPr>
          <p:cNvPr id="6" name="Picture 5" descr="A diagram of a human body&#10;&#10;AI-generated content may be incorrect.">
            <a:extLst>
              <a:ext uri="{FF2B5EF4-FFF2-40B4-BE49-F238E27FC236}">
                <a16:creationId xmlns:a16="http://schemas.microsoft.com/office/drawing/2014/main" id="{8FA2A6E5-F29E-54E8-E6F9-C7B69ACEF90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44949" y="795081"/>
            <a:ext cx="4747051" cy="5477192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9FC5F3A2-4DAF-283A-41FF-D85A2D37D7E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31193" y="6272273"/>
            <a:ext cx="4760807" cy="447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761518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ABF7C9B-C9F4-AB2C-AEBE-63B326830C2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22DB02-0147-DA5E-C3C6-FA424D01A8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95081"/>
          </a:xfrm>
        </p:spPr>
        <p:txBody>
          <a:bodyPr>
            <a:normAutofit/>
          </a:bodyPr>
          <a:lstStyle/>
          <a:p>
            <a:pPr algn="ctr"/>
            <a:r>
              <a:rPr lang="en-GB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1.2  How Is the Body Organized?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99DC87B-AA49-A15C-79B2-C1448C239C1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5280" y="1160206"/>
            <a:ext cx="11572240" cy="5397909"/>
          </a:xfrm>
          <a:solidFill>
            <a:schemeClr val="lt1">
              <a:alpha val="60000"/>
            </a:schemeClr>
          </a:solidFill>
          <a:effectLst>
            <a:reflection endPos="0" dist="50800" dir="5400000" sy="-100000" algn="bl" rotWithShape="0"/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 fontScale="92500" lnSpcReduction="20000"/>
          </a:bodyPr>
          <a:lstStyle/>
          <a:p>
            <a:pPr>
              <a:lnSpc>
                <a:spcPct val="120000"/>
              </a:lnSpc>
            </a:pPr>
            <a:r>
              <a:rPr lang="en-GB" b="1" dirty="0"/>
              <a:t>In each of these functional categories, several cell types perform variations of the specialised function. For example, Muscle Cells Have Subtypes.</a:t>
            </a:r>
          </a:p>
          <a:p>
            <a:r>
              <a:rPr lang="en-GB" dirty="0"/>
              <a:t>Muscle cells share the ability to </a:t>
            </a:r>
            <a:r>
              <a:rPr lang="en-GB" b="1" dirty="0"/>
              <a:t>contract</a:t>
            </a:r>
            <a:endParaRPr lang="en-GB" dirty="0"/>
          </a:p>
          <a:p>
            <a:r>
              <a:rPr lang="en-GB" dirty="0"/>
              <a:t>Three main types:</a:t>
            </a:r>
          </a:p>
          <a:p>
            <a:pPr lvl="1"/>
            <a:r>
              <a:rPr lang="en-GB" sz="2800" b="1" dirty="0"/>
              <a:t>Skeletal muscle</a:t>
            </a:r>
            <a:r>
              <a:rPr lang="en-GB" sz="2800" dirty="0"/>
              <a:t> (movement), </a:t>
            </a:r>
            <a:r>
              <a:rPr lang="en-GB" sz="2800" b="1" dirty="0"/>
              <a:t>Cardiac muscle</a:t>
            </a:r>
            <a:r>
              <a:rPr lang="en-GB" sz="2800" dirty="0"/>
              <a:t> (heart pumping) and </a:t>
            </a:r>
            <a:r>
              <a:rPr lang="en-GB" sz="2800" b="1" dirty="0"/>
              <a:t>Smooth muscle</a:t>
            </a:r>
            <a:r>
              <a:rPr lang="en-GB" sz="2800" dirty="0"/>
              <a:t> (walls of organs/vessels)</a:t>
            </a:r>
          </a:p>
          <a:p>
            <a:r>
              <a:rPr lang="en-GB" dirty="0"/>
              <a:t>They differ in:</a:t>
            </a:r>
          </a:p>
          <a:p>
            <a:pPr lvl="1"/>
            <a:r>
              <a:rPr lang="en-GB" sz="2800" dirty="0"/>
              <a:t>Shape, control mechanisms and location</a:t>
            </a:r>
            <a:br>
              <a:rPr lang="en-GB" sz="2800" dirty="0"/>
            </a:br>
            <a:r>
              <a:rPr lang="en-GB" sz="2800" dirty="0"/>
              <a:t>But they are all still “muscle cells.”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GB" b="1" dirty="0"/>
              <a:t>Building Multicellular Structures</a:t>
            </a:r>
          </a:p>
          <a:p>
            <a:pPr marL="0" indent="0">
              <a:buNone/>
            </a:pPr>
            <a:r>
              <a:rPr lang="en-GB" dirty="0"/>
              <a:t>During development, cells also:</a:t>
            </a:r>
          </a:p>
          <a:p>
            <a:r>
              <a:rPr lang="en-GB" b="1" dirty="0"/>
              <a:t>migrate</a:t>
            </a:r>
            <a:r>
              <a:rPr lang="en-GB" dirty="0"/>
              <a:t> to new locations</a:t>
            </a:r>
          </a:p>
          <a:p>
            <a:r>
              <a:rPr lang="en-GB" dirty="0"/>
              <a:t>form selective </a:t>
            </a:r>
            <a:r>
              <a:rPr lang="en-GB" b="1" dirty="0"/>
              <a:t>adhesions</a:t>
            </a:r>
            <a:r>
              <a:rPr lang="en-GB" dirty="0"/>
              <a:t> (stick to the right cells)</a:t>
            </a:r>
          </a:p>
          <a:p>
            <a:r>
              <a:rPr lang="en-GB" dirty="0"/>
              <a:t> organise into a </a:t>
            </a:r>
            <a:r>
              <a:rPr lang="en-GB" b="1" dirty="0"/>
              <a:t>hierarchy</a:t>
            </a:r>
            <a:r>
              <a:rPr lang="en-GB" dirty="0"/>
              <a:t> of structures</a:t>
            </a:r>
          </a:p>
          <a:p>
            <a:pPr lvl="1"/>
            <a:endParaRPr lang="en-GB" sz="1600" dirty="0"/>
          </a:p>
          <a:p>
            <a:endParaRPr lang="en-GB" sz="1600" dirty="0"/>
          </a:p>
        </p:txBody>
      </p:sp>
    </p:spTree>
    <p:extLst>
      <p:ext uri="{BB962C8B-B14F-4D97-AF65-F5344CB8AC3E}">
        <p14:creationId xmlns:p14="http://schemas.microsoft.com/office/powerpoint/2010/main" val="213599186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C0A3FDE-CA88-B3D9-477E-3B8E2A583B6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3FC98B-370F-3BFD-FDF9-3FD7737FD0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95081"/>
          </a:xfrm>
        </p:spPr>
        <p:txBody>
          <a:bodyPr>
            <a:normAutofit/>
          </a:bodyPr>
          <a:lstStyle/>
          <a:p>
            <a:pPr algn="ctr"/>
            <a:r>
              <a:rPr lang="en-GB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1.2  How Is the Body Organized?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886CF699-1133-4C07-F618-CC468B5B667F}"/>
              </a:ext>
            </a:extLst>
          </p:cNvPr>
          <p:cNvSpPr txBox="1">
            <a:spLocks/>
          </p:cNvSpPr>
          <p:nvPr/>
        </p:nvSpPr>
        <p:spPr>
          <a:xfrm>
            <a:off x="264160" y="1317523"/>
            <a:ext cx="11701698" cy="5397909"/>
          </a:xfrm>
          <a:prstGeom prst="rect">
            <a:avLst/>
          </a:prstGeom>
          <a:solidFill>
            <a:schemeClr val="lt1">
              <a:alpha val="60000"/>
            </a:schemeClr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v"/>
            </a:pPr>
            <a:r>
              <a:rPr lang="en-GB" sz="2400" b="1" u="sng" dirty="0"/>
              <a:t>Tissue</a:t>
            </a:r>
            <a:r>
              <a:rPr lang="en-GB" sz="2400" dirty="0"/>
              <a:t> = a group (aggregate) of </a:t>
            </a:r>
            <a:r>
              <a:rPr lang="en-GB" sz="2400" b="1" dirty="0"/>
              <a:t>similar specialised cells</a:t>
            </a:r>
            <a:endParaRPr lang="en-GB" sz="2400" dirty="0"/>
          </a:p>
          <a:p>
            <a:r>
              <a:rPr lang="en-GB" sz="2400" dirty="0"/>
              <a:t>Because we have 4 major cell categories, we also have </a:t>
            </a:r>
            <a:r>
              <a:rPr lang="en-GB" sz="2400" b="1" dirty="0"/>
              <a:t>4 major tissue types</a:t>
            </a:r>
            <a:r>
              <a:rPr lang="en-GB" sz="2400" dirty="0"/>
              <a:t>:</a:t>
            </a:r>
          </a:p>
          <a:p>
            <a:pPr lvl="1"/>
            <a:r>
              <a:rPr lang="en-GB" b="1" dirty="0"/>
              <a:t>Muscle tissue</a:t>
            </a:r>
            <a:r>
              <a:rPr lang="en-GB" dirty="0"/>
              <a:t>, </a:t>
            </a:r>
            <a:r>
              <a:rPr lang="en-GB" b="1" dirty="0"/>
              <a:t>Nervous tissue, Epithelial tissue and Connective tissue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GB" sz="2400" b="1" dirty="0"/>
              <a:t> Important Note: “Tissue” Has Two Meanings</a:t>
            </a:r>
          </a:p>
          <a:p>
            <a:r>
              <a:rPr lang="en-GB" sz="2400" b="1" dirty="0"/>
              <a:t>Formal definition:</a:t>
            </a:r>
            <a:r>
              <a:rPr lang="en-GB" sz="2400" dirty="0"/>
              <a:t> tissue = mostly </a:t>
            </a:r>
            <a:r>
              <a:rPr lang="en-GB" sz="2400" b="1" dirty="0"/>
              <a:t>one type</a:t>
            </a:r>
            <a:r>
              <a:rPr lang="en-GB" sz="2400" dirty="0"/>
              <a:t> of specialised cell</a:t>
            </a:r>
          </a:p>
          <a:p>
            <a:r>
              <a:rPr lang="en-GB" sz="2400" b="1" dirty="0"/>
              <a:t>Common use:</a:t>
            </a:r>
            <a:r>
              <a:rPr lang="en-GB" sz="2400" dirty="0"/>
              <a:t> “kidney tissue” or “lung tissue”</a:t>
            </a:r>
          </a:p>
          <a:p>
            <a:pPr lvl="1"/>
            <a:r>
              <a:rPr lang="en-GB" dirty="0"/>
              <a:t> These organs usually contain </a:t>
            </a:r>
            <a:r>
              <a:rPr lang="en-GB" b="1" dirty="0"/>
              <a:t>all four tissue types</a:t>
            </a:r>
            <a:endParaRPr lang="en-GB" dirty="0"/>
          </a:p>
          <a:p>
            <a:r>
              <a:rPr lang="en-GB" sz="2400" dirty="0"/>
              <a:t>So, “kidney tissue” in everyday talk ≠ one cell type only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GB" sz="2400" b="1" dirty="0"/>
              <a:t>Organ: </a:t>
            </a:r>
            <a:r>
              <a:rPr lang="en-GB" sz="2400" dirty="0"/>
              <a:t>Different tissues combine to form an </a:t>
            </a:r>
            <a:r>
              <a:rPr lang="en-GB" sz="2400" b="1" dirty="0"/>
              <a:t>organ</a:t>
            </a:r>
            <a:r>
              <a:rPr lang="en-GB" sz="2400" dirty="0"/>
              <a:t> (for example., heart, lungs, kidneys)</a:t>
            </a:r>
          </a:p>
          <a:p>
            <a:r>
              <a:rPr lang="en-GB" sz="2400" dirty="0"/>
              <a:t>Organs work together as an </a:t>
            </a:r>
            <a:r>
              <a:rPr lang="en-GB" sz="2400" b="1" dirty="0"/>
              <a:t>organ system</a:t>
            </a:r>
            <a:endParaRPr lang="en-GB" sz="2400" dirty="0"/>
          </a:p>
          <a:p>
            <a:pPr lvl="1"/>
            <a:r>
              <a:rPr lang="en-GB" dirty="0"/>
              <a:t>example: </a:t>
            </a:r>
            <a:r>
              <a:rPr lang="en-GB" b="1" dirty="0"/>
              <a:t>urinary system</a:t>
            </a:r>
            <a:endParaRPr lang="en-GB" dirty="0"/>
          </a:p>
          <a:p>
            <a:pPr lvl="1"/>
            <a:endParaRPr lang="en-GB" sz="2000" dirty="0"/>
          </a:p>
          <a:p>
            <a:pPr>
              <a:buFont typeface="Wingdings" panose="05000000000000000000" pitchFamily="2" charset="2"/>
              <a:buChar char="v"/>
            </a:pPr>
            <a:endParaRPr lang="en-GB" sz="2000" dirty="0"/>
          </a:p>
        </p:txBody>
      </p:sp>
    </p:spTree>
    <p:extLst>
      <p:ext uri="{BB962C8B-B14F-4D97-AF65-F5344CB8AC3E}">
        <p14:creationId xmlns:p14="http://schemas.microsoft.com/office/powerpoint/2010/main" val="147787114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490407B-CEB0-CFC8-D962-DA75EBECBC7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C8E65A-6C3A-F836-E470-13E6A77530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08668"/>
            <a:ext cx="10515600" cy="795081"/>
          </a:xfrm>
        </p:spPr>
        <p:txBody>
          <a:bodyPr>
            <a:normAutofit/>
          </a:bodyPr>
          <a:lstStyle/>
          <a:p>
            <a:pPr algn="ctr"/>
            <a:r>
              <a:rPr lang="en-GB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1.2  How Is the Body Organized?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BDAD735-EB7E-6A5A-8260-E54EB7837D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6142" y="920792"/>
            <a:ext cx="11752498" cy="5828540"/>
          </a:xfrm>
          <a:solidFill>
            <a:schemeClr val="lt1">
              <a:alpha val="60000"/>
            </a:schemeClr>
          </a:solidFill>
          <a:effectLst>
            <a:reflection endPos="0" dist="50800" dir="5400000" sy="-100000" algn="bl" rotWithShape="0"/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v"/>
            </a:pPr>
            <a:r>
              <a:rPr lang="en-GB" b="1" u="sng" dirty="0"/>
              <a:t>Muscle Cells and Tissue </a:t>
            </a:r>
          </a:p>
          <a:p>
            <a:r>
              <a:rPr lang="en-GB" sz="2000" dirty="0"/>
              <a:t>As noted, there are 3 types of muscle cells. They form 3 types of muscle tissue. All muscle cells generate mechanical force (they contract)</a:t>
            </a:r>
          </a:p>
          <a:p>
            <a:pPr marL="0" indent="0">
              <a:buNone/>
            </a:pPr>
            <a:r>
              <a:rPr lang="en-GB" sz="2000" b="1" dirty="0"/>
              <a:t>1- Skeletal Muscle: </a:t>
            </a:r>
            <a:r>
              <a:rPr lang="en-GB" sz="2000" dirty="0"/>
              <a:t>Attached (through tendons/other structures) to </a:t>
            </a:r>
            <a:r>
              <a:rPr lang="en-GB" sz="2000" b="1" dirty="0"/>
              <a:t>bones</a:t>
            </a:r>
            <a:endParaRPr lang="en-GB" sz="2000" dirty="0"/>
          </a:p>
          <a:p>
            <a:r>
              <a:rPr lang="en-GB" sz="2000" dirty="0"/>
              <a:t> Move limbs and trunk</a:t>
            </a:r>
          </a:p>
          <a:p>
            <a:r>
              <a:rPr lang="en-GB" sz="2000" dirty="0"/>
              <a:t>Also attached to </a:t>
            </a:r>
            <a:r>
              <a:rPr lang="en-GB" sz="2000" b="1" dirty="0"/>
              <a:t>skin</a:t>
            </a:r>
            <a:r>
              <a:rPr lang="en-GB" sz="2000" dirty="0"/>
              <a:t> (e.g., </a:t>
            </a:r>
            <a:r>
              <a:rPr lang="en-GB" sz="2000" b="1" dirty="0"/>
              <a:t>facial expression muscles</a:t>
            </a:r>
            <a:r>
              <a:rPr lang="en-GB" sz="2000" dirty="0"/>
              <a:t>)</a:t>
            </a:r>
          </a:p>
          <a:p>
            <a:r>
              <a:rPr lang="en-GB" sz="2000" dirty="0"/>
              <a:t>Voluntary control: you can decide to contract it (like., lift your hand, smile)</a:t>
            </a:r>
          </a:p>
          <a:p>
            <a:pPr marL="0" indent="0">
              <a:buNone/>
            </a:pPr>
            <a:r>
              <a:rPr lang="en-GB" sz="2000" b="1" dirty="0"/>
              <a:t>2- Cardiac Muscle: </a:t>
            </a:r>
            <a:r>
              <a:rPr lang="en-GB" sz="2000" dirty="0"/>
              <a:t>Found </a:t>
            </a:r>
            <a:r>
              <a:rPr lang="en-GB" sz="2000" b="1" dirty="0"/>
              <a:t>only in the heart</a:t>
            </a:r>
          </a:p>
          <a:p>
            <a:r>
              <a:rPr lang="en-GB" sz="2000" dirty="0"/>
              <a:t>Involuntary control</a:t>
            </a:r>
          </a:p>
          <a:p>
            <a:r>
              <a:rPr lang="en-GB" sz="2000" dirty="0"/>
              <a:t>When it contracts:</a:t>
            </a:r>
          </a:p>
          <a:p>
            <a:pPr lvl="1"/>
            <a:r>
              <a:rPr lang="en-GB" sz="2000" dirty="0"/>
              <a:t>the </a:t>
            </a:r>
            <a:r>
              <a:rPr lang="en-GB" sz="2000" b="1" dirty="0"/>
              <a:t>heart squeezes</a:t>
            </a:r>
            <a:endParaRPr lang="en-GB" sz="2000" dirty="0"/>
          </a:p>
          <a:p>
            <a:pPr lvl="1"/>
            <a:r>
              <a:rPr lang="en-GB" sz="2000" dirty="0"/>
              <a:t>blood is </a:t>
            </a:r>
            <a:r>
              <a:rPr lang="en-GB" sz="2000" b="1" dirty="0"/>
              <a:t>pumped into circulation</a:t>
            </a:r>
          </a:p>
          <a:p>
            <a:pPr marL="457200" lvl="1" indent="-457200">
              <a:buNone/>
            </a:pPr>
            <a:r>
              <a:rPr lang="en-GB" sz="2000" b="1" dirty="0"/>
              <a:t>3- Smooth Muscle </a:t>
            </a:r>
            <a:r>
              <a:rPr lang="en-GB" sz="2000" dirty="0"/>
              <a:t>Found in the walls of many </a:t>
            </a:r>
            <a:r>
              <a:rPr lang="en-GB" sz="2000" b="1" dirty="0"/>
              <a:t>tubes</a:t>
            </a:r>
            <a:r>
              <a:rPr lang="en-GB" sz="2000" dirty="0"/>
              <a:t> in the body, such as:</a:t>
            </a:r>
          </a:p>
          <a:p>
            <a:pPr lvl="1"/>
            <a:r>
              <a:rPr lang="en-GB" sz="2000" b="1" dirty="0"/>
              <a:t>blood vessels</a:t>
            </a:r>
            <a:endParaRPr lang="en-GB" sz="2000" dirty="0"/>
          </a:p>
          <a:p>
            <a:pPr lvl="1"/>
            <a:r>
              <a:rPr lang="en-GB" sz="2000" b="1" dirty="0"/>
              <a:t>gastrointestinal tract</a:t>
            </a:r>
            <a:r>
              <a:rPr lang="en-GB" sz="2000" dirty="0"/>
              <a:t> (stomach/intestine)</a:t>
            </a:r>
          </a:p>
          <a:p>
            <a:pPr lvl="1"/>
            <a:endParaRPr lang="en-GB" sz="1800" dirty="0"/>
          </a:p>
          <a:p>
            <a:endParaRPr lang="en-GB" sz="1800" dirty="0"/>
          </a:p>
          <a:p>
            <a:pPr>
              <a:buFont typeface="Wingdings" panose="05000000000000000000" pitchFamily="2" charset="2"/>
              <a:buChar char="v"/>
            </a:pPr>
            <a:endParaRPr lang="en-GB" sz="1800" b="1" u="sng" dirty="0"/>
          </a:p>
        </p:txBody>
      </p:sp>
    </p:spTree>
    <p:extLst>
      <p:ext uri="{BB962C8B-B14F-4D97-AF65-F5344CB8AC3E}">
        <p14:creationId xmlns:p14="http://schemas.microsoft.com/office/powerpoint/2010/main" val="200239484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89119EA-CDB2-7438-D69F-8CFF763BCA1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CC765E-37CE-D77E-861E-F026551E42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08668"/>
            <a:ext cx="10515600" cy="795081"/>
          </a:xfrm>
        </p:spPr>
        <p:txBody>
          <a:bodyPr>
            <a:normAutofit/>
          </a:bodyPr>
          <a:lstStyle/>
          <a:p>
            <a:pPr algn="ctr"/>
            <a:r>
              <a:rPr lang="en-GB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1.2  How Is the Body Organized?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AE15155B-FFA3-D139-5AB7-41A3E366EF78}"/>
              </a:ext>
            </a:extLst>
          </p:cNvPr>
          <p:cNvSpPr txBox="1">
            <a:spLocks/>
          </p:cNvSpPr>
          <p:nvPr/>
        </p:nvSpPr>
        <p:spPr>
          <a:xfrm>
            <a:off x="335280" y="920792"/>
            <a:ext cx="11630577" cy="5828540"/>
          </a:xfrm>
          <a:prstGeom prst="rect">
            <a:avLst/>
          </a:prstGeom>
          <a:solidFill>
            <a:schemeClr val="lt1">
              <a:alpha val="60000"/>
            </a:schemeClr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400" dirty="0"/>
              <a:t>Contraction causes:</a:t>
            </a:r>
          </a:p>
          <a:p>
            <a:pPr lvl="1"/>
            <a:r>
              <a:rPr lang="en-GB" b="1" dirty="0"/>
              <a:t>decreased diameter</a:t>
            </a:r>
            <a:r>
              <a:rPr lang="en-GB" dirty="0"/>
              <a:t> (narrowing) </a:t>
            </a:r>
          </a:p>
          <a:p>
            <a:pPr lvl="1"/>
            <a:r>
              <a:rPr lang="en-GB" b="1" dirty="0"/>
              <a:t>shortened length</a:t>
            </a:r>
            <a:r>
              <a:rPr lang="en-GB" dirty="0"/>
              <a:t> of the tube</a:t>
            </a:r>
          </a:p>
          <a:p>
            <a:r>
              <a:rPr lang="en-GB" sz="2400" dirty="0"/>
              <a:t>In the </a:t>
            </a:r>
            <a:r>
              <a:rPr lang="en-GB" sz="2400" dirty="0" err="1"/>
              <a:t>esophagus</a:t>
            </a:r>
            <a:r>
              <a:rPr lang="en-GB" sz="2400" dirty="0"/>
              <a:t> (tube from pharynx to stomach)</a:t>
            </a:r>
          </a:p>
          <a:p>
            <a:r>
              <a:rPr lang="en-GB" sz="2400" dirty="0"/>
              <a:t>Smooth muscle contraction helps push/squeeze food toward the stomach(this is part of coordinated movement in the GI tract).</a:t>
            </a:r>
          </a:p>
          <a:p>
            <a:r>
              <a:rPr lang="en-GB" sz="2400" dirty="0"/>
              <a:t>Involuntary control</a:t>
            </a:r>
          </a:p>
          <a:p>
            <a:pPr marL="0" indent="0">
              <a:buNone/>
            </a:pPr>
            <a:endParaRPr lang="en-GB" sz="2400" dirty="0"/>
          </a:p>
          <a:p>
            <a:endParaRPr lang="en-GB" sz="2400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CB3B9296-7560-B6E5-3CBC-D790AD5606C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09886" y="3261360"/>
            <a:ext cx="5310909" cy="3265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848259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EFDFD5C-FB01-54DD-8D4F-9452C8492D6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DDB0E4-6369-FD0E-A9EB-33BED5F9DF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08668"/>
            <a:ext cx="10515600" cy="795081"/>
          </a:xfrm>
        </p:spPr>
        <p:txBody>
          <a:bodyPr>
            <a:normAutofit/>
          </a:bodyPr>
          <a:lstStyle/>
          <a:p>
            <a:pPr algn="ctr"/>
            <a:r>
              <a:rPr lang="en-GB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1.2  How Is the Body Organized?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2E4D1AD-2016-FBF5-BE2E-6942E6F288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6142" y="920792"/>
            <a:ext cx="11793138" cy="5828540"/>
          </a:xfrm>
          <a:solidFill>
            <a:schemeClr val="lt1">
              <a:alpha val="60000"/>
            </a:schemeClr>
          </a:solidFill>
          <a:effectLst>
            <a:reflection endPos="0" dist="50800" dir="5400000" sy="-100000" algn="bl" rotWithShape="0"/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v"/>
            </a:pPr>
            <a:r>
              <a:rPr lang="en-GB" sz="2400" b="1" u="sng" dirty="0"/>
              <a:t>Neurons and Nervous Tissue</a:t>
            </a:r>
          </a:p>
          <a:p>
            <a:r>
              <a:rPr lang="en-GB" sz="2000" dirty="0"/>
              <a:t>A </a:t>
            </a:r>
            <a:r>
              <a:rPr lang="en-GB" sz="2000" b="1" dirty="0"/>
              <a:t>neuron</a:t>
            </a:r>
            <a:r>
              <a:rPr lang="en-GB" sz="2000" dirty="0"/>
              <a:t> is a nervous system cell specialized to:</a:t>
            </a:r>
          </a:p>
          <a:p>
            <a:pPr lvl="1"/>
            <a:r>
              <a:rPr lang="en-GB" sz="2000" b="1" dirty="0"/>
              <a:t>initiate</a:t>
            </a:r>
            <a:r>
              <a:rPr lang="en-GB" sz="2000" dirty="0"/>
              <a:t> electrical signals, </a:t>
            </a:r>
            <a:r>
              <a:rPr lang="en-GB" sz="2000" b="1" dirty="0"/>
              <a:t>integrate</a:t>
            </a:r>
            <a:r>
              <a:rPr lang="en-GB" sz="2000" dirty="0"/>
              <a:t> information, </a:t>
            </a:r>
            <a:r>
              <a:rPr lang="en-GB" sz="2000" b="1" dirty="0"/>
              <a:t>conduct</a:t>
            </a:r>
            <a:r>
              <a:rPr lang="en-GB" sz="2000" dirty="0"/>
              <a:t> electrical signals to other cells (often long distances)</a:t>
            </a:r>
          </a:p>
          <a:p>
            <a:r>
              <a:rPr lang="en-GB" sz="2000" b="1" dirty="0"/>
              <a:t>Note:</a:t>
            </a:r>
            <a:r>
              <a:rPr lang="en-GB" sz="2000" dirty="0"/>
              <a:t> electrical signals = the main communication method in the nervous system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GB" sz="2000" b="1" dirty="0"/>
              <a:t>What Do Neurons Control?</a:t>
            </a:r>
          </a:p>
          <a:p>
            <a:r>
              <a:rPr lang="en-GB" sz="2000" dirty="0"/>
              <a:t>A neuron’s signal can:</a:t>
            </a:r>
          </a:p>
          <a:p>
            <a:r>
              <a:rPr lang="en-GB" sz="2000" dirty="0"/>
              <a:t>trigger signals in </a:t>
            </a:r>
            <a:r>
              <a:rPr lang="en-GB" sz="2000" b="1" dirty="0"/>
              <a:t>other neurons, </a:t>
            </a:r>
            <a:r>
              <a:rPr lang="en-GB" sz="2000" dirty="0"/>
              <a:t>stimulate </a:t>
            </a:r>
            <a:r>
              <a:rPr lang="en-GB" sz="2000" b="1" dirty="0"/>
              <a:t>gland cells</a:t>
            </a:r>
            <a:r>
              <a:rPr lang="en-GB" sz="2000" dirty="0"/>
              <a:t> to </a:t>
            </a:r>
            <a:r>
              <a:rPr lang="en-GB" sz="2000" b="1" dirty="0"/>
              <a:t>secrete</a:t>
            </a:r>
            <a:r>
              <a:rPr lang="en-GB" sz="2000" dirty="0"/>
              <a:t> substances, stimulate </a:t>
            </a:r>
            <a:r>
              <a:rPr lang="en-GB" sz="2000" b="1" dirty="0"/>
              <a:t>muscle cells</a:t>
            </a:r>
            <a:r>
              <a:rPr lang="en-GB" sz="2000" dirty="0"/>
              <a:t> to </a:t>
            </a:r>
            <a:r>
              <a:rPr lang="en-GB" sz="2000" b="1" dirty="0"/>
              <a:t>contract</a:t>
            </a:r>
            <a:endParaRPr lang="en-GB" sz="2000" dirty="0"/>
          </a:p>
          <a:p>
            <a:r>
              <a:rPr lang="en-GB" sz="2000" dirty="0"/>
              <a:t>✅ So, neurons are a major way the body </a:t>
            </a:r>
            <a:r>
              <a:rPr lang="en-GB" sz="2000" b="1" dirty="0"/>
              <a:t>controls</a:t>
            </a:r>
            <a:r>
              <a:rPr lang="en-GB" sz="2000" dirty="0"/>
              <a:t> other cells.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GB" sz="2000" b="1" dirty="0"/>
              <a:t> Why Neurons Are So Important</a:t>
            </a:r>
          </a:p>
          <a:p>
            <a:r>
              <a:rPr lang="en-GB" sz="2000" dirty="0"/>
              <a:t>Neurons form highly complex networks </a:t>
            </a:r>
          </a:p>
          <a:p>
            <a:r>
              <a:rPr lang="en-GB" sz="2000" dirty="0"/>
              <a:t>Their many connections support higher functions like:</a:t>
            </a:r>
          </a:p>
          <a:p>
            <a:pPr lvl="1"/>
            <a:r>
              <a:rPr lang="en-GB" sz="2000" b="1" dirty="0"/>
              <a:t>consciousness</a:t>
            </a:r>
            <a:endParaRPr lang="en-GB" sz="2000" dirty="0"/>
          </a:p>
          <a:p>
            <a:pPr lvl="1"/>
            <a:r>
              <a:rPr lang="en-GB" sz="2000" b="1" dirty="0"/>
              <a:t>perception</a:t>
            </a:r>
            <a:r>
              <a:rPr lang="en-GB" sz="2000" dirty="0"/>
              <a:t> (sensing and interpreting the world)</a:t>
            </a:r>
          </a:p>
          <a:p>
            <a:r>
              <a:rPr lang="en-GB" sz="2000" i="1" dirty="0"/>
              <a:t>(Keep it simple: “complex wiring = complex </a:t>
            </a:r>
            <a:r>
              <a:rPr lang="en-GB" sz="2000" i="1" dirty="0" err="1"/>
              <a:t>behavior</a:t>
            </a:r>
            <a:r>
              <a:rPr lang="en-GB" sz="2000" i="1" dirty="0"/>
              <a:t>.”)</a:t>
            </a:r>
            <a:endParaRPr lang="en-GB" sz="2000" dirty="0"/>
          </a:p>
        </p:txBody>
      </p:sp>
    </p:spTree>
    <p:extLst>
      <p:ext uri="{BB962C8B-B14F-4D97-AF65-F5344CB8AC3E}">
        <p14:creationId xmlns:p14="http://schemas.microsoft.com/office/powerpoint/2010/main" val="406741407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2235</TotalTime>
  <Words>2201</Words>
  <Application>Microsoft Office PowerPoint</Application>
  <PresentationFormat>Widescreen</PresentationFormat>
  <Paragraphs>217</Paragraphs>
  <Slides>20</Slides>
  <Notes>17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7" baseType="lpstr">
      <vt:lpstr>Arial</vt:lpstr>
      <vt:lpstr>Brush Script MT</vt:lpstr>
      <vt:lpstr>Calibri</vt:lpstr>
      <vt:lpstr>Calibri Light</vt:lpstr>
      <vt:lpstr>Times New Roman</vt:lpstr>
      <vt:lpstr>Wingdings</vt:lpstr>
      <vt:lpstr>Office Theme</vt:lpstr>
      <vt:lpstr>Lecture 1  Introduction to Human Physiology </vt:lpstr>
      <vt:lpstr>1.1  The Scope of Human Physiology</vt:lpstr>
      <vt:lpstr>1.1  The Scope of Human Physiology</vt:lpstr>
      <vt:lpstr>1.2  How Is the Body Organized?</vt:lpstr>
      <vt:lpstr>1.2  How Is the Body Organized?</vt:lpstr>
      <vt:lpstr>1.2  How Is the Body Organized?</vt:lpstr>
      <vt:lpstr>1.2  How Is the Body Organized?</vt:lpstr>
      <vt:lpstr>1.2  How Is the Body Organized?</vt:lpstr>
      <vt:lpstr>1.2  How Is the Body Organized?</vt:lpstr>
      <vt:lpstr>1.2  How Is the Body Organized?</vt:lpstr>
      <vt:lpstr>1.2  How Is the Body Organized?</vt:lpstr>
      <vt:lpstr>1.2  How Is the Body Organized?</vt:lpstr>
      <vt:lpstr>1.2  How Is the Body Organized?</vt:lpstr>
      <vt:lpstr>1.2  How Is the Body Organized?</vt:lpstr>
      <vt:lpstr>1.2  How Is the Body Organized?</vt:lpstr>
      <vt:lpstr>1.2  How Is the Body Organized?</vt:lpstr>
      <vt:lpstr>1.3  Body Fluid Compartments</vt:lpstr>
      <vt:lpstr>1.3  Body Fluid Compartments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Mustafa Riyadh</dc:creator>
  <cp:lastModifiedBy>Mustafa Riyadh</cp:lastModifiedBy>
  <cp:revision>18</cp:revision>
  <dcterms:created xsi:type="dcterms:W3CDTF">2026-02-26T07:04:11Z</dcterms:created>
  <dcterms:modified xsi:type="dcterms:W3CDTF">2026-03-09T08:22:07Z</dcterms:modified>
</cp:coreProperties>
</file>