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7" r:id="rId4"/>
    <p:sldId id="275" r:id="rId5"/>
    <p:sldId id="258" r:id="rId6"/>
    <p:sldId id="260" r:id="rId7"/>
    <p:sldId id="276" r:id="rId8"/>
    <p:sldId id="261" r:id="rId9"/>
    <p:sldId id="262" r:id="rId10"/>
    <p:sldId id="268" r:id="rId11"/>
    <p:sldId id="277" r:id="rId12"/>
    <p:sldId id="263" r:id="rId13"/>
    <p:sldId id="264" r:id="rId14"/>
    <p:sldId id="265" r:id="rId15"/>
    <p:sldId id="270" r:id="rId16"/>
    <p:sldId id="266" r:id="rId17"/>
    <p:sldId id="271" r:id="rId18"/>
    <p:sldId id="272" r:id="rId19"/>
    <p:sldId id="273" r:id="rId20"/>
    <p:sldId id="274" r:id="rId21"/>
    <p:sldId id="278"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65E56-31DF-4F51-A65F-AABBCCD91514}" type="datetimeFigureOut">
              <a:rPr lang="en-GB" smtClean="0"/>
              <a:t>17/03/2026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F2B408-7262-4AB9-858B-07C5244365BF}" type="slidenum">
              <a:rPr lang="en-GB" smtClean="0"/>
              <a:t>‹#›</a:t>
            </a:fld>
            <a:endParaRPr lang="en-GB"/>
          </a:p>
        </p:txBody>
      </p:sp>
    </p:spTree>
    <p:extLst>
      <p:ext uri="{BB962C8B-B14F-4D97-AF65-F5344CB8AC3E}">
        <p14:creationId xmlns:p14="http://schemas.microsoft.com/office/powerpoint/2010/main" val="2662774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3F2B408-7262-4AB9-858B-07C5244365BF}" type="slidenum">
              <a:rPr lang="en-GB" smtClean="0"/>
              <a:t>2</a:t>
            </a:fld>
            <a:endParaRPr lang="en-GB"/>
          </a:p>
        </p:txBody>
      </p:sp>
    </p:spTree>
    <p:extLst>
      <p:ext uri="{BB962C8B-B14F-4D97-AF65-F5344CB8AC3E}">
        <p14:creationId xmlns:p14="http://schemas.microsoft.com/office/powerpoint/2010/main" val="3683645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9124E-ECAF-2A3D-7F23-2F5157BA6C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E13255-2F4F-346A-D777-ED5888EAE1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712577-7824-ABBD-84AC-3E3E16727AE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418A928-EDB7-5808-019E-3F5B9658CF01}"/>
              </a:ext>
            </a:extLst>
          </p:cNvPr>
          <p:cNvSpPr>
            <a:spLocks noGrp="1"/>
          </p:cNvSpPr>
          <p:nvPr>
            <p:ph type="sldNum" sz="quarter" idx="5"/>
          </p:nvPr>
        </p:nvSpPr>
        <p:spPr/>
        <p:txBody>
          <a:bodyPr/>
          <a:lstStyle/>
          <a:p>
            <a:fld id="{23F2B408-7262-4AB9-858B-07C5244365BF}" type="slidenum">
              <a:rPr lang="en-GB" smtClean="0"/>
              <a:t>11</a:t>
            </a:fld>
            <a:endParaRPr lang="en-GB"/>
          </a:p>
        </p:txBody>
      </p:sp>
    </p:spTree>
    <p:extLst>
      <p:ext uri="{BB962C8B-B14F-4D97-AF65-F5344CB8AC3E}">
        <p14:creationId xmlns:p14="http://schemas.microsoft.com/office/powerpoint/2010/main" val="3392644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618EE-7096-5163-F295-93A51BAEBC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AFCB71-2611-1C50-223E-0617A604F8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DB3FCB-3259-D165-DC4E-A87D70B6EF4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8FED20-1F3F-0D10-8370-1FF26FF4E94C}"/>
              </a:ext>
            </a:extLst>
          </p:cNvPr>
          <p:cNvSpPr>
            <a:spLocks noGrp="1"/>
          </p:cNvSpPr>
          <p:nvPr>
            <p:ph type="sldNum" sz="quarter" idx="5"/>
          </p:nvPr>
        </p:nvSpPr>
        <p:spPr/>
        <p:txBody>
          <a:bodyPr/>
          <a:lstStyle/>
          <a:p>
            <a:fld id="{23F2B408-7262-4AB9-858B-07C5244365BF}" type="slidenum">
              <a:rPr lang="en-GB" smtClean="0"/>
              <a:t>12</a:t>
            </a:fld>
            <a:endParaRPr lang="en-GB"/>
          </a:p>
        </p:txBody>
      </p:sp>
    </p:spTree>
    <p:extLst>
      <p:ext uri="{BB962C8B-B14F-4D97-AF65-F5344CB8AC3E}">
        <p14:creationId xmlns:p14="http://schemas.microsoft.com/office/powerpoint/2010/main" val="3801989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9510C-FCF9-7328-6CD9-E10923057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98BC00-A126-2B30-535B-F7F45A41AA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694F8F-8BB9-C761-0DD5-44AA49EDC0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7130613-F86E-FAA4-355A-AA4950509162}"/>
              </a:ext>
            </a:extLst>
          </p:cNvPr>
          <p:cNvSpPr>
            <a:spLocks noGrp="1"/>
          </p:cNvSpPr>
          <p:nvPr>
            <p:ph type="sldNum" sz="quarter" idx="5"/>
          </p:nvPr>
        </p:nvSpPr>
        <p:spPr/>
        <p:txBody>
          <a:bodyPr/>
          <a:lstStyle/>
          <a:p>
            <a:fld id="{23F2B408-7262-4AB9-858B-07C5244365BF}" type="slidenum">
              <a:rPr lang="en-GB" smtClean="0"/>
              <a:t>13</a:t>
            </a:fld>
            <a:endParaRPr lang="en-GB"/>
          </a:p>
        </p:txBody>
      </p:sp>
    </p:spTree>
    <p:extLst>
      <p:ext uri="{BB962C8B-B14F-4D97-AF65-F5344CB8AC3E}">
        <p14:creationId xmlns:p14="http://schemas.microsoft.com/office/powerpoint/2010/main" val="2862344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74F04-8DBE-CEF0-2E14-F2BA557C17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41DF83-31D2-B610-D54B-E6AD0E244E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CBB6A3-3950-BB5F-BE8F-3B419D24F5D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78E7107-C7EC-142C-3536-CCE4C8023176}"/>
              </a:ext>
            </a:extLst>
          </p:cNvPr>
          <p:cNvSpPr>
            <a:spLocks noGrp="1"/>
          </p:cNvSpPr>
          <p:nvPr>
            <p:ph type="sldNum" sz="quarter" idx="5"/>
          </p:nvPr>
        </p:nvSpPr>
        <p:spPr/>
        <p:txBody>
          <a:bodyPr/>
          <a:lstStyle/>
          <a:p>
            <a:fld id="{23F2B408-7262-4AB9-858B-07C5244365BF}" type="slidenum">
              <a:rPr lang="en-GB" smtClean="0"/>
              <a:t>14</a:t>
            </a:fld>
            <a:endParaRPr lang="en-GB"/>
          </a:p>
        </p:txBody>
      </p:sp>
    </p:spTree>
    <p:extLst>
      <p:ext uri="{BB962C8B-B14F-4D97-AF65-F5344CB8AC3E}">
        <p14:creationId xmlns:p14="http://schemas.microsoft.com/office/powerpoint/2010/main" val="2313226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E0952-1651-0A6A-B9FC-0A5AD5E97B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587377-A3D7-B3C4-48DE-E93FACE6BD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325465-56BC-F526-7CE0-2B8D2EE4A5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EC74C74-CC13-D097-54F0-C065C092ECB4}"/>
              </a:ext>
            </a:extLst>
          </p:cNvPr>
          <p:cNvSpPr>
            <a:spLocks noGrp="1"/>
          </p:cNvSpPr>
          <p:nvPr>
            <p:ph type="sldNum" sz="quarter" idx="5"/>
          </p:nvPr>
        </p:nvSpPr>
        <p:spPr/>
        <p:txBody>
          <a:bodyPr/>
          <a:lstStyle/>
          <a:p>
            <a:fld id="{23F2B408-7262-4AB9-858B-07C5244365BF}" type="slidenum">
              <a:rPr lang="en-GB" smtClean="0"/>
              <a:t>15</a:t>
            </a:fld>
            <a:endParaRPr lang="en-GB"/>
          </a:p>
        </p:txBody>
      </p:sp>
    </p:spTree>
    <p:extLst>
      <p:ext uri="{BB962C8B-B14F-4D97-AF65-F5344CB8AC3E}">
        <p14:creationId xmlns:p14="http://schemas.microsoft.com/office/powerpoint/2010/main" val="3863070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4F833-8779-A79F-0806-7847C9B3FF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8D8313-5E27-DAC6-C558-ADEC41B2F8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E9484E-F5B7-464B-D211-E9AF5BDABC5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2E3A64-60EF-3C82-F146-08286F8F4CCD}"/>
              </a:ext>
            </a:extLst>
          </p:cNvPr>
          <p:cNvSpPr>
            <a:spLocks noGrp="1"/>
          </p:cNvSpPr>
          <p:nvPr>
            <p:ph type="sldNum" sz="quarter" idx="5"/>
          </p:nvPr>
        </p:nvSpPr>
        <p:spPr/>
        <p:txBody>
          <a:bodyPr/>
          <a:lstStyle/>
          <a:p>
            <a:fld id="{23F2B408-7262-4AB9-858B-07C5244365BF}" type="slidenum">
              <a:rPr lang="en-GB" smtClean="0"/>
              <a:t>16</a:t>
            </a:fld>
            <a:endParaRPr lang="en-GB"/>
          </a:p>
        </p:txBody>
      </p:sp>
    </p:spTree>
    <p:extLst>
      <p:ext uri="{BB962C8B-B14F-4D97-AF65-F5344CB8AC3E}">
        <p14:creationId xmlns:p14="http://schemas.microsoft.com/office/powerpoint/2010/main" val="3512169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8C4B0-7633-E3BA-BE5C-854C16C7E8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7040F-8326-A472-D91B-2511CC5FD9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A900B1-251E-2E03-2112-4F1EF9BB31B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8C61D5-0C6A-D36C-54C2-0ECF434CDE8A}"/>
              </a:ext>
            </a:extLst>
          </p:cNvPr>
          <p:cNvSpPr>
            <a:spLocks noGrp="1"/>
          </p:cNvSpPr>
          <p:nvPr>
            <p:ph type="sldNum" sz="quarter" idx="5"/>
          </p:nvPr>
        </p:nvSpPr>
        <p:spPr/>
        <p:txBody>
          <a:bodyPr/>
          <a:lstStyle/>
          <a:p>
            <a:fld id="{23F2B408-7262-4AB9-858B-07C5244365BF}" type="slidenum">
              <a:rPr lang="en-GB" smtClean="0"/>
              <a:t>17</a:t>
            </a:fld>
            <a:endParaRPr lang="en-GB"/>
          </a:p>
        </p:txBody>
      </p:sp>
    </p:spTree>
    <p:extLst>
      <p:ext uri="{BB962C8B-B14F-4D97-AF65-F5344CB8AC3E}">
        <p14:creationId xmlns:p14="http://schemas.microsoft.com/office/powerpoint/2010/main" val="2637300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93BA1-32B6-FE46-21A9-AEE602D965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C2B249-CF51-4427-5A31-648FA21744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EFD110-984D-B071-2130-DE98DBD4AFC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3F0A9D3-55EE-0AF9-B464-2A8BA930366B}"/>
              </a:ext>
            </a:extLst>
          </p:cNvPr>
          <p:cNvSpPr>
            <a:spLocks noGrp="1"/>
          </p:cNvSpPr>
          <p:nvPr>
            <p:ph type="sldNum" sz="quarter" idx="5"/>
          </p:nvPr>
        </p:nvSpPr>
        <p:spPr/>
        <p:txBody>
          <a:bodyPr/>
          <a:lstStyle/>
          <a:p>
            <a:fld id="{23F2B408-7262-4AB9-858B-07C5244365BF}" type="slidenum">
              <a:rPr lang="en-GB" smtClean="0"/>
              <a:t>18</a:t>
            </a:fld>
            <a:endParaRPr lang="en-GB"/>
          </a:p>
        </p:txBody>
      </p:sp>
    </p:spTree>
    <p:extLst>
      <p:ext uri="{BB962C8B-B14F-4D97-AF65-F5344CB8AC3E}">
        <p14:creationId xmlns:p14="http://schemas.microsoft.com/office/powerpoint/2010/main" val="3783695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B7333-3EFF-18D3-0293-77D1E1ACDC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2A33E9-6405-B0F4-2038-CAD6F5E832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071158-881E-41B1-3FE3-52A7F208674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29F4A54-B94F-50DD-2E37-A79492198F0E}"/>
              </a:ext>
            </a:extLst>
          </p:cNvPr>
          <p:cNvSpPr>
            <a:spLocks noGrp="1"/>
          </p:cNvSpPr>
          <p:nvPr>
            <p:ph type="sldNum" sz="quarter" idx="5"/>
          </p:nvPr>
        </p:nvSpPr>
        <p:spPr/>
        <p:txBody>
          <a:bodyPr/>
          <a:lstStyle/>
          <a:p>
            <a:fld id="{23F2B408-7262-4AB9-858B-07C5244365BF}" type="slidenum">
              <a:rPr lang="en-GB" smtClean="0"/>
              <a:t>19</a:t>
            </a:fld>
            <a:endParaRPr lang="en-GB"/>
          </a:p>
        </p:txBody>
      </p:sp>
    </p:spTree>
    <p:extLst>
      <p:ext uri="{BB962C8B-B14F-4D97-AF65-F5344CB8AC3E}">
        <p14:creationId xmlns:p14="http://schemas.microsoft.com/office/powerpoint/2010/main" val="1236076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86F73-3389-F714-C57C-E17CDA0EB9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DAC586-2FDC-17B8-C120-875A6D1E03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A30CD6-0E98-600F-0F40-67CC0D7940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65A3DD-DABA-663A-5013-ACD589A632E8}"/>
              </a:ext>
            </a:extLst>
          </p:cNvPr>
          <p:cNvSpPr>
            <a:spLocks noGrp="1"/>
          </p:cNvSpPr>
          <p:nvPr>
            <p:ph type="sldNum" sz="quarter" idx="5"/>
          </p:nvPr>
        </p:nvSpPr>
        <p:spPr/>
        <p:txBody>
          <a:bodyPr/>
          <a:lstStyle/>
          <a:p>
            <a:fld id="{23F2B408-7262-4AB9-858B-07C5244365BF}" type="slidenum">
              <a:rPr lang="en-GB" smtClean="0"/>
              <a:t>3</a:t>
            </a:fld>
            <a:endParaRPr lang="en-GB"/>
          </a:p>
        </p:txBody>
      </p:sp>
    </p:spTree>
    <p:extLst>
      <p:ext uri="{BB962C8B-B14F-4D97-AF65-F5344CB8AC3E}">
        <p14:creationId xmlns:p14="http://schemas.microsoft.com/office/powerpoint/2010/main" val="779218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4F925-D8D2-62AF-8647-E2D7DC8A87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9FFF0B-7BE7-58D8-98AE-9679D423DD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D844BA-1DE8-630B-7A06-85B8BA82AD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05B928F-9A22-1745-A850-A10297282EE2}"/>
              </a:ext>
            </a:extLst>
          </p:cNvPr>
          <p:cNvSpPr>
            <a:spLocks noGrp="1"/>
          </p:cNvSpPr>
          <p:nvPr>
            <p:ph type="sldNum" sz="quarter" idx="5"/>
          </p:nvPr>
        </p:nvSpPr>
        <p:spPr/>
        <p:txBody>
          <a:bodyPr/>
          <a:lstStyle/>
          <a:p>
            <a:fld id="{23F2B408-7262-4AB9-858B-07C5244365BF}" type="slidenum">
              <a:rPr lang="en-GB" smtClean="0"/>
              <a:t>4</a:t>
            </a:fld>
            <a:endParaRPr lang="en-GB"/>
          </a:p>
        </p:txBody>
      </p:sp>
    </p:spTree>
    <p:extLst>
      <p:ext uri="{BB962C8B-B14F-4D97-AF65-F5344CB8AC3E}">
        <p14:creationId xmlns:p14="http://schemas.microsoft.com/office/powerpoint/2010/main" val="2905281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948BD-7692-C10F-28AF-38A28819B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552F1D-FEB1-0E3E-26CE-04319FE536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ABBA7A-B353-1289-E5BF-E5B312AE705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21BB1EB-7CB9-38AC-FB42-279806F2B6BB}"/>
              </a:ext>
            </a:extLst>
          </p:cNvPr>
          <p:cNvSpPr>
            <a:spLocks noGrp="1"/>
          </p:cNvSpPr>
          <p:nvPr>
            <p:ph type="sldNum" sz="quarter" idx="5"/>
          </p:nvPr>
        </p:nvSpPr>
        <p:spPr/>
        <p:txBody>
          <a:bodyPr/>
          <a:lstStyle/>
          <a:p>
            <a:fld id="{23F2B408-7262-4AB9-858B-07C5244365BF}" type="slidenum">
              <a:rPr lang="en-GB" smtClean="0"/>
              <a:t>5</a:t>
            </a:fld>
            <a:endParaRPr lang="en-GB"/>
          </a:p>
        </p:txBody>
      </p:sp>
    </p:spTree>
    <p:extLst>
      <p:ext uri="{BB962C8B-B14F-4D97-AF65-F5344CB8AC3E}">
        <p14:creationId xmlns:p14="http://schemas.microsoft.com/office/powerpoint/2010/main" val="1385786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DEFFF-C7C3-5A13-ED73-0FBAA5C6BB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79A925-F376-EB5D-A678-B2F8BCD362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056E0D-7F3E-9A45-6CEF-22814AC1544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D6968F6-2F1A-C15B-5C8E-90CB12B8E584}"/>
              </a:ext>
            </a:extLst>
          </p:cNvPr>
          <p:cNvSpPr>
            <a:spLocks noGrp="1"/>
          </p:cNvSpPr>
          <p:nvPr>
            <p:ph type="sldNum" sz="quarter" idx="5"/>
          </p:nvPr>
        </p:nvSpPr>
        <p:spPr/>
        <p:txBody>
          <a:bodyPr/>
          <a:lstStyle/>
          <a:p>
            <a:fld id="{23F2B408-7262-4AB9-858B-07C5244365BF}" type="slidenum">
              <a:rPr lang="en-GB" smtClean="0"/>
              <a:t>6</a:t>
            </a:fld>
            <a:endParaRPr lang="en-GB"/>
          </a:p>
        </p:txBody>
      </p:sp>
    </p:spTree>
    <p:extLst>
      <p:ext uri="{BB962C8B-B14F-4D97-AF65-F5344CB8AC3E}">
        <p14:creationId xmlns:p14="http://schemas.microsoft.com/office/powerpoint/2010/main" val="2909997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848C1-3A52-D1B3-86B3-5E81AAF081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04720A-B3AF-C766-A7FE-F76DBBD8A0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9C8B6E-AF3E-AD6A-A930-AB2F331135B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EA7845A-51CC-4697-C118-53AB9CCF8D42}"/>
              </a:ext>
            </a:extLst>
          </p:cNvPr>
          <p:cNvSpPr>
            <a:spLocks noGrp="1"/>
          </p:cNvSpPr>
          <p:nvPr>
            <p:ph type="sldNum" sz="quarter" idx="5"/>
          </p:nvPr>
        </p:nvSpPr>
        <p:spPr/>
        <p:txBody>
          <a:bodyPr/>
          <a:lstStyle/>
          <a:p>
            <a:fld id="{23F2B408-7262-4AB9-858B-07C5244365BF}" type="slidenum">
              <a:rPr lang="en-GB" smtClean="0"/>
              <a:t>7</a:t>
            </a:fld>
            <a:endParaRPr lang="en-GB"/>
          </a:p>
        </p:txBody>
      </p:sp>
    </p:spTree>
    <p:extLst>
      <p:ext uri="{BB962C8B-B14F-4D97-AF65-F5344CB8AC3E}">
        <p14:creationId xmlns:p14="http://schemas.microsoft.com/office/powerpoint/2010/main" val="3247367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83BF2-DCF5-7334-9032-EC1BFDC034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6651D6-01BE-8176-7C6F-1BD4E3778B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3396B9-C469-1357-E669-4FC91A20DCB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612B3C-3CF1-6E27-AF06-4A7470A82384}"/>
              </a:ext>
            </a:extLst>
          </p:cNvPr>
          <p:cNvSpPr>
            <a:spLocks noGrp="1"/>
          </p:cNvSpPr>
          <p:nvPr>
            <p:ph type="sldNum" sz="quarter" idx="5"/>
          </p:nvPr>
        </p:nvSpPr>
        <p:spPr/>
        <p:txBody>
          <a:bodyPr/>
          <a:lstStyle/>
          <a:p>
            <a:fld id="{23F2B408-7262-4AB9-858B-07C5244365BF}" type="slidenum">
              <a:rPr lang="en-GB" smtClean="0"/>
              <a:t>8</a:t>
            </a:fld>
            <a:endParaRPr lang="en-GB"/>
          </a:p>
        </p:txBody>
      </p:sp>
    </p:spTree>
    <p:extLst>
      <p:ext uri="{BB962C8B-B14F-4D97-AF65-F5344CB8AC3E}">
        <p14:creationId xmlns:p14="http://schemas.microsoft.com/office/powerpoint/2010/main" val="3423718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C67EB-6EBD-A164-BDD0-17B6069AD2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B3EAC0-80E1-CA57-584D-62ABF71A6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E1DA5D-724B-52E0-8BBE-ADD1CD05BC9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20D0895-967A-FC56-C811-2D80498E6D4E}"/>
              </a:ext>
            </a:extLst>
          </p:cNvPr>
          <p:cNvSpPr>
            <a:spLocks noGrp="1"/>
          </p:cNvSpPr>
          <p:nvPr>
            <p:ph type="sldNum" sz="quarter" idx="5"/>
          </p:nvPr>
        </p:nvSpPr>
        <p:spPr/>
        <p:txBody>
          <a:bodyPr/>
          <a:lstStyle/>
          <a:p>
            <a:fld id="{23F2B408-7262-4AB9-858B-07C5244365BF}" type="slidenum">
              <a:rPr lang="en-GB" smtClean="0"/>
              <a:t>9</a:t>
            </a:fld>
            <a:endParaRPr lang="en-GB"/>
          </a:p>
        </p:txBody>
      </p:sp>
    </p:spTree>
    <p:extLst>
      <p:ext uri="{BB962C8B-B14F-4D97-AF65-F5344CB8AC3E}">
        <p14:creationId xmlns:p14="http://schemas.microsoft.com/office/powerpoint/2010/main" val="597010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ADF00-0302-307B-577E-93715FE7BE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BD6F80-6FD4-03A5-393B-4AAF3B6760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F02AA4-7279-FA7B-5066-0D8ADB392BD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4DB1A29-659F-3C7D-20B6-547720A10A3D}"/>
              </a:ext>
            </a:extLst>
          </p:cNvPr>
          <p:cNvSpPr>
            <a:spLocks noGrp="1"/>
          </p:cNvSpPr>
          <p:nvPr>
            <p:ph type="sldNum" sz="quarter" idx="5"/>
          </p:nvPr>
        </p:nvSpPr>
        <p:spPr/>
        <p:txBody>
          <a:bodyPr/>
          <a:lstStyle/>
          <a:p>
            <a:fld id="{23F2B408-7262-4AB9-858B-07C5244365BF}" type="slidenum">
              <a:rPr lang="en-GB" smtClean="0"/>
              <a:t>10</a:t>
            </a:fld>
            <a:endParaRPr lang="en-GB"/>
          </a:p>
        </p:txBody>
      </p:sp>
    </p:spTree>
    <p:extLst>
      <p:ext uri="{BB962C8B-B14F-4D97-AF65-F5344CB8AC3E}">
        <p14:creationId xmlns:p14="http://schemas.microsoft.com/office/powerpoint/2010/main" val="428071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F9EC-A5A3-CB3C-8C99-FD2B04634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87793B-887B-1682-ABAE-69C55D2BFA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4957CF6-5D97-9AAB-82C2-1161CCCE7526}"/>
              </a:ext>
            </a:extLst>
          </p:cNvPr>
          <p:cNvSpPr>
            <a:spLocks noGrp="1"/>
          </p:cNvSpPr>
          <p:nvPr>
            <p:ph type="dt" sz="half" idx="10"/>
          </p:nvPr>
        </p:nvSpPr>
        <p:spPr/>
        <p:txBody>
          <a:bodyPr/>
          <a:lstStyle/>
          <a:p>
            <a:fld id="{5C5DFAAC-BCC0-49C7-9574-18E775D25795}" type="datetimeFigureOut">
              <a:rPr lang="en-GB" smtClean="0"/>
              <a:t>17/03/2026</a:t>
            </a:fld>
            <a:endParaRPr lang="en-GB"/>
          </a:p>
        </p:txBody>
      </p:sp>
      <p:sp>
        <p:nvSpPr>
          <p:cNvPr id="5" name="Footer Placeholder 4">
            <a:extLst>
              <a:ext uri="{FF2B5EF4-FFF2-40B4-BE49-F238E27FC236}">
                <a16:creationId xmlns:a16="http://schemas.microsoft.com/office/drawing/2014/main" id="{D567CE01-EBF4-916D-EBAA-9C45F44FAF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52907B-8965-77FD-3299-848CD30AB289}"/>
              </a:ext>
            </a:extLst>
          </p:cNvPr>
          <p:cNvSpPr>
            <a:spLocks noGrp="1"/>
          </p:cNvSpPr>
          <p:nvPr>
            <p:ph type="sldNum" sz="quarter" idx="12"/>
          </p:nvPr>
        </p:nvSpPr>
        <p:spPr/>
        <p:txBody>
          <a:bodyPr/>
          <a:lstStyle/>
          <a:p>
            <a:fld id="{9BD79569-4B9C-4089-86AA-F2BE259B3F3B}" type="slidenum">
              <a:rPr lang="en-GB" smtClean="0"/>
              <a:t>‹#›</a:t>
            </a:fld>
            <a:endParaRPr lang="en-GB"/>
          </a:p>
        </p:txBody>
      </p:sp>
    </p:spTree>
    <p:extLst>
      <p:ext uri="{BB962C8B-B14F-4D97-AF65-F5344CB8AC3E}">
        <p14:creationId xmlns:p14="http://schemas.microsoft.com/office/powerpoint/2010/main" val="2027807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05053-2AE9-2178-4EEE-F034BCC7AF6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8C02F4-E430-F9F5-980D-66666A1AD3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87F064-61B6-CD90-C483-2C956AA73ED8}"/>
              </a:ext>
            </a:extLst>
          </p:cNvPr>
          <p:cNvSpPr>
            <a:spLocks noGrp="1"/>
          </p:cNvSpPr>
          <p:nvPr>
            <p:ph type="dt" sz="half" idx="10"/>
          </p:nvPr>
        </p:nvSpPr>
        <p:spPr/>
        <p:txBody>
          <a:bodyPr/>
          <a:lstStyle/>
          <a:p>
            <a:fld id="{5C5DFAAC-BCC0-49C7-9574-18E775D25795}" type="datetimeFigureOut">
              <a:rPr lang="en-GB" smtClean="0"/>
              <a:t>17/03/2026</a:t>
            </a:fld>
            <a:endParaRPr lang="en-GB"/>
          </a:p>
        </p:txBody>
      </p:sp>
      <p:sp>
        <p:nvSpPr>
          <p:cNvPr id="5" name="Footer Placeholder 4">
            <a:extLst>
              <a:ext uri="{FF2B5EF4-FFF2-40B4-BE49-F238E27FC236}">
                <a16:creationId xmlns:a16="http://schemas.microsoft.com/office/drawing/2014/main" id="{8FDD4539-15A2-67D8-8AFC-72EE31F2B1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D35A05-3A99-7B4C-7D0B-2B01533DA039}"/>
              </a:ext>
            </a:extLst>
          </p:cNvPr>
          <p:cNvSpPr>
            <a:spLocks noGrp="1"/>
          </p:cNvSpPr>
          <p:nvPr>
            <p:ph type="sldNum" sz="quarter" idx="12"/>
          </p:nvPr>
        </p:nvSpPr>
        <p:spPr/>
        <p:txBody>
          <a:bodyPr/>
          <a:lstStyle/>
          <a:p>
            <a:fld id="{9BD79569-4B9C-4089-86AA-F2BE259B3F3B}" type="slidenum">
              <a:rPr lang="en-GB" smtClean="0"/>
              <a:t>‹#›</a:t>
            </a:fld>
            <a:endParaRPr lang="en-GB"/>
          </a:p>
        </p:txBody>
      </p:sp>
    </p:spTree>
    <p:extLst>
      <p:ext uri="{BB962C8B-B14F-4D97-AF65-F5344CB8AC3E}">
        <p14:creationId xmlns:p14="http://schemas.microsoft.com/office/powerpoint/2010/main" val="4217460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6BD9E0-790F-23A0-F0DE-DCF9EFC9110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BEDECC-842D-6196-6984-BA59E10440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31E2A4-0E73-B822-526F-EE1BB6F33629}"/>
              </a:ext>
            </a:extLst>
          </p:cNvPr>
          <p:cNvSpPr>
            <a:spLocks noGrp="1"/>
          </p:cNvSpPr>
          <p:nvPr>
            <p:ph type="dt" sz="half" idx="10"/>
          </p:nvPr>
        </p:nvSpPr>
        <p:spPr/>
        <p:txBody>
          <a:bodyPr/>
          <a:lstStyle/>
          <a:p>
            <a:fld id="{5C5DFAAC-BCC0-49C7-9574-18E775D25795}" type="datetimeFigureOut">
              <a:rPr lang="en-GB" smtClean="0"/>
              <a:t>17/03/2026</a:t>
            </a:fld>
            <a:endParaRPr lang="en-GB"/>
          </a:p>
        </p:txBody>
      </p:sp>
      <p:sp>
        <p:nvSpPr>
          <p:cNvPr id="5" name="Footer Placeholder 4">
            <a:extLst>
              <a:ext uri="{FF2B5EF4-FFF2-40B4-BE49-F238E27FC236}">
                <a16:creationId xmlns:a16="http://schemas.microsoft.com/office/drawing/2014/main" id="{C70E97F3-7328-D1EF-B5DC-744EDCDBF7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68F473-F1A3-FCFA-6081-D1B19082EE98}"/>
              </a:ext>
            </a:extLst>
          </p:cNvPr>
          <p:cNvSpPr>
            <a:spLocks noGrp="1"/>
          </p:cNvSpPr>
          <p:nvPr>
            <p:ph type="sldNum" sz="quarter" idx="12"/>
          </p:nvPr>
        </p:nvSpPr>
        <p:spPr/>
        <p:txBody>
          <a:bodyPr/>
          <a:lstStyle/>
          <a:p>
            <a:fld id="{9BD79569-4B9C-4089-86AA-F2BE259B3F3B}" type="slidenum">
              <a:rPr lang="en-GB" smtClean="0"/>
              <a:t>‹#›</a:t>
            </a:fld>
            <a:endParaRPr lang="en-GB"/>
          </a:p>
        </p:txBody>
      </p:sp>
    </p:spTree>
    <p:extLst>
      <p:ext uri="{BB962C8B-B14F-4D97-AF65-F5344CB8AC3E}">
        <p14:creationId xmlns:p14="http://schemas.microsoft.com/office/powerpoint/2010/main" val="1149092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0E08-53DA-B94B-B9CE-B8F0233A72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3B0FC4-438A-7814-2807-EC04932030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9AE167-8A57-0959-A743-68BB2B953E32}"/>
              </a:ext>
            </a:extLst>
          </p:cNvPr>
          <p:cNvSpPr>
            <a:spLocks noGrp="1"/>
          </p:cNvSpPr>
          <p:nvPr>
            <p:ph type="dt" sz="half" idx="10"/>
          </p:nvPr>
        </p:nvSpPr>
        <p:spPr/>
        <p:txBody>
          <a:bodyPr/>
          <a:lstStyle/>
          <a:p>
            <a:fld id="{5C5DFAAC-BCC0-49C7-9574-18E775D25795}" type="datetimeFigureOut">
              <a:rPr lang="en-GB" smtClean="0"/>
              <a:t>17/03/2026</a:t>
            </a:fld>
            <a:endParaRPr lang="en-GB"/>
          </a:p>
        </p:txBody>
      </p:sp>
      <p:sp>
        <p:nvSpPr>
          <p:cNvPr id="5" name="Footer Placeholder 4">
            <a:extLst>
              <a:ext uri="{FF2B5EF4-FFF2-40B4-BE49-F238E27FC236}">
                <a16:creationId xmlns:a16="http://schemas.microsoft.com/office/drawing/2014/main" id="{6655604B-8115-9678-BA21-A13842C1FE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A5467F-372F-B4B9-CF9C-1304BCEB645A}"/>
              </a:ext>
            </a:extLst>
          </p:cNvPr>
          <p:cNvSpPr>
            <a:spLocks noGrp="1"/>
          </p:cNvSpPr>
          <p:nvPr>
            <p:ph type="sldNum" sz="quarter" idx="12"/>
          </p:nvPr>
        </p:nvSpPr>
        <p:spPr/>
        <p:txBody>
          <a:bodyPr/>
          <a:lstStyle/>
          <a:p>
            <a:fld id="{9BD79569-4B9C-4089-86AA-F2BE259B3F3B}" type="slidenum">
              <a:rPr lang="en-GB" smtClean="0"/>
              <a:t>‹#›</a:t>
            </a:fld>
            <a:endParaRPr lang="en-GB"/>
          </a:p>
        </p:txBody>
      </p:sp>
    </p:spTree>
    <p:extLst>
      <p:ext uri="{BB962C8B-B14F-4D97-AF65-F5344CB8AC3E}">
        <p14:creationId xmlns:p14="http://schemas.microsoft.com/office/powerpoint/2010/main" val="1999342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4592-4E1E-EC17-A4F8-C3B17705EF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F4BD8F7-3581-F5BF-F253-EA61825BD9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A34BDA-3E76-2BE2-B704-5CB6CC36F0C2}"/>
              </a:ext>
            </a:extLst>
          </p:cNvPr>
          <p:cNvSpPr>
            <a:spLocks noGrp="1"/>
          </p:cNvSpPr>
          <p:nvPr>
            <p:ph type="dt" sz="half" idx="10"/>
          </p:nvPr>
        </p:nvSpPr>
        <p:spPr/>
        <p:txBody>
          <a:bodyPr/>
          <a:lstStyle/>
          <a:p>
            <a:fld id="{5C5DFAAC-BCC0-49C7-9574-18E775D25795}" type="datetimeFigureOut">
              <a:rPr lang="en-GB" smtClean="0"/>
              <a:t>17/03/2026</a:t>
            </a:fld>
            <a:endParaRPr lang="en-GB"/>
          </a:p>
        </p:txBody>
      </p:sp>
      <p:sp>
        <p:nvSpPr>
          <p:cNvPr id="5" name="Footer Placeholder 4">
            <a:extLst>
              <a:ext uri="{FF2B5EF4-FFF2-40B4-BE49-F238E27FC236}">
                <a16:creationId xmlns:a16="http://schemas.microsoft.com/office/drawing/2014/main" id="{DE7AF3FF-714D-FA24-D302-F69B3862BD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6752F6-6584-721A-AA31-ADE5CD429A47}"/>
              </a:ext>
            </a:extLst>
          </p:cNvPr>
          <p:cNvSpPr>
            <a:spLocks noGrp="1"/>
          </p:cNvSpPr>
          <p:nvPr>
            <p:ph type="sldNum" sz="quarter" idx="12"/>
          </p:nvPr>
        </p:nvSpPr>
        <p:spPr/>
        <p:txBody>
          <a:bodyPr/>
          <a:lstStyle/>
          <a:p>
            <a:fld id="{9BD79569-4B9C-4089-86AA-F2BE259B3F3B}" type="slidenum">
              <a:rPr lang="en-GB" smtClean="0"/>
              <a:t>‹#›</a:t>
            </a:fld>
            <a:endParaRPr lang="en-GB"/>
          </a:p>
        </p:txBody>
      </p:sp>
    </p:spTree>
    <p:extLst>
      <p:ext uri="{BB962C8B-B14F-4D97-AF65-F5344CB8AC3E}">
        <p14:creationId xmlns:p14="http://schemas.microsoft.com/office/powerpoint/2010/main" val="4225291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E4AAD-CFE7-F41A-C2F2-413D70E160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94F0B1-5568-ABCD-075E-29FAD59E94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EB157D-C5C0-094A-96C8-71A25F60A9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4415910-B3DB-6F95-4B3E-EAFA66576EEE}"/>
              </a:ext>
            </a:extLst>
          </p:cNvPr>
          <p:cNvSpPr>
            <a:spLocks noGrp="1"/>
          </p:cNvSpPr>
          <p:nvPr>
            <p:ph type="dt" sz="half" idx="10"/>
          </p:nvPr>
        </p:nvSpPr>
        <p:spPr/>
        <p:txBody>
          <a:bodyPr/>
          <a:lstStyle/>
          <a:p>
            <a:fld id="{5C5DFAAC-BCC0-49C7-9574-18E775D25795}" type="datetimeFigureOut">
              <a:rPr lang="en-GB" smtClean="0"/>
              <a:t>17/03/2026</a:t>
            </a:fld>
            <a:endParaRPr lang="en-GB"/>
          </a:p>
        </p:txBody>
      </p:sp>
      <p:sp>
        <p:nvSpPr>
          <p:cNvPr id="6" name="Footer Placeholder 5">
            <a:extLst>
              <a:ext uri="{FF2B5EF4-FFF2-40B4-BE49-F238E27FC236}">
                <a16:creationId xmlns:a16="http://schemas.microsoft.com/office/drawing/2014/main" id="{D9636DAB-561D-28F9-A44D-5BE237C1D9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0697BC-2E1E-BA27-B523-8911B4DDBF12}"/>
              </a:ext>
            </a:extLst>
          </p:cNvPr>
          <p:cNvSpPr>
            <a:spLocks noGrp="1"/>
          </p:cNvSpPr>
          <p:nvPr>
            <p:ph type="sldNum" sz="quarter" idx="12"/>
          </p:nvPr>
        </p:nvSpPr>
        <p:spPr/>
        <p:txBody>
          <a:bodyPr/>
          <a:lstStyle/>
          <a:p>
            <a:fld id="{9BD79569-4B9C-4089-86AA-F2BE259B3F3B}" type="slidenum">
              <a:rPr lang="en-GB" smtClean="0"/>
              <a:t>‹#›</a:t>
            </a:fld>
            <a:endParaRPr lang="en-GB"/>
          </a:p>
        </p:txBody>
      </p:sp>
    </p:spTree>
    <p:extLst>
      <p:ext uri="{BB962C8B-B14F-4D97-AF65-F5344CB8AC3E}">
        <p14:creationId xmlns:p14="http://schemas.microsoft.com/office/powerpoint/2010/main" val="3426975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02D2F-3901-2EFD-ADC2-2DBCD7878A2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A8F67F-3477-5623-AB88-E2CF742E81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26D71A-5F5C-EE39-4BFF-4DC5C1ED3D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BD1F199-4321-2FFE-68B3-3744F815A4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A567DD-8578-5A6F-EF36-582C5483B4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5C7CE7B-8497-0AA2-0E0D-00C434C0E3BF}"/>
              </a:ext>
            </a:extLst>
          </p:cNvPr>
          <p:cNvSpPr>
            <a:spLocks noGrp="1"/>
          </p:cNvSpPr>
          <p:nvPr>
            <p:ph type="dt" sz="half" idx="10"/>
          </p:nvPr>
        </p:nvSpPr>
        <p:spPr/>
        <p:txBody>
          <a:bodyPr/>
          <a:lstStyle/>
          <a:p>
            <a:fld id="{5C5DFAAC-BCC0-49C7-9574-18E775D25795}" type="datetimeFigureOut">
              <a:rPr lang="en-GB" smtClean="0"/>
              <a:t>17/03/2026</a:t>
            </a:fld>
            <a:endParaRPr lang="en-GB"/>
          </a:p>
        </p:txBody>
      </p:sp>
      <p:sp>
        <p:nvSpPr>
          <p:cNvPr id="8" name="Footer Placeholder 7">
            <a:extLst>
              <a:ext uri="{FF2B5EF4-FFF2-40B4-BE49-F238E27FC236}">
                <a16:creationId xmlns:a16="http://schemas.microsoft.com/office/drawing/2014/main" id="{F11B3328-AF14-F46A-7307-D1906E07DF8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F8EA20-9696-9171-FB1E-C0EC89C110CF}"/>
              </a:ext>
            </a:extLst>
          </p:cNvPr>
          <p:cNvSpPr>
            <a:spLocks noGrp="1"/>
          </p:cNvSpPr>
          <p:nvPr>
            <p:ph type="sldNum" sz="quarter" idx="12"/>
          </p:nvPr>
        </p:nvSpPr>
        <p:spPr/>
        <p:txBody>
          <a:bodyPr/>
          <a:lstStyle/>
          <a:p>
            <a:fld id="{9BD79569-4B9C-4089-86AA-F2BE259B3F3B}" type="slidenum">
              <a:rPr lang="en-GB" smtClean="0"/>
              <a:t>‹#›</a:t>
            </a:fld>
            <a:endParaRPr lang="en-GB"/>
          </a:p>
        </p:txBody>
      </p:sp>
    </p:spTree>
    <p:extLst>
      <p:ext uri="{BB962C8B-B14F-4D97-AF65-F5344CB8AC3E}">
        <p14:creationId xmlns:p14="http://schemas.microsoft.com/office/powerpoint/2010/main" val="363202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96BBF-B102-2799-81EA-ECF6FE2261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92B8ACF-0ACE-D226-0FF8-866353DF975D}"/>
              </a:ext>
            </a:extLst>
          </p:cNvPr>
          <p:cNvSpPr>
            <a:spLocks noGrp="1"/>
          </p:cNvSpPr>
          <p:nvPr>
            <p:ph type="dt" sz="half" idx="10"/>
          </p:nvPr>
        </p:nvSpPr>
        <p:spPr/>
        <p:txBody>
          <a:bodyPr/>
          <a:lstStyle/>
          <a:p>
            <a:fld id="{5C5DFAAC-BCC0-49C7-9574-18E775D25795}" type="datetimeFigureOut">
              <a:rPr lang="en-GB" smtClean="0"/>
              <a:t>17/03/2026</a:t>
            </a:fld>
            <a:endParaRPr lang="en-GB"/>
          </a:p>
        </p:txBody>
      </p:sp>
      <p:sp>
        <p:nvSpPr>
          <p:cNvPr id="4" name="Footer Placeholder 3">
            <a:extLst>
              <a:ext uri="{FF2B5EF4-FFF2-40B4-BE49-F238E27FC236}">
                <a16:creationId xmlns:a16="http://schemas.microsoft.com/office/drawing/2014/main" id="{2FBB5265-0E6C-279D-A4F7-690354856F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28FC64-608A-149B-544F-6060AB8D5908}"/>
              </a:ext>
            </a:extLst>
          </p:cNvPr>
          <p:cNvSpPr>
            <a:spLocks noGrp="1"/>
          </p:cNvSpPr>
          <p:nvPr>
            <p:ph type="sldNum" sz="quarter" idx="12"/>
          </p:nvPr>
        </p:nvSpPr>
        <p:spPr/>
        <p:txBody>
          <a:bodyPr/>
          <a:lstStyle/>
          <a:p>
            <a:fld id="{9BD79569-4B9C-4089-86AA-F2BE259B3F3B}" type="slidenum">
              <a:rPr lang="en-GB" smtClean="0"/>
              <a:t>‹#›</a:t>
            </a:fld>
            <a:endParaRPr lang="en-GB"/>
          </a:p>
        </p:txBody>
      </p:sp>
    </p:spTree>
    <p:extLst>
      <p:ext uri="{BB962C8B-B14F-4D97-AF65-F5344CB8AC3E}">
        <p14:creationId xmlns:p14="http://schemas.microsoft.com/office/powerpoint/2010/main" val="3329234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230AB0-A4D9-8D00-773A-EAF6FD39131C}"/>
              </a:ext>
            </a:extLst>
          </p:cNvPr>
          <p:cNvSpPr>
            <a:spLocks noGrp="1"/>
          </p:cNvSpPr>
          <p:nvPr>
            <p:ph type="dt" sz="half" idx="10"/>
          </p:nvPr>
        </p:nvSpPr>
        <p:spPr/>
        <p:txBody>
          <a:bodyPr/>
          <a:lstStyle/>
          <a:p>
            <a:fld id="{5C5DFAAC-BCC0-49C7-9574-18E775D25795}" type="datetimeFigureOut">
              <a:rPr lang="en-GB" smtClean="0"/>
              <a:t>17/03/2026</a:t>
            </a:fld>
            <a:endParaRPr lang="en-GB"/>
          </a:p>
        </p:txBody>
      </p:sp>
      <p:sp>
        <p:nvSpPr>
          <p:cNvPr id="3" name="Footer Placeholder 2">
            <a:extLst>
              <a:ext uri="{FF2B5EF4-FFF2-40B4-BE49-F238E27FC236}">
                <a16:creationId xmlns:a16="http://schemas.microsoft.com/office/drawing/2014/main" id="{F0224957-40F9-AC77-1174-991B55EC33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5BC7E9-0BE3-80E8-9620-9E17DDA92936}"/>
              </a:ext>
            </a:extLst>
          </p:cNvPr>
          <p:cNvSpPr>
            <a:spLocks noGrp="1"/>
          </p:cNvSpPr>
          <p:nvPr>
            <p:ph type="sldNum" sz="quarter" idx="12"/>
          </p:nvPr>
        </p:nvSpPr>
        <p:spPr/>
        <p:txBody>
          <a:bodyPr/>
          <a:lstStyle/>
          <a:p>
            <a:fld id="{9BD79569-4B9C-4089-86AA-F2BE259B3F3B}" type="slidenum">
              <a:rPr lang="en-GB" smtClean="0"/>
              <a:t>‹#›</a:t>
            </a:fld>
            <a:endParaRPr lang="en-GB"/>
          </a:p>
        </p:txBody>
      </p:sp>
    </p:spTree>
    <p:extLst>
      <p:ext uri="{BB962C8B-B14F-4D97-AF65-F5344CB8AC3E}">
        <p14:creationId xmlns:p14="http://schemas.microsoft.com/office/powerpoint/2010/main" val="382475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437F-7629-8BDD-6205-AFF933E72E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333D9E-813F-6B2E-2CC7-2364E13348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178743-9527-E536-E6FD-F7E9D466D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2E9802-E456-DE70-B465-985488E921E0}"/>
              </a:ext>
            </a:extLst>
          </p:cNvPr>
          <p:cNvSpPr>
            <a:spLocks noGrp="1"/>
          </p:cNvSpPr>
          <p:nvPr>
            <p:ph type="dt" sz="half" idx="10"/>
          </p:nvPr>
        </p:nvSpPr>
        <p:spPr/>
        <p:txBody>
          <a:bodyPr/>
          <a:lstStyle/>
          <a:p>
            <a:fld id="{5C5DFAAC-BCC0-49C7-9574-18E775D25795}" type="datetimeFigureOut">
              <a:rPr lang="en-GB" smtClean="0"/>
              <a:t>17/03/2026</a:t>
            </a:fld>
            <a:endParaRPr lang="en-GB"/>
          </a:p>
        </p:txBody>
      </p:sp>
      <p:sp>
        <p:nvSpPr>
          <p:cNvPr id="6" name="Footer Placeholder 5">
            <a:extLst>
              <a:ext uri="{FF2B5EF4-FFF2-40B4-BE49-F238E27FC236}">
                <a16:creationId xmlns:a16="http://schemas.microsoft.com/office/drawing/2014/main" id="{4848441A-54B2-E83D-1064-1FED306683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190527-BFBB-68C9-A631-9374C783B3AD}"/>
              </a:ext>
            </a:extLst>
          </p:cNvPr>
          <p:cNvSpPr>
            <a:spLocks noGrp="1"/>
          </p:cNvSpPr>
          <p:nvPr>
            <p:ph type="sldNum" sz="quarter" idx="12"/>
          </p:nvPr>
        </p:nvSpPr>
        <p:spPr/>
        <p:txBody>
          <a:bodyPr/>
          <a:lstStyle/>
          <a:p>
            <a:fld id="{9BD79569-4B9C-4089-86AA-F2BE259B3F3B}" type="slidenum">
              <a:rPr lang="en-GB" smtClean="0"/>
              <a:t>‹#›</a:t>
            </a:fld>
            <a:endParaRPr lang="en-GB"/>
          </a:p>
        </p:txBody>
      </p:sp>
    </p:spTree>
    <p:extLst>
      <p:ext uri="{BB962C8B-B14F-4D97-AF65-F5344CB8AC3E}">
        <p14:creationId xmlns:p14="http://schemas.microsoft.com/office/powerpoint/2010/main" val="2595412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AC2B1-9473-1DB2-B60B-F67D5A0139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11837AF-83E9-BC8C-3477-0C963FB844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9DD1F59-9C8B-341D-54EB-4D8B9F513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CB9C5E-8E5E-82B1-1B8B-955DA86D9202}"/>
              </a:ext>
            </a:extLst>
          </p:cNvPr>
          <p:cNvSpPr>
            <a:spLocks noGrp="1"/>
          </p:cNvSpPr>
          <p:nvPr>
            <p:ph type="dt" sz="half" idx="10"/>
          </p:nvPr>
        </p:nvSpPr>
        <p:spPr/>
        <p:txBody>
          <a:bodyPr/>
          <a:lstStyle/>
          <a:p>
            <a:fld id="{5C5DFAAC-BCC0-49C7-9574-18E775D25795}" type="datetimeFigureOut">
              <a:rPr lang="en-GB" smtClean="0"/>
              <a:t>17/03/2026</a:t>
            </a:fld>
            <a:endParaRPr lang="en-GB"/>
          </a:p>
        </p:txBody>
      </p:sp>
      <p:sp>
        <p:nvSpPr>
          <p:cNvPr id="6" name="Footer Placeholder 5">
            <a:extLst>
              <a:ext uri="{FF2B5EF4-FFF2-40B4-BE49-F238E27FC236}">
                <a16:creationId xmlns:a16="http://schemas.microsoft.com/office/drawing/2014/main" id="{6C0D51BD-0703-632D-DA3D-726856A77D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54596D-32B0-A189-0BDB-7F4E005C5716}"/>
              </a:ext>
            </a:extLst>
          </p:cNvPr>
          <p:cNvSpPr>
            <a:spLocks noGrp="1"/>
          </p:cNvSpPr>
          <p:nvPr>
            <p:ph type="sldNum" sz="quarter" idx="12"/>
          </p:nvPr>
        </p:nvSpPr>
        <p:spPr/>
        <p:txBody>
          <a:bodyPr/>
          <a:lstStyle/>
          <a:p>
            <a:fld id="{9BD79569-4B9C-4089-86AA-F2BE259B3F3B}" type="slidenum">
              <a:rPr lang="en-GB" smtClean="0"/>
              <a:t>‹#›</a:t>
            </a:fld>
            <a:endParaRPr lang="en-GB"/>
          </a:p>
        </p:txBody>
      </p:sp>
    </p:spTree>
    <p:extLst>
      <p:ext uri="{BB962C8B-B14F-4D97-AF65-F5344CB8AC3E}">
        <p14:creationId xmlns:p14="http://schemas.microsoft.com/office/powerpoint/2010/main" val="4273736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6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560A66-1305-36E0-B074-91C4439ACC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73F0FF-AD2B-BE5C-668F-9161BD761F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E9F753-6374-3849-C048-29C299B4F6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DFAAC-BCC0-49C7-9574-18E775D25795}" type="datetimeFigureOut">
              <a:rPr lang="en-GB" smtClean="0"/>
              <a:t>17/03/2026</a:t>
            </a:fld>
            <a:endParaRPr lang="en-GB"/>
          </a:p>
        </p:txBody>
      </p:sp>
      <p:sp>
        <p:nvSpPr>
          <p:cNvPr id="5" name="Footer Placeholder 4">
            <a:extLst>
              <a:ext uri="{FF2B5EF4-FFF2-40B4-BE49-F238E27FC236}">
                <a16:creationId xmlns:a16="http://schemas.microsoft.com/office/drawing/2014/main" id="{730738A2-8CC3-8559-03F6-AA39A10E88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3300907-7BD2-9CD6-566B-0ABA19EAF2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79569-4B9C-4089-86AA-F2BE259B3F3B}" type="slidenum">
              <a:rPr lang="en-GB" smtClean="0"/>
              <a:t>‹#›</a:t>
            </a:fld>
            <a:endParaRPr lang="en-GB"/>
          </a:p>
        </p:txBody>
      </p:sp>
    </p:spTree>
    <p:extLst>
      <p:ext uri="{BB962C8B-B14F-4D97-AF65-F5344CB8AC3E}">
        <p14:creationId xmlns:p14="http://schemas.microsoft.com/office/powerpoint/2010/main" val="1148448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BE2B7-BAB2-693E-9F00-9A682DF11B1D}"/>
              </a:ext>
            </a:extLst>
          </p:cNvPr>
          <p:cNvSpPr>
            <a:spLocks noGrp="1"/>
          </p:cNvSpPr>
          <p:nvPr>
            <p:ph type="ctrTitle"/>
          </p:nvPr>
        </p:nvSpPr>
        <p:spPr>
          <a:xfrm>
            <a:off x="1524000" y="2529425"/>
            <a:ext cx="9144000" cy="1799150"/>
          </a:xfrm>
        </p:spPr>
        <p:txBody>
          <a:bodyPr>
            <a:normAutofit/>
          </a:bodyPr>
          <a:lstStyle/>
          <a:p>
            <a:r>
              <a:rPr lang="en-GB" sz="3200" b="1" dirty="0">
                <a:latin typeface="Times New Roman" panose="02020603050405020304" pitchFamily="18" charset="0"/>
                <a:cs typeface="Times New Roman" panose="02020603050405020304" pitchFamily="18" charset="0"/>
              </a:rPr>
              <a:t>Lecture 2 </a:t>
            </a:r>
            <a:br>
              <a:rPr lang="en-GB" b="1" dirty="0">
                <a:latin typeface="Times New Roman" panose="02020603050405020304" pitchFamily="18" charset="0"/>
                <a:cs typeface="Times New Roman" panose="02020603050405020304" pitchFamily="18" charset="0"/>
              </a:rPr>
            </a:br>
            <a:r>
              <a:rPr lang="en-GB" b="1" dirty="0">
                <a:latin typeface="Times New Roman" panose="02020603050405020304" pitchFamily="18" charset="0"/>
                <a:cs typeface="Times New Roman" panose="02020603050405020304" pitchFamily="18" charset="0"/>
              </a:rPr>
              <a:t>Homeostasis</a:t>
            </a:r>
          </a:p>
        </p:txBody>
      </p:sp>
      <p:sp>
        <p:nvSpPr>
          <p:cNvPr id="3" name="Subtitle 2">
            <a:extLst>
              <a:ext uri="{FF2B5EF4-FFF2-40B4-BE49-F238E27FC236}">
                <a16:creationId xmlns:a16="http://schemas.microsoft.com/office/drawing/2014/main" id="{BAB2445A-F2A9-8379-CBAB-61BFEA39A7F9}"/>
              </a:ext>
            </a:extLst>
          </p:cNvPr>
          <p:cNvSpPr>
            <a:spLocks noGrp="1"/>
          </p:cNvSpPr>
          <p:nvPr>
            <p:ph type="subTitle" idx="1"/>
          </p:nvPr>
        </p:nvSpPr>
        <p:spPr>
          <a:xfrm>
            <a:off x="1524000" y="4458010"/>
            <a:ext cx="9144000" cy="1655762"/>
          </a:xfrm>
        </p:spPr>
        <p:txBody>
          <a:bodyPr>
            <a:normAutofit fontScale="92500" lnSpcReduction="10000"/>
          </a:bodyPr>
          <a:lstStyle/>
          <a:p>
            <a:r>
              <a:rPr lang="en-GB" b="1" dirty="0">
                <a:latin typeface="Times New Roman" panose="02020603050405020304" pitchFamily="18" charset="0"/>
                <a:cs typeface="Times New Roman" panose="02020603050405020304" pitchFamily="18" charset="0"/>
              </a:rPr>
              <a:t>Physiology I </a:t>
            </a:r>
          </a:p>
          <a:p>
            <a:r>
              <a:rPr lang="en-GB" b="1" dirty="0">
                <a:latin typeface="Times New Roman" panose="02020603050405020304" pitchFamily="18" charset="0"/>
                <a:cs typeface="Times New Roman" panose="02020603050405020304" pitchFamily="18" charset="0"/>
              </a:rPr>
              <a:t>First stage, 2</a:t>
            </a:r>
            <a:r>
              <a:rPr lang="en-GB" b="1" baseline="30000" dirty="0">
                <a:latin typeface="Times New Roman" panose="02020603050405020304" pitchFamily="18" charset="0"/>
                <a:cs typeface="Times New Roman" panose="02020603050405020304" pitchFamily="18" charset="0"/>
              </a:rPr>
              <a:t>nd</a:t>
            </a:r>
            <a:r>
              <a:rPr lang="en-GB" b="1" dirty="0">
                <a:latin typeface="Times New Roman" panose="02020603050405020304" pitchFamily="18" charset="0"/>
                <a:cs typeface="Times New Roman" panose="02020603050405020304" pitchFamily="18" charset="0"/>
              </a:rPr>
              <a:t> semester (2025-2026)</a:t>
            </a:r>
          </a:p>
          <a:p>
            <a:r>
              <a:rPr lang="en-GB" b="1" dirty="0">
                <a:latin typeface="Times New Roman" panose="02020603050405020304" pitchFamily="18" charset="0"/>
                <a:cs typeface="Times New Roman" panose="02020603050405020304" pitchFamily="18" charset="0"/>
              </a:rPr>
              <a:t>by</a:t>
            </a:r>
          </a:p>
          <a:p>
            <a:r>
              <a:rPr lang="en-GB" b="1" dirty="0">
                <a:latin typeface="Times New Roman" panose="02020603050405020304" pitchFamily="18" charset="0"/>
                <a:cs typeface="Times New Roman" panose="02020603050405020304" pitchFamily="18" charset="0"/>
              </a:rPr>
              <a:t>Dr Mustafa Riyadh Abdullah </a:t>
            </a:r>
          </a:p>
        </p:txBody>
      </p:sp>
      <p:pic>
        <p:nvPicPr>
          <p:cNvPr id="3074" name="Picture 2" descr="منصة الباحث - الجامعة المستنصرية">
            <a:extLst>
              <a:ext uri="{FF2B5EF4-FFF2-40B4-BE49-F238E27FC236}">
                <a16:creationId xmlns:a16="http://schemas.microsoft.com/office/drawing/2014/main" id="{91E78902-5866-1D34-86ED-B8775DC70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5208" y="64040"/>
            <a:ext cx="2457911" cy="24516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الجامعة المستنصرية - محاضرات كلية الصيدلة">
            <a:extLst>
              <a:ext uri="{FF2B5EF4-FFF2-40B4-BE49-F238E27FC236}">
                <a16:creationId xmlns:a16="http://schemas.microsoft.com/office/drawing/2014/main" id="{75A9924F-B621-2710-DFB0-4037A62EA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65" y="-252449"/>
            <a:ext cx="3097161" cy="3097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63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1568C-FA2C-0A8B-F031-3B4401238D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4239D4-D4B7-5F19-9B03-F05AD7F7AD9E}"/>
              </a:ext>
            </a:extLst>
          </p:cNvPr>
          <p:cNvSpPr>
            <a:spLocks noGrp="1"/>
          </p:cNvSpPr>
          <p:nvPr>
            <p:ph type="title"/>
          </p:nvPr>
        </p:nvSpPr>
        <p:spPr>
          <a:xfrm>
            <a:off x="769375" y="462813"/>
            <a:ext cx="10515600" cy="427355"/>
          </a:xfrm>
        </p:spPr>
        <p:txBody>
          <a:bodyPr>
            <a:normAutofit fontScale="90000"/>
          </a:bodyPr>
          <a:lstStyle/>
          <a:p>
            <a:pPr algn="ctr"/>
            <a:r>
              <a:rPr lang="en-GB" sz="3600" b="1" dirty="0">
                <a:latin typeface="Times New Roman" panose="02020603050405020304" pitchFamily="18" charset="0"/>
                <a:cs typeface="Times New Roman" panose="02020603050405020304" pitchFamily="18" charset="0"/>
              </a:rPr>
              <a:t>Resetting of Set Points and Feedforward Regulation </a:t>
            </a:r>
            <a:br>
              <a:rPr lang="ar-SA" sz="3600" b="1" dirty="0"/>
            </a:br>
            <a:endParaRPr lang="en-GB" sz="3600" b="1" dirty="0">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9D206DEB-F3F6-2D00-185A-73D96B8EF63E}"/>
              </a:ext>
            </a:extLst>
          </p:cNvPr>
          <p:cNvSpPr txBox="1">
            <a:spLocks/>
          </p:cNvSpPr>
          <p:nvPr/>
        </p:nvSpPr>
        <p:spPr>
          <a:xfrm>
            <a:off x="135686" y="890168"/>
            <a:ext cx="11782978" cy="5723992"/>
          </a:xfrm>
          <a:prstGeom prst="rect">
            <a:avLst/>
          </a:prstGeom>
          <a:solidFill>
            <a:schemeClr val="lt1">
              <a:alpha val="60000"/>
            </a:schemeClr>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1" u="sng" dirty="0"/>
              <a:t>Feedforward Regulation </a:t>
            </a:r>
            <a:endParaRPr lang="ar-SA" sz="2400" b="1" u="sng" dirty="0"/>
          </a:p>
          <a:p>
            <a:pPr>
              <a:lnSpc>
                <a:spcPct val="100000"/>
              </a:lnSpc>
            </a:pPr>
            <a:r>
              <a:rPr lang="en-GB" sz="2400" b="1" dirty="0"/>
              <a:t>Feedforward regulation</a:t>
            </a:r>
            <a:r>
              <a:rPr lang="en-GB" sz="2400" dirty="0"/>
              <a:t> means the body </a:t>
            </a:r>
            <a:r>
              <a:rPr lang="en-GB" sz="2400" b="1" dirty="0"/>
              <a:t>anticipates a change</a:t>
            </a:r>
            <a:r>
              <a:rPr lang="en-GB" sz="2400" dirty="0"/>
              <a:t> and starts corrective actions </a:t>
            </a:r>
            <a:r>
              <a:rPr lang="en-GB" sz="2400" b="1" dirty="0"/>
              <a:t>before</a:t>
            </a:r>
            <a:r>
              <a:rPr lang="en-GB" sz="2400" dirty="0"/>
              <a:t> the regulated variable actually changes.</a:t>
            </a:r>
          </a:p>
          <a:p>
            <a:pPr>
              <a:lnSpc>
                <a:spcPct val="100000"/>
              </a:lnSpc>
            </a:pPr>
            <a:r>
              <a:rPr lang="en-GB" sz="2400" dirty="0"/>
              <a:t>Example (temperature): </a:t>
            </a:r>
            <a:r>
              <a:rPr lang="en-GB" sz="2400" b="1" dirty="0"/>
              <a:t>skin temperature sensors</a:t>
            </a:r>
            <a:r>
              <a:rPr lang="en-GB" sz="2400" dirty="0"/>
              <a:t> detect cold outside → send signals to the brain → brain activates </a:t>
            </a:r>
            <a:r>
              <a:rPr lang="en-GB" sz="2400" b="1" dirty="0"/>
              <a:t>vasoconstriction and shivering</a:t>
            </a:r>
            <a:r>
              <a:rPr lang="en-GB" sz="2400" dirty="0"/>
              <a:t> </a:t>
            </a:r>
            <a:r>
              <a:rPr lang="en-GB" sz="2400" i="1" dirty="0"/>
              <a:t>before</a:t>
            </a:r>
            <a:r>
              <a:rPr lang="en-GB" sz="2400" dirty="0"/>
              <a:t> core body temperature drops.</a:t>
            </a:r>
          </a:p>
          <a:p>
            <a:pPr>
              <a:lnSpc>
                <a:spcPct val="100000"/>
              </a:lnSpc>
            </a:pPr>
            <a:r>
              <a:rPr lang="en-GB" sz="2400" dirty="0"/>
              <a:t>Example (digestion): </a:t>
            </a:r>
            <a:r>
              <a:rPr lang="en-GB" sz="2400" b="1" dirty="0"/>
              <a:t>smell of food</a:t>
            </a:r>
            <a:r>
              <a:rPr lang="en-GB" sz="2400" dirty="0"/>
              <a:t> triggers nervous signals → starts </a:t>
            </a:r>
            <a:r>
              <a:rPr lang="en-GB" sz="2400" b="1" dirty="0"/>
              <a:t>saliva secretion</a:t>
            </a:r>
            <a:r>
              <a:rPr lang="en-GB" sz="2400" dirty="0"/>
              <a:t> and </a:t>
            </a:r>
            <a:r>
              <a:rPr lang="en-GB" sz="2400" b="1" dirty="0"/>
              <a:t>stomach activity/acid</a:t>
            </a:r>
            <a:r>
              <a:rPr lang="en-GB" sz="2400" dirty="0"/>
              <a:t> before eating.</a:t>
            </a:r>
          </a:p>
          <a:p>
            <a:pPr>
              <a:lnSpc>
                <a:spcPct val="100000"/>
              </a:lnSpc>
            </a:pPr>
            <a:r>
              <a:rPr lang="en-GB" sz="2400" b="1" dirty="0"/>
              <a:t>Why it matters:</a:t>
            </a:r>
            <a:r>
              <a:rPr lang="en-GB" sz="2400" dirty="0"/>
              <a:t> feedforward makes responses </a:t>
            </a:r>
            <a:r>
              <a:rPr lang="en-GB" sz="2400" b="1" dirty="0"/>
              <a:t>faster</a:t>
            </a:r>
            <a:r>
              <a:rPr lang="en-GB" sz="2400" dirty="0"/>
              <a:t> and reduces how much the variable deviates from the </a:t>
            </a:r>
            <a:r>
              <a:rPr lang="en-GB" sz="2400" b="1" dirty="0"/>
              <a:t>set point</a:t>
            </a:r>
            <a:r>
              <a:rPr lang="en-GB" sz="2400" dirty="0"/>
              <a:t>.</a:t>
            </a:r>
          </a:p>
          <a:p>
            <a:pPr>
              <a:lnSpc>
                <a:spcPct val="100000"/>
              </a:lnSpc>
            </a:pPr>
            <a:r>
              <a:rPr lang="en-GB" sz="2400" dirty="0"/>
              <a:t>Some feedforward responses may develop through </a:t>
            </a:r>
            <a:r>
              <a:rPr lang="en-GB" sz="2400" b="1" dirty="0"/>
              <a:t>learning</a:t>
            </a:r>
            <a:r>
              <a:rPr lang="en-GB" sz="2400" dirty="0"/>
              <a:t>, where the nervous system becomes better at predicting repeated situations (e.g., an athlete’s </a:t>
            </a:r>
            <a:r>
              <a:rPr lang="en-GB" sz="2400" b="1" dirty="0"/>
              <a:t>heart rate rises before</a:t>
            </a:r>
            <a:r>
              <a:rPr lang="en-GB" sz="2400" dirty="0"/>
              <a:t> competition).</a:t>
            </a:r>
          </a:p>
        </p:txBody>
      </p:sp>
    </p:spTree>
    <p:extLst>
      <p:ext uri="{BB962C8B-B14F-4D97-AF65-F5344CB8AC3E}">
        <p14:creationId xmlns:p14="http://schemas.microsoft.com/office/powerpoint/2010/main" val="611511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D4572-12DC-05BE-9875-B1DA2EE1F9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152744-AD3F-D999-056D-3B2445BC099C}"/>
              </a:ext>
            </a:extLst>
          </p:cNvPr>
          <p:cNvSpPr>
            <a:spLocks noGrp="1"/>
          </p:cNvSpPr>
          <p:nvPr>
            <p:ph type="title"/>
          </p:nvPr>
        </p:nvSpPr>
        <p:spPr>
          <a:xfrm>
            <a:off x="769375" y="462813"/>
            <a:ext cx="10515600" cy="427355"/>
          </a:xfrm>
        </p:spPr>
        <p:txBody>
          <a:bodyPr>
            <a:normAutofit fontScale="90000"/>
          </a:bodyPr>
          <a:lstStyle/>
          <a:p>
            <a:pPr algn="ctr"/>
            <a:r>
              <a:rPr lang="en-GB" sz="3600" b="1" dirty="0">
                <a:latin typeface="Times New Roman" panose="02020603050405020304" pitchFamily="18" charset="0"/>
                <a:cs typeface="Times New Roman" panose="02020603050405020304" pitchFamily="18" charset="0"/>
              </a:rPr>
              <a:t>2.3  Components of Homeostatic Control Systems</a:t>
            </a:r>
            <a:br>
              <a:rPr lang="ar-SA" sz="3600" b="1" dirty="0"/>
            </a:br>
            <a:endParaRPr lang="en-GB"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F2C0ED2-4AE3-D5D2-E237-520543879BFB}"/>
              </a:ext>
            </a:extLst>
          </p:cNvPr>
          <p:cNvSpPr>
            <a:spLocks noGrp="1"/>
          </p:cNvSpPr>
          <p:nvPr>
            <p:ph idx="1"/>
          </p:nvPr>
        </p:nvSpPr>
        <p:spPr>
          <a:xfrm>
            <a:off x="226142" y="890168"/>
            <a:ext cx="11742338" cy="5397909"/>
          </a:xfrm>
          <a:solidFill>
            <a:schemeClr val="lt1">
              <a:alpha val="60000"/>
            </a:schemeClr>
          </a:solidFill>
          <a:effectLst>
            <a:reflection endPos="0" dist="50800" dir="5400000" sy="-100000" algn="bl" rotWithShape="0"/>
          </a:effectLst>
        </p:spPr>
        <p:style>
          <a:lnRef idx="2">
            <a:schemeClr val="accent2"/>
          </a:lnRef>
          <a:fillRef idx="1">
            <a:schemeClr val="lt1"/>
          </a:fillRef>
          <a:effectRef idx="0">
            <a:schemeClr val="accent2"/>
          </a:effectRef>
          <a:fontRef idx="minor">
            <a:schemeClr val="dk1"/>
          </a:fontRef>
        </p:style>
        <p:txBody>
          <a:bodyPr>
            <a:noAutofit/>
          </a:bodyPr>
          <a:lstStyle/>
          <a:p>
            <a:pPr>
              <a:lnSpc>
                <a:spcPct val="100000"/>
              </a:lnSpc>
              <a:buFont typeface="Wingdings" panose="05000000000000000000" pitchFamily="2" charset="2"/>
              <a:buChar char="v"/>
            </a:pPr>
            <a:r>
              <a:rPr lang="en-GB" sz="2400" dirty="0"/>
              <a:t>Many homeostatic systems are </a:t>
            </a:r>
            <a:r>
              <a:rPr lang="en-GB" sz="2400" b="1" u="sng" dirty="0"/>
              <a:t>reflexes</a:t>
            </a:r>
            <a:r>
              <a:rPr lang="en-GB" sz="2400" dirty="0"/>
              <a:t> (stimulus → response sequences).</a:t>
            </a:r>
          </a:p>
          <a:p>
            <a:pPr>
              <a:lnSpc>
                <a:spcPct val="100000"/>
              </a:lnSpc>
            </a:pPr>
            <a:r>
              <a:rPr lang="en-GB" sz="2400" dirty="0"/>
              <a:t>A </a:t>
            </a:r>
            <a:r>
              <a:rPr lang="en-GB" sz="2400" b="1" dirty="0"/>
              <a:t>reflex</a:t>
            </a:r>
            <a:r>
              <a:rPr lang="en-GB" sz="2400" dirty="0"/>
              <a:t> is usually an </a:t>
            </a:r>
            <a:r>
              <a:rPr lang="en-GB" sz="2400" b="1" dirty="0"/>
              <a:t>involuntary, built-in</a:t>
            </a:r>
            <a:r>
              <a:rPr lang="en-GB" sz="2400" dirty="0"/>
              <a:t> response to a specific stimulus (e.g., knee-jerk).</a:t>
            </a:r>
          </a:p>
          <a:p>
            <a:pPr>
              <a:lnSpc>
                <a:spcPct val="100000"/>
              </a:lnSpc>
            </a:pPr>
            <a:r>
              <a:rPr lang="en-GB" sz="2400" dirty="0"/>
              <a:t>Some “automatic” </a:t>
            </a:r>
            <a:r>
              <a:rPr lang="en-GB" sz="2400" dirty="0" err="1"/>
              <a:t>behaviors</a:t>
            </a:r>
            <a:r>
              <a:rPr lang="en-GB" sz="2400" dirty="0"/>
              <a:t> are actually </a:t>
            </a:r>
            <a:r>
              <a:rPr lang="en-GB" sz="2400" b="1" dirty="0"/>
              <a:t>learned (acquired reflexes)</a:t>
            </a:r>
            <a:r>
              <a:rPr lang="en-GB" sz="2400" dirty="0"/>
              <a:t> (e.g., experienced driving), and learning can modify many reflexes.</a:t>
            </a: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pPr>
              <a:buFont typeface="Wingdings" panose="05000000000000000000" pitchFamily="2" charset="2"/>
              <a:buChar char="v"/>
            </a:pPr>
            <a:endParaRPr lang="en-GB" sz="1800" dirty="0"/>
          </a:p>
        </p:txBody>
      </p:sp>
      <p:pic>
        <p:nvPicPr>
          <p:cNvPr id="7" name="Picture 6">
            <a:extLst>
              <a:ext uri="{FF2B5EF4-FFF2-40B4-BE49-F238E27FC236}">
                <a16:creationId xmlns:a16="http://schemas.microsoft.com/office/drawing/2014/main" id="{4AA3C337-3B26-215D-50BB-7DB192E92A6D}"/>
              </a:ext>
            </a:extLst>
          </p:cNvPr>
          <p:cNvPicPr>
            <a:picLocks noChangeAspect="1"/>
          </p:cNvPicPr>
          <p:nvPr/>
        </p:nvPicPr>
        <p:blipFill>
          <a:blip r:embed="rId3"/>
          <a:srcRect l="10537"/>
          <a:stretch>
            <a:fillRect/>
          </a:stretch>
        </p:blipFill>
        <p:spPr>
          <a:xfrm>
            <a:off x="5720080" y="2788919"/>
            <a:ext cx="6075680" cy="3394699"/>
          </a:xfrm>
          <a:prstGeom prst="rect">
            <a:avLst/>
          </a:prstGeom>
        </p:spPr>
      </p:pic>
    </p:spTree>
    <p:extLst>
      <p:ext uri="{BB962C8B-B14F-4D97-AF65-F5344CB8AC3E}">
        <p14:creationId xmlns:p14="http://schemas.microsoft.com/office/powerpoint/2010/main" val="3670196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28339-9E94-DF07-89A3-68FAE47FDC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5733AD-875E-95C9-F9F4-E69E1EFE931A}"/>
              </a:ext>
            </a:extLst>
          </p:cNvPr>
          <p:cNvSpPr>
            <a:spLocks noGrp="1"/>
          </p:cNvSpPr>
          <p:nvPr>
            <p:ph type="title"/>
          </p:nvPr>
        </p:nvSpPr>
        <p:spPr>
          <a:xfrm>
            <a:off x="769375" y="462813"/>
            <a:ext cx="10515600" cy="427355"/>
          </a:xfrm>
        </p:spPr>
        <p:txBody>
          <a:bodyPr>
            <a:normAutofit fontScale="90000"/>
          </a:bodyPr>
          <a:lstStyle/>
          <a:p>
            <a:pPr algn="ctr"/>
            <a:r>
              <a:rPr lang="en-GB" sz="3600" b="1" dirty="0">
                <a:latin typeface="Times New Roman" panose="02020603050405020304" pitchFamily="18" charset="0"/>
                <a:cs typeface="Times New Roman" panose="02020603050405020304" pitchFamily="18" charset="0"/>
              </a:rPr>
              <a:t>2.3  Components of Homeostatic Control Systems</a:t>
            </a:r>
            <a:br>
              <a:rPr lang="ar-SA" sz="3600" b="1" dirty="0"/>
            </a:br>
            <a:endParaRPr lang="en-GB" sz="3600" b="1" dirty="0">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DCD4275D-D6FF-9AE3-8556-550306E09E3A}"/>
              </a:ext>
            </a:extLst>
          </p:cNvPr>
          <p:cNvSpPr txBox="1">
            <a:spLocks/>
          </p:cNvSpPr>
          <p:nvPr/>
        </p:nvSpPr>
        <p:spPr>
          <a:xfrm>
            <a:off x="223520" y="890168"/>
            <a:ext cx="11742338" cy="5397909"/>
          </a:xfrm>
          <a:prstGeom prst="rect">
            <a:avLst/>
          </a:prstGeom>
          <a:solidFill>
            <a:schemeClr val="lt1">
              <a:alpha val="60000"/>
            </a:schemeClr>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v"/>
            </a:pPr>
            <a:r>
              <a:rPr lang="en-GB" dirty="0"/>
              <a:t>A reflex pathway = </a:t>
            </a:r>
            <a:r>
              <a:rPr lang="en-GB" b="1" dirty="0"/>
              <a:t>reflex arc</a:t>
            </a:r>
            <a:r>
              <a:rPr lang="en-GB" dirty="0"/>
              <a:t>:</a:t>
            </a:r>
          </a:p>
          <a:p>
            <a:pPr>
              <a:lnSpc>
                <a:spcPct val="100000"/>
              </a:lnSpc>
            </a:pPr>
            <a:r>
              <a:rPr lang="en-GB" b="1" dirty="0"/>
              <a:t>Stimulus</a:t>
            </a:r>
            <a:r>
              <a:rPr lang="en-GB" dirty="0"/>
              <a:t> = detectable change (internal or external)</a:t>
            </a:r>
          </a:p>
          <a:p>
            <a:pPr>
              <a:lnSpc>
                <a:spcPct val="100000"/>
              </a:lnSpc>
            </a:pPr>
            <a:r>
              <a:rPr lang="en-GB" b="1" dirty="0"/>
              <a:t>Receptor</a:t>
            </a:r>
            <a:r>
              <a:rPr lang="en-GB" dirty="0"/>
              <a:t> detects the stimulus</a:t>
            </a:r>
          </a:p>
          <a:p>
            <a:pPr>
              <a:lnSpc>
                <a:spcPct val="100000"/>
              </a:lnSpc>
            </a:pPr>
            <a:r>
              <a:rPr lang="en-GB" b="1" dirty="0"/>
              <a:t>Afferent pathway</a:t>
            </a:r>
            <a:r>
              <a:rPr lang="en-GB" dirty="0"/>
              <a:t> carries information </a:t>
            </a:r>
            <a:r>
              <a:rPr lang="en-GB" b="1" dirty="0"/>
              <a:t>to</a:t>
            </a:r>
            <a:r>
              <a:rPr lang="en-GB" dirty="0"/>
              <a:t> the integrating </a:t>
            </a:r>
            <a:r>
              <a:rPr lang="en-GB" dirty="0" err="1"/>
              <a:t>center</a:t>
            </a:r>
            <a:endParaRPr lang="en-GB" dirty="0"/>
          </a:p>
          <a:p>
            <a:pPr>
              <a:lnSpc>
                <a:spcPct val="100000"/>
              </a:lnSpc>
            </a:pPr>
            <a:r>
              <a:rPr lang="en-GB" b="1" dirty="0"/>
              <a:t>Integrating </a:t>
            </a:r>
            <a:r>
              <a:rPr lang="en-GB" b="1" dirty="0" err="1"/>
              <a:t>center</a:t>
            </a:r>
            <a:r>
              <a:rPr lang="en-GB" dirty="0"/>
              <a:t> compares to set point and “decides” output (often receives many inputs)</a:t>
            </a:r>
          </a:p>
          <a:p>
            <a:pPr>
              <a:lnSpc>
                <a:spcPct val="100000"/>
              </a:lnSpc>
            </a:pPr>
            <a:r>
              <a:rPr lang="en-GB" b="1" dirty="0"/>
              <a:t>Efferent pathway</a:t>
            </a:r>
            <a:r>
              <a:rPr lang="en-GB" dirty="0"/>
              <a:t> carries commands </a:t>
            </a:r>
            <a:r>
              <a:rPr lang="en-GB" b="1" dirty="0"/>
              <a:t>from</a:t>
            </a:r>
            <a:r>
              <a:rPr lang="en-GB" dirty="0"/>
              <a:t> integrating </a:t>
            </a:r>
            <a:r>
              <a:rPr lang="en-GB" dirty="0" err="1"/>
              <a:t>center</a:t>
            </a:r>
            <a:endParaRPr lang="en-GB" dirty="0"/>
          </a:p>
          <a:p>
            <a:pPr>
              <a:lnSpc>
                <a:spcPct val="100000"/>
              </a:lnSpc>
            </a:pPr>
            <a:r>
              <a:rPr lang="en-GB" b="1" dirty="0"/>
              <a:t>Effector</a:t>
            </a:r>
            <a:r>
              <a:rPr lang="en-GB" dirty="0"/>
              <a:t> produces the </a:t>
            </a:r>
            <a:r>
              <a:rPr lang="en-GB" b="1" dirty="0"/>
              <a:t>response</a:t>
            </a:r>
            <a:endParaRPr lang="en-GB" dirty="0"/>
          </a:p>
          <a:p>
            <a:pPr>
              <a:lnSpc>
                <a:spcPct val="100000"/>
              </a:lnSpc>
            </a:pPr>
            <a:r>
              <a:rPr lang="en-GB" dirty="0"/>
              <a:t>If the response </a:t>
            </a:r>
            <a:r>
              <a:rPr lang="en-GB" b="1" dirty="0"/>
              <a:t>reduces the original stimulus</a:t>
            </a:r>
            <a:r>
              <a:rPr lang="en-GB" dirty="0"/>
              <a:t>, it creates </a:t>
            </a:r>
            <a:r>
              <a:rPr lang="en-GB" b="1" dirty="0"/>
              <a:t>negative feedback</a:t>
            </a:r>
            <a:r>
              <a:rPr lang="en-GB" dirty="0"/>
              <a:t> (typical homeostatic control).</a:t>
            </a:r>
          </a:p>
          <a:p>
            <a:endParaRPr lang="en-GB" sz="2000" dirty="0"/>
          </a:p>
        </p:txBody>
      </p:sp>
    </p:spTree>
    <p:extLst>
      <p:ext uri="{BB962C8B-B14F-4D97-AF65-F5344CB8AC3E}">
        <p14:creationId xmlns:p14="http://schemas.microsoft.com/office/powerpoint/2010/main" val="781988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B86C6-D4AF-6A80-7153-57BE50C3D4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3CEC3A-3D84-1727-DC5D-B0D377376A3A}"/>
              </a:ext>
            </a:extLst>
          </p:cNvPr>
          <p:cNvSpPr>
            <a:spLocks noGrp="1"/>
          </p:cNvSpPr>
          <p:nvPr>
            <p:ph type="title"/>
          </p:nvPr>
        </p:nvSpPr>
        <p:spPr>
          <a:xfrm>
            <a:off x="769375" y="462813"/>
            <a:ext cx="10515600" cy="427355"/>
          </a:xfrm>
        </p:spPr>
        <p:txBody>
          <a:bodyPr>
            <a:normAutofit fontScale="90000"/>
          </a:bodyPr>
          <a:lstStyle/>
          <a:p>
            <a:pPr algn="ctr"/>
            <a:r>
              <a:rPr lang="en-GB" sz="3600" b="1" dirty="0">
                <a:latin typeface="Times New Roman" panose="02020603050405020304" pitchFamily="18" charset="0"/>
                <a:cs typeface="Times New Roman" panose="02020603050405020304" pitchFamily="18" charset="0"/>
              </a:rPr>
              <a:t>2.3  Components of Homeostatic Control Systems</a:t>
            </a:r>
            <a:br>
              <a:rPr lang="ar-SA" sz="3600" b="1" dirty="0"/>
            </a:br>
            <a:endParaRPr lang="en-GB"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4C31A5A-B846-4E16-6C5D-94A1DD6AC0D5}"/>
              </a:ext>
            </a:extLst>
          </p:cNvPr>
          <p:cNvSpPr>
            <a:spLocks noGrp="1"/>
          </p:cNvSpPr>
          <p:nvPr>
            <p:ph idx="1"/>
          </p:nvPr>
        </p:nvSpPr>
        <p:spPr>
          <a:xfrm>
            <a:off x="195662" y="890168"/>
            <a:ext cx="10128592" cy="2330551"/>
          </a:xfrm>
          <a:solidFill>
            <a:schemeClr val="lt1">
              <a:alpha val="60000"/>
            </a:schemeClr>
          </a:solidFill>
          <a:effectLst>
            <a:reflection endPos="0" dist="50800" dir="5400000" sy="-100000" algn="bl" rotWithShape="0"/>
          </a:effectLst>
        </p:spPr>
        <p:style>
          <a:lnRef idx="2">
            <a:schemeClr val="accent2"/>
          </a:lnRef>
          <a:fillRef idx="1">
            <a:schemeClr val="lt1"/>
          </a:fillRef>
          <a:effectRef idx="0">
            <a:schemeClr val="accent2"/>
          </a:effectRef>
          <a:fontRef idx="minor">
            <a:schemeClr val="dk1"/>
          </a:fontRef>
        </p:style>
        <p:txBody>
          <a:bodyPr>
            <a:noAutofit/>
          </a:bodyPr>
          <a:lstStyle/>
          <a:p>
            <a:r>
              <a:rPr lang="en-GB" sz="1800" b="1" dirty="0"/>
              <a:t>Stimulus:</a:t>
            </a:r>
            <a:r>
              <a:rPr lang="en-GB" sz="1800" dirty="0"/>
              <a:t> decreased body temperature - </a:t>
            </a:r>
            <a:r>
              <a:rPr lang="en-GB" sz="1800" b="1" dirty="0"/>
              <a:t>Receptors:</a:t>
            </a:r>
            <a:r>
              <a:rPr lang="en-GB" sz="1800" dirty="0"/>
              <a:t> temperature-sensitive neuron endings</a:t>
            </a:r>
          </a:p>
          <a:p>
            <a:r>
              <a:rPr lang="en-GB" sz="1800" b="1" dirty="0"/>
              <a:t>Afferent pathway:</a:t>
            </a:r>
            <a:r>
              <a:rPr lang="en-GB" sz="1800" dirty="0"/>
              <a:t> nerves carrying signals to the brain - </a:t>
            </a:r>
            <a:r>
              <a:rPr lang="en-GB" sz="1800" b="1" dirty="0"/>
              <a:t>Integrating </a:t>
            </a:r>
            <a:r>
              <a:rPr lang="en-GB" sz="1800" b="1" dirty="0" err="1"/>
              <a:t>center</a:t>
            </a:r>
            <a:r>
              <a:rPr lang="en-GB" sz="1800" b="1" dirty="0"/>
              <a:t>:</a:t>
            </a:r>
            <a:r>
              <a:rPr lang="en-GB" sz="1800" dirty="0"/>
              <a:t> specific brain neurons (compare to set point)</a:t>
            </a:r>
          </a:p>
          <a:p>
            <a:r>
              <a:rPr lang="en-GB" sz="1800" b="1" dirty="0"/>
              <a:t>Efferent pathway:</a:t>
            </a:r>
            <a:r>
              <a:rPr lang="en-GB" sz="1800" dirty="0"/>
              <a:t> nerves to muscles and blood vessels - </a:t>
            </a:r>
            <a:r>
              <a:rPr lang="en-GB" sz="1800" b="1" dirty="0"/>
              <a:t>Effectors:</a:t>
            </a:r>
            <a:endParaRPr lang="en-GB" sz="1800" dirty="0"/>
          </a:p>
          <a:p>
            <a:pPr lvl="1"/>
            <a:r>
              <a:rPr lang="en-GB" sz="1600" dirty="0"/>
              <a:t>smooth muscle in skin vessels → vasoconstriction → ↓ heat loss</a:t>
            </a:r>
          </a:p>
          <a:p>
            <a:pPr lvl="1"/>
            <a:r>
              <a:rPr lang="en-GB" sz="1600" dirty="0"/>
              <a:t>skeletal muscle → shivering → ↑ heat production</a:t>
            </a:r>
          </a:p>
          <a:p>
            <a:r>
              <a:rPr lang="en-GB" sz="1800" dirty="0"/>
              <a:t>Result: temperature returns toward normal (</a:t>
            </a:r>
            <a:r>
              <a:rPr lang="en-GB" sz="1800" b="1" dirty="0"/>
              <a:t>negative feedback</a:t>
            </a:r>
            <a:r>
              <a:rPr lang="en-GB" sz="1800" dirty="0"/>
              <a:t>).</a:t>
            </a:r>
          </a:p>
          <a:p>
            <a:pPr>
              <a:buFont typeface="Wingdings" panose="05000000000000000000" pitchFamily="2" charset="2"/>
              <a:buChar char="v"/>
            </a:pPr>
            <a:endParaRPr lang="en-GB" sz="1050" dirty="0"/>
          </a:p>
        </p:txBody>
      </p:sp>
      <p:pic>
        <p:nvPicPr>
          <p:cNvPr id="11" name="Picture 10">
            <a:extLst>
              <a:ext uri="{FF2B5EF4-FFF2-40B4-BE49-F238E27FC236}">
                <a16:creationId xmlns:a16="http://schemas.microsoft.com/office/drawing/2014/main" id="{4D104230-18A6-52FA-966C-C4DD88732EB3}"/>
              </a:ext>
            </a:extLst>
          </p:cNvPr>
          <p:cNvPicPr>
            <a:picLocks noChangeAspect="1"/>
          </p:cNvPicPr>
          <p:nvPr/>
        </p:nvPicPr>
        <p:blipFill>
          <a:blip r:embed="rId3"/>
          <a:srcRect t="8444"/>
          <a:stretch>
            <a:fillRect/>
          </a:stretch>
        </p:blipFill>
        <p:spPr>
          <a:xfrm>
            <a:off x="769375" y="3342640"/>
            <a:ext cx="8882625" cy="3194786"/>
          </a:xfrm>
          <a:prstGeom prst="rect">
            <a:avLst/>
          </a:prstGeom>
        </p:spPr>
      </p:pic>
    </p:spTree>
    <p:extLst>
      <p:ext uri="{BB962C8B-B14F-4D97-AF65-F5344CB8AC3E}">
        <p14:creationId xmlns:p14="http://schemas.microsoft.com/office/powerpoint/2010/main" val="2484294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D70F8-DF08-E307-5B29-38062FDCF8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21ACDA-BA33-0075-AAD2-C93EF995AAE2}"/>
              </a:ext>
            </a:extLst>
          </p:cNvPr>
          <p:cNvSpPr>
            <a:spLocks noGrp="1"/>
          </p:cNvSpPr>
          <p:nvPr>
            <p:ph type="title"/>
          </p:nvPr>
        </p:nvSpPr>
        <p:spPr>
          <a:xfrm>
            <a:off x="769375" y="462813"/>
            <a:ext cx="10515600" cy="427355"/>
          </a:xfrm>
        </p:spPr>
        <p:txBody>
          <a:bodyPr>
            <a:normAutofit fontScale="90000"/>
          </a:bodyPr>
          <a:lstStyle/>
          <a:p>
            <a:pPr algn="ctr"/>
            <a:r>
              <a:rPr lang="en-GB" sz="3600" b="1" dirty="0">
                <a:latin typeface="Times New Roman" panose="02020603050405020304" pitchFamily="18" charset="0"/>
                <a:cs typeface="Times New Roman" panose="02020603050405020304" pitchFamily="18" charset="0"/>
              </a:rPr>
              <a:t>2.3  Components of Homeostatic Control Systems</a:t>
            </a:r>
            <a:br>
              <a:rPr lang="ar-SA" sz="3600" b="1" dirty="0"/>
            </a:br>
            <a:endParaRPr lang="en-GB"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6A6AAA6-3F48-2846-9649-072183946327}"/>
              </a:ext>
            </a:extLst>
          </p:cNvPr>
          <p:cNvSpPr>
            <a:spLocks noGrp="1"/>
          </p:cNvSpPr>
          <p:nvPr>
            <p:ph idx="1"/>
          </p:nvPr>
        </p:nvSpPr>
        <p:spPr>
          <a:xfrm>
            <a:off x="226142" y="890168"/>
            <a:ext cx="11366418" cy="5764632"/>
          </a:xfrm>
          <a:solidFill>
            <a:schemeClr val="lt1">
              <a:alpha val="60000"/>
            </a:schemeClr>
          </a:solidFill>
          <a:effectLst>
            <a:reflection endPos="0" dist="50800" dir="5400000" sy="-100000" algn="bl" rotWithShape="0"/>
          </a:effectLst>
        </p:spPr>
        <p:style>
          <a:lnRef idx="2">
            <a:schemeClr val="accent2"/>
          </a:lnRef>
          <a:fillRef idx="1">
            <a:schemeClr val="lt1"/>
          </a:fillRef>
          <a:effectRef idx="0">
            <a:schemeClr val="accent2"/>
          </a:effectRef>
          <a:fontRef idx="minor">
            <a:schemeClr val="dk1"/>
          </a:fontRef>
        </p:style>
        <p:txBody>
          <a:bodyPr>
            <a:noAutofit/>
          </a:bodyPr>
          <a:lstStyle/>
          <a:p>
            <a:pPr>
              <a:buFont typeface="Wingdings" panose="05000000000000000000" pitchFamily="2" charset="2"/>
              <a:buChar char="v"/>
            </a:pPr>
            <a:r>
              <a:rPr lang="en-GB" sz="1800" b="1" u="sng" dirty="0"/>
              <a:t>Effectors: Who Performs the Response?</a:t>
            </a:r>
          </a:p>
          <a:p>
            <a:r>
              <a:rPr lang="en-GB" sz="1800" dirty="0"/>
              <a:t>Almost any cell can be an effector, but the most common are:</a:t>
            </a:r>
          </a:p>
          <a:p>
            <a:pPr lvl="1"/>
            <a:r>
              <a:rPr lang="en-GB" sz="1600" b="1" dirty="0"/>
              <a:t>muscles</a:t>
            </a:r>
            <a:endParaRPr lang="en-GB" sz="1600" dirty="0"/>
          </a:p>
          <a:p>
            <a:pPr lvl="1"/>
            <a:r>
              <a:rPr lang="en-GB" sz="1600" b="1" dirty="0"/>
              <a:t>glands</a:t>
            </a:r>
            <a:endParaRPr lang="en-GB" sz="1600" dirty="0"/>
          </a:p>
          <a:p>
            <a:r>
              <a:rPr lang="en-GB" sz="1800" dirty="0"/>
              <a:t>Glands may release </a:t>
            </a:r>
            <a:r>
              <a:rPr lang="en-GB" sz="1800" b="1" dirty="0"/>
              <a:t>hormones</a:t>
            </a:r>
            <a:r>
              <a:rPr lang="en-GB" sz="1800" dirty="0"/>
              <a:t> into the blood; hormones can affect </a:t>
            </a:r>
            <a:r>
              <a:rPr lang="en-GB" sz="1800" b="1" dirty="0"/>
              <a:t>many tissues at once</a:t>
            </a:r>
            <a:r>
              <a:rPr lang="en-GB" sz="1800" dirty="0"/>
              <a:t>.</a:t>
            </a:r>
          </a:p>
          <a:p>
            <a:pPr>
              <a:buFont typeface="Wingdings" panose="05000000000000000000" pitchFamily="2" charset="2"/>
              <a:buChar char="v"/>
            </a:pPr>
            <a:r>
              <a:rPr lang="en-GB" sz="1800" b="1" dirty="0"/>
              <a:t>Reflexes Can Use Nerves OR Hormones</a:t>
            </a:r>
          </a:p>
          <a:p>
            <a:r>
              <a:rPr lang="en-GB" sz="1800" dirty="0"/>
              <a:t>Traditionally, reflex = all parts are </a:t>
            </a:r>
            <a:r>
              <a:rPr lang="en-GB" sz="1800" b="1" dirty="0"/>
              <a:t>nervous system</a:t>
            </a:r>
            <a:r>
              <a:rPr lang="en-GB" sz="1800" dirty="0"/>
              <a:t>.</a:t>
            </a:r>
          </a:p>
          <a:p>
            <a:r>
              <a:rPr lang="en-GB" sz="1800" dirty="0"/>
              <a:t>But the same logic applies when:</a:t>
            </a:r>
          </a:p>
          <a:p>
            <a:pPr lvl="1"/>
            <a:r>
              <a:rPr lang="en-GB" sz="1600" dirty="0"/>
              <a:t>the efferent signal is a </a:t>
            </a:r>
            <a:r>
              <a:rPr lang="en-GB" sz="1600" b="1" dirty="0"/>
              <a:t>blood-borne messenger</a:t>
            </a:r>
            <a:r>
              <a:rPr lang="en-GB" sz="1600" dirty="0"/>
              <a:t> (hormone), or</a:t>
            </a:r>
          </a:p>
          <a:p>
            <a:pPr lvl="1"/>
            <a:r>
              <a:rPr lang="en-GB" sz="1600" dirty="0"/>
              <a:t> A </a:t>
            </a:r>
            <a:r>
              <a:rPr lang="en-GB" sz="1600" b="1" dirty="0"/>
              <a:t>gland</a:t>
            </a:r>
            <a:r>
              <a:rPr lang="en-GB" sz="1600" dirty="0"/>
              <a:t> acts as an integrating centre.</a:t>
            </a:r>
          </a:p>
          <a:p>
            <a:r>
              <a:rPr lang="en-GB" sz="1800" dirty="0"/>
              <a:t>Example: ↑ blood glucose</a:t>
            </a:r>
          </a:p>
          <a:p>
            <a:pPr lvl="1"/>
            <a:r>
              <a:rPr lang="en-GB" sz="1600" dirty="0"/>
              <a:t>pancreas cells detect it (</a:t>
            </a:r>
            <a:r>
              <a:rPr lang="en-GB" sz="1600" b="1" dirty="0"/>
              <a:t>receptor</a:t>
            </a:r>
            <a:r>
              <a:rPr lang="en-GB" sz="1600" dirty="0"/>
              <a:t>) and release </a:t>
            </a:r>
            <a:r>
              <a:rPr lang="en-GB" sz="1600" b="1" dirty="0"/>
              <a:t>insulin</a:t>
            </a:r>
            <a:r>
              <a:rPr lang="en-GB" sz="1600" dirty="0"/>
              <a:t> (</a:t>
            </a:r>
            <a:r>
              <a:rPr lang="en-GB" sz="1600" b="1" dirty="0"/>
              <a:t>effector</a:t>
            </a:r>
            <a:r>
              <a:rPr lang="en-GB" sz="1600" dirty="0"/>
              <a:t>) → ↓ blood glucose.</a:t>
            </a:r>
            <a:endParaRPr lang="en-GB" sz="1800" dirty="0"/>
          </a:p>
          <a:p>
            <a:pPr>
              <a:buFont typeface="Wingdings" panose="05000000000000000000" pitchFamily="2" charset="2"/>
              <a:buChar char="v"/>
            </a:pPr>
            <a:r>
              <a:rPr lang="en-GB" sz="1800" b="1" u="sng" dirty="0"/>
              <a:t>Local Homeostatic Responses (Self-Regulation)</a:t>
            </a:r>
          </a:p>
          <a:p>
            <a:r>
              <a:rPr lang="en-GB" sz="1800" b="1" dirty="0"/>
              <a:t>Local responses</a:t>
            </a:r>
            <a:r>
              <a:rPr lang="en-GB" sz="1800" dirty="0"/>
              <a:t> are homeostatic responses that happen </a:t>
            </a:r>
            <a:r>
              <a:rPr lang="en-GB" sz="1800" b="1" dirty="0"/>
              <a:t>only at the site</a:t>
            </a:r>
            <a:r>
              <a:rPr lang="en-GB" sz="1800" dirty="0"/>
              <a:t> of the stimulus (not body-wide).</a:t>
            </a:r>
          </a:p>
          <a:p>
            <a:r>
              <a:rPr lang="en-GB" sz="1800" dirty="0"/>
              <a:t>Example: active tissue releases local chemicals → </a:t>
            </a:r>
            <a:r>
              <a:rPr lang="en-GB" sz="1800" b="1" dirty="0"/>
              <a:t>local vasodilation</a:t>
            </a:r>
            <a:r>
              <a:rPr lang="en-GB" sz="1800" dirty="0"/>
              <a:t> → ↑ blood flow → more O₂/nutrients, faster waste removal.</a:t>
            </a:r>
          </a:p>
          <a:p>
            <a:r>
              <a:rPr lang="en-GB" sz="1800" dirty="0"/>
              <a:t>Importance: provides </a:t>
            </a:r>
            <a:r>
              <a:rPr lang="en-GB" sz="1800" b="1" dirty="0"/>
              <a:t>local self-regulation</a:t>
            </a:r>
            <a:r>
              <a:rPr lang="en-GB" sz="1800" dirty="0"/>
              <a:t> for specific areas.</a:t>
            </a:r>
          </a:p>
          <a:p>
            <a:pPr>
              <a:buFont typeface="Wingdings" panose="05000000000000000000" pitchFamily="2" charset="2"/>
              <a:buChar char="v"/>
            </a:pPr>
            <a:endParaRPr lang="en-GB" sz="1100" dirty="0"/>
          </a:p>
        </p:txBody>
      </p:sp>
    </p:spTree>
    <p:extLst>
      <p:ext uri="{BB962C8B-B14F-4D97-AF65-F5344CB8AC3E}">
        <p14:creationId xmlns:p14="http://schemas.microsoft.com/office/powerpoint/2010/main" val="2284883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D03AB-42F9-CD95-2474-2A71EBA5EE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4B0D2C-09CF-D88A-2169-60EEB30C804C}"/>
              </a:ext>
            </a:extLst>
          </p:cNvPr>
          <p:cNvSpPr>
            <a:spLocks noGrp="1"/>
          </p:cNvSpPr>
          <p:nvPr>
            <p:ph type="title"/>
          </p:nvPr>
        </p:nvSpPr>
        <p:spPr>
          <a:xfrm>
            <a:off x="769374" y="462813"/>
            <a:ext cx="10802865" cy="427355"/>
          </a:xfrm>
        </p:spPr>
        <p:txBody>
          <a:bodyPr>
            <a:normAutofit fontScale="90000"/>
          </a:bodyPr>
          <a:lstStyle/>
          <a:p>
            <a:pPr algn="ctr"/>
            <a:r>
              <a:rPr lang="en-GB" sz="3600" b="1" dirty="0">
                <a:latin typeface="Times New Roman" panose="02020603050405020304" pitchFamily="18" charset="0"/>
                <a:cs typeface="Times New Roman" panose="02020603050405020304" pitchFamily="18" charset="0"/>
              </a:rPr>
              <a:t>2.4   The Role of Intercellular Chemical Messengers in</a:t>
            </a:r>
            <a:br>
              <a:rPr lang="en-GB" sz="3600" b="1" dirty="0">
                <a:latin typeface="Times New Roman" panose="02020603050405020304" pitchFamily="18" charset="0"/>
                <a:cs typeface="Times New Roman" panose="02020603050405020304" pitchFamily="18" charset="0"/>
              </a:rPr>
            </a:br>
            <a:r>
              <a:rPr lang="en-GB" sz="3600" b="1" dirty="0">
                <a:latin typeface="Times New Roman" panose="02020603050405020304" pitchFamily="18" charset="0"/>
                <a:cs typeface="Times New Roman" panose="02020603050405020304" pitchFamily="18" charset="0"/>
              </a:rPr>
              <a:t>Homeostasis</a:t>
            </a:r>
            <a:br>
              <a:rPr lang="ar-SA" sz="3600" b="1" dirty="0"/>
            </a:br>
            <a:endParaRPr lang="en-GB"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0809785-14A5-DD5E-F7AE-31D79BDFEE52}"/>
              </a:ext>
            </a:extLst>
          </p:cNvPr>
          <p:cNvSpPr>
            <a:spLocks noGrp="1"/>
          </p:cNvSpPr>
          <p:nvPr>
            <p:ph idx="1"/>
          </p:nvPr>
        </p:nvSpPr>
        <p:spPr>
          <a:xfrm>
            <a:off x="226142" y="890168"/>
            <a:ext cx="11803298" cy="5734152"/>
          </a:xfrm>
          <a:solidFill>
            <a:schemeClr val="lt1">
              <a:alpha val="60000"/>
            </a:schemeClr>
          </a:solidFill>
          <a:effectLst>
            <a:reflection endPos="0" dist="50800" dir="5400000" sy="-100000" algn="bl" rotWithShape="0"/>
          </a:effectLst>
        </p:spPr>
        <p:style>
          <a:lnRef idx="2">
            <a:schemeClr val="accent2"/>
          </a:lnRef>
          <a:fillRef idx="1">
            <a:schemeClr val="lt1"/>
          </a:fillRef>
          <a:effectRef idx="0">
            <a:schemeClr val="accent2"/>
          </a:effectRef>
          <a:fontRef idx="minor">
            <a:schemeClr val="dk1"/>
          </a:fontRef>
        </p:style>
        <p:txBody>
          <a:bodyPr>
            <a:noAutofit/>
          </a:bodyPr>
          <a:lstStyle/>
          <a:p>
            <a:pPr>
              <a:buFont typeface="Wingdings" panose="05000000000000000000" pitchFamily="2" charset="2"/>
              <a:buChar char="v"/>
            </a:pPr>
            <a:r>
              <a:rPr lang="en-GB" sz="2000" dirty="0"/>
              <a:t>Homeostasis depends on </a:t>
            </a:r>
            <a:r>
              <a:rPr lang="en-GB" sz="2000" b="1" dirty="0"/>
              <a:t>cell-to-cell communication</a:t>
            </a:r>
            <a:r>
              <a:rPr lang="en-GB" sz="2000" dirty="0"/>
              <a:t>, mainly through </a:t>
            </a:r>
            <a:r>
              <a:rPr lang="en-GB" sz="2000" b="1" dirty="0"/>
              <a:t>chemical messengers</a:t>
            </a:r>
            <a:r>
              <a:rPr lang="en-GB" sz="2000" dirty="0"/>
              <a:t>.</a:t>
            </a:r>
          </a:p>
          <a:p>
            <a:r>
              <a:rPr lang="en-GB" sz="2000" b="1" dirty="0"/>
              <a:t>Hormones:</a:t>
            </a:r>
            <a:r>
              <a:rPr lang="en-GB" sz="2000" dirty="0"/>
              <a:t> Produced by </a:t>
            </a:r>
            <a:r>
              <a:rPr lang="en-GB" sz="2000" b="1" dirty="0"/>
              <a:t>endocrine glands</a:t>
            </a:r>
            <a:r>
              <a:rPr lang="en-GB" sz="2000" dirty="0"/>
              <a:t> (e.g., gonads, pancreas, thyroid) or scattered endocrine cells in organs</a:t>
            </a:r>
            <a:r>
              <a:rPr lang="ar-SA" sz="2000" dirty="0"/>
              <a:t> </a:t>
            </a:r>
            <a:r>
              <a:rPr lang="en-GB" sz="2000" dirty="0"/>
              <a:t>→ released into the </a:t>
            </a:r>
            <a:r>
              <a:rPr lang="en-GB" sz="2000" b="1" dirty="0"/>
              <a:t>blood</a:t>
            </a:r>
            <a:r>
              <a:rPr lang="en-GB" sz="2000" dirty="0"/>
              <a:t> → act on </a:t>
            </a:r>
            <a:r>
              <a:rPr lang="en-GB" sz="2000" b="1" dirty="0"/>
              <a:t>distant target cells</a:t>
            </a:r>
            <a:r>
              <a:rPr lang="en-GB" sz="2000" dirty="0"/>
              <a:t> (endocrine). Many hormones increase when homeostasis is threatened.</a:t>
            </a:r>
          </a:p>
          <a:p>
            <a:r>
              <a:rPr lang="en-GB" sz="2000" b="1" dirty="0"/>
              <a:t>Neurotransmitters:</a:t>
            </a:r>
            <a:r>
              <a:rPr lang="en-GB" sz="2000" dirty="0"/>
              <a:t> released from </a:t>
            </a:r>
            <a:r>
              <a:rPr lang="en-GB" sz="2000" b="1" dirty="0"/>
              <a:t>neurons</a:t>
            </a:r>
            <a:r>
              <a:rPr lang="en-GB" sz="2000" dirty="0"/>
              <a:t> onto nearby neurons/muscle/glands → Diffuses across a small space (extracellular fluid), </a:t>
            </a:r>
            <a:r>
              <a:rPr lang="en-GB" sz="2000" b="1" dirty="0"/>
              <a:t>not via blood</a:t>
            </a:r>
            <a:r>
              <a:rPr lang="en-GB" sz="2000" dirty="0"/>
              <a:t> → Important for reflexes and rapid compensatory responses (e.g., ↑ heart and lung function during exercise).</a:t>
            </a:r>
          </a:p>
          <a:p>
            <a:r>
              <a:rPr lang="en-GB" sz="2000" b="1" dirty="0"/>
              <a:t>Paracrine substances:</a:t>
            </a:r>
            <a:r>
              <a:rPr lang="en-GB" sz="2000" dirty="0"/>
              <a:t> released into extracellular fluid → act on </a:t>
            </a:r>
            <a:r>
              <a:rPr lang="ar-SA" sz="2000" b="1" dirty="0"/>
              <a:t>neighbouring</a:t>
            </a:r>
            <a:r>
              <a:rPr lang="en-GB" sz="2000" b="1" dirty="0"/>
              <a:t> cells</a:t>
            </a:r>
            <a:r>
              <a:rPr lang="en-GB" sz="2000" dirty="0"/>
              <a:t> and are usually </a:t>
            </a:r>
            <a:r>
              <a:rPr lang="en-GB" sz="2000" b="1" dirty="0"/>
              <a:t>inactivated locally </a:t>
            </a:r>
            <a:r>
              <a:rPr lang="en-GB" sz="2000" dirty="0"/>
              <a:t>→</a:t>
            </a:r>
            <a:r>
              <a:rPr lang="en-GB" sz="2000" b="1" dirty="0"/>
              <a:t> fine-tuning stomach acid secretion after eating.</a:t>
            </a:r>
            <a:r>
              <a:rPr lang="en-GB" sz="2000" dirty="0"/>
              <a:t>.</a:t>
            </a:r>
          </a:p>
          <a:p>
            <a:r>
              <a:rPr lang="en-GB" sz="2000" b="1" dirty="0"/>
              <a:t>Autocrine substances:</a:t>
            </a:r>
            <a:r>
              <a:rPr lang="en-GB" sz="2000" dirty="0"/>
              <a:t> released by a cell and act on the </a:t>
            </a:r>
            <a:r>
              <a:rPr lang="en-GB" sz="2000" b="1" dirty="0"/>
              <a:t>same cell</a:t>
            </a:r>
            <a:r>
              <a:rPr lang="en-GB" sz="2000" dirty="0"/>
              <a:t>; a messenger can be both paracrine + autocrine → Common in the </a:t>
            </a:r>
            <a:r>
              <a:rPr lang="en-GB" sz="2000" b="1" dirty="0"/>
              <a:t>immune system</a:t>
            </a:r>
            <a:r>
              <a:rPr lang="en-GB" sz="2000" dirty="0"/>
              <a:t>.</a:t>
            </a:r>
          </a:p>
          <a:p>
            <a:r>
              <a:rPr lang="en-GB" sz="2000" b="1" dirty="0"/>
              <a:t>Note 1</a:t>
            </a:r>
            <a:r>
              <a:rPr lang="en-GB" sz="2000" dirty="0"/>
              <a:t>: communication can also occur without secretion via </a:t>
            </a:r>
            <a:r>
              <a:rPr lang="en-GB" sz="2000" b="1" dirty="0"/>
              <a:t>gap junctions</a:t>
            </a:r>
            <a:r>
              <a:rPr lang="en-GB" sz="2000" dirty="0"/>
              <a:t> (direct cell-to-cell) or </a:t>
            </a:r>
            <a:r>
              <a:rPr lang="en-GB" sz="2000" b="1" dirty="0"/>
              <a:t>membrane-bound/</a:t>
            </a:r>
            <a:r>
              <a:rPr lang="en-GB" sz="2000" b="1" dirty="0" err="1"/>
              <a:t>juxtacrine</a:t>
            </a:r>
            <a:r>
              <a:rPr lang="en-GB" sz="2000" dirty="0"/>
              <a:t> contact.</a:t>
            </a:r>
          </a:p>
          <a:p>
            <a:r>
              <a:rPr lang="en-GB" sz="2000" b="1" dirty="0"/>
              <a:t>Note 2:</a:t>
            </a:r>
            <a:r>
              <a:rPr lang="en-GB" sz="2000" dirty="0"/>
              <a:t> The </a:t>
            </a:r>
            <a:r>
              <a:rPr lang="en-GB" sz="2000" b="1" dirty="0"/>
              <a:t>same chemical</a:t>
            </a:r>
            <a:r>
              <a:rPr lang="en-GB" sz="2000" dirty="0"/>
              <a:t> can act as different messenger types depending on where/how it is released.</a:t>
            </a:r>
          </a:p>
          <a:p>
            <a:r>
              <a:rPr lang="en-GB" sz="2000" dirty="0"/>
              <a:t>Example: </a:t>
            </a:r>
            <a:r>
              <a:rPr lang="en-GB" sz="2000" b="1" dirty="0"/>
              <a:t>norepinephrine</a:t>
            </a:r>
            <a:endParaRPr lang="en-GB" sz="2000" dirty="0"/>
          </a:p>
          <a:p>
            <a:pPr lvl="1"/>
            <a:r>
              <a:rPr lang="en-GB" sz="1800" dirty="0"/>
              <a:t>neurotransmitter in the brain</a:t>
            </a:r>
          </a:p>
          <a:p>
            <a:pPr lvl="1"/>
            <a:r>
              <a:rPr lang="en-GB" sz="1800" dirty="0"/>
              <a:t>hormone from adrenal glands</a:t>
            </a:r>
          </a:p>
          <a:p>
            <a:endParaRPr lang="en-GB" sz="2000" dirty="0"/>
          </a:p>
          <a:p>
            <a:pPr>
              <a:buFont typeface="Wingdings" panose="05000000000000000000" pitchFamily="2" charset="2"/>
              <a:buChar char="v"/>
            </a:pPr>
            <a:endParaRPr lang="en-GB" sz="1600" dirty="0"/>
          </a:p>
        </p:txBody>
      </p:sp>
    </p:spTree>
    <p:extLst>
      <p:ext uri="{BB962C8B-B14F-4D97-AF65-F5344CB8AC3E}">
        <p14:creationId xmlns:p14="http://schemas.microsoft.com/office/powerpoint/2010/main" val="2478949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0BE01-28BD-DF69-0E07-3D28FB884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371D98-65C5-6BA8-68EC-615A53742CFB}"/>
              </a:ext>
            </a:extLst>
          </p:cNvPr>
          <p:cNvSpPr>
            <a:spLocks noGrp="1"/>
          </p:cNvSpPr>
          <p:nvPr>
            <p:ph type="title"/>
          </p:nvPr>
        </p:nvSpPr>
        <p:spPr>
          <a:xfrm>
            <a:off x="769374" y="462813"/>
            <a:ext cx="10802865" cy="427355"/>
          </a:xfrm>
        </p:spPr>
        <p:txBody>
          <a:bodyPr>
            <a:normAutofit fontScale="90000"/>
          </a:bodyPr>
          <a:lstStyle/>
          <a:p>
            <a:pPr algn="ctr"/>
            <a:r>
              <a:rPr lang="en-GB" sz="3600" b="1" dirty="0">
                <a:latin typeface="Times New Roman" panose="02020603050405020304" pitchFamily="18" charset="0"/>
                <a:cs typeface="Times New Roman" panose="02020603050405020304" pitchFamily="18" charset="0"/>
              </a:rPr>
              <a:t>2.4   The Role of Intercellular Chemical Messengers in</a:t>
            </a:r>
            <a:br>
              <a:rPr lang="en-GB" sz="3600" b="1" dirty="0">
                <a:latin typeface="Times New Roman" panose="02020603050405020304" pitchFamily="18" charset="0"/>
                <a:cs typeface="Times New Roman" panose="02020603050405020304" pitchFamily="18" charset="0"/>
              </a:rPr>
            </a:br>
            <a:r>
              <a:rPr lang="en-GB" sz="3600" b="1" dirty="0">
                <a:latin typeface="Times New Roman" panose="02020603050405020304" pitchFamily="18" charset="0"/>
                <a:cs typeface="Times New Roman" panose="02020603050405020304" pitchFamily="18" charset="0"/>
              </a:rPr>
              <a:t>Homeostasis</a:t>
            </a:r>
            <a:br>
              <a:rPr lang="ar-SA" sz="3600" b="1" dirty="0"/>
            </a:br>
            <a:endParaRPr lang="en-GB" sz="36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EF3A9CB-E0EC-0957-99BE-8182D9482748}"/>
              </a:ext>
            </a:extLst>
          </p:cNvPr>
          <p:cNvPicPr>
            <a:picLocks noChangeAspect="1"/>
          </p:cNvPicPr>
          <p:nvPr/>
        </p:nvPicPr>
        <p:blipFill>
          <a:blip r:embed="rId3"/>
          <a:stretch>
            <a:fillRect/>
          </a:stretch>
        </p:blipFill>
        <p:spPr>
          <a:xfrm>
            <a:off x="619760" y="890168"/>
            <a:ext cx="4958079" cy="5638872"/>
          </a:xfrm>
          <a:prstGeom prst="rect">
            <a:avLst/>
          </a:prstGeom>
        </p:spPr>
      </p:pic>
      <p:pic>
        <p:nvPicPr>
          <p:cNvPr id="8" name="Picture 7">
            <a:extLst>
              <a:ext uri="{FF2B5EF4-FFF2-40B4-BE49-F238E27FC236}">
                <a16:creationId xmlns:a16="http://schemas.microsoft.com/office/drawing/2014/main" id="{68AF6670-D656-0210-7EC2-F9CD17AD64F5}"/>
              </a:ext>
            </a:extLst>
          </p:cNvPr>
          <p:cNvPicPr>
            <a:picLocks noChangeAspect="1"/>
          </p:cNvPicPr>
          <p:nvPr/>
        </p:nvPicPr>
        <p:blipFill>
          <a:blip r:embed="rId4"/>
          <a:stretch>
            <a:fillRect/>
          </a:stretch>
        </p:blipFill>
        <p:spPr>
          <a:xfrm>
            <a:off x="5737778" y="890168"/>
            <a:ext cx="4361262" cy="5094570"/>
          </a:xfrm>
          <a:prstGeom prst="rect">
            <a:avLst/>
          </a:prstGeom>
        </p:spPr>
      </p:pic>
    </p:spTree>
    <p:extLst>
      <p:ext uri="{BB962C8B-B14F-4D97-AF65-F5344CB8AC3E}">
        <p14:creationId xmlns:p14="http://schemas.microsoft.com/office/powerpoint/2010/main" val="3515741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B7393-CE83-6790-928F-3872B5F7C3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764E63-041E-4A98-39BC-350E54CD0752}"/>
              </a:ext>
            </a:extLst>
          </p:cNvPr>
          <p:cNvSpPr>
            <a:spLocks noGrp="1"/>
          </p:cNvSpPr>
          <p:nvPr>
            <p:ph type="title"/>
          </p:nvPr>
        </p:nvSpPr>
        <p:spPr>
          <a:xfrm>
            <a:off x="769374" y="462813"/>
            <a:ext cx="10802865" cy="427355"/>
          </a:xfrm>
        </p:spPr>
        <p:txBody>
          <a:bodyPr>
            <a:normAutofit fontScale="90000"/>
          </a:bodyPr>
          <a:lstStyle/>
          <a:p>
            <a:pPr algn="ctr"/>
            <a:r>
              <a:rPr lang="en-GB" sz="3600" b="1" dirty="0">
                <a:latin typeface="Times New Roman" panose="02020603050405020304" pitchFamily="18" charset="0"/>
                <a:cs typeface="Times New Roman" panose="02020603050405020304" pitchFamily="18" charset="0"/>
              </a:rPr>
              <a:t>2.5 Processes Related to Homeostasis</a:t>
            </a:r>
            <a:br>
              <a:rPr lang="ar-SA" sz="3600" b="1" dirty="0"/>
            </a:br>
            <a:endParaRPr lang="en-GB"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6B03296-00DA-D72C-8294-3D43D71A39C9}"/>
              </a:ext>
            </a:extLst>
          </p:cNvPr>
          <p:cNvSpPr>
            <a:spLocks noGrp="1"/>
          </p:cNvSpPr>
          <p:nvPr>
            <p:ph idx="1"/>
          </p:nvPr>
        </p:nvSpPr>
        <p:spPr>
          <a:xfrm>
            <a:off x="226142" y="890168"/>
            <a:ext cx="11569618" cy="5397909"/>
          </a:xfrm>
          <a:solidFill>
            <a:schemeClr val="lt1">
              <a:alpha val="60000"/>
            </a:schemeClr>
          </a:solidFill>
          <a:effectLst>
            <a:reflection endPos="0" dist="50800" dir="5400000" sy="-100000" algn="bl" rotWithShape="0"/>
          </a:effectLst>
        </p:spPr>
        <p:style>
          <a:lnRef idx="2">
            <a:schemeClr val="accent2"/>
          </a:lnRef>
          <a:fillRef idx="1">
            <a:schemeClr val="lt1"/>
          </a:fillRef>
          <a:effectRef idx="0">
            <a:schemeClr val="accent2"/>
          </a:effectRef>
          <a:fontRef idx="minor">
            <a:schemeClr val="dk1"/>
          </a:fontRef>
        </p:style>
        <p:txBody>
          <a:bodyPr>
            <a:noAutofit/>
          </a:bodyPr>
          <a:lstStyle/>
          <a:p>
            <a:r>
              <a:rPr lang="en-GB" sz="2000" b="1" u="sng" dirty="0"/>
              <a:t>Adaptation</a:t>
            </a:r>
            <a:r>
              <a:rPr lang="en-GB" sz="2000" b="1" dirty="0"/>
              <a:t>:</a:t>
            </a:r>
            <a:r>
              <a:rPr lang="en-GB" sz="2000" dirty="0"/>
              <a:t> inherited trait that improves survival in a specific environment (e.g., lactose digestion, dark skin vs UV).</a:t>
            </a:r>
          </a:p>
          <a:p>
            <a:r>
              <a:rPr lang="en-GB" sz="2000" b="1" u="sng" dirty="0"/>
              <a:t>Acclimatization</a:t>
            </a:r>
            <a:r>
              <a:rPr lang="en-GB" sz="2000" b="1" dirty="0"/>
              <a:t>:</a:t>
            </a:r>
            <a:r>
              <a:rPr lang="en-GB" sz="2000" dirty="0"/>
              <a:t> improved performance of an </a:t>
            </a:r>
            <a:r>
              <a:rPr lang="en-GB" sz="2000" b="1" dirty="0"/>
              <a:t>existing</a:t>
            </a:r>
            <a:r>
              <a:rPr lang="en-GB" sz="2000" dirty="0"/>
              <a:t> homeostatic system after repeated exposure (usually </a:t>
            </a:r>
            <a:r>
              <a:rPr lang="en-GB" sz="2000" b="1" dirty="0"/>
              <a:t>reversible</a:t>
            </a:r>
            <a:r>
              <a:rPr lang="en-GB" sz="2000" dirty="0"/>
              <a:t>).</a:t>
            </a:r>
          </a:p>
          <a:p>
            <a:r>
              <a:rPr lang="en-GB" sz="2000" b="1" u="sng" dirty="0"/>
              <a:t>Biological rhythms (circadian):</a:t>
            </a:r>
            <a:r>
              <a:rPr lang="en-GB" sz="2000" u="sng" dirty="0"/>
              <a:t> </a:t>
            </a:r>
            <a:r>
              <a:rPr lang="en-GB" sz="2000" dirty="0"/>
              <a:t>daily (~24 h) internal timing that adds an </a:t>
            </a:r>
            <a:r>
              <a:rPr lang="en-GB" sz="2000" b="1" dirty="0"/>
              <a:t>anticipatory (feedforward-like)</a:t>
            </a:r>
            <a:r>
              <a:rPr lang="en-GB" sz="2000" dirty="0"/>
              <a:t> component.</a:t>
            </a:r>
          </a:p>
          <a:p>
            <a:r>
              <a:rPr lang="en-GB" sz="2000" b="1" u="sng" dirty="0"/>
              <a:t>Balance of substances</a:t>
            </a:r>
            <a:r>
              <a:rPr lang="en-GB" sz="2000" b="1" dirty="0"/>
              <a:t>:</a:t>
            </a:r>
            <a:r>
              <a:rPr lang="en-GB" sz="2000" dirty="0"/>
              <a:t> many systems maintain </a:t>
            </a:r>
            <a:r>
              <a:rPr lang="en-GB" sz="2000" b="1" dirty="0"/>
              <a:t>gain vs loss</a:t>
            </a:r>
            <a:r>
              <a:rPr lang="en-GB" sz="2000" dirty="0"/>
              <a:t> of chemicals (water, Na⁺, Ca²⁺, etc.).</a:t>
            </a:r>
          </a:p>
          <a:p>
            <a:pPr>
              <a:buFont typeface="Wingdings" panose="05000000000000000000" pitchFamily="2" charset="2"/>
              <a:buChar char="v"/>
            </a:pPr>
            <a:r>
              <a:rPr lang="en-GB" sz="2000" b="1" dirty="0"/>
              <a:t>Adaptation vs Acclimatization (Heat/Sweating Example)</a:t>
            </a:r>
          </a:p>
          <a:p>
            <a:r>
              <a:rPr lang="en-GB" sz="2000" b="1" dirty="0"/>
              <a:t>Sweating in heat</a:t>
            </a:r>
            <a:r>
              <a:rPr lang="en-GB" sz="2000" dirty="0"/>
              <a:t> is an adaptive homeostatic response (helps increase heat loss).</a:t>
            </a:r>
          </a:p>
          <a:p>
            <a:r>
              <a:rPr lang="en-GB" sz="2000" dirty="0"/>
              <a:t>With repeated heat exposure over days:</a:t>
            </a:r>
          </a:p>
          <a:p>
            <a:pPr lvl="1"/>
            <a:r>
              <a:rPr lang="en-GB" sz="2000" dirty="0"/>
              <a:t>sweating starts </a:t>
            </a:r>
            <a:r>
              <a:rPr lang="en-GB" sz="2000" b="1" dirty="0"/>
              <a:t>earlier</a:t>
            </a:r>
            <a:endParaRPr lang="en-GB" sz="2000" dirty="0"/>
          </a:p>
          <a:p>
            <a:pPr lvl="1"/>
            <a:r>
              <a:rPr lang="en-GB" sz="2000" dirty="0"/>
              <a:t>sweating becomes </a:t>
            </a:r>
            <a:r>
              <a:rPr lang="en-GB" sz="2000" b="1" dirty="0"/>
              <a:t>more</a:t>
            </a:r>
            <a:endParaRPr lang="en-GB" sz="2000" dirty="0"/>
          </a:p>
          <a:p>
            <a:pPr lvl="1"/>
            <a:r>
              <a:rPr lang="en-GB" sz="2000" dirty="0"/>
              <a:t>body temperature rises </a:t>
            </a:r>
            <a:r>
              <a:rPr lang="en-GB" sz="2000" b="1" dirty="0"/>
              <a:t>less </a:t>
            </a:r>
            <a:r>
              <a:rPr lang="en-GB" sz="2000" dirty="0"/>
              <a:t>→ this is </a:t>
            </a:r>
            <a:r>
              <a:rPr lang="en-GB" sz="2000" b="1" dirty="0"/>
              <a:t>acclimatization</a:t>
            </a:r>
            <a:r>
              <a:rPr lang="en-GB" sz="2000" dirty="0"/>
              <a:t> (better response due to repeated exposure).</a:t>
            </a:r>
          </a:p>
          <a:p>
            <a:r>
              <a:rPr lang="en-GB" sz="2000" dirty="0"/>
              <a:t>Usually </a:t>
            </a:r>
            <a:r>
              <a:rPr lang="en-GB" sz="2000" b="1" dirty="0"/>
              <a:t>reversible</a:t>
            </a:r>
            <a:r>
              <a:rPr lang="en-GB" sz="2000" dirty="0"/>
              <a:t>: stopping exposure → returns toward original state.</a:t>
            </a:r>
          </a:p>
          <a:p>
            <a:r>
              <a:rPr lang="en-GB" sz="2000" dirty="0"/>
              <a:t>Mechanism often involves ↑ number/size/sensitivity of cells in the control system.</a:t>
            </a:r>
          </a:p>
          <a:p>
            <a:endParaRPr lang="en-GB" sz="2000" dirty="0"/>
          </a:p>
          <a:p>
            <a:endParaRPr lang="en-GB" sz="2000" dirty="0"/>
          </a:p>
          <a:p>
            <a:endParaRPr lang="en-GB" sz="2000" dirty="0"/>
          </a:p>
          <a:p>
            <a:pPr>
              <a:buFont typeface="Wingdings" panose="05000000000000000000" pitchFamily="2" charset="2"/>
              <a:buChar char="v"/>
            </a:pPr>
            <a:endParaRPr lang="en-GB" sz="2000" dirty="0"/>
          </a:p>
        </p:txBody>
      </p:sp>
    </p:spTree>
    <p:extLst>
      <p:ext uri="{BB962C8B-B14F-4D97-AF65-F5344CB8AC3E}">
        <p14:creationId xmlns:p14="http://schemas.microsoft.com/office/powerpoint/2010/main" val="3098515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46D9F-091A-57DB-488D-1B98345FB0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B5CDD0-3299-2932-0D19-78A382465AD2}"/>
              </a:ext>
            </a:extLst>
          </p:cNvPr>
          <p:cNvSpPr>
            <a:spLocks noGrp="1"/>
          </p:cNvSpPr>
          <p:nvPr>
            <p:ph type="title"/>
          </p:nvPr>
        </p:nvSpPr>
        <p:spPr>
          <a:xfrm>
            <a:off x="769374" y="462813"/>
            <a:ext cx="10802865" cy="427355"/>
          </a:xfrm>
        </p:spPr>
        <p:txBody>
          <a:bodyPr>
            <a:normAutofit fontScale="90000"/>
          </a:bodyPr>
          <a:lstStyle/>
          <a:p>
            <a:pPr algn="ctr"/>
            <a:r>
              <a:rPr lang="en-GB" sz="3600" b="1" dirty="0">
                <a:latin typeface="Times New Roman" panose="02020603050405020304" pitchFamily="18" charset="0"/>
                <a:cs typeface="Times New Roman" panose="02020603050405020304" pitchFamily="18" charset="0"/>
              </a:rPr>
              <a:t>2.5 Processes Related to Homeostasis</a:t>
            </a:r>
            <a:br>
              <a:rPr lang="ar-SA" sz="3600" b="1" dirty="0"/>
            </a:br>
            <a:endParaRPr lang="en-GB"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BC85B72-0352-DC66-669E-E8DEFF8BFE79}"/>
              </a:ext>
            </a:extLst>
          </p:cNvPr>
          <p:cNvSpPr>
            <a:spLocks noGrp="1"/>
          </p:cNvSpPr>
          <p:nvPr>
            <p:ph idx="1"/>
          </p:nvPr>
        </p:nvSpPr>
        <p:spPr>
          <a:xfrm>
            <a:off x="226142" y="890168"/>
            <a:ext cx="11569618" cy="5397909"/>
          </a:xfrm>
          <a:solidFill>
            <a:schemeClr val="lt1">
              <a:alpha val="60000"/>
            </a:schemeClr>
          </a:solidFill>
          <a:effectLst>
            <a:reflection endPos="0" dist="50800" dir="5400000" sy="-100000" algn="bl" rotWithShape="0"/>
          </a:effectLst>
        </p:spPr>
        <p:style>
          <a:lnRef idx="2">
            <a:schemeClr val="accent2"/>
          </a:lnRef>
          <a:fillRef idx="1">
            <a:schemeClr val="lt1"/>
          </a:fillRef>
          <a:effectRef idx="0">
            <a:schemeClr val="accent2"/>
          </a:effectRef>
          <a:fontRef idx="minor">
            <a:schemeClr val="dk1"/>
          </a:fontRef>
        </p:style>
        <p:txBody>
          <a:bodyPr>
            <a:noAutofit/>
          </a:bodyPr>
          <a:lstStyle/>
          <a:p>
            <a:pPr>
              <a:buFont typeface="Wingdings" panose="05000000000000000000" pitchFamily="2" charset="2"/>
              <a:buChar char="v"/>
            </a:pPr>
            <a:r>
              <a:rPr lang="en-GB" sz="2400" b="1" u="sng" dirty="0"/>
              <a:t>Biological Rhythms (Circadian) and Homeostasis</a:t>
            </a:r>
          </a:p>
          <a:p>
            <a:r>
              <a:rPr lang="en-GB" sz="2400" dirty="0"/>
              <a:t>Many functions show circadian variation: sleep–wake, body temperature, hormones, urine ion excretion.</a:t>
            </a:r>
          </a:p>
          <a:p>
            <a:r>
              <a:rPr lang="en-GB" sz="2400" dirty="0"/>
              <a:t>Rhythms help homeostasis by </a:t>
            </a:r>
            <a:r>
              <a:rPr lang="en-GB" sz="2400" b="1" dirty="0"/>
              <a:t>pre-activating</a:t>
            </a:r>
            <a:r>
              <a:rPr lang="en-GB" sz="2400" dirty="0"/>
              <a:t> responses before a challenge occurs (anticipation).</a:t>
            </a:r>
          </a:p>
          <a:p>
            <a:pPr lvl="1"/>
            <a:r>
              <a:rPr lang="en-GB" sz="2000" dirty="0"/>
              <a:t>Example: body temperature rises </a:t>
            </a:r>
            <a:r>
              <a:rPr lang="en-GB" sz="2000" b="1" dirty="0"/>
              <a:t>before waking</a:t>
            </a:r>
            <a:r>
              <a:rPr lang="en-GB" sz="2000" dirty="0"/>
              <a:t> to support metabolism.</a:t>
            </a:r>
          </a:p>
          <a:p>
            <a:r>
              <a:rPr lang="en-GB" sz="2400" dirty="0"/>
              <a:t>Rhythms are </a:t>
            </a:r>
            <a:r>
              <a:rPr lang="en-GB" sz="2400" b="1" dirty="0"/>
              <a:t>internally driven</a:t>
            </a:r>
            <a:r>
              <a:rPr lang="en-GB" sz="2400" dirty="0"/>
              <a:t>; environment mainly provides </a:t>
            </a:r>
            <a:r>
              <a:rPr lang="en-GB" sz="2400" b="1" dirty="0"/>
              <a:t>entrainment cues</a:t>
            </a:r>
            <a:r>
              <a:rPr lang="en-GB" sz="2400" dirty="0"/>
              <a:t> (light/dark) to set timing.</a:t>
            </a:r>
          </a:p>
          <a:p>
            <a:r>
              <a:rPr lang="en-GB" sz="2400" dirty="0"/>
              <a:t>Brain pacemaker response to light/dark : </a:t>
            </a:r>
            <a:r>
              <a:rPr lang="en-GB" sz="2400" b="1" dirty="0"/>
              <a:t>suprachiasmatic nucleus (SCN)</a:t>
            </a:r>
            <a:r>
              <a:rPr lang="en-GB" sz="2400" dirty="0"/>
              <a:t> in hypothalamus; influences systems and helps control </a:t>
            </a:r>
            <a:r>
              <a:rPr lang="en-GB" sz="2400" b="1" dirty="0"/>
              <a:t>melatonin</a:t>
            </a:r>
            <a:r>
              <a:rPr lang="en-GB" sz="2400" dirty="0"/>
              <a:t> release (pineal gland). It has been hypothesized, therefore, that melatonin may act as an important mediator to influence other organs either directly or by altering the activity of the parts of the brain that control these organs.</a:t>
            </a:r>
          </a:p>
          <a:p>
            <a:endParaRPr lang="en-GB" sz="1400" dirty="0"/>
          </a:p>
          <a:p>
            <a:endParaRPr lang="en-GB" sz="1400" dirty="0"/>
          </a:p>
          <a:p>
            <a:endParaRPr lang="en-GB" sz="1400" dirty="0"/>
          </a:p>
          <a:p>
            <a:pPr>
              <a:buFont typeface="Wingdings" panose="05000000000000000000" pitchFamily="2" charset="2"/>
              <a:buChar char="v"/>
            </a:pPr>
            <a:endParaRPr lang="en-GB" sz="1400" dirty="0"/>
          </a:p>
        </p:txBody>
      </p:sp>
    </p:spTree>
    <p:extLst>
      <p:ext uri="{BB962C8B-B14F-4D97-AF65-F5344CB8AC3E}">
        <p14:creationId xmlns:p14="http://schemas.microsoft.com/office/powerpoint/2010/main" val="299722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9ABBB-7BCC-A26A-1B82-ECBADBE3F3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0ADE69-903B-F5F2-D87A-DD41083531C0}"/>
              </a:ext>
            </a:extLst>
          </p:cNvPr>
          <p:cNvSpPr>
            <a:spLocks noGrp="1"/>
          </p:cNvSpPr>
          <p:nvPr>
            <p:ph type="title"/>
          </p:nvPr>
        </p:nvSpPr>
        <p:spPr>
          <a:xfrm>
            <a:off x="769374" y="462813"/>
            <a:ext cx="10802865" cy="427355"/>
          </a:xfrm>
        </p:spPr>
        <p:txBody>
          <a:bodyPr>
            <a:normAutofit fontScale="90000"/>
          </a:bodyPr>
          <a:lstStyle/>
          <a:p>
            <a:pPr algn="ctr"/>
            <a:r>
              <a:rPr lang="en-GB" sz="3600" b="1" dirty="0">
                <a:latin typeface="Times New Roman" panose="02020603050405020304" pitchFamily="18" charset="0"/>
                <a:cs typeface="Times New Roman" panose="02020603050405020304" pitchFamily="18" charset="0"/>
              </a:rPr>
              <a:t>2.5 Processes Related to Homeostasis</a:t>
            </a:r>
            <a:br>
              <a:rPr lang="ar-SA" sz="3600" b="1" dirty="0"/>
            </a:br>
            <a:endParaRPr lang="en-GB"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143823B-1934-CF2D-9430-578F38A0D824}"/>
              </a:ext>
            </a:extLst>
          </p:cNvPr>
          <p:cNvSpPr>
            <a:spLocks noGrp="1"/>
          </p:cNvSpPr>
          <p:nvPr>
            <p:ph idx="1"/>
          </p:nvPr>
        </p:nvSpPr>
        <p:spPr>
          <a:xfrm>
            <a:off x="226142" y="890168"/>
            <a:ext cx="11569618" cy="5397909"/>
          </a:xfrm>
          <a:solidFill>
            <a:schemeClr val="lt1">
              <a:alpha val="60000"/>
            </a:schemeClr>
          </a:solidFill>
          <a:effectLst>
            <a:reflection endPos="0" dist="50800" dir="5400000" sy="-100000" algn="bl" rotWithShape="0"/>
          </a:effectLst>
        </p:spPr>
        <p:style>
          <a:lnRef idx="2">
            <a:schemeClr val="accent2"/>
          </a:lnRef>
          <a:fillRef idx="1">
            <a:schemeClr val="lt1"/>
          </a:fillRef>
          <a:effectRef idx="0">
            <a:schemeClr val="accent2"/>
          </a:effectRef>
          <a:fontRef idx="minor">
            <a:schemeClr val="dk1"/>
          </a:fontRef>
        </p:style>
        <p:txBody>
          <a:bodyPr>
            <a:noAutofit/>
          </a:bodyPr>
          <a:lstStyle/>
          <a:p>
            <a:pPr>
              <a:buFont typeface="Wingdings" panose="05000000000000000000" pitchFamily="2" charset="2"/>
              <a:buChar char="v"/>
            </a:pPr>
            <a:r>
              <a:rPr lang="en-GB" sz="2000" b="1" u="sng" dirty="0"/>
              <a:t>Balance of Chemical Substances </a:t>
            </a:r>
          </a:p>
          <a:p>
            <a:r>
              <a:rPr lang="en-GB" sz="2000" dirty="0"/>
              <a:t>Many systems regulate the </a:t>
            </a:r>
            <a:r>
              <a:rPr lang="en-GB" sz="2000" b="1" dirty="0"/>
              <a:t>total-body balance</a:t>
            </a:r>
            <a:r>
              <a:rPr lang="en-GB" sz="2000" dirty="0"/>
              <a:t> of a substance using </a:t>
            </a:r>
            <a:r>
              <a:rPr lang="en-GB" sz="2000" b="1" dirty="0"/>
              <a:t>net gain vs net loss</a:t>
            </a:r>
            <a:r>
              <a:rPr lang="en-GB" sz="2000" dirty="0"/>
              <a:t>.</a:t>
            </a:r>
          </a:p>
          <a:p>
            <a:r>
              <a:rPr lang="en-GB" sz="2000" b="1" dirty="0"/>
              <a:t>Pool</a:t>
            </a:r>
            <a:r>
              <a:rPr lang="en-GB" sz="2000" dirty="0"/>
              <a:t> = readily available amount (often ECF) and central distribution point.</a:t>
            </a:r>
          </a:p>
          <a:p>
            <a:r>
              <a:rPr lang="en-GB" sz="2000" b="1" dirty="0"/>
              <a:t>Net gain pathways:</a:t>
            </a:r>
            <a:endParaRPr lang="en-GB" sz="2000" dirty="0"/>
          </a:p>
          <a:p>
            <a:pPr lvl="1"/>
            <a:r>
              <a:rPr lang="en-GB" sz="1800" b="1" dirty="0"/>
              <a:t>GI tract (food)</a:t>
            </a:r>
            <a:r>
              <a:rPr lang="en-GB" sz="1800" dirty="0"/>
              <a:t>, </a:t>
            </a:r>
            <a:r>
              <a:rPr lang="en-GB" sz="1800" b="1" dirty="0"/>
              <a:t>lungs (air)</a:t>
            </a:r>
            <a:r>
              <a:rPr lang="en-GB" sz="1800" dirty="0"/>
              <a:t>, and </a:t>
            </a:r>
            <a:r>
              <a:rPr lang="en-GB" sz="1800" b="1" dirty="0"/>
              <a:t>synthesis in the body</a:t>
            </a:r>
            <a:endParaRPr lang="en-GB" sz="1800" dirty="0"/>
          </a:p>
          <a:p>
            <a:r>
              <a:rPr lang="en-GB" sz="2000" b="1" dirty="0"/>
              <a:t>Distribution within body:</a:t>
            </a:r>
            <a:endParaRPr lang="en-GB" sz="2000" dirty="0"/>
          </a:p>
          <a:p>
            <a:pPr lvl="1"/>
            <a:r>
              <a:rPr lang="en-GB" sz="1800" b="1" dirty="0"/>
              <a:t>storage depots</a:t>
            </a:r>
            <a:r>
              <a:rPr lang="en-GB" sz="1800" dirty="0"/>
              <a:t> (can move in/out of pool)</a:t>
            </a:r>
          </a:p>
          <a:p>
            <a:pPr lvl="1"/>
            <a:r>
              <a:rPr lang="en-GB" sz="1800" b="1" dirty="0"/>
              <a:t>reversible incorporation</a:t>
            </a:r>
            <a:r>
              <a:rPr lang="en-GB" sz="1800" dirty="0"/>
              <a:t> into other molecules (e.g., into membranes)</a:t>
            </a:r>
          </a:p>
          <a:p>
            <a:r>
              <a:rPr lang="en-GB" sz="2000" b="1" dirty="0"/>
              <a:t>Net loss pathways:</a:t>
            </a:r>
            <a:endParaRPr lang="en-GB" sz="2000" dirty="0"/>
          </a:p>
          <a:p>
            <a:pPr lvl="1"/>
            <a:r>
              <a:rPr lang="en-GB" sz="1800" b="1" dirty="0"/>
              <a:t>excretion</a:t>
            </a:r>
            <a:r>
              <a:rPr lang="en-GB" sz="1800" dirty="0"/>
              <a:t> (kidneys, GI tract, lungs, skin, menstrual flow)</a:t>
            </a:r>
          </a:p>
          <a:p>
            <a:pPr lvl="1"/>
            <a:r>
              <a:rPr lang="en-GB" sz="1800" b="1" dirty="0"/>
              <a:t>metabolism</a:t>
            </a:r>
            <a:r>
              <a:rPr lang="en-GB" sz="1800" dirty="0"/>
              <a:t> (chemical alteration/removal)</a:t>
            </a:r>
          </a:p>
          <a:p>
            <a:r>
              <a:rPr lang="en-GB" sz="2000" dirty="0"/>
              <a:t>Balance states:</a:t>
            </a:r>
          </a:p>
          <a:p>
            <a:pPr lvl="1"/>
            <a:r>
              <a:rPr lang="en-GB" sz="1800" b="1" dirty="0"/>
              <a:t>Negative balance:</a:t>
            </a:r>
            <a:r>
              <a:rPr lang="en-GB" sz="1800" dirty="0"/>
              <a:t> loss &gt; gain, </a:t>
            </a:r>
            <a:r>
              <a:rPr lang="en-GB" sz="1800" b="1" dirty="0"/>
              <a:t>Positive balance:</a:t>
            </a:r>
            <a:r>
              <a:rPr lang="en-GB" sz="1800" dirty="0"/>
              <a:t> gain &gt; loss and </a:t>
            </a:r>
            <a:r>
              <a:rPr lang="en-GB" sz="1800" b="1" dirty="0"/>
              <a:t>Stable balance:</a:t>
            </a:r>
            <a:r>
              <a:rPr lang="en-GB" sz="1800" dirty="0"/>
              <a:t> gain = loss</a:t>
            </a:r>
          </a:p>
          <a:p>
            <a:r>
              <a:rPr lang="en-GB" sz="2000" dirty="0"/>
              <a:t>Example concept: </a:t>
            </a:r>
            <a:r>
              <a:rPr lang="en-GB" sz="2000" b="1" dirty="0"/>
              <a:t>Ca²⁺</a:t>
            </a:r>
            <a:r>
              <a:rPr lang="en-GB" sz="2000" dirty="0"/>
              <a:t> balance changes across life (positive in growth; can become negative later, especially after menopause).</a:t>
            </a:r>
          </a:p>
          <a:p>
            <a:pPr>
              <a:buFont typeface="Wingdings" panose="05000000000000000000" pitchFamily="2" charset="2"/>
              <a:buChar char="v"/>
            </a:pPr>
            <a:endParaRPr lang="en-GB" sz="1050" dirty="0"/>
          </a:p>
        </p:txBody>
      </p:sp>
    </p:spTree>
    <p:extLst>
      <p:ext uri="{BB962C8B-B14F-4D97-AF65-F5344CB8AC3E}">
        <p14:creationId xmlns:p14="http://schemas.microsoft.com/office/powerpoint/2010/main" val="1771559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A903B-ADCF-324B-3384-158BC8A8DB18}"/>
              </a:ext>
            </a:extLst>
          </p:cNvPr>
          <p:cNvSpPr>
            <a:spLocks noGrp="1"/>
          </p:cNvSpPr>
          <p:nvPr>
            <p:ph type="title"/>
          </p:nvPr>
        </p:nvSpPr>
        <p:spPr>
          <a:xfrm>
            <a:off x="838200" y="365125"/>
            <a:ext cx="10515600" cy="795081"/>
          </a:xfrm>
        </p:spPr>
        <p:txBody>
          <a:bodyPr>
            <a:normAutofit/>
          </a:bodyPr>
          <a:lstStyle/>
          <a:p>
            <a:pPr algn="ctr"/>
            <a:r>
              <a:rPr lang="en-GB" sz="3600" b="1" dirty="0">
                <a:latin typeface="Times New Roman" panose="02020603050405020304" pitchFamily="18" charset="0"/>
                <a:cs typeface="Times New Roman" panose="02020603050405020304" pitchFamily="18" charset="0"/>
              </a:rPr>
              <a:t>2.1. Homeostasis: A Defining Feature of Physiology</a:t>
            </a:r>
          </a:p>
        </p:txBody>
      </p:sp>
      <p:sp>
        <p:nvSpPr>
          <p:cNvPr id="3" name="Content Placeholder 2">
            <a:extLst>
              <a:ext uri="{FF2B5EF4-FFF2-40B4-BE49-F238E27FC236}">
                <a16:creationId xmlns:a16="http://schemas.microsoft.com/office/drawing/2014/main" id="{64DA65FE-6C7A-D23D-334B-210925D1E2CA}"/>
              </a:ext>
            </a:extLst>
          </p:cNvPr>
          <p:cNvSpPr>
            <a:spLocks noGrp="1"/>
          </p:cNvSpPr>
          <p:nvPr>
            <p:ph idx="1"/>
          </p:nvPr>
        </p:nvSpPr>
        <p:spPr>
          <a:xfrm>
            <a:off x="226142" y="1317523"/>
            <a:ext cx="11803298" cy="5397909"/>
          </a:xfrm>
          <a:solidFill>
            <a:schemeClr val="lt1">
              <a:alpha val="60000"/>
            </a:schemeClr>
          </a:solidFill>
          <a:effectLst>
            <a:reflection endPos="0" dist="50800" dir="5400000" sy="-100000" algn="bl" rotWithShape="0"/>
          </a:effectLst>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a:lnSpc>
                <a:spcPct val="120000"/>
              </a:lnSpc>
              <a:buFont typeface="Wingdings" panose="05000000000000000000" pitchFamily="2" charset="2"/>
              <a:buChar char="v"/>
            </a:pPr>
            <a:r>
              <a:rPr lang="en-GB" sz="2400" b="1" u="sng" dirty="0"/>
              <a:t>Homeostasis</a:t>
            </a:r>
            <a:r>
              <a:rPr lang="en-GB" sz="2400" dirty="0"/>
              <a:t> = maintaining a </a:t>
            </a:r>
            <a:r>
              <a:rPr lang="en-GB" sz="2400" b="1" dirty="0"/>
              <a:t>stable internal environment</a:t>
            </a:r>
            <a:r>
              <a:rPr lang="en-GB" sz="2400" dirty="0"/>
              <a:t> that supports good health, even when the external environment changes.</a:t>
            </a:r>
          </a:p>
          <a:p>
            <a:pPr>
              <a:lnSpc>
                <a:spcPct val="120000"/>
              </a:lnSpc>
            </a:pPr>
            <a:r>
              <a:rPr lang="en-GB" sz="2400" dirty="0"/>
              <a:t>Many variables in healthy humans are kept within a </a:t>
            </a:r>
            <a:r>
              <a:rPr lang="en-GB" sz="2400" b="1" dirty="0"/>
              <a:t>predictable range</a:t>
            </a:r>
            <a:r>
              <a:rPr lang="en-GB" sz="2400" dirty="0"/>
              <a:t>: </a:t>
            </a:r>
            <a:r>
              <a:rPr lang="en-GB" sz="2400" b="1" dirty="0"/>
              <a:t>blood pressure, body temperature, O₂, glucose, Na⁺</a:t>
            </a:r>
            <a:r>
              <a:rPr lang="en-GB" sz="2400" dirty="0"/>
              <a:t>, etc.</a:t>
            </a:r>
          </a:p>
          <a:p>
            <a:pPr>
              <a:lnSpc>
                <a:spcPct val="120000"/>
              </a:lnSpc>
              <a:buFont typeface="Wingdings" panose="05000000000000000000" pitchFamily="2" charset="2"/>
              <a:buChar char="v"/>
            </a:pPr>
            <a:r>
              <a:rPr lang="en-GB" sz="2400" u="sng" dirty="0"/>
              <a:t>Homeostasis does not maintain </a:t>
            </a:r>
            <a:r>
              <a:rPr lang="en-GB" sz="2400" dirty="0"/>
              <a:t>a constant value all the time</a:t>
            </a:r>
          </a:p>
          <a:p>
            <a:r>
              <a:rPr lang="en-GB" sz="2400" dirty="0"/>
              <a:t>Variables fluctuate during the day but stay within a normal range (</a:t>
            </a:r>
            <a:r>
              <a:rPr lang="en-GB" sz="2400" b="1" dirty="0"/>
              <a:t>dynamic constancy</a:t>
            </a:r>
            <a:r>
              <a:rPr lang="en-GB" sz="2400" dirty="0"/>
              <a:t>).</a:t>
            </a:r>
          </a:p>
          <a:p>
            <a:r>
              <a:rPr lang="en-GB" sz="2400" dirty="0"/>
              <a:t>When a variable moves away from normal, the body activates compensatory mechanisms to bring it back</a:t>
            </a:r>
          </a:p>
          <a:p>
            <a:r>
              <a:rPr lang="en-GB" sz="2400" dirty="0"/>
              <a:t>The correction usually occurs without major overshoot (does not go strongly to the opposite extreme)</a:t>
            </a:r>
          </a:p>
          <a:p>
            <a:pPr>
              <a:buFont typeface="Wingdings" panose="05000000000000000000" pitchFamily="2" charset="2"/>
              <a:buChar char="v"/>
            </a:pPr>
            <a:r>
              <a:rPr lang="en-GB" sz="2400" b="1" dirty="0"/>
              <a:t> For Example: Blood Glucose Over a Day</a:t>
            </a:r>
          </a:p>
          <a:p>
            <a:r>
              <a:rPr lang="en-GB" sz="2400" dirty="0"/>
              <a:t>After meals: carbohydrates → </a:t>
            </a:r>
            <a:r>
              <a:rPr lang="en-GB" sz="2400" b="1" dirty="0"/>
              <a:t>glucose</a:t>
            </a:r>
            <a:r>
              <a:rPr lang="en-GB" sz="2400" dirty="0"/>
              <a:t> absorbed from intestine → </a:t>
            </a:r>
            <a:r>
              <a:rPr lang="en-GB" sz="2400" b="1" dirty="0"/>
              <a:t>blood glucose rises</a:t>
            </a:r>
            <a:r>
              <a:rPr lang="en-GB" sz="2400" dirty="0"/>
              <a:t>.</a:t>
            </a:r>
          </a:p>
          <a:p>
            <a:r>
              <a:rPr lang="en-GB" sz="2400" dirty="0"/>
              <a:t>Then compensatory control brings it </a:t>
            </a:r>
            <a:r>
              <a:rPr lang="en-GB" sz="2400" b="1" dirty="0"/>
              <a:t>back toward pre-meal level by increase </a:t>
            </a:r>
            <a:r>
              <a:rPr lang="en-GB" sz="2400" b="1" dirty="0" err="1"/>
              <a:t>pruduce</a:t>
            </a:r>
            <a:r>
              <a:rPr lang="en-GB" sz="2400" b="1" dirty="0"/>
              <a:t> of the insulin hormone.</a:t>
            </a:r>
            <a:endParaRPr lang="en-GB" sz="2400" dirty="0"/>
          </a:p>
          <a:p>
            <a:r>
              <a:rPr lang="en-GB" sz="2400" dirty="0"/>
              <a:t>Main controller here: </a:t>
            </a:r>
            <a:r>
              <a:rPr lang="en-GB" sz="2400" b="1" dirty="0"/>
              <a:t>endocrine system</a:t>
            </a:r>
            <a:r>
              <a:rPr lang="en-GB" sz="2400" dirty="0"/>
              <a:t> (promotes glucose uptake into tissues like muscle).</a:t>
            </a:r>
          </a:p>
          <a:p>
            <a:r>
              <a:rPr lang="en-GB" sz="2400" dirty="0"/>
              <a:t>So glucose can swing during the day but still be “homeostatic” because it returns to range.</a:t>
            </a:r>
          </a:p>
        </p:txBody>
      </p:sp>
    </p:spTree>
    <p:extLst>
      <p:ext uri="{BB962C8B-B14F-4D97-AF65-F5344CB8AC3E}">
        <p14:creationId xmlns:p14="http://schemas.microsoft.com/office/powerpoint/2010/main" val="798538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9EAD96-B76E-6DC4-A44C-7568EA9D8E3F}"/>
              </a:ext>
            </a:extLst>
          </p:cNvPr>
          <p:cNvPicPr>
            <a:picLocks noChangeAspect="1"/>
          </p:cNvPicPr>
          <p:nvPr/>
        </p:nvPicPr>
        <p:blipFill>
          <a:blip r:embed="rId2"/>
          <a:stretch>
            <a:fillRect/>
          </a:stretch>
        </p:blipFill>
        <p:spPr>
          <a:xfrm>
            <a:off x="506730" y="822325"/>
            <a:ext cx="10625020" cy="4907915"/>
          </a:xfrm>
          <a:prstGeom prst="rect">
            <a:avLst/>
          </a:prstGeom>
        </p:spPr>
      </p:pic>
    </p:spTree>
    <p:extLst>
      <p:ext uri="{BB962C8B-B14F-4D97-AF65-F5344CB8AC3E}">
        <p14:creationId xmlns:p14="http://schemas.microsoft.com/office/powerpoint/2010/main" val="1859127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88B289-6490-3960-6F7D-F575C926A962}"/>
              </a:ext>
            </a:extLst>
          </p:cNvPr>
          <p:cNvSpPr txBox="1"/>
          <p:nvPr/>
        </p:nvSpPr>
        <p:spPr>
          <a:xfrm>
            <a:off x="101600" y="86546"/>
            <a:ext cx="11998960" cy="6518708"/>
          </a:xfrm>
          <a:prstGeom prst="rect">
            <a:avLst/>
          </a:prstGeom>
          <a:noFill/>
        </p:spPr>
        <p:txBody>
          <a:bodyPr wrap="square">
            <a:spAutoFit/>
          </a:bodyPr>
          <a:lstStyle/>
          <a:p>
            <a:pPr marL="0" indent="0" algn="l" rtl="0">
              <a:lnSpc>
                <a:spcPct val="160000"/>
              </a:lnSpc>
              <a:buNone/>
            </a:pPr>
            <a:r>
              <a:rPr lang="en-GB" sz="2400" b="1" i="0" dirty="0">
                <a:solidFill>
                  <a:srgbClr val="FF0000"/>
                </a:solidFill>
                <a:effectLst/>
                <a:latin typeface=".SFUI-Regular"/>
              </a:rPr>
              <a:t>1-</a:t>
            </a:r>
            <a:r>
              <a:rPr lang="en-GB" sz="2400" b="0" i="0" dirty="0">
                <a:effectLst/>
                <a:latin typeface=".SFUI-Regular"/>
              </a:rPr>
              <a:t> </a:t>
            </a:r>
            <a:r>
              <a:rPr lang="af-ZA" sz="2400" b="0" i="0" dirty="0">
                <a:effectLst/>
                <a:latin typeface=".SFUI-Regular"/>
              </a:rPr>
              <a:t>Distinguish between anatomy, physiology,</a:t>
            </a:r>
            <a:r>
              <a:rPr lang="en-GB" sz="2400" dirty="0">
                <a:latin typeface=".SF UI"/>
              </a:rPr>
              <a:t> </a:t>
            </a:r>
            <a:r>
              <a:rPr lang="af-ZA" sz="2400" b="0" i="0" dirty="0">
                <a:effectLst/>
                <a:latin typeface=".SFUI-Regular"/>
              </a:rPr>
              <a:t>and pathophysiology. How are they related?</a:t>
            </a:r>
            <a:endParaRPr lang="af-ZA" sz="2400" dirty="0">
              <a:effectLst/>
              <a:latin typeface=".SF UI"/>
            </a:endParaRPr>
          </a:p>
          <a:p>
            <a:pPr marL="0" indent="0" algn="l" rtl="0">
              <a:lnSpc>
                <a:spcPct val="160000"/>
              </a:lnSpc>
              <a:buNone/>
            </a:pPr>
            <a:r>
              <a:rPr lang="af-ZA" sz="2400" b="1" i="0" dirty="0">
                <a:solidFill>
                  <a:srgbClr val="FF0000"/>
                </a:solidFill>
                <a:effectLst/>
                <a:latin typeface=".SFUI-Regular"/>
              </a:rPr>
              <a:t>2-</a:t>
            </a:r>
            <a:r>
              <a:rPr lang="af-ZA" sz="2400" b="0" i="0" dirty="0">
                <a:effectLst/>
                <a:latin typeface=".SFUI-Regular"/>
              </a:rPr>
              <a:t> All the fluid found outside cells is collectively called</a:t>
            </a:r>
            <a:r>
              <a:rPr lang="en-GB" sz="2400" b="0" i="0" dirty="0">
                <a:effectLst/>
                <a:latin typeface=".SFUI-Regular"/>
              </a:rPr>
              <a:t>_______</a:t>
            </a:r>
            <a:r>
              <a:rPr lang="af-ZA" sz="2400" b="0" i="0" dirty="0">
                <a:effectLst/>
                <a:latin typeface=".SFUI-Regular"/>
              </a:rPr>
              <a:t> fluid, and</a:t>
            </a:r>
            <a:r>
              <a:rPr lang="en-GB" sz="2400" dirty="0">
                <a:latin typeface=".SF UI"/>
              </a:rPr>
              <a:t> </a:t>
            </a:r>
            <a:r>
              <a:rPr lang="af-ZA" sz="2400" b="0" i="0" dirty="0">
                <a:effectLst/>
                <a:latin typeface=".SFUI-Regular"/>
              </a:rPr>
              <a:t>consists of </a:t>
            </a:r>
            <a:r>
              <a:rPr lang="en-GB" sz="2400" b="0" i="0" dirty="0">
                <a:effectLst/>
                <a:latin typeface=".SFUI-Regular"/>
              </a:rPr>
              <a:t>_______</a:t>
            </a:r>
            <a:r>
              <a:rPr lang="af-ZA" sz="2400" b="0" i="0" dirty="0">
                <a:effectLst/>
                <a:latin typeface=".SFUI-Regular"/>
              </a:rPr>
              <a:t>and </a:t>
            </a:r>
            <a:r>
              <a:rPr lang="en-GB" sz="2400" b="0" i="0" dirty="0">
                <a:effectLst/>
                <a:latin typeface=".SFUI-Regular"/>
              </a:rPr>
              <a:t>________</a:t>
            </a:r>
            <a:r>
              <a:rPr lang="af-ZA" sz="2400" b="0" i="0" dirty="0">
                <a:effectLst/>
                <a:latin typeface=".SFUI-Regular"/>
              </a:rPr>
              <a:t>fluid.</a:t>
            </a:r>
            <a:endParaRPr lang="af-ZA" sz="2400" dirty="0">
              <a:effectLst/>
              <a:latin typeface=".SF UI"/>
            </a:endParaRPr>
          </a:p>
          <a:p>
            <a:pPr marL="0" indent="0" algn="l" rtl="0">
              <a:lnSpc>
                <a:spcPct val="160000"/>
              </a:lnSpc>
              <a:buNone/>
            </a:pPr>
            <a:r>
              <a:rPr lang="af-ZA" sz="2400" b="0" i="0" dirty="0">
                <a:effectLst/>
                <a:latin typeface=".SFUI-Regular"/>
              </a:rPr>
              <a:t>3- The type of tissue involved in many types of transport processes</a:t>
            </a:r>
            <a:r>
              <a:rPr lang="en-GB" sz="2400" b="0" i="0" dirty="0">
                <a:effectLst/>
                <a:latin typeface=".SFUI-Regular"/>
              </a:rPr>
              <a:t> are _______</a:t>
            </a:r>
            <a:r>
              <a:rPr lang="af-ZA" sz="2400" b="0" i="0" dirty="0">
                <a:effectLst/>
                <a:latin typeface=".SFUI-Regular"/>
              </a:rPr>
              <a:t>, and</a:t>
            </a:r>
            <a:r>
              <a:rPr lang="en-GB" sz="2400" dirty="0">
                <a:latin typeface=".SF UI"/>
              </a:rPr>
              <a:t> </a:t>
            </a:r>
            <a:r>
              <a:rPr lang="af-ZA" sz="2400" b="0" i="0" dirty="0">
                <a:effectLst/>
                <a:latin typeface=".SFUI-Regular"/>
              </a:rPr>
              <a:t>which often lines the inner surfaces of tubular structures, is called</a:t>
            </a:r>
            <a:r>
              <a:rPr lang="en-GB" sz="2400" b="0" i="0" dirty="0">
                <a:effectLst/>
                <a:latin typeface=".SFUI-Regular"/>
              </a:rPr>
              <a:t> ___________</a:t>
            </a:r>
            <a:r>
              <a:rPr lang="af-ZA" sz="2400" b="0" i="0" dirty="0">
                <a:effectLst/>
                <a:latin typeface=".SFUI-Regular"/>
              </a:rPr>
              <a:t> .</a:t>
            </a:r>
            <a:endParaRPr lang="en-GB" sz="2400" b="0" i="0" dirty="0">
              <a:effectLst/>
              <a:latin typeface=".SFUI-Regular"/>
            </a:endParaRPr>
          </a:p>
          <a:p>
            <a:pPr marL="0" indent="0" algn="l" rtl="0">
              <a:lnSpc>
                <a:spcPct val="160000"/>
              </a:lnSpc>
              <a:buNone/>
            </a:pPr>
            <a:r>
              <a:rPr lang="af-ZA" sz="2400" b="1" i="0" dirty="0">
                <a:solidFill>
                  <a:srgbClr val="FF0000"/>
                </a:solidFill>
                <a:effectLst/>
                <a:latin typeface=".SFUI-Regular"/>
              </a:rPr>
              <a:t>4-</a:t>
            </a:r>
            <a:r>
              <a:rPr lang="af-ZA" sz="2400" b="0" i="0" dirty="0">
                <a:effectLst/>
                <a:latin typeface=".SFUI-Regular"/>
              </a:rPr>
              <a:t> Plasma membranes separate</a:t>
            </a:r>
            <a:r>
              <a:rPr lang="af-ZA" sz="2400" dirty="0">
                <a:latin typeface=".SFUI-Regular"/>
              </a:rPr>
              <a:t> __________ from ___________</a:t>
            </a:r>
            <a:endParaRPr lang="af-ZA" sz="2400" dirty="0">
              <a:effectLst/>
              <a:latin typeface=".SF UI"/>
            </a:endParaRPr>
          </a:p>
          <a:p>
            <a:pPr algn="l" rtl="0">
              <a:lnSpc>
                <a:spcPct val="160000"/>
              </a:lnSpc>
            </a:pPr>
            <a:r>
              <a:rPr lang="af-ZA" sz="2400" b="0" i="0" dirty="0">
                <a:effectLst/>
                <a:latin typeface=".SFUI-Regular"/>
              </a:rPr>
              <a:t>A. Plasma from ISF     B. ICF from ECF         C. Bone from muscle</a:t>
            </a:r>
            <a:endParaRPr lang="af-ZA" sz="2400" dirty="0">
              <a:effectLst/>
              <a:latin typeface=".SF UI"/>
            </a:endParaRPr>
          </a:p>
          <a:p>
            <a:pPr algn="l" rtl="0">
              <a:lnSpc>
                <a:spcPct val="160000"/>
              </a:lnSpc>
            </a:pPr>
            <a:r>
              <a:rPr lang="af-ZA" sz="2400" b="0" i="0" dirty="0">
                <a:effectLst/>
                <a:latin typeface=".SFUI-Regular"/>
              </a:rPr>
              <a:t>D. Organs from systems</a:t>
            </a:r>
          </a:p>
          <a:p>
            <a:pPr marL="0" indent="0" algn="l" rtl="0">
              <a:lnSpc>
                <a:spcPct val="160000"/>
              </a:lnSpc>
              <a:buNone/>
            </a:pPr>
            <a:r>
              <a:rPr lang="af-ZA" sz="2400" b="1" dirty="0">
                <a:solidFill>
                  <a:srgbClr val="FF0000"/>
                </a:solidFill>
                <a:latin typeface="Helvetica" pitchFamily="2" charset="0"/>
              </a:rPr>
              <a:t>5-</a:t>
            </a:r>
            <a:r>
              <a:rPr lang="af-ZA" sz="2400" dirty="0">
                <a:solidFill>
                  <a:srgbClr val="000000"/>
                </a:solidFill>
                <a:latin typeface="Helvetica" pitchFamily="2" charset="0"/>
              </a:rPr>
              <a:t> Epithelial cell</a:t>
            </a:r>
            <a:r>
              <a:rPr lang="en-GB" sz="2400" dirty="0">
                <a:solidFill>
                  <a:srgbClr val="000000"/>
                </a:solidFill>
                <a:latin typeface="Helvetica" pitchFamily="2" charset="0"/>
              </a:rPr>
              <a:t> _______</a:t>
            </a:r>
            <a:r>
              <a:rPr lang="af-ZA" sz="2400" dirty="0">
                <a:solidFill>
                  <a:srgbClr val="000000"/>
                </a:solidFill>
                <a:latin typeface="Helvetica" pitchFamily="2" charset="0"/>
              </a:rPr>
              <a:t> side = attached toward basement membrane / body fluids</a:t>
            </a:r>
          </a:p>
          <a:p>
            <a:pPr algn="l" rtl="0"/>
            <a:endParaRPr lang="af-ZA" sz="2400" dirty="0">
              <a:effectLst/>
              <a:latin typeface=".SF UI"/>
            </a:endParaRPr>
          </a:p>
          <a:p>
            <a:pPr algn="l" rtl="0"/>
            <a:endParaRPr lang="af-ZA" sz="2400" dirty="0">
              <a:effectLst/>
              <a:latin typeface=".SF UI"/>
            </a:endParaRPr>
          </a:p>
          <a:p>
            <a:pPr algn="l" rtl="0"/>
            <a:endParaRPr lang="ar-US" sz="2400" dirty="0"/>
          </a:p>
        </p:txBody>
      </p:sp>
    </p:spTree>
    <p:extLst>
      <p:ext uri="{BB962C8B-B14F-4D97-AF65-F5344CB8AC3E}">
        <p14:creationId xmlns:p14="http://schemas.microsoft.com/office/powerpoint/2010/main" val="4124186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56B5B4-C048-2706-7166-35B2F72B6E84}"/>
              </a:ext>
            </a:extLst>
          </p:cNvPr>
          <p:cNvSpPr>
            <a:spLocks noGrp="1"/>
          </p:cNvSpPr>
          <p:nvPr>
            <p:ph idx="1"/>
          </p:nvPr>
        </p:nvSpPr>
        <p:spPr>
          <a:xfrm>
            <a:off x="2778760" y="2274252"/>
            <a:ext cx="7350760" cy="2309495"/>
          </a:xfrm>
        </p:spPr>
        <p:txBody>
          <a:bodyPr>
            <a:normAutofit/>
          </a:bodyPr>
          <a:lstStyle/>
          <a:p>
            <a:pPr marL="0" indent="0">
              <a:buNone/>
            </a:pPr>
            <a:r>
              <a:rPr lang="en-GB" sz="15300" dirty="0">
                <a:latin typeface="Brush Script MT" panose="03060802040406070304" pitchFamily="66" charset="0"/>
              </a:rPr>
              <a:t>Thank you </a:t>
            </a:r>
          </a:p>
        </p:txBody>
      </p:sp>
    </p:spTree>
    <p:extLst>
      <p:ext uri="{BB962C8B-B14F-4D97-AF65-F5344CB8AC3E}">
        <p14:creationId xmlns:p14="http://schemas.microsoft.com/office/powerpoint/2010/main" val="1798764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D19BD-1A66-372E-505A-924EE3DCBD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F6A77F-87BA-387B-B1D8-D2E79C106A9B}"/>
              </a:ext>
            </a:extLst>
          </p:cNvPr>
          <p:cNvSpPr>
            <a:spLocks noGrp="1"/>
          </p:cNvSpPr>
          <p:nvPr>
            <p:ph type="title"/>
          </p:nvPr>
        </p:nvSpPr>
        <p:spPr>
          <a:xfrm>
            <a:off x="838200" y="365125"/>
            <a:ext cx="10515600" cy="795081"/>
          </a:xfrm>
        </p:spPr>
        <p:txBody>
          <a:bodyPr>
            <a:normAutofit/>
          </a:bodyPr>
          <a:lstStyle/>
          <a:p>
            <a:pPr algn="ctr"/>
            <a:r>
              <a:rPr lang="en-GB" sz="3600" b="1" dirty="0">
                <a:latin typeface="Times New Roman" panose="02020603050405020304" pitchFamily="18" charset="0"/>
                <a:cs typeface="Times New Roman" panose="02020603050405020304" pitchFamily="18" charset="0"/>
              </a:rPr>
              <a:t>2.1. Homeostasis: A Defining Feature of Physiology</a:t>
            </a:r>
          </a:p>
        </p:txBody>
      </p:sp>
      <p:sp>
        <p:nvSpPr>
          <p:cNvPr id="4" name="Content Placeholder 2">
            <a:extLst>
              <a:ext uri="{FF2B5EF4-FFF2-40B4-BE49-F238E27FC236}">
                <a16:creationId xmlns:a16="http://schemas.microsoft.com/office/drawing/2014/main" id="{70D57897-61C3-17B5-7201-30FE8E69FCED}"/>
              </a:ext>
            </a:extLst>
          </p:cNvPr>
          <p:cNvSpPr txBox="1">
            <a:spLocks/>
          </p:cNvSpPr>
          <p:nvPr/>
        </p:nvSpPr>
        <p:spPr>
          <a:xfrm>
            <a:off x="162560" y="1317523"/>
            <a:ext cx="11803298" cy="5397909"/>
          </a:xfrm>
          <a:prstGeom prst="rect">
            <a:avLst/>
          </a:prstGeom>
          <a:solidFill>
            <a:schemeClr val="lt1">
              <a:alpha val="60000"/>
            </a:schemeClr>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v"/>
            </a:pPr>
            <a:r>
              <a:rPr lang="en-GB" sz="2000" b="1" u="sng" dirty="0"/>
              <a:t>Some variables are tightly controlled </a:t>
            </a:r>
            <a:r>
              <a:rPr lang="en-GB" sz="2000" dirty="0"/>
              <a:t>(very little variation): arterial O₂ and CO₂ change only slightly, even with exercise.</a:t>
            </a:r>
          </a:p>
          <a:p>
            <a:pPr>
              <a:lnSpc>
                <a:spcPct val="100000"/>
              </a:lnSpc>
            </a:pPr>
            <a:r>
              <a:rPr lang="en-GB" sz="2000" dirty="0"/>
              <a:t>Others vary more short-term but are stable when averaged long-term: blood glucose varies after meals, but daily averages are predictable over days/years.</a:t>
            </a:r>
          </a:p>
          <a:p>
            <a:pPr>
              <a:lnSpc>
                <a:spcPct val="100000"/>
              </a:lnSpc>
              <a:buFont typeface="Wingdings" panose="05000000000000000000" pitchFamily="2" charset="2"/>
              <a:buChar char="v"/>
            </a:pPr>
            <a:r>
              <a:rPr lang="en-GB" sz="2000" b="1" u="sng" dirty="0"/>
              <a:t>Homeostasis Is Variable-Specific </a:t>
            </a:r>
            <a:r>
              <a:rPr lang="en-GB" sz="2000" b="1" dirty="0"/>
              <a:t>(and Can Fail Selectively)</a:t>
            </a:r>
          </a:p>
          <a:p>
            <a:pPr>
              <a:lnSpc>
                <a:spcPct val="100000"/>
              </a:lnSpc>
            </a:pPr>
            <a:r>
              <a:rPr lang="en-GB" sz="2000" dirty="0"/>
              <a:t>A person may be homeostatic for one variable but not another.</a:t>
            </a:r>
          </a:p>
          <a:p>
            <a:pPr lvl="1">
              <a:lnSpc>
                <a:spcPct val="100000"/>
              </a:lnSpc>
            </a:pPr>
            <a:r>
              <a:rPr lang="en-GB" sz="2000" dirty="0"/>
              <a:t>Example: </a:t>
            </a:r>
            <a:r>
              <a:rPr lang="en-GB" sz="2000" b="1" dirty="0"/>
              <a:t>Na⁺ normal</a:t>
            </a:r>
            <a:r>
              <a:rPr lang="en-GB" sz="2000" dirty="0"/>
              <a:t>, but </a:t>
            </a:r>
            <a:r>
              <a:rPr lang="en-GB" sz="2000" b="1" dirty="0"/>
              <a:t>blood pH abnormal</a:t>
            </a:r>
            <a:r>
              <a:rPr lang="en-GB" sz="2000" dirty="0"/>
              <a:t> due to kidney disease → can be life-threatening.</a:t>
            </a:r>
          </a:p>
          <a:p>
            <a:pPr>
              <a:lnSpc>
                <a:spcPct val="100000"/>
              </a:lnSpc>
            </a:pPr>
            <a:r>
              <a:rPr lang="en-GB" sz="2000" dirty="0"/>
              <a:t>Loss of homeostasis in </a:t>
            </a:r>
            <a:r>
              <a:rPr lang="en-GB" sz="2000" b="1" dirty="0"/>
              <a:t>one key variable</a:t>
            </a:r>
            <a:r>
              <a:rPr lang="en-GB" sz="2000" dirty="0"/>
              <a:t> can have serious consequences.</a:t>
            </a:r>
          </a:p>
          <a:p>
            <a:pPr>
              <a:lnSpc>
                <a:spcPct val="100000"/>
              </a:lnSpc>
              <a:buFont typeface="Wingdings" panose="05000000000000000000" pitchFamily="2" charset="2"/>
              <a:buChar char="v"/>
            </a:pPr>
            <a:r>
              <a:rPr lang="en-GB" sz="2000" b="1" u="sng" dirty="0"/>
              <a:t>Variables Interact </a:t>
            </a:r>
            <a:r>
              <a:rPr lang="en-GB" sz="2000" b="1" dirty="0"/>
              <a:t>(One Change Can Trigger Others)</a:t>
            </a:r>
          </a:p>
          <a:p>
            <a:pPr>
              <a:lnSpc>
                <a:spcPct val="100000"/>
              </a:lnSpc>
            </a:pPr>
            <a:r>
              <a:rPr lang="en-GB" sz="2000" dirty="0"/>
              <a:t>When one variable shifts, others may change too.</a:t>
            </a:r>
          </a:p>
          <a:p>
            <a:pPr>
              <a:lnSpc>
                <a:spcPct val="100000"/>
              </a:lnSpc>
            </a:pPr>
            <a:r>
              <a:rPr lang="en-GB" sz="2000" dirty="0"/>
              <a:t>Example: during strenuous exercise:</a:t>
            </a:r>
          </a:p>
          <a:p>
            <a:pPr lvl="1">
              <a:lnSpc>
                <a:spcPct val="100000"/>
              </a:lnSpc>
            </a:pPr>
            <a:r>
              <a:rPr lang="en-GB" sz="2000" dirty="0"/>
              <a:t> Sweating helps maintain </a:t>
            </a:r>
            <a:r>
              <a:rPr lang="en-GB" sz="2000" b="1" dirty="0"/>
              <a:t>temperature homeostasis</a:t>
            </a:r>
            <a:endParaRPr lang="en-GB" sz="2000" dirty="0"/>
          </a:p>
          <a:p>
            <a:pPr lvl="1">
              <a:lnSpc>
                <a:spcPct val="100000"/>
              </a:lnSpc>
            </a:pPr>
            <a:r>
              <a:rPr lang="en-GB" sz="2000" dirty="0"/>
              <a:t>but water loss can disrupt </a:t>
            </a:r>
            <a:r>
              <a:rPr lang="en-GB" sz="2000" b="1" dirty="0"/>
              <a:t>total-body water balance</a:t>
            </a:r>
            <a:r>
              <a:rPr lang="en-GB" sz="2000" dirty="0"/>
              <a:t>.</a:t>
            </a:r>
          </a:p>
          <a:p>
            <a:pPr>
              <a:lnSpc>
                <a:spcPct val="100000"/>
              </a:lnSpc>
            </a:pPr>
            <a:endParaRPr lang="en-GB" sz="1800" dirty="0"/>
          </a:p>
        </p:txBody>
      </p:sp>
    </p:spTree>
    <p:extLst>
      <p:ext uri="{BB962C8B-B14F-4D97-AF65-F5344CB8AC3E}">
        <p14:creationId xmlns:p14="http://schemas.microsoft.com/office/powerpoint/2010/main" val="4271327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49184-D6BA-4D05-F460-4D61384523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444DDE-A710-A3B9-23D5-BDCB3E1AB4E1}"/>
              </a:ext>
            </a:extLst>
          </p:cNvPr>
          <p:cNvSpPr>
            <a:spLocks noGrp="1"/>
          </p:cNvSpPr>
          <p:nvPr>
            <p:ph type="title"/>
          </p:nvPr>
        </p:nvSpPr>
        <p:spPr>
          <a:xfrm>
            <a:off x="838200" y="365125"/>
            <a:ext cx="10515600" cy="795081"/>
          </a:xfrm>
        </p:spPr>
        <p:txBody>
          <a:bodyPr>
            <a:normAutofit fontScale="90000"/>
          </a:bodyPr>
          <a:lstStyle/>
          <a:p>
            <a:pPr algn="ctr"/>
            <a:r>
              <a:rPr lang="en-GB" sz="3600" b="1" dirty="0">
                <a:latin typeface="Times New Roman" panose="02020603050405020304" pitchFamily="18" charset="0"/>
                <a:cs typeface="Times New Roman" panose="02020603050405020304" pitchFamily="18" charset="0"/>
              </a:rPr>
              <a:t>2.2. General Characteristics of Homeostatic Control Systems</a:t>
            </a:r>
          </a:p>
        </p:txBody>
      </p:sp>
      <p:sp>
        <p:nvSpPr>
          <p:cNvPr id="3" name="Content Placeholder 2">
            <a:extLst>
              <a:ext uri="{FF2B5EF4-FFF2-40B4-BE49-F238E27FC236}">
                <a16:creationId xmlns:a16="http://schemas.microsoft.com/office/drawing/2014/main" id="{8B70489A-56D2-4F1F-B2DF-34EB14CFA545}"/>
              </a:ext>
            </a:extLst>
          </p:cNvPr>
          <p:cNvSpPr>
            <a:spLocks noGrp="1"/>
          </p:cNvSpPr>
          <p:nvPr>
            <p:ph idx="1"/>
          </p:nvPr>
        </p:nvSpPr>
        <p:spPr>
          <a:xfrm>
            <a:off x="226142" y="1317523"/>
            <a:ext cx="11823618" cy="5397909"/>
          </a:xfrm>
          <a:solidFill>
            <a:schemeClr val="lt1">
              <a:alpha val="60000"/>
            </a:schemeClr>
          </a:solidFill>
          <a:effectLst>
            <a:reflection endPos="0" dist="50800" dir="5400000" sy="-100000" algn="bl" rotWithShape="0"/>
          </a:effectLst>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a:lnSpc>
                <a:spcPct val="110000"/>
              </a:lnSpc>
              <a:buFont typeface="Wingdings" panose="05000000000000000000" pitchFamily="2" charset="2"/>
              <a:buChar char="v"/>
            </a:pPr>
            <a:r>
              <a:rPr lang="en-GB" b="1" u="sng" dirty="0"/>
              <a:t>Homeostatic control systems</a:t>
            </a:r>
            <a:r>
              <a:rPr lang="en-GB" u="sng" dirty="0"/>
              <a:t> </a:t>
            </a:r>
            <a:r>
              <a:rPr lang="en-GB" dirty="0"/>
              <a:t>regulate and integrate cell/tissue/organ activity so that a change in the internal environment triggers a </a:t>
            </a:r>
            <a:r>
              <a:rPr lang="en-GB" b="1" dirty="0"/>
              <a:t>corrective response</a:t>
            </a:r>
            <a:r>
              <a:rPr lang="en-GB" dirty="0"/>
              <a:t>.</a:t>
            </a:r>
          </a:p>
          <a:p>
            <a:pPr>
              <a:lnSpc>
                <a:spcPct val="110000"/>
              </a:lnSpc>
            </a:pPr>
            <a:r>
              <a:rPr lang="en-GB" dirty="0"/>
              <a:t>Homeostasis operates around a </a:t>
            </a:r>
            <a:r>
              <a:rPr lang="en-GB" b="1" dirty="0"/>
              <a:t>set point</a:t>
            </a:r>
            <a:r>
              <a:rPr lang="en-GB" dirty="0"/>
              <a:t> (target value). For thermoregulation, the set point is the </a:t>
            </a:r>
            <a:r>
              <a:rPr lang="en-GB" b="1" dirty="0"/>
              <a:t>steady-state</a:t>
            </a:r>
            <a:r>
              <a:rPr lang="en-GB" dirty="0"/>
              <a:t> body temperature (~</a:t>
            </a:r>
            <a:r>
              <a:rPr lang="en-GB" b="1" dirty="0"/>
              <a:t>37°C</a:t>
            </a:r>
            <a:r>
              <a:rPr lang="en-GB" dirty="0"/>
              <a:t> here).</a:t>
            </a:r>
          </a:p>
          <a:p>
            <a:pPr>
              <a:lnSpc>
                <a:spcPct val="110000"/>
              </a:lnSpc>
            </a:pPr>
            <a:r>
              <a:rPr lang="en-GB" b="1" dirty="0"/>
              <a:t>Steady state ≠ equilibrium:</a:t>
            </a:r>
            <a:r>
              <a:rPr lang="en-GB" dirty="0"/>
              <a:t> In a steady state, the variable stays constant, but </a:t>
            </a:r>
            <a:r>
              <a:rPr lang="en-GB" b="1" dirty="0"/>
              <a:t>continuous energy input</a:t>
            </a:r>
            <a:r>
              <a:rPr lang="en-GB" dirty="0"/>
              <a:t> is required (metabolic reactions continuously produce heat to balance heat loss).</a:t>
            </a:r>
          </a:p>
          <a:p>
            <a:pPr>
              <a:lnSpc>
                <a:spcPct val="110000"/>
              </a:lnSpc>
            </a:pPr>
            <a:r>
              <a:rPr lang="en-GB" dirty="0"/>
              <a:t>Stability is achieved by balancing </a:t>
            </a:r>
            <a:r>
              <a:rPr lang="en-GB" b="1" dirty="0"/>
              <a:t>inputs vs outputs</a:t>
            </a:r>
            <a:r>
              <a:rPr lang="en-GB" dirty="0"/>
              <a:t>:</a:t>
            </a:r>
          </a:p>
          <a:p>
            <a:pPr lvl="1">
              <a:lnSpc>
                <a:spcPct val="110000"/>
              </a:lnSpc>
            </a:pPr>
            <a:r>
              <a:rPr lang="en-GB" sz="2800" b="1" dirty="0"/>
              <a:t>Input:</a:t>
            </a:r>
            <a:r>
              <a:rPr lang="en-GB" sz="2800" dirty="0"/>
              <a:t> metabolic heat production</a:t>
            </a:r>
          </a:p>
          <a:p>
            <a:pPr lvl="1">
              <a:lnSpc>
                <a:spcPct val="110000"/>
              </a:lnSpc>
            </a:pPr>
            <a:r>
              <a:rPr lang="en-GB" sz="2800" b="1" dirty="0"/>
              <a:t>Output:</a:t>
            </a:r>
            <a:r>
              <a:rPr lang="en-GB" sz="2800" dirty="0"/>
              <a:t> heat loss to the environment</a:t>
            </a:r>
            <a:endParaRPr lang="ar-SA" sz="2800" dirty="0"/>
          </a:p>
          <a:p>
            <a:pPr lvl="0" eaLnBrk="0" fontAlgn="base" hangingPunct="0">
              <a:lnSpc>
                <a:spcPct val="110000"/>
              </a:lnSpc>
              <a:spcBef>
                <a:spcPct val="0"/>
              </a:spcBef>
              <a:spcAft>
                <a:spcPct val="0"/>
              </a:spcAft>
              <a:buFont typeface="Wingdings" panose="05000000000000000000" pitchFamily="2" charset="2"/>
              <a:buChar char="v"/>
            </a:pPr>
            <a:r>
              <a:rPr lang="en-GB" altLang="en-US" u="sng" dirty="0">
                <a:latin typeface="Arial" panose="020B0604020202020204" pitchFamily="34" charset="0"/>
              </a:rPr>
              <a:t>W</a:t>
            </a:r>
            <a:r>
              <a:rPr lang="en-US" altLang="en-US" u="sng" dirty="0">
                <a:latin typeface="Arial" panose="020B0604020202020204" pitchFamily="34" charset="0"/>
              </a:rPr>
              <a:t>hen room temperature drops quickly </a:t>
            </a:r>
            <a:r>
              <a:rPr lang="en-US" altLang="en-US" dirty="0">
                <a:latin typeface="Arial" panose="020B0604020202020204" pitchFamily="34" charset="0"/>
              </a:rPr>
              <a:t>(e.g., </a:t>
            </a:r>
            <a:r>
              <a:rPr lang="en-US" altLang="en-US" b="1" dirty="0">
                <a:latin typeface="Arial" panose="020B0604020202020204" pitchFamily="34" charset="0"/>
              </a:rPr>
              <a:t>20°C → 5°C</a:t>
            </a:r>
            <a:r>
              <a:rPr lang="en-US" altLang="en-US" dirty="0">
                <a:latin typeface="Arial" panose="020B0604020202020204" pitchFamily="34" charset="0"/>
              </a:rPr>
              <a:t>), </a:t>
            </a:r>
            <a:r>
              <a:rPr lang="en-US" altLang="en-US" b="1" dirty="0">
                <a:latin typeface="Arial" panose="020B0604020202020204" pitchFamily="34" charset="0"/>
              </a:rPr>
              <a:t>heat loss increases</a:t>
            </a:r>
            <a:r>
              <a:rPr lang="en-US" altLang="en-US" dirty="0">
                <a:latin typeface="Arial" panose="020B0604020202020204" pitchFamily="34" charset="0"/>
              </a:rPr>
              <a:t>,</a:t>
            </a:r>
            <a:endParaRPr lang="ar-SA" altLang="en-US" dirty="0">
              <a:latin typeface="Arial" panose="020B0604020202020204" pitchFamily="34" charset="0"/>
            </a:endParaRPr>
          </a:p>
          <a:p>
            <a:pPr marL="0" lvl="0" indent="0" eaLnBrk="0" fontAlgn="base" hangingPunct="0">
              <a:lnSpc>
                <a:spcPct val="110000"/>
              </a:lnSpc>
              <a:spcBef>
                <a:spcPct val="0"/>
              </a:spcBef>
              <a:spcAft>
                <a:spcPct val="0"/>
              </a:spcAft>
              <a:buNone/>
            </a:pPr>
            <a:r>
              <a:rPr lang="en-US" altLang="en-US" dirty="0">
                <a:latin typeface="Arial" panose="020B0604020202020204" pitchFamily="34" charset="0"/>
              </a:rPr>
              <a:t> body temperature tends to fall, and the body activates compensatory responses:</a:t>
            </a:r>
            <a:endParaRPr lang="en-GB" sz="2400" dirty="0"/>
          </a:p>
        </p:txBody>
      </p:sp>
    </p:spTree>
    <p:extLst>
      <p:ext uri="{BB962C8B-B14F-4D97-AF65-F5344CB8AC3E}">
        <p14:creationId xmlns:p14="http://schemas.microsoft.com/office/powerpoint/2010/main" val="3287634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0F41A-D1ED-A44D-EF05-B249748226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5D6A47-904F-0786-18CB-DFCEF1E84BCC}"/>
              </a:ext>
            </a:extLst>
          </p:cNvPr>
          <p:cNvSpPr>
            <a:spLocks noGrp="1"/>
          </p:cNvSpPr>
          <p:nvPr>
            <p:ph type="title"/>
          </p:nvPr>
        </p:nvSpPr>
        <p:spPr>
          <a:xfrm>
            <a:off x="838200" y="365125"/>
            <a:ext cx="10515600" cy="795081"/>
          </a:xfrm>
        </p:spPr>
        <p:txBody>
          <a:bodyPr>
            <a:normAutofit fontScale="90000"/>
          </a:bodyPr>
          <a:lstStyle/>
          <a:p>
            <a:pPr algn="ctr"/>
            <a:r>
              <a:rPr lang="en-GB" sz="3600" b="1" dirty="0">
                <a:latin typeface="Times New Roman" panose="02020603050405020304" pitchFamily="18" charset="0"/>
                <a:cs typeface="Times New Roman" panose="02020603050405020304" pitchFamily="18" charset="0"/>
              </a:rPr>
              <a:t>2.2. General Characteristics of Homeostatic Control Systems</a:t>
            </a:r>
          </a:p>
        </p:txBody>
      </p:sp>
      <p:sp>
        <p:nvSpPr>
          <p:cNvPr id="4" name="Content Placeholder 2">
            <a:extLst>
              <a:ext uri="{FF2B5EF4-FFF2-40B4-BE49-F238E27FC236}">
                <a16:creationId xmlns:a16="http://schemas.microsoft.com/office/drawing/2014/main" id="{6E5731EB-33C1-48CA-E0A0-740AB6EB5F95}"/>
              </a:ext>
            </a:extLst>
          </p:cNvPr>
          <p:cNvSpPr txBox="1">
            <a:spLocks/>
          </p:cNvSpPr>
          <p:nvPr/>
        </p:nvSpPr>
        <p:spPr>
          <a:xfrm>
            <a:off x="0" y="1317523"/>
            <a:ext cx="11965858" cy="5397909"/>
          </a:xfrm>
          <a:prstGeom prst="rect">
            <a:avLst/>
          </a:prstGeom>
          <a:solidFill>
            <a:schemeClr val="lt1">
              <a:alpha val="60000"/>
            </a:schemeClr>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eaLnBrk="0" fontAlgn="base" hangingPunct="0">
              <a:lnSpc>
                <a:spcPct val="150000"/>
              </a:lnSpc>
              <a:spcBef>
                <a:spcPct val="0"/>
              </a:spcBef>
              <a:spcAft>
                <a:spcPct val="0"/>
              </a:spcAft>
              <a:buFontTx/>
              <a:buChar char="•"/>
            </a:pPr>
            <a:r>
              <a:rPr lang="en-US" altLang="en-US" sz="1800" b="1" dirty="0">
                <a:latin typeface="Arial" panose="020B0604020202020204" pitchFamily="34" charset="0"/>
              </a:rPr>
              <a:t>Skin vasoconstriction</a:t>
            </a:r>
            <a:r>
              <a:rPr lang="en-US" altLang="en-US" sz="1800" dirty="0">
                <a:latin typeface="Arial" panose="020B0604020202020204" pitchFamily="34" charset="0"/>
              </a:rPr>
              <a:t> → ↓ blood flow to skin → ↓ heat loss</a:t>
            </a:r>
          </a:p>
          <a:p>
            <a:pPr marL="0" lvl="0" indent="0" eaLnBrk="0" fontAlgn="base" hangingPunct="0">
              <a:lnSpc>
                <a:spcPct val="150000"/>
              </a:lnSpc>
              <a:spcBef>
                <a:spcPct val="0"/>
              </a:spcBef>
              <a:spcAft>
                <a:spcPct val="0"/>
              </a:spcAft>
              <a:buFontTx/>
              <a:buChar char="•"/>
            </a:pPr>
            <a:r>
              <a:rPr lang="en-US" altLang="en-US" sz="1800" b="1" dirty="0">
                <a:latin typeface="Arial" panose="020B0604020202020204" pitchFamily="34" charset="0"/>
              </a:rPr>
              <a:t>Curling up</a:t>
            </a:r>
            <a:r>
              <a:rPr lang="en-US" altLang="en-US" sz="1800" dirty="0">
                <a:latin typeface="Arial" panose="020B0604020202020204" pitchFamily="34" charset="0"/>
              </a:rPr>
              <a:t> → ↓ surface area → ↓ heat loss</a:t>
            </a:r>
          </a:p>
          <a:p>
            <a:pPr marL="0" lvl="0" indent="0" eaLnBrk="0" fontAlgn="base" hangingPunct="0">
              <a:lnSpc>
                <a:spcPct val="150000"/>
              </a:lnSpc>
              <a:spcBef>
                <a:spcPct val="0"/>
              </a:spcBef>
              <a:spcAft>
                <a:spcPct val="0"/>
              </a:spcAft>
              <a:buFontTx/>
              <a:buChar char="•"/>
            </a:pPr>
            <a:r>
              <a:rPr lang="en-US" altLang="en-US" sz="1800" dirty="0">
                <a:latin typeface="Arial" panose="020B0604020202020204" pitchFamily="34" charset="0"/>
              </a:rPr>
              <a:t>If output cannot be reduced enough, the body increases input: </a:t>
            </a:r>
            <a:endParaRPr lang="ar-SA" altLang="en-US" sz="1800" dirty="0">
              <a:latin typeface="Arial" panose="020B0604020202020204" pitchFamily="34" charset="0"/>
            </a:endParaRPr>
          </a:p>
          <a:p>
            <a:pPr marL="0" lvl="0" indent="0" eaLnBrk="0" fontAlgn="base" hangingPunct="0">
              <a:lnSpc>
                <a:spcPct val="150000"/>
              </a:lnSpc>
              <a:spcBef>
                <a:spcPct val="0"/>
              </a:spcBef>
              <a:spcAft>
                <a:spcPct val="0"/>
              </a:spcAft>
              <a:buNone/>
            </a:pPr>
            <a:r>
              <a:rPr lang="en-US" altLang="en-US" sz="1800" b="1" dirty="0">
                <a:latin typeface="Arial" panose="020B0604020202020204" pitchFamily="34" charset="0"/>
              </a:rPr>
              <a:t>shivering</a:t>
            </a:r>
            <a:r>
              <a:rPr lang="en-US" altLang="en-US" sz="1800" dirty="0">
                <a:latin typeface="Arial" panose="020B0604020202020204" pitchFamily="34" charset="0"/>
              </a:rPr>
              <a:t> (skeletal muscle activity) → ↑ heat production</a:t>
            </a:r>
          </a:p>
          <a:p>
            <a:pPr marL="0" lvl="0" indent="0" eaLnBrk="0" fontAlgn="base" hangingPunct="0">
              <a:lnSpc>
                <a:spcPct val="150000"/>
              </a:lnSpc>
              <a:spcBef>
                <a:spcPct val="0"/>
              </a:spcBef>
              <a:spcAft>
                <a:spcPct val="0"/>
              </a:spcAft>
              <a:buFontTx/>
              <a:buChar char="•"/>
            </a:pPr>
            <a:r>
              <a:rPr lang="en-US" altLang="en-US" sz="1800" dirty="0">
                <a:latin typeface="Arial" panose="020B0604020202020204" pitchFamily="34" charset="0"/>
              </a:rPr>
              <a:t> These responses return body temperature</a:t>
            </a:r>
          </a:p>
          <a:p>
            <a:pPr marL="0" lvl="0" indent="0" eaLnBrk="0" fontAlgn="base" hangingPunct="0">
              <a:lnSpc>
                <a:spcPct val="150000"/>
              </a:lnSpc>
              <a:spcBef>
                <a:spcPct val="0"/>
              </a:spcBef>
              <a:spcAft>
                <a:spcPct val="0"/>
              </a:spcAft>
              <a:buNone/>
            </a:pPr>
            <a:r>
              <a:rPr lang="en-US" altLang="en-US" sz="1800" dirty="0">
                <a:latin typeface="Arial" panose="020B0604020202020204" pitchFamily="34" charset="0"/>
              </a:rPr>
              <a:t> </a:t>
            </a:r>
            <a:r>
              <a:rPr lang="en-US" altLang="en-US" sz="1800" b="1" dirty="0">
                <a:latin typeface="Arial" panose="020B0604020202020204" pitchFamily="34" charset="0"/>
              </a:rPr>
              <a:t>toward the original value</a:t>
            </a:r>
            <a:r>
              <a:rPr lang="en-US" altLang="en-US" sz="1800" dirty="0">
                <a:latin typeface="Arial" panose="020B0604020202020204" pitchFamily="34" charset="0"/>
              </a:rPr>
              <a:t> (toward the set point).</a:t>
            </a:r>
          </a:p>
          <a:p>
            <a:pPr marL="0" lvl="0" indent="0" eaLnBrk="0" fontAlgn="base" hangingPunct="0">
              <a:lnSpc>
                <a:spcPct val="150000"/>
              </a:lnSpc>
              <a:spcBef>
                <a:spcPct val="0"/>
              </a:spcBef>
              <a:spcAft>
                <a:spcPct val="0"/>
              </a:spcAft>
              <a:buFontTx/>
              <a:buChar char="•"/>
            </a:pPr>
            <a:r>
              <a:rPr lang="en-US" altLang="en-US" sz="1800" dirty="0">
                <a:latin typeface="Arial" panose="020B0604020202020204" pitchFamily="34" charset="0"/>
              </a:rPr>
              <a:t> In flow diagrams, arrows mean </a:t>
            </a:r>
          </a:p>
          <a:p>
            <a:pPr marL="0" lvl="0" indent="0" eaLnBrk="0" fontAlgn="base" hangingPunct="0">
              <a:lnSpc>
                <a:spcPct val="150000"/>
              </a:lnSpc>
              <a:spcBef>
                <a:spcPct val="0"/>
              </a:spcBef>
              <a:spcAft>
                <a:spcPct val="0"/>
              </a:spcAft>
              <a:buNone/>
            </a:pPr>
            <a:r>
              <a:rPr lang="en-US" altLang="en-US" sz="1800" dirty="0">
                <a:latin typeface="Arial" panose="020B0604020202020204" pitchFamily="34" charset="0"/>
              </a:rPr>
              <a:t>“</a:t>
            </a:r>
            <a:r>
              <a:rPr lang="en-US" altLang="en-US" sz="1800" b="1" dirty="0">
                <a:latin typeface="Arial" panose="020B0604020202020204" pitchFamily="34" charset="0"/>
              </a:rPr>
              <a:t>tends to / leads to</a:t>
            </a:r>
            <a:r>
              <a:rPr lang="en-US" altLang="en-US" sz="1800" dirty="0">
                <a:latin typeface="Arial" panose="020B0604020202020204" pitchFamily="34" charset="0"/>
              </a:rPr>
              <a:t>” (cause → effect).</a:t>
            </a:r>
          </a:p>
        </p:txBody>
      </p:sp>
      <p:pic>
        <p:nvPicPr>
          <p:cNvPr id="8" name="Picture 7">
            <a:extLst>
              <a:ext uri="{FF2B5EF4-FFF2-40B4-BE49-F238E27FC236}">
                <a16:creationId xmlns:a16="http://schemas.microsoft.com/office/drawing/2014/main" id="{9ADB915D-FF66-CE1D-C85F-C77065B40EC7}"/>
              </a:ext>
            </a:extLst>
          </p:cNvPr>
          <p:cNvPicPr>
            <a:picLocks noChangeAspect="1"/>
          </p:cNvPicPr>
          <p:nvPr/>
        </p:nvPicPr>
        <p:blipFill>
          <a:blip r:embed="rId3"/>
          <a:srcRect l="5679" r="8241" b="40623"/>
          <a:stretch>
            <a:fillRect/>
          </a:stretch>
        </p:blipFill>
        <p:spPr>
          <a:xfrm>
            <a:off x="6096000" y="2936240"/>
            <a:ext cx="5638800" cy="3636952"/>
          </a:xfrm>
          <a:prstGeom prst="rect">
            <a:avLst/>
          </a:prstGeom>
        </p:spPr>
      </p:pic>
    </p:spTree>
    <p:extLst>
      <p:ext uri="{BB962C8B-B14F-4D97-AF65-F5344CB8AC3E}">
        <p14:creationId xmlns:p14="http://schemas.microsoft.com/office/powerpoint/2010/main" val="245212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BECA7-8E14-828D-D4A4-6F17F8BB81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4F7564-C183-51EB-79EB-F2807CB093AA}"/>
              </a:ext>
            </a:extLst>
          </p:cNvPr>
          <p:cNvSpPr>
            <a:spLocks noGrp="1"/>
          </p:cNvSpPr>
          <p:nvPr>
            <p:ph type="title"/>
          </p:nvPr>
        </p:nvSpPr>
        <p:spPr>
          <a:xfrm>
            <a:off x="838200" y="365125"/>
            <a:ext cx="10515600" cy="795081"/>
          </a:xfrm>
        </p:spPr>
        <p:txBody>
          <a:bodyPr>
            <a:normAutofit/>
          </a:bodyPr>
          <a:lstStyle/>
          <a:p>
            <a:pPr algn="ctr"/>
            <a:r>
              <a:rPr lang="en-GB" sz="3600" b="1" dirty="0">
                <a:latin typeface="Times New Roman" panose="02020603050405020304" pitchFamily="18" charset="0"/>
                <a:cs typeface="Times New Roman" panose="02020603050405020304" pitchFamily="18" charset="0"/>
              </a:rPr>
              <a:t>Feedback Systems</a:t>
            </a:r>
          </a:p>
        </p:txBody>
      </p:sp>
      <p:sp>
        <p:nvSpPr>
          <p:cNvPr id="3" name="Content Placeholder 2">
            <a:extLst>
              <a:ext uri="{FF2B5EF4-FFF2-40B4-BE49-F238E27FC236}">
                <a16:creationId xmlns:a16="http://schemas.microsoft.com/office/drawing/2014/main" id="{68B3635A-E137-F2A5-C12F-81E7D4E84FAE}"/>
              </a:ext>
            </a:extLst>
          </p:cNvPr>
          <p:cNvSpPr>
            <a:spLocks noGrp="1"/>
          </p:cNvSpPr>
          <p:nvPr>
            <p:ph idx="1"/>
          </p:nvPr>
        </p:nvSpPr>
        <p:spPr>
          <a:xfrm>
            <a:off x="226142" y="1317523"/>
            <a:ext cx="11793138" cy="5397909"/>
          </a:xfrm>
          <a:solidFill>
            <a:schemeClr val="lt1">
              <a:alpha val="60000"/>
            </a:schemeClr>
          </a:solidFill>
          <a:effectLst>
            <a:reflection endPos="0" dist="50800" dir="5400000" sy="-100000" algn="bl" rotWithShape="0"/>
          </a:effectLst>
        </p:spPr>
        <p:style>
          <a:lnRef idx="2">
            <a:schemeClr val="accent2"/>
          </a:lnRef>
          <a:fillRef idx="1">
            <a:schemeClr val="lt1"/>
          </a:fillRef>
          <a:effectRef idx="0">
            <a:schemeClr val="accent2"/>
          </a:effectRef>
          <a:fontRef idx="minor">
            <a:schemeClr val="dk1"/>
          </a:fontRef>
        </p:style>
        <p:txBody>
          <a:bodyPr>
            <a:noAutofit/>
          </a:bodyPr>
          <a:lstStyle/>
          <a:p>
            <a:pPr>
              <a:lnSpc>
                <a:spcPct val="100000"/>
              </a:lnSpc>
              <a:buFont typeface="Wingdings" panose="05000000000000000000" pitchFamily="2" charset="2"/>
              <a:buChar char="v"/>
            </a:pPr>
            <a:r>
              <a:rPr lang="en-GB" sz="2000" b="1" u="sng" dirty="0"/>
              <a:t>Negative feedback</a:t>
            </a:r>
            <a:r>
              <a:rPr lang="en-GB" sz="2000" u="sng" dirty="0"/>
              <a:t> </a:t>
            </a:r>
            <a:r>
              <a:rPr lang="en-GB" sz="2000" dirty="0"/>
              <a:t>means: a change in a variable triggers responses that </a:t>
            </a:r>
            <a:r>
              <a:rPr lang="en-GB" sz="2000" b="1" dirty="0"/>
              <a:t>oppose the original change</a:t>
            </a:r>
            <a:r>
              <a:rPr lang="en-GB" sz="2000" dirty="0"/>
              <a:t>.</a:t>
            </a:r>
          </a:p>
          <a:p>
            <a:pPr>
              <a:lnSpc>
                <a:spcPct val="100000"/>
              </a:lnSpc>
            </a:pPr>
            <a:r>
              <a:rPr lang="en-GB" sz="2000" dirty="0"/>
              <a:t>Goal: move the variable </a:t>
            </a:r>
            <a:r>
              <a:rPr lang="en-GB" sz="2000" b="1" dirty="0"/>
              <a:t>back toward its original value and set point</a:t>
            </a:r>
            <a:r>
              <a:rPr lang="en-GB" sz="2000" dirty="0"/>
              <a:t>.</a:t>
            </a:r>
          </a:p>
          <a:p>
            <a:pPr>
              <a:lnSpc>
                <a:spcPct val="100000"/>
              </a:lnSpc>
            </a:pPr>
            <a:r>
              <a:rPr lang="en-GB" sz="2000" dirty="0"/>
              <a:t>Example from thermoregulation:</a:t>
            </a:r>
          </a:p>
          <a:p>
            <a:pPr lvl="1">
              <a:lnSpc>
                <a:spcPct val="100000"/>
              </a:lnSpc>
            </a:pPr>
            <a:r>
              <a:rPr lang="en-GB" sz="2000" dirty="0"/>
              <a:t>↓ body temperature → responses that </a:t>
            </a:r>
            <a:r>
              <a:rPr lang="en-GB" sz="2000" b="1" dirty="0"/>
              <a:t>increase</a:t>
            </a:r>
            <a:r>
              <a:rPr lang="en-GB" sz="2000" dirty="0"/>
              <a:t> body temperature.</a:t>
            </a:r>
          </a:p>
          <a:p>
            <a:pPr>
              <a:lnSpc>
                <a:spcPct val="100000"/>
              </a:lnSpc>
              <a:buFont typeface="Wingdings" panose="05000000000000000000" pitchFamily="2" charset="2"/>
              <a:buChar char="v"/>
            </a:pPr>
            <a:r>
              <a:rPr lang="en-GB" sz="2000" b="1" dirty="0"/>
              <a:t>Why Negative Feedback Is Essential</a:t>
            </a:r>
          </a:p>
          <a:p>
            <a:pPr>
              <a:lnSpc>
                <a:spcPct val="100000"/>
              </a:lnSpc>
            </a:pPr>
            <a:r>
              <a:rPr lang="en-GB" sz="2000" dirty="0"/>
              <a:t>Negative feedback: </a:t>
            </a:r>
            <a:r>
              <a:rPr lang="en-GB" sz="2000" b="1" dirty="0"/>
              <a:t>reduces oscillations</a:t>
            </a:r>
            <a:r>
              <a:rPr lang="en-GB" sz="2000" dirty="0"/>
              <a:t> (prevents big swings), </a:t>
            </a:r>
            <a:r>
              <a:rPr lang="en-GB" sz="2000" b="1" dirty="0"/>
              <a:t>limits over-correction</a:t>
            </a:r>
            <a:r>
              <a:rPr lang="en-GB" sz="2000" dirty="0"/>
              <a:t> (stops responses from continuing too long) and provides “checks and balances” for most physiological variables</a:t>
            </a:r>
          </a:p>
          <a:p>
            <a:pPr>
              <a:lnSpc>
                <a:spcPct val="100000"/>
              </a:lnSpc>
              <a:buFont typeface="Wingdings" panose="05000000000000000000" pitchFamily="2" charset="2"/>
              <a:buChar char="v"/>
            </a:pPr>
            <a:r>
              <a:rPr lang="en-GB" sz="2000" b="1" dirty="0"/>
              <a:t>Negative Feedback Can Occur at Many Levels (Organ level</a:t>
            </a:r>
            <a:r>
              <a:rPr lang="en-GB" sz="2000" dirty="0"/>
              <a:t> (e.g., temperature regulation), </a:t>
            </a:r>
            <a:r>
              <a:rPr lang="en-GB" sz="2000" b="1" dirty="0"/>
              <a:t>Cellular level and Molecular level</a:t>
            </a:r>
            <a:r>
              <a:rPr lang="en-GB" sz="2000" dirty="0"/>
              <a:t> (e.g., enzyme pathways).</a:t>
            </a:r>
          </a:p>
          <a:p>
            <a:pPr>
              <a:lnSpc>
                <a:spcPct val="100000"/>
              </a:lnSpc>
              <a:buFont typeface="Wingdings" panose="05000000000000000000" pitchFamily="2" charset="2"/>
              <a:buChar char="v"/>
            </a:pPr>
            <a:r>
              <a:rPr lang="en-GB" sz="2000" b="1" dirty="0"/>
              <a:t>Enzyme Feedback (Figure 1.6 Idea)</a:t>
            </a:r>
          </a:p>
          <a:p>
            <a:pPr>
              <a:lnSpc>
                <a:spcPct val="100000"/>
              </a:lnSpc>
            </a:pPr>
            <a:r>
              <a:rPr lang="en-GB" sz="2000" dirty="0"/>
              <a:t>Enzymes </a:t>
            </a:r>
            <a:r>
              <a:rPr lang="en-GB" sz="2000" dirty="0" err="1"/>
              <a:t>catalyze</a:t>
            </a:r>
            <a:r>
              <a:rPr lang="en-GB" sz="2000" dirty="0"/>
              <a:t> chemical reactions. In many pathways: the </a:t>
            </a:r>
            <a:r>
              <a:rPr lang="en-GB" sz="2000" b="1" dirty="0"/>
              <a:t>final product</a:t>
            </a:r>
            <a:r>
              <a:rPr lang="en-GB" sz="2000" dirty="0"/>
              <a:t> feeds back to </a:t>
            </a:r>
            <a:r>
              <a:rPr lang="en-GB" sz="2000" b="1" dirty="0"/>
              <a:t>inhibit an earlier enzyme. </a:t>
            </a:r>
            <a:r>
              <a:rPr lang="en-GB" sz="2000" dirty="0"/>
              <a:t>Result: the product helps control the </a:t>
            </a:r>
            <a:r>
              <a:rPr lang="en-GB" sz="2000" b="1" dirty="0"/>
              <a:t>rate of its own formation</a:t>
            </a:r>
            <a:r>
              <a:rPr lang="en-GB" sz="2000" dirty="0"/>
              <a:t>.</a:t>
            </a:r>
          </a:p>
          <a:p>
            <a:pPr>
              <a:lnSpc>
                <a:spcPct val="100000"/>
              </a:lnSpc>
            </a:pPr>
            <a:endParaRPr lang="en-GB" sz="2000" dirty="0"/>
          </a:p>
          <a:p>
            <a:pPr>
              <a:lnSpc>
                <a:spcPct val="100000"/>
              </a:lnSpc>
            </a:pPr>
            <a:endParaRPr lang="en-GB" sz="2000" dirty="0"/>
          </a:p>
          <a:p>
            <a:pPr lvl="1">
              <a:lnSpc>
                <a:spcPct val="100000"/>
              </a:lnSpc>
            </a:pPr>
            <a:endParaRPr lang="en-GB" sz="2000" dirty="0"/>
          </a:p>
          <a:p>
            <a:pPr>
              <a:lnSpc>
                <a:spcPct val="100000"/>
              </a:lnSpc>
              <a:buFont typeface="Wingdings" panose="05000000000000000000" pitchFamily="2" charset="2"/>
              <a:buChar char="v"/>
            </a:pPr>
            <a:endParaRPr lang="en-GB" sz="2000" dirty="0"/>
          </a:p>
        </p:txBody>
      </p:sp>
    </p:spTree>
    <p:extLst>
      <p:ext uri="{BB962C8B-B14F-4D97-AF65-F5344CB8AC3E}">
        <p14:creationId xmlns:p14="http://schemas.microsoft.com/office/powerpoint/2010/main" val="3112935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3427C-1130-9209-2D1C-D87BBF1889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B30A54-22B1-6D6C-F899-36EAA2C95ADC}"/>
              </a:ext>
            </a:extLst>
          </p:cNvPr>
          <p:cNvSpPr>
            <a:spLocks noGrp="1"/>
          </p:cNvSpPr>
          <p:nvPr>
            <p:ph type="title"/>
          </p:nvPr>
        </p:nvSpPr>
        <p:spPr>
          <a:xfrm>
            <a:off x="838200" y="365125"/>
            <a:ext cx="10515600" cy="795081"/>
          </a:xfrm>
        </p:spPr>
        <p:txBody>
          <a:bodyPr>
            <a:normAutofit/>
          </a:bodyPr>
          <a:lstStyle/>
          <a:p>
            <a:pPr algn="ctr"/>
            <a:r>
              <a:rPr lang="en-GB" sz="3600" b="1" dirty="0">
                <a:latin typeface="Times New Roman" panose="02020603050405020304" pitchFamily="18" charset="0"/>
                <a:cs typeface="Times New Roman" panose="02020603050405020304" pitchFamily="18" charset="0"/>
              </a:rPr>
              <a:t>Feedback Systems</a:t>
            </a:r>
          </a:p>
        </p:txBody>
      </p:sp>
      <p:sp>
        <p:nvSpPr>
          <p:cNvPr id="4" name="Content Placeholder 2">
            <a:extLst>
              <a:ext uri="{FF2B5EF4-FFF2-40B4-BE49-F238E27FC236}">
                <a16:creationId xmlns:a16="http://schemas.microsoft.com/office/drawing/2014/main" id="{E431F2E0-AD58-FC54-DFA3-0C97C12ABD3A}"/>
              </a:ext>
            </a:extLst>
          </p:cNvPr>
          <p:cNvSpPr txBox="1">
            <a:spLocks/>
          </p:cNvSpPr>
          <p:nvPr/>
        </p:nvSpPr>
        <p:spPr>
          <a:xfrm>
            <a:off x="162560" y="1317523"/>
            <a:ext cx="11803298" cy="5397909"/>
          </a:xfrm>
          <a:prstGeom prst="rect">
            <a:avLst/>
          </a:prstGeom>
          <a:solidFill>
            <a:schemeClr val="lt1">
              <a:alpha val="60000"/>
            </a:schemeClr>
          </a:solidFill>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GB" sz="2000" b="1" dirty="0"/>
              <a:t>ATP Example </a:t>
            </a:r>
            <a:endParaRPr lang="ar-SA" sz="2000" b="1" dirty="0"/>
          </a:p>
          <a:p>
            <a:r>
              <a:rPr lang="en-GB" sz="2000" dirty="0"/>
              <a:t>Cells break down </a:t>
            </a:r>
            <a:r>
              <a:rPr lang="en-GB" sz="2000" b="1" dirty="0"/>
              <a:t>glucose</a:t>
            </a:r>
            <a:r>
              <a:rPr lang="en-GB" sz="2000" dirty="0"/>
              <a:t> to release energy.</a:t>
            </a:r>
          </a:p>
          <a:p>
            <a:r>
              <a:rPr lang="en-GB" sz="2000" dirty="0"/>
              <a:t>That energy is stored in </a:t>
            </a:r>
            <a:r>
              <a:rPr lang="en-GB" sz="2000" b="1" dirty="0"/>
              <a:t>ATP</a:t>
            </a:r>
            <a:r>
              <a:rPr lang="en-GB" sz="2000" dirty="0"/>
              <a:t>.</a:t>
            </a:r>
          </a:p>
          <a:p>
            <a:r>
              <a:rPr lang="en-GB" sz="2000" dirty="0"/>
              <a:t>ATP is used for: </a:t>
            </a:r>
            <a:r>
              <a:rPr lang="en-GB" sz="1800" dirty="0"/>
              <a:t>muscle contraction, secretion and transport across membranes</a:t>
            </a:r>
          </a:p>
          <a:p>
            <a:r>
              <a:rPr lang="en-GB" sz="2000" b="1" dirty="0"/>
              <a:t>Negative feedback control:</a:t>
            </a:r>
            <a:endParaRPr lang="en-GB" sz="2000" dirty="0"/>
          </a:p>
          <a:p>
            <a:r>
              <a:rPr lang="en-GB" sz="2000" dirty="0"/>
              <a:t>When </a:t>
            </a:r>
            <a:r>
              <a:rPr lang="en-GB" sz="2000" b="1" dirty="0"/>
              <a:t>ATP increases</a:t>
            </a:r>
            <a:r>
              <a:rPr lang="en-GB" sz="2000" dirty="0"/>
              <a:t>, it inhibits some enzymes in glucose breakdown → </a:t>
            </a:r>
            <a:r>
              <a:rPr lang="en-GB" sz="2000" b="1" dirty="0"/>
              <a:t>ATP production slows</a:t>
            </a:r>
            <a:r>
              <a:rPr lang="en-GB" sz="2000" dirty="0"/>
              <a:t>.</a:t>
            </a:r>
          </a:p>
          <a:p>
            <a:r>
              <a:rPr lang="en-GB" sz="2000" dirty="0"/>
              <a:t>When </a:t>
            </a:r>
            <a:r>
              <a:rPr lang="en-GB" sz="2000" b="1" dirty="0"/>
              <a:t>ATP decreases</a:t>
            </a:r>
            <a:r>
              <a:rPr lang="en-GB" sz="2000" dirty="0"/>
              <a:t>, inhibition is removed → more glucose breakdown → </a:t>
            </a:r>
            <a:r>
              <a:rPr lang="en-GB" sz="2000" b="1" dirty="0"/>
              <a:t>ATP production increases</a:t>
            </a:r>
            <a:r>
              <a:rPr lang="en-GB" sz="2000" dirty="0"/>
              <a:t>.</a:t>
            </a:r>
          </a:p>
        </p:txBody>
      </p:sp>
      <p:pic>
        <p:nvPicPr>
          <p:cNvPr id="7" name="Picture 6">
            <a:extLst>
              <a:ext uri="{FF2B5EF4-FFF2-40B4-BE49-F238E27FC236}">
                <a16:creationId xmlns:a16="http://schemas.microsoft.com/office/drawing/2014/main" id="{DF328E90-EBA0-F024-D00C-ADF14D400D2C}"/>
              </a:ext>
            </a:extLst>
          </p:cNvPr>
          <p:cNvPicPr>
            <a:picLocks noChangeAspect="1"/>
          </p:cNvPicPr>
          <p:nvPr/>
        </p:nvPicPr>
        <p:blipFill>
          <a:blip r:embed="rId3"/>
          <a:srcRect l="21165" r="17791"/>
          <a:stretch>
            <a:fillRect/>
          </a:stretch>
        </p:blipFill>
        <p:spPr>
          <a:xfrm>
            <a:off x="4074160" y="4104639"/>
            <a:ext cx="4043680" cy="2494463"/>
          </a:xfrm>
          <a:prstGeom prst="rect">
            <a:avLst/>
          </a:prstGeom>
        </p:spPr>
      </p:pic>
    </p:spTree>
    <p:extLst>
      <p:ext uri="{BB962C8B-B14F-4D97-AF65-F5344CB8AC3E}">
        <p14:creationId xmlns:p14="http://schemas.microsoft.com/office/powerpoint/2010/main" val="319906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9E5C6-A47F-886C-A803-4CA58C057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C3C1A1-8796-2441-8182-C18056FB5F37}"/>
              </a:ext>
            </a:extLst>
          </p:cNvPr>
          <p:cNvSpPr>
            <a:spLocks noGrp="1"/>
          </p:cNvSpPr>
          <p:nvPr>
            <p:ph type="title"/>
          </p:nvPr>
        </p:nvSpPr>
        <p:spPr>
          <a:xfrm>
            <a:off x="951271" y="44437"/>
            <a:ext cx="10515600" cy="795081"/>
          </a:xfrm>
        </p:spPr>
        <p:txBody>
          <a:bodyPr>
            <a:normAutofit/>
          </a:bodyPr>
          <a:lstStyle/>
          <a:p>
            <a:pPr algn="ctr"/>
            <a:r>
              <a:rPr lang="en-GB" sz="3600" b="1" dirty="0">
                <a:latin typeface="Times New Roman" panose="02020603050405020304" pitchFamily="18" charset="0"/>
                <a:cs typeface="Times New Roman" panose="02020603050405020304" pitchFamily="18" charset="0"/>
              </a:rPr>
              <a:t>Feedback Systems</a:t>
            </a:r>
          </a:p>
        </p:txBody>
      </p:sp>
      <p:sp>
        <p:nvSpPr>
          <p:cNvPr id="3" name="Content Placeholder 2">
            <a:extLst>
              <a:ext uri="{FF2B5EF4-FFF2-40B4-BE49-F238E27FC236}">
                <a16:creationId xmlns:a16="http://schemas.microsoft.com/office/drawing/2014/main" id="{55F3B640-ABA5-AF33-F10F-626FC9A7EF5F}"/>
              </a:ext>
            </a:extLst>
          </p:cNvPr>
          <p:cNvSpPr>
            <a:spLocks noGrp="1"/>
          </p:cNvSpPr>
          <p:nvPr>
            <p:ph idx="1"/>
          </p:nvPr>
        </p:nvSpPr>
        <p:spPr>
          <a:xfrm>
            <a:off x="274320" y="749115"/>
            <a:ext cx="10789920" cy="2589482"/>
          </a:xfrm>
          <a:solidFill>
            <a:schemeClr val="lt1">
              <a:alpha val="60000"/>
            </a:schemeClr>
          </a:solidFill>
          <a:effectLst>
            <a:reflection endPos="0" dist="50800" dir="5400000" sy="-100000" algn="bl" rotWithShape="0"/>
          </a:effectLst>
        </p:spPr>
        <p:style>
          <a:lnRef idx="2">
            <a:schemeClr val="accent2"/>
          </a:lnRef>
          <a:fillRef idx="1">
            <a:schemeClr val="lt1"/>
          </a:fillRef>
          <a:effectRef idx="0">
            <a:schemeClr val="accent2"/>
          </a:effectRef>
          <a:fontRef idx="minor">
            <a:schemeClr val="dk1"/>
          </a:fontRef>
        </p:style>
        <p:txBody>
          <a:bodyPr>
            <a:noAutofit/>
          </a:bodyPr>
          <a:lstStyle/>
          <a:p>
            <a:r>
              <a:rPr lang="en-GB" sz="1600" b="1" u="sng" dirty="0"/>
              <a:t>Positive feedback</a:t>
            </a:r>
            <a:r>
              <a:rPr lang="en-GB" sz="1600" u="sng" dirty="0"/>
              <a:t> </a:t>
            </a:r>
            <a:r>
              <a:rPr lang="en-GB" sz="1600" dirty="0"/>
              <a:t>amplifies a change: an initial event causes responses that </a:t>
            </a:r>
            <a:r>
              <a:rPr lang="en-GB" sz="1600" b="1" dirty="0"/>
              <a:t>increase the same event</a:t>
            </a:r>
            <a:r>
              <a:rPr lang="en-GB" sz="1600" dirty="0"/>
              <a:t>, creating an “accelerating/explosive” cycle.</a:t>
            </a:r>
          </a:p>
          <a:p>
            <a:r>
              <a:rPr lang="en-GB" sz="1600" dirty="0"/>
              <a:t>It is </a:t>
            </a:r>
            <a:r>
              <a:rPr lang="en-GB" sz="1600" b="1" dirty="0"/>
              <a:t>not homeostatic</a:t>
            </a:r>
            <a:r>
              <a:rPr lang="en-GB" sz="1600" dirty="0"/>
              <a:t> by itself because it has </a:t>
            </a:r>
            <a:r>
              <a:rPr lang="en-GB" sz="1600" b="1" dirty="0"/>
              <a:t>no built-in brake</a:t>
            </a:r>
            <a:r>
              <a:rPr lang="en-GB" sz="1600" dirty="0"/>
              <a:t>, so it is </a:t>
            </a:r>
            <a:r>
              <a:rPr lang="en-GB" sz="1600" b="1" dirty="0"/>
              <a:t>less common</a:t>
            </a:r>
            <a:r>
              <a:rPr lang="en-GB" sz="1600" dirty="0"/>
              <a:t> than negative feedback.</a:t>
            </a:r>
          </a:p>
          <a:p>
            <a:r>
              <a:rPr lang="en-GB" sz="1600" b="1" dirty="0"/>
              <a:t>Blood clotting is a key physiological example of positive feedback:</a:t>
            </a:r>
            <a:endParaRPr lang="en-GB" sz="1600" dirty="0"/>
          </a:p>
          <a:p>
            <a:pPr lvl="1"/>
            <a:r>
              <a:rPr lang="en-GB" sz="1400" b="1" dirty="0"/>
              <a:t>Blood vessel injury</a:t>
            </a:r>
            <a:r>
              <a:rPr lang="en-GB" sz="1400" dirty="0"/>
              <a:t> damages the vessel wall (endothelium).</a:t>
            </a:r>
          </a:p>
          <a:p>
            <a:pPr lvl="1"/>
            <a:r>
              <a:rPr lang="en-GB" sz="1400" dirty="0"/>
              <a:t>Damaged cells release </a:t>
            </a:r>
            <a:r>
              <a:rPr lang="en-GB" sz="1400" b="1" dirty="0"/>
              <a:t>chemical signals</a:t>
            </a:r>
            <a:r>
              <a:rPr lang="en-GB" sz="1400" dirty="0"/>
              <a:t> that </a:t>
            </a:r>
            <a:r>
              <a:rPr lang="en-GB" sz="1400" b="1" dirty="0"/>
              <a:t>attract and activate platelets</a:t>
            </a:r>
            <a:r>
              <a:rPr lang="en-GB" sz="1400" dirty="0"/>
              <a:t>.</a:t>
            </a:r>
          </a:p>
          <a:p>
            <a:pPr lvl="1"/>
            <a:r>
              <a:rPr lang="en-GB" sz="1400" dirty="0"/>
              <a:t>Activated platelets </a:t>
            </a:r>
            <a:r>
              <a:rPr lang="en-GB" sz="1400" b="1" dirty="0"/>
              <a:t>stick</a:t>
            </a:r>
            <a:r>
              <a:rPr lang="en-GB" sz="1400" dirty="0"/>
              <a:t> at the wound and release </a:t>
            </a:r>
            <a:r>
              <a:rPr lang="en-GB" sz="1400" b="1" dirty="0"/>
              <a:t>more activating chemicals</a:t>
            </a:r>
            <a:r>
              <a:rPr lang="en-GB" sz="1400" dirty="0"/>
              <a:t>.</a:t>
            </a:r>
          </a:p>
          <a:p>
            <a:pPr lvl="1"/>
            <a:r>
              <a:rPr lang="en-GB" sz="1400" dirty="0"/>
              <a:t>These chemicals recruit and activate </a:t>
            </a:r>
            <a:r>
              <a:rPr lang="en-GB" sz="1400" b="1" dirty="0"/>
              <a:t>more platelets</a:t>
            </a:r>
            <a:r>
              <a:rPr lang="en-GB" sz="1400" dirty="0"/>
              <a:t> → amplification continues.</a:t>
            </a:r>
          </a:p>
          <a:p>
            <a:pPr lvl="1"/>
            <a:r>
              <a:rPr lang="en-GB" sz="1400" dirty="0"/>
              <a:t>The cycle </a:t>
            </a:r>
            <a:r>
              <a:rPr lang="en-GB" sz="1400" b="1" dirty="0"/>
              <a:t>stops</a:t>
            </a:r>
            <a:r>
              <a:rPr lang="en-GB" sz="1400" dirty="0"/>
              <a:t> when the wound is </a:t>
            </a:r>
            <a:r>
              <a:rPr lang="en-GB" sz="1400" b="1" dirty="0"/>
              <a:t>fully sealed by a clot</a:t>
            </a:r>
            <a:r>
              <a:rPr lang="en-GB" sz="1400" dirty="0"/>
              <a:t>.</a:t>
            </a:r>
          </a:p>
        </p:txBody>
      </p:sp>
      <p:pic>
        <p:nvPicPr>
          <p:cNvPr id="8" name="Picture 7">
            <a:extLst>
              <a:ext uri="{FF2B5EF4-FFF2-40B4-BE49-F238E27FC236}">
                <a16:creationId xmlns:a16="http://schemas.microsoft.com/office/drawing/2014/main" id="{B4511F6C-14D1-CF79-058C-F81A239FA084}"/>
              </a:ext>
            </a:extLst>
          </p:cNvPr>
          <p:cNvPicPr>
            <a:picLocks noChangeAspect="1"/>
          </p:cNvPicPr>
          <p:nvPr/>
        </p:nvPicPr>
        <p:blipFill>
          <a:blip r:embed="rId3"/>
          <a:srcRect t="5586"/>
          <a:stretch>
            <a:fillRect/>
          </a:stretch>
        </p:blipFill>
        <p:spPr>
          <a:xfrm>
            <a:off x="2228310" y="3428999"/>
            <a:ext cx="7735380" cy="3384563"/>
          </a:xfrm>
          <a:prstGeom prst="rect">
            <a:avLst/>
          </a:prstGeom>
        </p:spPr>
      </p:pic>
    </p:spTree>
    <p:extLst>
      <p:ext uri="{BB962C8B-B14F-4D97-AF65-F5344CB8AC3E}">
        <p14:creationId xmlns:p14="http://schemas.microsoft.com/office/powerpoint/2010/main" val="2525825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90FB1-8681-9699-96A1-31685DA970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84869C-711E-76DE-E72F-79FE20FD58E2}"/>
              </a:ext>
            </a:extLst>
          </p:cNvPr>
          <p:cNvSpPr>
            <a:spLocks noGrp="1"/>
          </p:cNvSpPr>
          <p:nvPr>
            <p:ph type="title"/>
          </p:nvPr>
        </p:nvSpPr>
        <p:spPr>
          <a:xfrm>
            <a:off x="769375" y="462813"/>
            <a:ext cx="10515600" cy="427355"/>
          </a:xfrm>
        </p:spPr>
        <p:txBody>
          <a:bodyPr>
            <a:normAutofit fontScale="90000"/>
          </a:bodyPr>
          <a:lstStyle/>
          <a:p>
            <a:pPr algn="ctr"/>
            <a:r>
              <a:rPr lang="en-GB" sz="3600" b="1" dirty="0">
                <a:latin typeface="Times New Roman" panose="02020603050405020304" pitchFamily="18" charset="0"/>
                <a:cs typeface="Times New Roman" panose="02020603050405020304" pitchFamily="18" charset="0"/>
              </a:rPr>
              <a:t>Resetting of Set Points and Feedforward Regulation </a:t>
            </a:r>
            <a:br>
              <a:rPr lang="ar-SA" sz="3600" b="1" dirty="0"/>
            </a:br>
            <a:endParaRPr lang="en-GB"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0AD1628-B377-F15C-0260-D8FCBFACABEE}"/>
              </a:ext>
            </a:extLst>
          </p:cNvPr>
          <p:cNvSpPr>
            <a:spLocks noGrp="1"/>
          </p:cNvSpPr>
          <p:nvPr>
            <p:ph idx="1"/>
          </p:nvPr>
        </p:nvSpPr>
        <p:spPr>
          <a:xfrm>
            <a:off x="226142" y="890168"/>
            <a:ext cx="11813458" cy="5397909"/>
          </a:xfrm>
          <a:solidFill>
            <a:schemeClr val="lt1">
              <a:alpha val="60000"/>
            </a:schemeClr>
          </a:solidFill>
          <a:effectLst>
            <a:reflection endPos="0" dist="50800" dir="5400000" sy="-100000" algn="bl" rotWithShape="0"/>
          </a:effectLst>
        </p:spPr>
        <p:style>
          <a:lnRef idx="2">
            <a:schemeClr val="accent2"/>
          </a:lnRef>
          <a:fillRef idx="1">
            <a:schemeClr val="lt1"/>
          </a:fillRef>
          <a:effectRef idx="0">
            <a:schemeClr val="accent2"/>
          </a:effectRef>
          <a:fontRef idx="minor">
            <a:schemeClr val="dk1"/>
          </a:fontRef>
        </p:style>
        <p:txBody>
          <a:bodyPr>
            <a:noAutofit/>
          </a:bodyPr>
          <a:lstStyle/>
          <a:p>
            <a:r>
              <a:rPr lang="en-GB" sz="2400" b="1" u="sng" dirty="0">
                <a:latin typeface="Times New Roman" panose="02020603050405020304" pitchFamily="18" charset="0"/>
                <a:cs typeface="Times New Roman" panose="02020603050405020304" pitchFamily="18" charset="0"/>
              </a:rPr>
              <a:t>Resetting of Set Points </a:t>
            </a:r>
            <a:endParaRPr lang="ar-SA" sz="2400" u="sng" dirty="0"/>
          </a:p>
          <a:p>
            <a:r>
              <a:rPr lang="en-GB" sz="2400" dirty="0"/>
              <a:t>Homeostasis works around a </a:t>
            </a:r>
            <a:r>
              <a:rPr lang="en-GB" sz="2400" b="1" dirty="0"/>
              <a:t>set point</a:t>
            </a:r>
            <a:r>
              <a:rPr lang="en-GB" sz="2400" dirty="0"/>
              <a:t> (a target value), but sometimes the </a:t>
            </a:r>
            <a:r>
              <a:rPr lang="en-GB" sz="2400" b="1" dirty="0"/>
              <a:t>set point itself is reset</a:t>
            </a:r>
            <a:r>
              <a:rPr lang="en-GB" sz="2400" dirty="0"/>
              <a:t>.</a:t>
            </a:r>
          </a:p>
          <a:p>
            <a:r>
              <a:rPr lang="en-GB" sz="2400" b="1" dirty="0"/>
              <a:t>Fever</a:t>
            </a:r>
            <a:r>
              <a:rPr lang="en-GB" sz="2400" dirty="0"/>
              <a:t> is the classic example: during infection, the body </a:t>
            </a:r>
            <a:r>
              <a:rPr lang="en-GB" sz="2400" b="1" dirty="0"/>
              <a:t>raises the temperature set point</a:t>
            </a:r>
            <a:r>
              <a:rPr lang="en-GB" sz="2400" dirty="0"/>
              <a:t> (like turning up a thermostat). The control system is still working, but it now maintains body temperature at a </a:t>
            </a:r>
            <a:r>
              <a:rPr lang="en-GB" sz="2400" b="1" dirty="0"/>
              <a:t>higher level</a:t>
            </a:r>
            <a:r>
              <a:rPr lang="en-GB" sz="2400" dirty="0"/>
              <a:t>, which can help fight some pathogens. This is why fever often starts with </a:t>
            </a:r>
            <a:r>
              <a:rPr lang="en-GB" sz="2400" b="1" dirty="0"/>
              <a:t>chills and shivering</a:t>
            </a:r>
            <a:r>
              <a:rPr lang="en-GB" sz="2400" dirty="0"/>
              <a:t>—the body is trying to reach the new, higher set point.</a:t>
            </a:r>
          </a:p>
          <a:p>
            <a:r>
              <a:rPr lang="en-GB" sz="2400" dirty="0"/>
              <a:t>Set points can also change </a:t>
            </a:r>
            <a:r>
              <a:rPr lang="en-GB" sz="2400" b="1" dirty="0"/>
              <a:t>normally every day</a:t>
            </a:r>
            <a:r>
              <a:rPr lang="en-GB" sz="2400" dirty="0"/>
              <a:t> (circadian rhythm). For example, body temperature set point is </a:t>
            </a:r>
            <a:r>
              <a:rPr lang="en-GB" sz="2400" b="1" dirty="0"/>
              <a:t>higher during the day</a:t>
            </a:r>
            <a:r>
              <a:rPr lang="en-GB" sz="2400" dirty="0"/>
              <a:t> and </a:t>
            </a:r>
            <a:r>
              <a:rPr lang="en-GB" sz="2400" b="1" dirty="0"/>
              <a:t>lower at night</a:t>
            </a:r>
            <a:r>
              <a:rPr lang="en-GB" sz="2400" dirty="0"/>
              <a:t>.</a:t>
            </a:r>
          </a:p>
          <a:p>
            <a:r>
              <a:rPr lang="en-GB" sz="2400" dirty="0"/>
              <a:t>Important: </a:t>
            </a:r>
            <a:r>
              <a:rPr lang="en-GB" sz="2400" b="1" dirty="0"/>
              <a:t>not everything can be kept constant at the same time</a:t>
            </a:r>
            <a:r>
              <a:rPr lang="en-GB" sz="2400" dirty="0"/>
              <a:t>. Keeping one variable stable may push another away from its usual level (</a:t>
            </a:r>
            <a:r>
              <a:rPr lang="en-GB" sz="2400" b="1" dirty="0"/>
              <a:t>clashing demands</a:t>
            </a:r>
            <a:r>
              <a:rPr lang="en-GB" sz="2400" dirty="0"/>
              <a:t>).</a:t>
            </a:r>
          </a:p>
          <a:p>
            <a:r>
              <a:rPr lang="en-GB" sz="2400" dirty="0"/>
              <a:t>Usually, </a:t>
            </a:r>
            <a:r>
              <a:rPr lang="en-GB" sz="2400" b="1" dirty="0"/>
              <a:t>more than one system</a:t>
            </a:r>
            <a:r>
              <a:rPr lang="en-GB" sz="2400" dirty="0"/>
              <a:t> controls the same variable (</a:t>
            </a:r>
            <a:r>
              <a:rPr lang="en-GB" sz="2400" b="1" dirty="0"/>
              <a:t>redundancy</a:t>
            </a:r>
            <a:r>
              <a:rPr lang="en-GB" sz="2400" dirty="0"/>
              <a:t>) to improve fine-tuning and to maintain control even if one system is impaired.</a:t>
            </a:r>
          </a:p>
          <a:p>
            <a:pPr>
              <a:buFont typeface="Wingdings" panose="05000000000000000000" pitchFamily="2" charset="2"/>
              <a:buChar char="v"/>
            </a:pPr>
            <a:endParaRPr lang="en-GB" sz="2400" dirty="0"/>
          </a:p>
        </p:txBody>
      </p:sp>
    </p:spTree>
    <p:extLst>
      <p:ext uri="{BB962C8B-B14F-4D97-AF65-F5344CB8AC3E}">
        <p14:creationId xmlns:p14="http://schemas.microsoft.com/office/powerpoint/2010/main" val="3858935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7529</TotalTime>
  <Words>2476</Words>
  <Application>Microsoft Office PowerPoint</Application>
  <PresentationFormat>Widescreen</PresentationFormat>
  <Paragraphs>213</Paragraphs>
  <Slides>22</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.SF UI</vt:lpstr>
      <vt:lpstr>.SFUI-Regular</vt:lpstr>
      <vt:lpstr>Arial</vt:lpstr>
      <vt:lpstr>Brush Script MT</vt:lpstr>
      <vt:lpstr>Calibri</vt:lpstr>
      <vt:lpstr>Calibri Light</vt:lpstr>
      <vt:lpstr>Helvetica</vt:lpstr>
      <vt:lpstr>Times New Roman</vt:lpstr>
      <vt:lpstr>Wingdings</vt:lpstr>
      <vt:lpstr>Office Theme</vt:lpstr>
      <vt:lpstr>Lecture 2  Homeostasis</vt:lpstr>
      <vt:lpstr>2.1. Homeostasis: A Defining Feature of Physiology</vt:lpstr>
      <vt:lpstr>2.1. Homeostasis: A Defining Feature of Physiology</vt:lpstr>
      <vt:lpstr>2.2. General Characteristics of Homeostatic Control Systems</vt:lpstr>
      <vt:lpstr>2.2. General Characteristics of Homeostatic Control Systems</vt:lpstr>
      <vt:lpstr>Feedback Systems</vt:lpstr>
      <vt:lpstr>Feedback Systems</vt:lpstr>
      <vt:lpstr>Feedback Systems</vt:lpstr>
      <vt:lpstr>Resetting of Set Points and Feedforward Regulation  </vt:lpstr>
      <vt:lpstr>Resetting of Set Points and Feedforward Regulation  </vt:lpstr>
      <vt:lpstr>2.3  Components of Homeostatic Control Systems </vt:lpstr>
      <vt:lpstr>2.3  Components of Homeostatic Control Systems </vt:lpstr>
      <vt:lpstr>2.3  Components of Homeostatic Control Systems </vt:lpstr>
      <vt:lpstr>2.3  Components of Homeostatic Control Systems </vt:lpstr>
      <vt:lpstr>2.4   The Role of Intercellular Chemical Messengers in Homeostasis </vt:lpstr>
      <vt:lpstr>2.4   The Role of Intercellular Chemical Messengers in Homeostasis </vt:lpstr>
      <vt:lpstr>2.5 Processes Related to Homeostasis </vt:lpstr>
      <vt:lpstr>2.5 Processes Related to Homeostasis </vt:lpstr>
      <vt:lpstr>2.5 Processes Related to Homeostasis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Mustafa Riyadh</dc:creator>
  <cp:lastModifiedBy>Mustafa Riyadh</cp:lastModifiedBy>
  <cp:revision>36</cp:revision>
  <dcterms:created xsi:type="dcterms:W3CDTF">2026-02-26T07:04:11Z</dcterms:created>
  <dcterms:modified xsi:type="dcterms:W3CDTF">2026-03-17T06:48:23Z</dcterms:modified>
</cp:coreProperties>
</file>