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0" r:id="rId9"/>
    <p:sldId id="299" r:id="rId10"/>
    <p:sldId id="263" r:id="rId11"/>
    <p:sldId id="293" r:id="rId12"/>
    <p:sldId id="294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5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Parasitology Lab</a:t>
            </a:r>
          </a:p>
          <a:p>
            <a:r>
              <a:t>Fecal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Introduction to fecal examination</a:t>
            </a:r>
          </a:p>
          <a:p>
            <a:r>
              <a:t>• Specimen collection and preservation</a:t>
            </a:r>
          </a:p>
          <a:p>
            <a:r>
              <a:t>• Examination methods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Flotation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Based on difference in specific gravity</a:t>
            </a:r>
          </a:p>
          <a:p>
            <a:r>
              <a:rPr dirty="0"/>
              <a:t>• Parasites float to surface in flotation solution</a:t>
            </a:r>
          </a:p>
          <a:p>
            <a:r>
              <a:rPr dirty="0"/>
              <a:t>• Example: Zinc sulfate flotation</a:t>
            </a:r>
            <a:r>
              <a:rPr lang="ar-IQ" dirty="0"/>
              <a:t> </a:t>
            </a:r>
            <a:r>
              <a:rPr lang="en-US" dirty="0"/>
              <a:t>, Saturated Salt Flotation – Steps , Baermann Technique – Steps</a:t>
            </a:r>
            <a:endParaRPr dirty="0"/>
          </a:p>
          <a:p>
            <a:r>
              <a:rPr dirty="0"/>
              <a:t>• Useful for protozoan cysts and light eggs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Zinc Sulfate Flotation –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1. Mix stool with zinc sulfate solution</a:t>
            </a:r>
          </a:p>
          <a:p>
            <a:pPr algn="l" rtl="0"/>
            <a:r>
              <a:rPr dirty="0"/>
              <a:t>2. Strain the suspension</a:t>
            </a:r>
          </a:p>
          <a:p>
            <a:pPr algn="l" rtl="0"/>
            <a:r>
              <a:rPr dirty="0"/>
              <a:t>3. Centrifuge</a:t>
            </a:r>
          </a:p>
          <a:p>
            <a:pPr algn="l" rtl="0"/>
            <a:r>
              <a:rPr dirty="0"/>
              <a:t>4. Add more solution to form meniscus</a:t>
            </a:r>
          </a:p>
          <a:p>
            <a:pPr algn="l" rtl="0"/>
            <a:r>
              <a:rPr dirty="0"/>
              <a:t>5. Place coverslip</a:t>
            </a:r>
          </a:p>
          <a:p>
            <a:pPr algn="l" rtl="0"/>
            <a:r>
              <a:rPr dirty="0"/>
              <a:t>6. Examine microscopically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2006-97A9-4982-84B8-6FA1A081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CE37-C132-4592-8CFA-2F6C39E32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9F1847-1F00-4CB9-A630-40D986B9F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1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Sedimentation vs Flotation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Sedimentation:</a:t>
            </a:r>
          </a:p>
          <a:p>
            <a:r>
              <a:t>• Good for heavy eggs</a:t>
            </a:r>
          </a:p>
          <a:p>
            <a:r>
              <a:t>• High sensitivity</a:t>
            </a:r>
          </a:p>
          <a:p>
            <a:endParaRPr/>
          </a:p>
          <a:p>
            <a:r>
              <a:t>Flotation:</a:t>
            </a:r>
          </a:p>
          <a:p>
            <a:r>
              <a:t>• Good for light eggs and cysts</a:t>
            </a:r>
          </a:p>
          <a:p>
            <a:r>
              <a:t>• Cleaner background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Specimen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Collect stool in clean, dry, leak-proof container</a:t>
            </a:r>
          </a:p>
          <a:p>
            <a:r>
              <a:t>• Avoid contamination with urine or water</a:t>
            </a:r>
          </a:p>
          <a:p>
            <a:r>
              <a:t>• Examine fresh stool immediately or preserve properly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Preservation of Stool Specimens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Preserve as soon as possible</a:t>
            </a:r>
          </a:p>
          <a:p>
            <a:r>
              <a:t>• Use 10% formalin if kits are unavailable</a:t>
            </a:r>
          </a:p>
          <a:p>
            <a:r>
              <a:t>• Stool : preservative ratio = 1 : 3</a:t>
            </a:r>
          </a:p>
          <a:p>
            <a:r>
              <a:t>• Mix well, especially formed stool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Staining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Temporary stains:</a:t>
            </a:r>
          </a:p>
          <a:p>
            <a:r>
              <a:t>• Saline</a:t>
            </a:r>
          </a:p>
          <a:p>
            <a:r>
              <a:t>• Iodine</a:t>
            </a:r>
          </a:p>
          <a:p>
            <a:r>
              <a:t>• Eosin</a:t>
            </a:r>
          </a:p>
          <a:p>
            <a:endParaRPr/>
          </a:p>
          <a:p>
            <a:r>
              <a:t>Permanent stains:</a:t>
            </a:r>
          </a:p>
          <a:p>
            <a:r>
              <a:t>• Iron hematoxylin</a:t>
            </a:r>
          </a:p>
          <a:p>
            <a:r>
              <a:t>• Trichrome stain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Fecal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Macroscopic examination:</a:t>
            </a:r>
          </a:p>
          <a:p>
            <a:r>
              <a:t>• Color and consistency</a:t>
            </a:r>
          </a:p>
          <a:p>
            <a:r>
              <a:t>• Blood or mucus</a:t>
            </a:r>
          </a:p>
          <a:p>
            <a:r>
              <a:t>• Proglottids or adult worms</a:t>
            </a:r>
          </a:p>
          <a:p>
            <a:endParaRPr/>
          </a:p>
          <a:p>
            <a:r>
              <a:t>Microscopic examination:</a:t>
            </a:r>
          </a:p>
          <a:p>
            <a:r>
              <a:t>• Wet mount</a:t>
            </a:r>
          </a:p>
          <a:p>
            <a:r>
              <a:t>• Concentration methods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Concentration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Used to increase detection of parasites</a:t>
            </a:r>
          </a:p>
          <a:p>
            <a:r>
              <a:t>• Sedimentation methods</a:t>
            </a:r>
          </a:p>
          <a:p>
            <a:r>
              <a:t>• Flotation methods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Sedimentation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Based on parasites being heavier than debris</a:t>
            </a:r>
          </a:p>
          <a:p>
            <a:r>
              <a:t>• Parasite eggs and cysts settle at the bottom</a:t>
            </a:r>
          </a:p>
          <a:p>
            <a:r>
              <a:t>• Example: Formalin–ether sedimentation</a:t>
            </a:r>
          </a:p>
          <a:p>
            <a:r>
              <a:t>• Effective for heavy eggs (e.g. trematodes)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Formalin-Ether Sedimentation –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dirty="0"/>
              <a:t>1. Mix stool sample with formalin</a:t>
            </a:r>
          </a:p>
          <a:p>
            <a:pPr algn="l" rtl="0"/>
            <a:r>
              <a:rPr dirty="0"/>
              <a:t>2. Strain the mixture</a:t>
            </a:r>
          </a:p>
          <a:p>
            <a:pPr algn="l" rtl="0"/>
            <a:r>
              <a:rPr dirty="0"/>
              <a:t>3. Add ether</a:t>
            </a:r>
          </a:p>
          <a:p>
            <a:pPr algn="l" rtl="0"/>
            <a:r>
              <a:rPr dirty="0"/>
              <a:t>4. Centrifuge the sample</a:t>
            </a:r>
          </a:p>
          <a:p>
            <a:pPr algn="l" rtl="0"/>
            <a:r>
              <a:rPr dirty="0"/>
              <a:t>5. Discard supernatant</a:t>
            </a:r>
          </a:p>
          <a:p>
            <a:pPr algn="l" rtl="0"/>
            <a:r>
              <a:rPr dirty="0"/>
              <a:t>6. Examine sediment under microscope</a:t>
            </a:r>
          </a:p>
        </p:txBody>
      </p:sp>
    </p:spTree>
    <p:extLst>
      <p:ext uri="{BB962C8B-B14F-4D97-AF65-F5344CB8AC3E}">
        <p14:creationId xmlns:p14="http://schemas.microsoft.com/office/powerpoint/2010/main" val="131123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9024-D7DE-44F7-A618-553B4D994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203F6-A4E2-46E5-8F18-AC5498979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PPT - Medical Parasitology PowerPoint Presentation, free download -  ID:2356346">
            <a:extLst>
              <a:ext uri="{FF2B5EF4-FFF2-40B4-BE49-F238E27FC236}">
                <a16:creationId xmlns:a16="http://schemas.microsoft.com/office/drawing/2014/main" id="{5A5DA382-F108-43DA-B3D5-CAB3AC485E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CBFF1-CA55-48E3-902C-7D05AE0C6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317</Words>
  <Application>Microsoft Office PowerPoint</Application>
  <PresentationFormat>On-screen Show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Parasitology Lab Fecal Examination</vt:lpstr>
      <vt:lpstr>Specimen Collection</vt:lpstr>
      <vt:lpstr>Preservation of Stool Specimens</vt:lpstr>
      <vt:lpstr>Staining Methods</vt:lpstr>
      <vt:lpstr>Fecal Examination</vt:lpstr>
      <vt:lpstr>Concentration Methods</vt:lpstr>
      <vt:lpstr>Sedimentation Method</vt:lpstr>
      <vt:lpstr>Formalin-Ether Sedimentation – Steps</vt:lpstr>
      <vt:lpstr>PowerPoint Presentation</vt:lpstr>
      <vt:lpstr>Flotation Method</vt:lpstr>
      <vt:lpstr>Zinc Sulfate Flotation – Steps</vt:lpstr>
      <vt:lpstr>PowerPoint Presentation</vt:lpstr>
      <vt:lpstr>Sedimentation vs Flotation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Parasitology Lab Fecal Examination</dc:title>
  <dc:subject/>
  <dc:creator>a b</dc:creator>
  <cp:keywords/>
  <dc:description>generated using python-pptx</dc:description>
  <cp:lastModifiedBy>Maher</cp:lastModifiedBy>
  <cp:revision>2</cp:revision>
  <dcterms:created xsi:type="dcterms:W3CDTF">2013-01-27T09:14:16Z</dcterms:created>
  <dcterms:modified xsi:type="dcterms:W3CDTF">2026-02-01T10:27:45Z</dcterms:modified>
  <cp:category/>
</cp:coreProperties>
</file>