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61" r:id="rId3"/>
    <p:sldId id="263" r:id="rId4"/>
    <p:sldId id="264" r:id="rId5"/>
    <p:sldId id="265" r:id="rId6"/>
    <p:sldId id="267" r:id="rId7"/>
    <p:sldId id="266" r:id="rId8"/>
    <p:sldId id="268" r:id="rId9"/>
    <p:sldId id="271" r:id="rId10"/>
    <p:sldId id="269" r:id="rId11"/>
    <p:sldId id="270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DFF0-C06C-4C80-85F9-8705B88557F2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77C03-32FE-4313-BF23-75401EFC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77C03-32FE-4313-BF23-75401EFC66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0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99A4-19D3-4663-899F-24EBC2BD5ED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1187624" y="260648"/>
            <a:ext cx="6552728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Medical Parasitology</a:t>
            </a:r>
            <a:b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lab.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CA473-466D-437A-99C5-910DD494A655}"/>
              </a:ext>
            </a:extLst>
          </p:cNvPr>
          <p:cNvSpPr txBox="1"/>
          <p:nvPr/>
        </p:nvSpPr>
        <p:spPr>
          <a:xfrm>
            <a:off x="2286000" y="2564904"/>
            <a:ext cx="4572000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Lec.Ishraq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Hasan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Zainab Farooq </a:t>
            </a:r>
            <a:endParaRPr kumimoji="0" lang="ar-IQ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Ahmed Essam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Assist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Dhuha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Khudair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Assist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Marwah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Lafta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Assist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Abeer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Mahmood</a:t>
            </a:r>
          </a:p>
        </p:txBody>
      </p:sp>
    </p:spTree>
    <p:extLst>
      <p:ext uri="{BB962C8B-B14F-4D97-AF65-F5344CB8AC3E}">
        <p14:creationId xmlns:p14="http://schemas.microsoft.com/office/powerpoint/2010/main" val="77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33928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completed in a single host either male or female.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habitat is the human vagina (in females) and the genital tract (in males) and probably localized in the prostate gland and the urethra. Mostly non-pathogenic for male, but sometimes causes urethritis.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trophozoite cannot survive outside and so infection has to be transmitted directly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-person. Sexual transmission is the usual mode of infection.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by longitudinal binary fission.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roughly 10 days.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7504" y="4022779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examination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or urethral discharge is examined microscopically in saline wet mount preparation for characteristic jerky and twitching motility and shape. In males,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found in urine or prostatic secretions.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smears may be stained with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Giemsa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stains).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" y="116632"/>
            <a:ext cx="7754552" cy="57281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27784" y="60840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Life Cycle 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b="1" i="1" dirty="0" err="1">
                <a:solidFill>
                  <a:srgbClr val="C00000"/>
                </a:solidFill>
              </a:rPr>
              <a:t>Trichomonas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vaginalis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5" y="404665"/>
            <a:ext cx="835292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III  Ciliates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constitutes a group characterized by numerous cilia. 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4993"/>
            <a:ext cx="5832648" cy="64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5" y="2926392"/>
            <a:ext cx="439248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Kingdom      : </a:t>
            </a:r>
            <a:r>
              <a:rPr lang="en-US" sz="27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Protista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b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Phylum        : Protozoa</a:t>
            </a:r>
            <a:b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Sub-phylum: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Ciliophora</a:t>
            </a:r>
            <a:b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Class            :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Ciliata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09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Morphologic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has two stages trophozoite &amp; cyst.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trophozoite lives in the lumen of the cecum.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is feeding on the host cells, bacteria,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the food substances in the tissue or the intestine contents.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Oval in shape.</a:t>
            </a: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Has two nuclei macro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is kidney-</a:t>
            </a:r>
            <a:r>
              <a:rPr lang="en-US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micro-nucleus.</a:t>
            </a: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Anterior end pointed with </a:t>
            </a:r>
            <a:r>
              <a:rPr lang="en-US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cytosome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Posterior end rounded.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or oval shape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Two nuclei macro-nucleus (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kidney-</a:t>
            </a:r>
            <a:r>
              <a:rPr lang="en-US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micro nucleus.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Surrounded by thick layer.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coli </a:t>
            </a:r>
          </a:p>
          <a:p>
            <a:r>
              <a:rPr lang="en-US" b="0" i="0" u="none" strike="noStrike" baseline="0" dirty="0">
                <a:latin typeface="MyriadPro-Regular"/>
              </a:rPr>
              <a:t> By demonstration</a:t>
            </a:r>
            <a:r>
              <a:rPr lang="en-US" b="0" i="0" u="none" strike="noStrike" dirty="0">
                <a:latin typeface="MyriadPro-Regular"/>
              </a:rPr>
              <a:t> </a:t>
            </a:r>
            <a:r>
              <a:rPr lang="en-US" b="0" i="0" u="none" strike="noStrike" baseline="0" dirty="0">
                <a:latin typeface="MyriadPro-Regular"/>
              </a:rPr>
              <a:t>of </a:t>
            </a:r>
            <a:r>
              <a:rPr lang="en-US" b="0" i="0" u="none" strike="noStrike" baseline="0" dirty="0" err="1">
                <a:latin typeface="MyriadPro-Regular"/>
              </a:rPr>
              <a:t>trophozoites</a:t>
            </a:r>
            <a:endParaRPr lang="en-US" b="0" i="0" u="none" strike="noStrike" baseline="0" dirty="0">
              <a:latin typeface="MyriadPro-Regular"/>
            </a:endParaRPr>
          </a:p>
          <a:p>
            <a:r>
              <a:rPr lang="en-US" b="0" i="0" u="none" strike="noStrike" baseline="0" dirty="0">
                <a:latin typeface="MyriadPro-Regular"/>
              </a:rPr>
              <a:t> and cysts in feces.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1916832"/>
            <a:ext cx="4243806" cy="35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508104" y="5517232"/>
            <a:ext cx="35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Morphology of </a:t>
            </a:r>
            <a:r>
              <a:rPr lang="en-US" b="1" i="1" dirty="0" err="1"/>
              <a:t>Balantidium</a:t>
            </a:r>
            <a:r>
              <a:rPr lang="en-US" b="1" i="1" dirty="0"/>
              <a:t> coli</a:t>
            </a:r>
            <a:endParaRPr lang="en-US" b="1" dirty="0"/>
          </a:p>
          <a:p>
            <a:r>
              <a:rPr lang="en-US" b="1" dirty="0"/>
              <a:t>A. </a:t>
            </a:r>
            <a:r>
              <a:rPr lang="en-US" b="1" dirty="0" err="1"/>
              <a:t>Trophozoites</a:t>
            </a:r>
            <a:r>
              <a:rPr lang="en-US" b="1" dirty="0"/>
              <a:t>                      B. Cyst</a:t>
            </a:r>
          </a:p>
        </p:txBody>
      </p:sp>
    </p:spTree>
    <p:extLst>
      <p:ext uri="{BB962C8B-B14F-4D97-AF65-F5344CB8AC3E}">
        <p14:creationId xmlns:p14="http://schemas.microsoft.com/office/powerpoint/2010/main" val="28473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7385"/>
            <a:ext cx="2376264" cy="223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7385"/>
            <a:ext cx="2448272" cy="2205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4210"/>
            <a:ext cx="2520280" cy="220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99792" y="3105835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Balantidium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4" y="3866974"/>
            <a:ext cx="2890199" cy="2133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76972" y="6156012"/>
            <a:ext cx="2691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Balantidium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coli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Cyst)</a:t>
            </a:r>
          </a:p>
        </p:txBody>
      </p:sp>
    </p:spTree>
    <p:extLst>
      <p:ext uri="{BB962C8B-B14F-4D97-AF65-F5344CB8AC3E}">
        <p14:creationId xmlns:p14="http://schemas.microsoft.com/office/powerpoint/2010/main" val="34704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3265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The flagellates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flagellate protozoa that are parasites of man are conveniently discussed as: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1268760"/>
            <a:ext cx="417646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flagellates of the digestive tract and genital organs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44008" y="1268760"/>
            <a:ext cx="417646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flagellates of the blood and tissues</a:t>
            </a:r>
          </a:p>
        </p:txBody>
      </p:sp>
      <p:sp>
        <p:nvSpPr>
          <p:cNvPr id="6" name="سهم للأسفل 5"/>
          <p:cNvSpPr/>
          <p:nvPr/>
        </p:nvSpPr>
        <p:spPr>
          <a:xfrm>
            <a:off x="2555776" y="2317815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سهم للأسفل 10"/>
          <p:cNvSpPr/>
          <p:nvPr/>
        </p:nvSpPr>
        <p:spPr>
          <a:xfrm>
            <a:off x="6732240" y="227599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3568" y="3068960"/>
            <a:ext cx="36004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932040" y="3068960"/>
            <a:ext cx="367240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Leishmania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ssp.</a:t>
            </a:r>
          </a:p>
          <a:p>
            <a:pPr algn="ctr"/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ssp.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83568" y="460493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     : Protista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        : Protozoa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Sub-phylum: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Mastigophora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        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Zoomastigophorea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1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9644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causes: Giardiasis)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parasite infects the children more than the bigger people.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Morphology:  </a:t>
            </a:r>
            <a:r>
              <a:rPr lang="en-US" dirty="0"/>
              <a:t>It exists in 2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Trophozoite (or vegetative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Cyst (or cystic form).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</a:p>
          <a:p>
            <a:r>
              <a:rPr lang="en-US" dirty="0"/>
              <a:t>The trophozoite is in the shape of a tennis racket (</a:t>
            </a:r>
            <a:r>
              <a:rPr lang="en-US" dirty="0" err="1"/>
              <a:t>heartshaped</a:t>
            </a:r>
            <a:r>
              <a:rPr lang="en-US" dirty="0"/>
              <a:t> or </a:t>
            </a:r>
            <a:r>
              <a:rPr lang="en-US" dirty="0" err="1"/>
              <a:t>pyriform</a:t>
            </a:r>
            <a:r>
              <a:rPr lang="en-US" dirty="0"/>
              <a:t> shaped)     and is rounded anteriorly and pointed posteriorly.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measures 15 </a:t>
            </a:r>
            <a:r>
              <a:rPr lang="en-US" dirty="0" err="1"/>
              <a:t>μm</a:t>
            </a:r>
            <a:r>
              <a:rPr lang="en-US" dirty="0"/>
              <a:t> x 9 </a:t>
            </a:r>
            <a:r>
              <a:rPr lang="en-US" dirty="0" err="1"/>
              <a:t>μm</a:t>
            </a:r>
            <a:r>
              <a:rPr lang="en-US" dirty="0"/>
              <a:t> wide and 4 </a:t>
            </a:r>
            <a:r>
              <a:rPr lang="en-US" dirty="0" err="1"/>
              <a:t>μm</a:t>
            </a:r>
            <a:r>
              <a:rPr lang="en-US" dirty="0"/>
              <a:t> thick.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Dorsally, it is convex and ventrally, it has a concave </a:t>
            </a:r>
            <a:r>
              <a:rPr lang="en-US" b="1" dirty="0"/>
              <a:t>sucking disc</a:t>
            </a:r>
            <a:r>
              <a:rPr lang="en-US" dirty="0"/>
              <a:t>, which helps in its attachment to the intestinal mucosa.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It is bilaterally symmetrical and possesses.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 1 pair of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 4 pairs of flagella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Blepharoplast</a:t>
            </a:r>
            <a:r>
              <a:rPr lang="en-US" dirty="0"/>
              <a:t>, from which the flagella arise (4 pairs)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 1 pair of </a:t>
            </a:r>
            <a:r>
              <a:rPr lang="en-US" dirty="0" err="1"/>
              <a:t>axostyles</a:t>
            </a:r>
            <a:r>
              <a:rPr lang="en-US" dirty="0"/>
              <a:t>, running along the midline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</a:t>
            </a:r>
            <a:r>
              <a:rPr lang="en-US" dirty="0" err="1"/>
              <a:t>sausageshaped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parabasal</a:t>
            </a:r>
            <a:r>
              <a:rPr lang="en-US" dirty="0"/>
              <a:t> or median bodies,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lying transversely posterior to the sucking disc.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trophozoite is motile, with a slow oscillation about</a:t>
            </a:r>
          </a:p>
          <a:p>
            <a:r>
              <a:rPr lang="en-US" dirty="0"/>
              <a:t>      its long axis, often resembling </a:t>
            </a:r>
            <a:r>
              <a:rPr lang="en-US" b="1" dirty="0"/>
              <a:t>falling leaf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4458"/>
            <a:ext cx="3096344" cy="291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610"/>
            <a:ext cx="3888432" cy="277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52" y="260648"/>
            <a:ext cx="4104456" cy="277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3528" y="616704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Giardia </a:t>
            </a:r>
            <a:r>
              <a:rPr lang="en-US" b="1" i="1" dirty="0" err="1"/>
              <a:t>lamblia</a:t>
            </a:r>
            <a:r>
              <a:rPr lang="en-US" b="1" i="1" dirty="0"/>
              <a:t> </a:t>
            </a:r>
            <a:r>
              <a:rPr lang="en-US" dirty="0"/>
              <a:t>(Trophozoite) : Two symmetric nuclei, a median body, and 4 paired flagella are seen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08" y="3211236"/>
            <a:ext cx="3749352" cy="295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32656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of the parasite.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cyst is small and oval, measuring 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surrounded by a hyaline cyst wall.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internal structure includes 2 pairs of nuclei grouped at one end.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young cyst contains 1 pair of nuclei.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diagnonally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forming a dividing line within cyst wall.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Remnants of the flagella and the sucking disc may be seen in the young cyst.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4214"/>
            <a:ext cx="243333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2034"/>
            <a:ext cx="3547995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96115" y="5651956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(cyst)</a:t>
            </a:r>
          </a:p>
        </p:txBody>
      </p:sp>
    </p:spTree>
    <p:extLst>
      <p:ext uri="{BB962C8B-B14F-4D97-AF65-F5344CB8AC3E}">
        <p14:creationId xmlns:p14="http://schemas.microsoft.com/office/powerpoint/2010/main" val="33480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9"/>
            <a:ext cx="881645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Giardia passes its life cycle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form: Mature cyst.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    Man acquires infection by ingestion of cysts in contaminated water and food.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    Direct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persontoperson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may also occur in children, male homosexuals.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    Within half an hour of ingestion, the cyst hatches out into two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multiply successively by binary fission and colonize in the duodenum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in the duodenum and upper part of jejunum, feeding by pinocytosis.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unfavorable conditions,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encystment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usually in colon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Cysts are passed in stool and remain viable in soil and water for several weeks.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200,000 cysts passed per gram of feces.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dose is 10–100 cysts.</a:t>
            </a:r>
          </a:p>
        </p:txBody>
      </p:sp>
    </p:spTree>
    <p:extLst>
      <p:ext uri="{BB962C8B-B14F-4D97-AF65-F5344CB8AC3E}">
        <p14:creationId xmlns:p14="http://schemas.microsoft.com/office/powerpoint/2010/main" val="21650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488832" cy="554461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23728" y="59399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Life Cycle </a:t>
            </a:r>
            <a:r>
              <a:rPr lang="en-US" sz="2400" dirty="0"/>
              <a:t>: </a:t>
            </a:r>
            <a:r>
              <a:rPr lang="en-US" sz="2400" b="1" i="1" u="sng" dirty="0">
                <a:solidFill>
                  <a:srgbClr val="C00000"/>
                </a:solidFill>
              </a:rPr>
              <a:t>Giardia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</a:rPr>
              <a:t>lamblia</a:t>
            </a:r>
            <a:r>
              <a:rPr lang="en-US" sz="2400" b="1" i="1" u="sng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9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04664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Trichomonas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(It causes: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Trichomoniasis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vaginitis)</a:t>
            </a:r>
            <a:br>
              <a:rPr lang="en-US" dirty="0"/>
            </a:b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79512" y="83671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pear-shaped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measures 10–30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length and 5–10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breadth with a short undulating membrane reaching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middle of the body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has one nucleus(large in size).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has  four anterior free flagella with fifth one turn back to the half of the body forming undulating membrane.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prominent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runs throughout the length of the body and projects posteriorly like a tail.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cytoplasm shows prominent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siderophillic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granules, which are most numerous alongside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motile with a rapid jerky or twitching type movement.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found only in a trophozoite stage (There is no cyst stage).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71" y="3573016"/>
            <a:ext cx="269979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3148583" cy="314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297760" cy="314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19672" y="478786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(trophozoite stage )</a:t>
            </a:r>
          </a:p>
        </p:txBody>
      </p:sp>
    </p:spTree>
    <p:extLst>
      <p:ext uri="{BB962C8B-B14F-4D97-AF65-F5344CB8AC3E}">
        <p14:creationId xmlns:p14="http://schemas.microsoft.com/office/powerpoint/2010/main" val="23164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981</Words>
  <Application>Microsoft Office PowerPoint</Application>
  <PresentationFormat>On-screen Show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FrankRuehl</vt:lpstr>
      <vt:lpstr>Garamond</vt:lpstr>
      <vt:lpstr>MyriadPro-Regular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Maher</cp:lastModifiedBy>
  <cp:revision>53</cp:revision>
  <dcterms:created xsi:type="dcterms:W3CDTF">2017-03-10T12:52:50Z</dcterms:created>
  <dcterms:modified xsi:type="dcterms:W3CDTF">2026-02-14T17:49:28Z</dcterms:modified>
</cp:coreProperties>
</file>