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4" r:id="rId10"/>
    <p:sldId id="275" r:id="rId11"/>
    <p:sldId id="271" r:id="rId12"/>
    <p:sldId id="272" r:id="rId13"/>
    <p:sldId id="273" r:id="rId14"/>
    <p:sldId id="267" r:id="rId1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004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7F7F7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7F7F7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457759" y="6499383"/>
            <a:ext cx="84771" cy="8477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9118" y="6499383"/>
            <a:ext cx="84771" cy="8477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74226" y="336296"/>
            <a:ext cx="6595546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3547" y="1535176"/>
            <a:ext cx="8027034" cy="3449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7F7F7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56080" y="-57313"/>
            <a:ext cx="7841615" cy="8549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F5897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algn="ctr"/>
            <a:r>
              <a:rPr lang="en-US" sz="5400" b="1" spc="-10" dirty="0" smtClean="0">
                <a:solidFill>
                  <a:srgbClr val="00B050"/>
                </a:solidFill>
              </a:rPr>
              <a:t>Suppositories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2209800" y="5181600"/>
            <a:ext cx="6553200" cy="110799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Lecturer : Nora Zawar Yousif</a:t>
            </a:r>
          </a:p>
          <a:p>
            <a:r>
              <a:rPr lang="en-GB" sz="24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Lecturer : Zeina Dawood </a:t>
            </a:r>
          </a:p>
          <a:p>
            <a:r>
              <a:rPr lang="en-GB" sz="24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Assistant Lecturer : Mustafa Mohammed Noori</a:t>
            </a:r>
            <a:endParaRPr lang="ar-IQ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2209800"/>
            <a:ext cx="4952999" cy="2895599"/>
          </a:xfrm>
          <a:prstGeom prst="rect">
            <a:avLst/>
          </a:prstGeom>
        </p:spPr>
      </p:pic>
      <p:pic>
        <p:nvPicPr>
          <p:cNvPr id="8" name="Picture 7" descr="الجامعة المستنصرية - ويكيبيديا">
            <a:extLst>
              <a:ext uri="{FF2B5EF4-FFF2-40B4-BE49-F238E27FC236}">
                <a16:creationId xmlns:a16="http://schemas.microsoft.com/office/drawing/2014/main" xmlns="" id="{BB43AC46-A33A-1C4D-157D-3509CA036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7041"/>
            <a:ext cx="2133600" cy="2128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C94CBE6D-DE1E-2C57-62E1-C858250A36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-381000"/>
            <a:ext cx="2837580" cy="28375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3546" y="1535176"/>
            <a:ext cx="8027053" cy="4247317"/>
          </a:xfrm>
        </p:spPr>
        <p:txBody>
          <a:bodyPr/>
          <a:lstStyle/>
          <a:p>
            <a:r>
              <a:rPr lang="en-US" dirty="0"/>
              <a:t>Base displaced=Weight of drug/DV=2.4/2.7= 0.89 g </a:t>
            </a:r>
          </a:p>
          <a:p>
            <a:r>
              <a:rPr lang="en-US" dirty="0"/>
              <a:t>So </a:t>
            </a:r>
            <a:r>
              <a:rPr lang="en-US" b="1" dirty="0"/>
              <a:t>2.4 g drug displaces 0.89 g cocoa </a:t>
            </a:r>
            <a:r>
              <a:rPr lang="en-US" b="1" dirty="0" smtClean="0"/>
              <a:t>butter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Cocoa</a:t>
            </a:r>
            <a:r>
              <a:rPr lang="en-US" dirty="0"/>
              <a:t> butter needed=Total base capacity−Base displaced =8−0.89=7.21 </a:t>
            </a:r>
            <a:r>
              <a:rPr lang="en-US" dirty="0" smtClean="0"/>
              <a:t>g</a:t>
            </a:r>
          </a:p>
          <a:p>
            <a:endParaRPr lang="en-US" dirty="0"/>
          </a:p>
          <a:p>
            <a:r>
              <a:rPr lang="en-GB" b="1" dirty="0"/>
              <a:t>Final Formula for 8 suppositories </a:t>
            </a:r>
          </a:p>
          <a:p>
            <a:r>
              <a:rPr lang="en-US" b="1" dirty="0"/>
              <a:t>Bismuth </a:t>
            </a:r>
            <a:r>
              <a:rPr lang="en-US" b="1" dirty="0" err="1"/>
              <a:t>subgallate</a:t>
            </a:r>
            <a:r>
              <a:rPr lang="en-US" b="1" dirty="0"/>
              <a:t> = </a:t>
            </a:r>
            <a:r>
              <a:rPr lang="en-US" b="1" dirty="0" smtClean="0"/>
              <a:t>2.4 </a:t>
            </a:r>
            <a:r>
              <a:rPr lang="en-US" b="1" dirty="0"/>
              <a:t>g</a:t>
            </a:r>
            <a:endParaRPr lang="en-US" dirty="0"/>
          </a:p>
          <a:p>
            <a:r>
              <a:rPr lang="en-US" b="1" dirty="0"/>
              <a:t>Cocoa butter </a:t>
            </a:r>
            <a:r>
              <a:rPr lang="en-US" b="1" dirty="0" smtClean="0"/>
              <a:t>= 7.21 g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20039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226" y="336296"/>
            <a:ext cx="6595546" cy="553998"/>
          </a:xfrm>
        </p:spPr>
        <p:txBody>
          <a:bodyPr/>
          <a:lstStyle/>
          <a:p>
            <a:r>
              <a:rPr lang="en-GB" dirty="0" smtClean="0"/>
              <a:t>The Fatty Bases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3547" y="1535176"/>
            <a:ext cx="8027034" cy="3523080"/>
          </a:xfrm>
        </p:spPr>
        <p:txBody>
          <a:bodyPr/>
          <a:lstStyle/>
          <a:p>
            <a:pPr marL="443865" marR="553085" indent="-252729">
              <a:lnSpc>
                <a:spcPct val="90600"/>
              </a:lnSpc>
              <a:spcBef>
                <a:spcPts val="710"/>
              </a:spcBef>
              <a:buFont typeface="Arial MT"/>
              <a:buChar char="•"/>
              <a:tabLst>
                <a:tab pos="443865" algn="l"/>
              </a:tabLst>
            </a:pPr>
            <a:r>
              <a:rPr lang="en-US" dirty="0"/>
              <a:t>The</a:t>
            </a:r>
            <a:r>
              <a:rPr lang="en-US" spc="-15" dirty="0"/>
              <a:t> </a:t>
            </a:r>
            <a:r>
              <a:rPr lang="en-US" dirty="0"/>
              <a:t>most</a:t>
            </a:r>
            <a:r>
              <a:rPr lang="en-US" spc="-10" dirty="0"/>
              <a:t> </a:t>
            </a:r>
            <a:r>
              <a:rPr lang="en-US" spc="-10" dirty="0" smtClean="0"/>
              <a:t>important base is Theobroma </a:t>
            </a:r>
            <a:r>
              <a:rPr lang="en-US" dirty="0" smtClean="0"/>
              <a:t>oil</a:t>
            </a:r>
            <a:r>
              <a:rPr lang="en-US" spc="-10" dirty="0" smtClean="0"/>
              <a:t> </a:t>
            </a:r>
            <a:r>
              <a:rPr lang="en-US" dirty="0"/>
              <a:t>(cocoa</a:t>
            </a:r>
            <a:r>
              <a:rPr lang="en-US" spc="-10" dirty="0"/>
              <a:t> </a:t>
            </a:r>
            <a:r>
              <a:rPr lang="en-US" dirty="0"/>
              <a:t>– </a:t>
            </a:r>
            <a:r>
              <a:rPr lang="en-US" spc="-10" dirty="0"/>
              <a:t>butter) </a:t>
            </a:r>
            <a:r>
              <a:rPr lang="en-US" dirty="0"/>
              <a:t>which</a:t>
            </a:r>
            <a:r>
              <a:rPr lang="en-US" spc="-20" dirty="0"/>
              <a:t> </a:t>
            </a:r>
            <a:r>
              <a:rPr lang="en-US" dirty="0"/>
              <a:t>exhibits</a:t>
            </a:r>
            <a:r>
              <a:rPr lang="en-US" spc="-20" dirty="0"/>
              <a:t> </a:t>
            </a:r>
            <a:r>
              <a:rPr lang="en-US" dirty="0"/>
              <a:t>many</a:t>
            </a:r>
            <a:r>
              <a:rPr lang="en-US" spc="-15" dirty="0"/>
              <a:t> </a:t>
            </a:r>
            <a:r>
              <a:rPr lang="en-US" dirty="0"/>
              <a:t>of</a:t>
            </a:r>
            <a:r>
              <a:rPr lang="en-US" spc="-20" dirty="0"/>
              <a:t> </a:t>
            </a:r>
            <a:r>
              <a:rPr lang="en-US" dirty="0"/>
              <a:t>the</a:t>
            </a:r>
            <a:r>
              <a:rPr lang="en-US" spc="-20" dirty="0"/>
              <a:t> </a:t>
            </a:r>
            <a:r>
              <a:rPr lang="en-US" dirty="0"/>
              <a:t>properties</a:t>
            </a:r>
            <a:r>
              <a:rPr lang="en-US" spc="-20" dirty="0"/>
              <a:t> </a:t>
            </a:r>
            <a:r>
              <a:rPr lang="en-US" dirty="0"/>
              <a:t>of</a:t>
            </a:r>
            <a:r>
              <a:rPr lang="en-US" spc="-20" dirty="0"/>
              <a:t> </a:t>
            </a:r>
            <a:r>
              <a:rPr lang="en-US" dirty="0"/>
              <a:t>an</a:t>
            </a:r>
            <a:r>
              <a:rPr lang="en-US" spc="-15" dirty="0"/>
              <a:t> </a:t>
            </a:r>
            <a:r>
              <a:rPr lang="en-US" dirty="0"/>
              <a:t>ideal</a:t>
            </a:r>
            <a:r>
              <a:rPr lang="en-US" spc="-20" dirty="0"/>
              <a:t> </a:t>
            </a:r>
            <a:r>
              <a:rPr lang="en-US" spc="-10" dirty="0"/>
              <a:t>suppository base:</a:t>
            </a:r>
            <a:endParaRPr lang="en-US" dirty="0"/>
          </a:p>
          <a:p>
            <a:pPr marL="558165" marR="17780" indent="-5327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58165" algn="l"/>
              </a:tabLst>
            </a:pPr>
            <a:r>
              <a:rPr lang="en-US" dirty="0"/>
              <a:t>It</a:t>
            </a:r>
            <a:r>
              <a:rPr lang="en-US" spc="-15" dirty="0"/>
              <a:t> </a:t>
            </a:r>
            <a:r>
              <a:rPr lang="en-US" dirty="0"/>
              <a:t>has</a:t>
            </a:r>
            <a:r>
              <a:rPr lang="en-US" spc="-15" dirty="0"/>
              <a:t> </a:t>
            </a:r>
            <a:r>
              <a:rPr lang="en-US" dirty="0"/>
              <a:t>melting</a:t>
            </a:r>
            <a:r>
              <a:rPr lang="en-US" spc="-5" dirty="0"/>
              <a:t> </a:t>
            </a:r>
            <a:r>
              <a:rPr lang="en-US" dirty="0"/>
              <a:t>point</a:t>
            </a:r>
            <a:r>
              <a:rPr lang="en-US" spc="-15" dirty="0"/>
              <a:t> </a:t>
            </a:r>
            <a:r>
              <a:rPr lang="en-US" dirty="0"/>
              <a:t>range</a:t>
            </a:r>
            <a:r>
              <a:rPr lang="en-US" spc="-15" dirty="0"/>
              <a:t> </a:t>
            </a:r>
            <a:r>
              <a:rPr lang="en-US" dirty="0"/>
              <a:t>of</a:t>
            </a:r>
            <a:r>
              <a:rPr lang="en-US" spc="-5" dirty="0"/>
              <a:t> </a:t>
            </a:r>
            <a:r>
              <a:rPr lang="en-US" dirty="0"/>
              <a:t>30</a:t>
            </a:r>
            <a:r>
              <a:rPr lang="en-US" spc="-10" dirty="0"/>
              <a:t> </a:t>
            </a:r>
            <a:r>
              <a:rPr lang="en-US" dirty="0"/>
              <a:t>–</a:t>
            </a:r>
            <a:r>
              <a:rPr lang="en-US" spc="-10" dirty="0"/>
              <a:t> </a:t>
            </a:r>
            <a:r>
              <a:rPr lang="en-US" dirty="0"/>
              <a:t>36</a:t>
            </a:r>
            <a:r>
              <a:rPr lang="en-US" spc="-10" dirty="0"/>
              <a:t> </a:t>
            </a:r>
            <a:r>
              <a:rPr lang="en-US" dirty="0"/>
              <a:t>0C</a:t>
            </a:r>
            <a:r>
              <a:rPr lang="en-US" spc="-10" dirty="0"/>
              <a:t> </a:t>
            </a:r>
            <a:r>
              <a:rPr lang="en-US" dirty="0"/>
              <a:t>and</a:t>
            </a:r>
            <a:r>
              <a:rPr lang="en-US" spc="-10" dirty="0"/>
              <a:t> </a:t>
            </a:r>
            <a:r>
              <a:rPr lang="en-US" dirty="0"/>
              <a:t>therefore,</a:t>
            </a:r>
            <a:r>
              <a:rPr lang="en-US" spc="-10" dirty="0"/>
              <a:t> </a:t>
            </a:r>
            <a:r>
              <a:rPr lang="en-US" dirty="0"/>
              <a:t>is</a:t>
            </a:r>
            <a:r>
              <a:rPr lang="en-US" spc="-10" dirty="0"/>
              <a:t> </a:t>
            </a:r>
            <a:r>
              <a:rPr lang="en-US" dirty="0"/>
              <a:t>solid</a:t>
            </a:r>
            <a:r>
              <a:rPr lang="en-US" spc="-10" dirty="0"/>
              <a:t> </a:t>
            </a:r>
            <a:r>
              <a:rPr lang="en-US" spc="-25" dirty="0"/>
              <a:t>at </a:t>
            </a:r>
            <a:r>
              <a:rPr lang="en-US" dirty="0"/>
              <a:t>normal</a:t>
            </a:r>
            <a:r>
              <a:rPr lang="en-US" spc="-25" dirty="0"/>
              <a:t> </a:t>
            </a:r>
            <a:r>
              <a:rPr lang="en-US" dirty="0"/>
              <a:t>room</a:t>
            </a:r>
            <a:r>
              <a:rPr lang="en-US" spc="-25" dirty="0"/>
              <a:t> </a:t>
            </a:r>
            <a:r>
              <a:rPr lang="en-US" spc="-10" dirty="0"/>
              <a:t>temperature.</a:t>
            </a:r>
            <a:endParaRPr lang="en-US" dirty="0"/>
          </a:p>
          <a:p>
            <a:pPr marL="557530" indent="-53213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57530" algn="l"/>
              </a:tabLst>
            </a:pPr>
            <a:r>
              <a:rPr lang="en-US" dirty="0"/>
              <a:t>It</a:t>
            </a:r>
            <a:r>
              <a:rPr lang="en-US" spc="-20" dirty="0"/>
              <a:t> </a:t>
            </a:r>
            <a:r>
              <a:rPr lang="en-US" dirty="0"/>
              <a:t>readily</a:t>
            </a:r>
            <a:r>
              <a:rPr lang="en-US" spc="-15" dirty="0"/>
              <a:t> </a:t>
            </a:r>
            <a:r>
              <a:rPr lang="en-US" dirty="0"/>
              <a:t>liquefies</a:t>
            </a:r>
            <a:r>
              <a:rPr lang="en-US" spc="-20" dirty="0"/>
              <a:t> </a:t>
            </a:r>
            <a:r>
              <a:rPr lang="en-US" dirty="0"/>
              <a:t>on</a:t>
            </a:r>
            <a:r>
              <a:rPr lang="en-US" spc="-10" dirty="0"/>
              <a:t> </a:t>
            </a:r>
            <a:r>
              <a:rPr lang="en-US" dirty="0"/>
              <a:t>heating</a:t>
            </a:r>
            <a:r>
              <a:rPr lang="en-US" spc="-15" dirty="0"/>
              <a:t> </a:t>
            </a:r>
            <a:r>
              <a:rPr lang="en-US" dirty="0"/>
              <a:t>but</a:t>
            </a:r>
            <a:r>
              <a:rPr lang="en-US" spc="-20" dirty="0"/>
              <a:t> </a:t>
            </a:r>
            <a:r>
              <a:rPr lang="en-US" dirty="0"/>
              <a:t>sets</a:t>
            </a:r>
            <a:r>
              <a:rPr lang="en-US" spc="-15" dirty="0"/>
              <a:t> </a:t>
            </a:r>
            <a:r>
              <a:rPr lang="en-US" dirty="0"/>
              <a:t>rapidly</a:t>
            </a:r>
            <a:r>
              <a:rPr lang="en-US" spc="-15" dirty="0"/>
              <a:t> </a:t>
            </a:r>
            <a:r>
              <a:rPr lang="en-US" dirty="0"/>
              <a:t>when</a:t>
            </a:r>
            <a:r>
              <a:rPr lang="en-US" spc="-15" dirty="0"/>
              <a:t> </a:t>
            </a:r>
            <a:r>
              <a:rPr lang="en-US" spc="-10" dirty="0"/>
              <a:t>cooled.</a:t>
            </a:r>
            <a:endParaRPr lang="en-US" dirty="0"/>
          </a:p>
          <a:p>
            <a:pPr marL="557530" indent="-53213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57530" algn="l"/>
              </a:tabLst>
            </a:pPr>
            <a:r>
              <a:rPr lang="en-US" dirty="0"/>
              <a:t>It</a:t>
            </a:r>
            <a:r>
              <a:rPr lang="en-US" spc="-10" dirty="0"/>
              <a:t> </a:t>
            </a:r>
            <a:r>
              <a:rPr lang="en-US" dirty="0"/>
              <a:t>is</a:t>
            </a:r>
            <a:r>
              <a:rPr lang="en-US" spc="-5" dirty="0"/>
              <a:t> </a:t>
            </a:r>
            <a:r>
              <a:rPr lang="en-US" dirty="0"/>
              <a:t>bland, therefore,</a:t>
            </a:r>
            <a:r>
              <a:rPr lang="en-US" spc="-5" dirty="0"/>
              <a:t> </a:t>
            </a:r>
            <a:r>
              <a:rPr lang="en-US" dirty="0"/>
              <a:t>no irritation </a:t>
            </a:r>
            <a:r>
              <a:rPr lang="en-US" spc="-10" dirty="0"/>
              <a:t>occurs.</a:t>
            </a:r>
            <a:endParaRPr lang="en-US" dirty="0"/>
          </a:p>
        </p:txBody>
      </p:sp>
      <p:pic>
        <p:nvPicPr>
          <p:cNvPr id="4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5058256"/>
            <a:ext cx="2209800" cy="1571142"/>
          </a:xfrm>
          <a:prstGeom prst="rect">
            <a:avLst/>
          </a:prstGeom>
        </p:spPr>
      </p:pic>
      <p:pic>
        <p:nvPicPr>
          <p:cNvPr id="5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38801" y="5058256"/>
            <a:ext cx="2590800" cy="157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707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226" y="336296"/>
            <a:ext cx="6595546" cy="861774"/>
          </a:xfrm>
        </p:spPr>
        <p:txBody>
          <a:bodyPr/>
          <a:lstStyle/>
          <a:p>
            <a:pPr algn="ctr"/>
            <a:r>
              <a:rPr lang="en-GB" sz="2800" dirty="0" smtClean="0">
                <a:solidFill>
                  <a:srgbClr val="FF0000"/>
                </a:solidFill>
              </a:rPr>
              <a:t>Theobroma oil is no longer used because of many disadvantages: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90982"/>
            <a:ext cx="8027034" cy="547842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endParaRPr lang="en-US" dirty="0"/>
          </a:p>
          <a:p>
            <a:pPr marL="402590" marR="5080" indent="-389890" algn="just">
              <a:lnSpc>
                <a:spcPct val="100000"/>
              </a:lnSpc>
              <a:buAutoNum type="arabicPeriod"/>
              <a:tabLst>
                <a:tab pos="402590" algn="l"/>
              </a:tabLst>
            </a:pPr>
            <a:r>
              <a:rPr lang="en-US" dirty="0"/>
              <a:t>Theobroma</a:t>
            </a:r>
            <a:r>
              <a:rPr lang="en-US" spc="55" dirty="0"/>
              <a:t> </a:t>
            </a:r>
            <a:r>
              <a:rPr lang="en-US" dirty="0"/>
              <a:t>oil</a:t>
            </a:r>
            <a:r>
              <a:rPr lang="en-US" spc="60" dirty="0"/>
              <a:t> </a:t>
            </a:r>
            <a:r>
              <a:rPr lang="en-US" dirty="0"/>
              <a:t>is</a:t>
            </a:r>
            <a:r>
              <a:rPr lang="en-US" spc="60" dirty="0"/>
              <a:t> </a:t>
            </a:r>
            <a:r>
              <a:rPr lang="en-US" dirty="0"/>
              <a:t>polymorphic,</a:t>
            </a:r>
            <a:r>
              <a:rPr lang="en-US" spc="60" dirty="0"/>
              <a:t> </a:t>
            </a:r>
            <a:r>
              <a:rPr lang="en-US" dirty="0"/>
              <a:t>i.e.</a:t>
            </a:r>
            <a:r>
              <a:rPr lang="en-US" spc="60" dirty="0"/>
              <a:t> </a:t>
            </a:r>
            <a:r>
              <a:rPr lang="en-US" dirty="0"/>
              <a:t>when</a:t>
            </a:r>
            <a:r>
              <a:rPr lang="en-US" spc="60" dirty="0"/>
              <a:t> </a:t>
            </a:r>
            <a:r>
              <a:rPr lang="en-US" dirty="0"/>
              <a:t>it</a:t>
            </a:r>
            <a:r>
              <a:rPr lang="en-US" spc="60" dirty="0"/>
              <a:t> </a:t>
            </a:r>
            <a:r>
              <a:rPr lang="en-US" dirty="0"/>
              <a:t>is</a:t>
            </a:r>
            <a:r>
              <a:rPr lang="en-US" spc="55" dirty="0"/>
              <a:t> </a:t>
            </a:r>
            <a:r>
              <a:rPr lang="en-US" dirty="0"/>
              <a:t>heated</a:t>
            </a:r>
            <a:r>
              <a:rPr lang="en-US" spc="60" dirty="0"/>
              <a:t> </a:t>
            </a:r>
            <a:r>
              <a:rPr lang="en-US" dirty="0"/>
              <a:t>and</a:t>
            </a:r>
            <a:r>
              <a:rPr lang="en-US" spc="60" dirty="0"/>
              <a:t> </a:t>
            </a:r>
            <a:r>
              <a:rPr lang="en-US" dirty="0"/>
              <a:t>cooled</a:t>
            </a:r>
            <a:r>
              <a:rPr lang="en-US" spc="60" dirty="0"/>
              <a:t> </a:t>
            </a:r>
            <a:r>
              <a:rPr lang="en-US" spc="-25" dirty="0"/>
              <a:t>it </a:t>
            </a:r>
            <a:r>
              <a:rPr lang="en-US" dirty="0"/>
              <a:t>solidifies</a:t>
            </a:r>
            <a:r>
              <a:rPr lang="en-US" spc="140" dirty="0"/>
              <a:t> </a:t>
            </a:r>
            <a:r>
              <a:rPr lang="en-US" dirty="0"/>
              <a:t>in</a:t>
            </a:r>
            <a:r>
              <a:rPr lang="en-US" spc="140" dirty="0"/>
              <a:t> </a:t>
            </a:r>
            <a:r>
              <a:rPr lang="en-US" dirty="0"/>
              <a:t>different</a:t>
            </a:r>
            <a:r>
              <a:rPr lang="en-US" spc="135" dirty="0"/>
              <a:t> </a:t>
            </a:r>
            <a:r>
              <a:rPr lang="en-US" dirty="0"/>
              <a:t>crystalline</a:t>
            </a:r>
            <a:r>
              <a:rPr lang="en-US" spc="140" dirty="0"/>
              <a:t> </a:t>
            </a:r>
            <a:r>
              <a:rPr lang="en-US" dirty="0"/>
              <a:t>forms</a:t>
            </a:r>
            <a:r>
              <a:rPr lang="en-US" spc="140" dirty="0"/>
              <a:t> </a:t>
            </a:r>
            <a:r>
              <a:rPr lang="en-US" dirty="0"/>
              <a:t>(α,</a:t>
            </a:r>
            <a:r>
              <a:rPr lang="en-US" spc="140" dirty="0"/>
              <a:t> </a:t>
            </a:r>
            <a:r>
              <a:rPr lang="en-US" dirty="0"/>
              <a:t>β,</a:t>
            </a:r>
            <a:r>
              <a:rPr lang="en-US" spc="140" dirty="0"/>
              <a:t> </a:t>
            </a:r>
            <a:r>
              <a:rPr lang="en-US" dirty="0"/>
              <a:t>σ)</a:t>
            </a:r>
            <a:r>
              <a:rPr lang="en-US" spc="145" dirty="0"/>
              <a:t> </a:t>
            </a:r>
            <a:r>
              <a:rPr lang="en-US" dirty="0"/>
              <a:t>which</a:t>
            </a:r>
            <a:r>
              <a:rPr lang="en-US" spc="140" dirty="0"/>
              <a:t> </a:t>
            </a:r>
            <a:r>
              <a:rPr lang="en-US" dirty="0"/>
              <a:t>are</a:t>
            </a:r>
            <a:r>
              <a:rPr lang="en-US" spc="135" dirty="0"/>
              <a:t> </a:t>
            </a:r>
            <a:r>
              <a:rPr lang="en-US" spc="-10" dirty="0" smtClean="0"/>
              <a:t>differed </a:t>
            </a:r>
            <a:r>
              <a:rPr lang="en-US" dirty="0"/>
              <a:t>in</a:t>
            </a:r>
            <a:r>
              <a:rPr lang="en-US" spc="-20" dirty="0"/>
              <a:t> </a:t>
            </a:r>
            <a:r>
              <a:rPr lang="en-US" dirty="0"/>
              <a:t>physical</a:t>
            </a:r>
            <a:r>
              <a:rPr lang="en-US" spc="-20" dirty="0"/>
              <a:t> </a:t>
            </a:r>
            <a:r>
              <a:rPr lang="en-US" spc="-10" dirty="0"/>
              <a:t>properties.</a:t>
            </a:r>
            <a:endParaRPr lang="en-US" dirty="0"/>
          </a:p>
          <a:p>
            <a:pPr>
              <a:lnSpc>
                <a:spcPct val="100000"/>
              </a:lnSpc>
              <a:spcBef>
                <a:spcPts val="1200"/>
              </a:spcBef>
              <a:buFont typeface="Times New Roman"/>
              <a:buAutoNum type="arabicPeriod"/>
            </a:pPr>
            <a:endParaRPr lang="en-US" dirty="0"/>
          </a:p>
          <a:p>
            <a:pPr marL="445770" marR="5080" indent="-433070" algn="just">
              <a:lnSpc>
                <a:spcPct val="100000"/>
              </a:lnSpc>
              <a:buAutoNum type="arabicPeriod"/>
              <a:tabLst>
                <a:tab pos="445770" algn="l"/>
              </a:tabLst>
            </a:pPr>
            <a:r>
              <a:rPr lang="en-US" dirty="0" err="1"/>
              <a:t>Theobbroma</a:t>
            </a:r>
            <a:r>
              <a:rPr lang="en-US" spc="395" dirty="0"/>
              <a:t> </a:t>
            </a:r>
            <a:r>
              <a:rPr lang="en-US" dirty="0"/>
              <a:t>oil</a:t>
            </a:r>
            <a:r>
              <a:rPr lang="en-US" spc="395" dirty="0"/>
              <a:t> </a:t>
            </a:r>
            <a:r>
              <a:rPr lang="en-US" dirty="0"/>
              <a:t>shrinks</a:t>
            </a:r>
            <a:r>
              <a:rPr lang="en-US" spc="395" dirty="0"/>
              <a:t> </a:t>
            </a:r>
            <a:r>
              <a:rPr lang="en-US" dirty="0"/>
              <a:t>only</a:t>
            </a:r>
            <a:r>
              <a:rPr lang="en-US" spc="395" dirty="0"/>
              <a:t> </a:t>
            </a:r>
            <a:r>
              <a:rPr lang="en-US" dirty="0"/>
              <a:t>slightly</a:t>
            </a:r>
            <a:r>
              <a:rPr lang="en-US" spc="395" dirty="0"/>
              <a:t> </a:t>
            </a:r>
            <a:r>
              <a:rPr lang="en-US" dirty="0"/>
              <a:t>on</a:t>
            </a:r>
            <a:r>
              <a:rPr lang="en-US" spc="395" dirty="0"/>
              <a:t> </a:t>
            </a:r>
            <a:r>
              <a:rPr lang="en-US" dirty="0"/>
              <a:t>cooling</a:t>
            </a:r>
            <a:r>
              <a:rPr lang="en-US" spc="395" dirty="0"/>
              <a:t> </a:t>
            </a:r>
            <a:r>
              <a:rPr lang="en-US" dirty="0"/>
              <a:t>and</a:t>
            </a:r>
            <a:r>
              <a:rPr lang="en-US" spc="400" dirty="0"/>
              <a:t> </a:t>
            </a:r>
            <a:r>
              <a:rPr lang="en-US" spc="-10" dirty="0"/>
              <a:t>therefore, </a:t>
            </a:r>
            <a:r>
              <a:rPr lang="en-US" dirty="0"/>
              <a:t>may</a:t>
            </a:r>
            <a:r>
              <a:rPr lang="en-US" spc="120" dirty="0"/>
              <a:t> </a:t>
            </a:r>
            <a:r>
              <a:rPr lang="en-US" dirty="0"/>
              <a:t>tend</a:t>
            </a:r>
            <a:r>
              <a:rPr lang="en-US" spc="120" dirty="0"/>
              <a:t> </a:t>
            </a:r>
            <a:r>
              <a:rPr lang="en-US" dirty="0"/>
              <a:t>to</a:t>
            </a:r>
            <a:r>
              <a:rPr lang="en-US" spc="120" dirty="0"/>
              <a:t> </a:t>
            </a:r>
            <a:r>
              <a:rPr lang="en-US" dirty="0"/>
              <a:t>adhere</a:t>
            </a:r>
            <a:r>
              <a:rPr lang="en-US" spc="120" dirty="0"/>
              <a:t> </a:t>
            </a:r>
            <a:r>
              <a:rPr lang="en-US" dirty="0"/>
              <a:t>to</a:t>
            </a:r>
            <a:r>
              <a:rPr lang="en-US" spc="120" dirty="0"/>
              <a:t> </a:t>
            </a:r>
            <a:r>
              <a:rPr lang="en-US" dirty="0"/>
              <a:t>the</a:t>
            </a:r>
            <a:r>
              <a:rPr lang="en-US" spc="120" dirty="0"/>
              <a:t> </a:t>
            </a:r>
            <a:r>
              <a:rPr lang="en-US" dirty="0"/>
              <a:t>walls</a:t>
            </a:r>
            <a:r>
              <a:rPr lang="en-US" spc="120" dirty="0"/>
              <a:t> </a:t>
            </a:r>
            <a:r>
              <a:rPr lang="en-US" dirty="0"/>
              <a:t>of</a:t>
            </a:r>
            <a:r>
              <a:rPr lang="en-US" spc="120" dirty="0"/>
              <a:t> </a:t>
            </a:r>
            <a:r>
              <a:rPr lang="en-US" dirty="0"/>
              <a:t>the</a:t>
            </a:r>
            <a:r>
              <a:rPr lang="en-US" spc="120" dirty="0"/>
              <a:t> </a:t>
            </a:r>
            <a:r>
              <a:rPr lang="en-US" dirty="0"/>
              <a:t>suppository</a:t>
            </a:r>
            <a:r>
              <a:rPr lang="en-US" spc="120" dirty="0"/>
              <a:t> </a:t>
            </a:r>
            <a:r>
              <a:rPr lang="en-US" dirty="0"/>
              <a:t>mold.</a:t>
            </a:r>
            <a:r>
              <a:rPr lang="en-US" spc="120" dirty="0"/>
              <a:t> </a:t>
            </a:r>
            <a:r>
              <a:rPr lang="en-US" dirty="0"/>
              <a:t>For</a:t>
            </a:r>
            <a:r>
              <a:rPr lang="en-US" spc="120" dirty="0"/>
              <a:t> </a:t>
            </a:r>
            <a:r>
              <a:rPr lang="en-US" spc="-20" dirty="0"/>
              <a:t>this </a:t>
            </a:r>
            <a:r>
              <a:rPr lang="en-US" dirty="0"/>
              <a:t>reason,</a:t>
            </a:r>
            <a:r>
              <a:rPr lang="en-US" spc="-10" dirty="0"/>
              <a:t> </a:t>
            </a:r>
            <a:r>
              <a:rPr lang="en-US" dirty="0"/>
              <a:t>the</a:t>
            </a:r>
            <a:r>
              <a:rPr lang="en-US" spc="-15" dirty="0"/>
              <a:t> </a:t>
            </a:r>
            <a:r>
              <a:rPr lang="en-US" dirty="0"/>
              <a:t>mold</a:t>
            </a:r>
            <a:r>
              <a:rPr lang="en-US" spc="-5" dirty="0"/>
              <a:t> </a:t>
            </a:r>
            <a:r>
              <a:rPr lang="en-US" dirty="0"/>
              <a:t>must</a:t>
            </a:r>
            <a:r>
              <a:rPr lang="en-US" spc="-15" dirty="0"/>
              <a:t> </a:t>
            </a:r>
            <a:r>
              <a:rPr lang="en-US" dirty="0"/>
              <a:t>be</a:t>
            </a:r>
            <a:r>
              <a:rPr lang="en-US" spc="-10" dirty="0"/>
              <a:t> </a:t>
            </a:r>
            <a:r>
              <a:rPr lang="en-US" dirty="0"/>
              <a:t>lubricated</a:t>
            </a:r>
            <a:r>
              <a:rPr lang="en-US" spc="-10" dirty="0"/>
              <a:t> </a:t>
            </a:r>
            <a:r>
              <a:rPr lang="en-US" dirty="0"/>
              <a:t>before</a:t>
            </a:r>
            <a:r>
              <a:rPr lang="en-US" spc="-10" dirty="0"/>
              <a:t> </a:t>
            </a:r>
            <a:r>
              <a:rPr lang="en-US" spc="-20" dirty="0"/>
              <a:t>use.</a:t>
            </a:r>
            <a:endParaRPr lang="en-US" dirty="0"/>
          </a:p>
          <a:p>
            <a:pPr>
              <a:lnSpc>
                <a:spcPct val="100000"/>
              </a:lnSpc>
              <a:spcBef>
                <a:spcPts val="1200"/>
              </a:spcBef>
              <a:buFont typeface="Times New Roman"/>
              <a:buAutoNum type="arabicPeriod"/>
            </a:pPr>
            <a:endParaRPr lang="en-US" dirty="0"/>
          </a:p>
          <a:p>
            <a:pPr marL="400050" marR="14604" indent="-387350" algn="just">
              <a:lnSpc>
                <a:spcPct val="100000"/>
              </a:lnSpc>
              <a:buAutoNum type="arabicPeriod"/>
              <a:tabLst>
                <a:tab pos="400050" algn="l"/>
              </a:tabLst>
            </a:pPr>
            <a:r>
              <a:rPr lang="en-US" dirty="0"/>
              <a:t>The</a:t>
            </a:r>
            <a:r>
              <a:rPr lang="en-US" spc="20" dirty="0"/>
              <a:t> </a:t>
            </a:r>
            <a:r>
              <a:rPr lang="en-US" dirty="0"/>
              <a:t>relatively</a:t>
            </a:r>
            <a:r>
              <a:rPr lang="en-US" spc="35" dirty="0"/>
              <a:t> </a:t>
            </a:r>
            <a:r>
              <a:rPr lang="en-US" dirty="0"/>
              <a:t>low</a:t>
            </a:r>
            <a:r>
              <a:rPr lang="en-US" spc="35" dirty="0"/>
              <a:t> </a:t>
            </a:r>
            <a:r>
              <a:rPr lang="en-US" dirty="0"/>
              <a:t>melting</a:t>
            </a:r>
            <a:r>
              <a:rPr lang="en-US" spc="30" dirty="0"/>
              <a:t> </a:t>
            </a:r>
            <a:r>
              <a:rPr lang="en-US" dirty="0"/>
              <a:t>point</a:t>
            </a:r>
            <a:r>
              <a:rPr lang="en-US" spc="35" dirty="0"/>
              <a:t> </a:t>
            </a:r>
            <a:r>
              <a:rPr lang="en-US" dirty="0"/>
              <a:t>masks</a:t>
            </a:r>
            <a:r>
              <a:rPr lang="en-US" spc="35" dirty="0"/>
              <a:t> </a:t>
            </a:r>
            <a:r>
              <a:rPr lang="en-US" dirty="0"/>
              <a:t>it</a:t>
            </a:r>
            <a:r>
              <a:rPr lang="en-US" spc="35" dirty="0"/>
              <a:t> </a:t>
            </a:r>
            <a:r>
              <a:rPr lang="en-US" dirty="0"/>
              <a:t>unsuitable</a:t>
            </a:r>
            <a:r>
              <a:rPr lang="en-US" spc="30" dirty="0"/>
              <a:t> </a:t>
            </a:r>
            <a:r>
              <a:rPr lang="en-US" dirty="0"/>
              <a:t>for</a:t>
            </a:r>
            <a:r>
              <a:rPr lang="en-US" spc="35" dirty="0"/>
              <a:t> </a:t>
            </a:r>
            <a:r>
              <a:rPr lang="en-US" dirty="0"/>
              <a:t>use</a:t>
            </a:r>
            <a:r>
              <a:rPr lang="en-US" spc="35" dirty="0"/>
              <a:t> </a:t>
            </a:r>
            <a:r>
              <a:rPr lang="en-US" dirty="0"/>
              <a:t>in</a:t>
            </a:r>
            <a:r>
              <a:rPr lang="en-US" spc="35" dirty="0"/>
              <a:t> </a:t>
            </a:r>
            <a:r>
              <a:rPr lang="en-US" spc="-25" dirty="0"/>
              <a:t>hot </a:t>
            </a:r>
            <a:r>
              <a:rPr lang="en-US" spc="-10" dirty="0"/>
              <a:t>climates.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565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3547" y="1535176"/>
            <a:ext cx="8027034" cy="4019049"/>
          </a:xfrm>
        </p:spPr>
        <p:txBody>
          <a:bodyPr/>
          <a:lstStyle/>
          <a:p>
            <a:pPr marL="414655" marR="5080" indent="-401955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414655" algn="l"/>
              </a:tabLst>
            </a:pPr>
            <a:r>
              <a:rPr lang="en-US" dirty="0"/>
              <a:t>The</a:t>
            </a:r>
            <a:r>
              <a:rPr lang="en-US" spc="-30" dirty="0"/>
              <a:t> </a:t>
            </a:r>
            <a:r>
              <a:rPr lang="en-US" dirty="0"/>
              <a:t>melting</a:t>
            </a:r>
            <a:r>
              <a:rPr lang="en-US" spc="-15" dirty="0"/>
              <a:t> </a:t>
            </a:r>
            <a:r>
              <a:rPr lang="en-US" dirty="0"/>
              <a:t>point</a:t>
            </a:r>
            <a:r>
              <a:rPr lang="en-US" spc="-15" dirty="0"/>
              <a:t> </a:t>
            </a:r>
            <a:r>
              <a:rPr lang="en-US" dirty="0"/>
              <a:t>is</a:t>
            </a:r>
            <a:r>
              <a:rPr lang="en-US" spc="-20" dirty="0"/>
              <a:t> </a:t>
            </a:r>
            <a:r>
              <a:rPr lang="en-US" dirty="0"/>
              <a:t>reduced</a:t>
            </a:r>
            <a:r>
              <a:rPr lang="en-US" spc="-15" dirty="0"/>
              <a:t> </a:t>
            </a:r>
            <a:r>
              <a:rPr lang="en-US" dirty="0"/>
              <a:t>if</a:t>
            </a:r>
            <a:r>
              <a:rPr lang="en-US" spc="-10" dirty="0"/>
              <a:t> </a:t>
            </a:r>
            <a:r>
              <a:rPr lang="en-US" dirty="0"/>
              <a:t>the</a:t>
            </a:r>
            <a:r>
              <a:rPr lang="en-US" spc="-20" dirty="0"/>
              <a:t> </a:t>
            </a:r>
            <a:r>
              <a:rPr lang="en-US" dirty="0"/>
              <a:t>active</a:t>
            </a:r>
            <a:r>
              <a:rPr lang="en-US" spc="-15" dirty="0"/>
              <a:t> </a:t>
            </a:r>
            <a:r>
              <a:rPr lang="en-US" dirty="0"/>
              <a:t>ingredients</a:t>
            </a:r>
            <a:r>
              <a:rPr lang="en-US" spc="-20" dirty="0"/>
              <a:t> </a:t>
            </a:r>
            <a:r>
              <a:rPr lang="en-US" dirty="0"/>
              <a:t>are</a:t>
            </a:r>
            <a:r>
              <a:rPr lang="en-US" spc="-15" dirty="0"/>
              <a:t> </a:t>
            </a:r>
            <a:r>
              <a:rPr lang="en-US" spc="-10" dirty="0"/>
              <a:t>soluble. </a:t>
            </a:r>
            <a:r>
              <a:rPr lang="en-US" dirty="0"/>
              <a:t>This</a:t>
            </a:r>
            <a:r>
              <a:rPr lang="en-US" spc="-10" dirty="0"/>
              <a:t> </a:t>
            </a:r>
            <a:r>
              <a:rPr lang="en-US" dirty="0"/>
              <a:t>can</a:t>
            </a:r>
            <a:r>
              <a:rPr lang="en-US" spc="-5" dirty="0"/>
              <a:t> </a:t>
            </a:r>
            <a:r>
              <a:rPr lang="en-US" dirty="0"/>
              <a:t>be</a:t>
            </a:r>
            <a:r>
              <a:rPr lang="en-US" spc="-10" dirty="0"/>
              <a:t> </a:t>
            </a:r>
            <a:r>
              <a:rPr lang="en-US" dirty="0"/>
              <a:t>counteracted</a:t>
            </a:r>
            <a:r>
              <a:rPr lang="en-US" spc="-5" dirty="0"/>
              <a:t> </a:t>
            </a:r>
            <a:r>
              <a:rPr lang="en-US" dirty="0"/>
              <a:t>by</a:t>
            </a:r>
            <a:r>
              <a:rPr lang="en-US" spc="-5" dirty="0"/>
              <a:t> </a:t>
            </a:r>
            <a:r>
              <a:rPr lang="en-US" dirty="0"/>
              <a:t>adding</a:t>
            </a:r>
            <a:r>
              <a:rPr lang="en-US" spc="-5" dirty="0"/>
              <a:t> </a:t>
            </a:r>
            <a:r>
              <a:rPr lang="en-US" dirty="0"/>
              <a:t>bees</a:t>
            </a:r>
            <a:r>
              <a:rPr lang="en-US" spc="-10" dirty="0"/>
              <a:t> </a:t>
            </a:r>
            <a:r>
              <a:rPr lang="en-US" spc="-20" dirty="0"/>
              <a:t>wax.</a:t>
            </a:r>
            <a:endParaRPr lang="en-US" dirty="0"/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rabicPeriod" startAt="4"/>
            </a:pPr>
            <a:endParaRPr lang="en-US" dirty="0"/>
          </a:p>
          <a:p>
            <a:pPr marL="393065" indent="-380365">
              <a:lnSpc>
                <a:spcPct val="100000"/>
              </a:lnSpc>
              <a:buAutoNum type="arabicPeriod" startAt="4"/>
              <a:tabLst>
                <a:tab pos="393065" algn="l"/>
              </a:tabLst>
            </a:pPr>
            <a:r>
              <a:rPr lang="en-US" dirty="0" err="1" smtClean="0"/>
              <a:t>theobroma</a:t>
            </a:r>
            <a:r>
              <a:rPr lang="en-US" spc="-35" dirty="0" smtClean="0"/>
              <a:t> </a:t>
            </a:r>
            <a:r>
              <a:rPr lang="en-US" dirty="0"/>
              <a:t>oil</a:t>
            </a:r>
            <a:r>
              <a:rPr lang="en-US" spc="-30" dirty="0"/>
              <a:t> </a:t>
            </a:r>
            <a:r>
              <a:rPr lang="en-US" dirty="0"/>
              <a:t>deteriorates</a:t>
            </a:r>
            <a:r>
              <a:rPr lang="en-US" spc="-35" dirty="0"/>
              <a:t> </a:t>
            </a:r>
            <a:r>
              <a:rPr lang="en-US" dirty="0"/>
              <a:t>on</a:t>
            </a:r>
            <a:r>
              <a:rPr lang="en-US" spc="-25" dirty="0"/>
              <a:t> </a:t>
            </a:r>
            <a:r>
              <a:rPr lang="en-US" spc="-10" dirty="0"/>
              <a:t>storage.</a:t>
            </a:r>
            <a:endParaRPr lang="en-US" dirty="0"/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rabicPeriod" startAt="4"/>
            </a:pPr>
            <a:endParaRPr lang="en-US" dirty="0"/>
          </a:p>
          <a:p>
            <a:pPr marL="393065" indent="-380365">
              <a:lnSpc>
                <a:spcPct val="100000"/>
              </a:lnSpc>
              <a:buAutoNum type="arabicPeriod" startAt="4"/>
              <a:tabLst>
                <a:tab pos="393065" algn="l"/>
              </a:tabLst>
            </a:pPr>
            <a:r>
              <a:rPr lang="en-US" dirty="0"/>
              <a:t>It</a:t>
            </a:r>
            <a:r>
              <a:rPr lang="en-US" spc="-15" dirty="0"/>
              <a:t> </a:t>
            </a:r>
            <a:r>
              <a:rPr lang="en-US" dirty="0"/>
              <a:t>dose</a:t>
            </a:r>
            <a:r>
              <a:rPr lang="en-US" spc="-15" dirty="0"/>
              <a:t> </a:t>
            </a:r>
            <a:r>
              <a:rPr lang="en-US" dirty="0"/>
              <a:t>not</a:t>
            </a:r>
            <a:r>
              <a:rPr lang="en-US" spc="-15" dirty="0"/>
              <a:t> </a:t>
            </a:r>
            <a:r>
              <a:rPr lang="en-US" dirty="0"/>
              <a:t>have</a:t>
            </a:r>
            <a:r>
              <a:rPr lang="en-US" spc="-15" dirty="0"/>
              <a:t> </a:t>
            </a:r>
            <a:r>
              <a:rPr lang="en-US" dirty="0"/>
              <a:t>a</a:t>
            </a:r>
            <a:r>
              <a:rPr lang="en-US" spc="-15" dirty="0"/>
              <a:t> </a:t>
            </a:r>
            <a:r>
              <a:rPr lang="en-US" dirty="0"/>
              <a:t>high</a:t>
            </a:r>
            <a:r>
              <a:rPr lang="en-US" spc="-10" dirty="0"/>
              <a:t> </a:t>
            </a:r>
            <a:r>
              <a:rPr lang="en-US" dirty="0"/>
              <a:t>water</a:t>
            </a:r>
            <a:r>
              <a:rPr lang="en-US" spc="-10" dirty="0"/>
              <a:t> </a:t>
            </a:r>
            <a:r>
              <a:rPr lang="en-US" dirty="0"/>
              <a:t>–</a:t>
            </a:r>
            <a:r>
              <a:rPr lang="en-US" spc="-10" dirty="0"/>
              <a:t> </a:t>
            </a:r>
            <a:r>
              <a:rPr lang="en-US" dirty="0"/>
              <a:t>absorbing</a:t>
            </a:r>
            <a:r>
              <a:rPr lang="en-US" spc="-10" dirty="0"/>
              <a:t> capacity.</a:t>
            </a:r>
            <a:endParaRPr lang="en-US" dirty="0"/>
          </a:p>
          <a:p>
            <a:pPr>
              <a:lnSpc>
                <a:spcPct val="100000"/>
              </a:lnSpc>
              <a:spcBef>
                <a:spcPts val="720"/>
              </a:spcBef>
              <a:buFont typeface="Times New Roman"/>
              <a:buAutoNum type="arabicPeriod" startAt="4"/>
            </a:pPr>
            <a:endParaRPr lang="en-US" dirty="0"/>
          </a:p>
          <a:p>
            <a:pPr marL="393065" indent="-380365">
              <a:lnSpc>
                <a:spcPct val="100000"/>
              </a:lnSpc>
              <a:buAutoNum type="arabicPeriod" startAt="4"/>
              <a:tabLst>
                <a:tab pos="393065" algn="l"/>
              </a:tabLst>
            </a:pPr>
            <a:r>
              <a:rPr lang="en-US" dirty="0"/>
              <a:t>Relatively high </a:t>
            </a:r>
            <a:r>
              <a:rPr lang="en-US" spc="-10" dirty="0"/>
              <a:t>cost.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45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8748" y="2952095"/>
            <a:ext cx="496633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0" b="1" dirty="0">
                <a:solidFill>
                  <a:srgbClr val="F6F3F3"/>
                </a:solidFill>
                <a:latin typeface="Times New Roman"/>
                <a:cs typeface="Times New Roman"/>
              </a:rPr>
              <a:t>Thank</a:t>
            </a:r>
            <a:r>
              <a:rPr sz="8000" b="1" spc="-254" dirty="0">
                <a:solidFill>
                  <a:srgbClr val="F6F3F3"/>
                </a:solidFill>
                <a:latin typeface="Times New Roman"/>
                <a:cs typeface="Times New Roman"/>
              </a:rPr>
              <a:t> </a:t>
            </a:r>
            <a:r>
              <a:rPr sz="8000" b="1" spc="-25" dirty="0">
                <a:solidFill>
                  <a:srgbClr val="F6F3F3"/>
                </a:solidFill>
                <a:latin typeface="Times New Roman"/>
                <a:cs typeface="Times New Roman"/>
              </a:rPr>
              <a:t>You</a:t>
            </a:r>
            <a:endParaRPr sz="8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2647" y="243394"/>
            <a:ext cx="35477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10" dirty="0">
                <a:latin typeface="Times New Roman"/>
                <a:cs typeface="Times New Roman"/>
              </a:rPr>
              <a:t>Suppositories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3673" y="1570505"/>
            <a:ext cx="8025130" cy="336804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00355" marR="5080" indent="-288290" algn="just">
              <a:lnSpc>
                <a:spcPct val="90400"/>
              </a:lnSpc>
              <a:spcBef>
                <a:spcPts val="390"/>
              </a:spcBef>
              <a:buSzPct val="107692"/>
              <a:buFont typeface="Arial MT"/>
              <a:buChar char="•"/>
              <a:tabLst>
                <a:tab pos="302260" algn="l"/>
              </a:tabLst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solid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dosage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form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intended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for</a:t>
            </a:r>
            <a:r>
              <a:rPr sz="2600" spc="1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insertion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into</a:t>
            </a:r>
            <a:r>
              <a:rPr sz="26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vaginal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600" spc="1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rectal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cavities</a:t>
            </a:r>
            <a:r>
              <a:rPr sz="2600" spc="1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where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they</a:t>
            </a:r>
            <a:r>
              <a:rPr sz="2600" spc="1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melt,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soften</a:t>
            </a:r>
            <a:r>
              <a:rPr sz="2600" spc="1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dissolve</a:t>
            </a:r>
            <a:r>
              <a:rPr sz="2600" spc="1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and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exert</a:t>
            </a:r>
            <a:r>
              <a:rPr sz="2600" spc="-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localized</a:t>
            </a:r>
            <a:r>
              <a:rPr sz="2600" spc="-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600" spc="-8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systemic</a:t>
            </a:r>
            <a:r>
              <a:rPr sz="2600" spc="-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effects.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7F7F7F"/>
              </a:buClr>
              <a:buFont typeface="Arial MT"/>
              <a:buChar char="•"/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Clr>
                <a:srgbClr val="7F7F7F"/>
              </a:buClr>
              <a:buFont typeface="Arial MT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300355" marR="5715" indent="-288290" algn="just">
              <a:lnSpc>
                <a:spcPct val="90100"/>
              </a:lnSpc>
              <a:buSzPct val="107692"/>
              <a:buFont typeface="Arial MT"/>
              <a:buChar char="•"/>
              <a:tabLst>
                <a:tab pos="302260" algn="l"/>
              </a:tabLst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shape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size</a:t>
            </a:r>
            <a:r>
              <a:rPr sz="26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Suppositories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must</a:t>
            </a:r>
            <a:r>
              <a:rPr sz="26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be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such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that</a:t>
            </a:r>
            <a:r>
              <a:rPr sz="26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it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is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capable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being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easily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insert</a:t>
            </a:r>
            <a:r>
              <a:rPr sz="2600" spc="6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into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intended</a:t>
            </a:r>
            <a:r>
              <a:rPr sz="2600" spc="5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body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orifice</a:t>
            </a:r>
            <a:r>
              <a:rPr sz="2600" spc="33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without</a:t>
            </a:r>
            <a:r>
              <a:rPr sz="2600" spc="33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causing</a:t>
            </a:r>
            <a:r>
              <a:rPr sz="2600" spc="33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undue</a:t>
            </a:r>
            <a:r>
              <a:rPr sz="2600" spc="33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distention,</a:t>
            </a:r>
            <a:r>
              <a:rPr sz="2600" spc="33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600" spc="33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once 	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inserted,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it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must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be</a:t>
            </a:r>
            <a:r>
              <a:rPr sz="2600" spc="-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retained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for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appropriate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period.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8895" y="394208"/>
            <a:ext cx="720344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02230" algn="l"/>
                <a:tab pos="5974080" algn="l"/>
              </a:tabLst>
            </a:pPr>
            <a:r>
              <a:rPr sz="5400" dirty="0"/>
              <a:t>Types</a:t>
            </a:r>
            <a:r>
              <a:rPr sz="5400" spc="-160" dirty="0"/>
              <a:t> </a:t>
            </a:r>
            <a:r>
              <a:rPr sz="5400" spc="-25" dirty="0"/>
              <a:t>of</a:t>
            </a:r>
            <a:r>
              <a:rPr sz="5400" dirty="0"/>
              <a:t>	</a:t>
            </a:r>
            <a:r>
              <a:rPr sz="5400" spc="-10" dirty="0"/>
              <a:t>suppository</a:t>
            </a:r>
            <a:r>
              <a:rPr sz="5400" dirty="0"/>
              <a:t>	</a:t>
            </a:r>
            <a:r>
              <a:rPr sz="5400" spc="-20" dirty="0"/>
              <a:t>base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420384" y="1706950"/>
            <a:ext cx="8188959" cy="40386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1920" algn="just">
              <a:lnSpc>
                <a:spcPct val="100000"/>
              </a:lnSpc>
              <a:spcBef>
                <a:spcPts val="295"/>
              </a:spcBef>
            </a:pP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A-</a:t>
            </a:r>
            <a:r>
              <a:rPr sz="2600" b="1" spc="1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6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fatty</a:t>
            </a:r>
            <a:r>
              <a:rPr sz="26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bases:</a:t>
            </a:r>
            <a:endParaRPr sz="2600">
              <a:latin typeface="Times New Roman"/>
              <a:cs typeface="Times New Roman"/>
            </a:endParaRPr>
          </a:p>
          <a:p>
            <a:pPr marL="121920" marR="5080" indent="114300" algn="just">
              <a:lnSpc>
                <a:spcPts val="2800"/>
              </a:lnSpc>
              <a:spcBef>
                <a:spcPts val="555"/>
              </a:spcBef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These</a:t>
            </a:r>
            <a:r>
              <a:rPr sz="2600" spc="43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bases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melt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at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body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temperature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consist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600" spc="4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the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naturally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occurring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theobroma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oil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(Cocoa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spc="105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butter)</a:t>
            </a:r>
            <a:r>
              <a:rPr sz="2600" spc="10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and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synthetic</a:t>
            </a:r>
            <a:r>
              <a:rPr sz="2600" spc="-1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hard</a:t>
            </a:r>
            <a:r>
              <a:rPr sz="2600" spc="-9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fats.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2600">
              <a:latin typeface="Times New Roman"/>
              <a:cs typeface="Times New Roman"/>
            </a:endParaRPr>
          </a:p>
          <a:p>
            <a:pPr marL="121920">
              <a:lnSpc>
                <a:spcPct val="100000"/>
              </a:lnSpc>
              <a:tabLst>
                <a:tab pos="579120" algn="l"/>
              </a:tabLst>
            </a:pPr>
            <a:r>
              <a:rPr sz="2600" b="1" spc="-25" dirty="0">
                <a:solidFill>
                  <a:srgbClr val="7F7F7F"/>
                </a:solidFill>
                <a:latin typeface="Times New Roman"/>
                <a:cs typeface="Times New Roman"/>
              </a:rPr>
              <a:t>B-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	Water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soluble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water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7F7F7F"/>
                </a:solidFill>
                <a:latin typeface="Times New Roman"/>
                <a:cs typeface="Times New Roman"/>
              </a:rPr>
              <a:t>miscible</a:t>
            </a:r>
            <a:r>
              <a:rPr sz="2600" b="1" spc="-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bases:</a:t>
            </a:r>
            <a:endParaRPr sz="2600">
              <a:latin typeface="Times New Roman"/>
              <a:cs typeface="Times New Roman"/>
            </a:endParaRPr>
          </a:p>
          <a:p>
            <a:pPr marL="121920" marR="8255">
              <a:lnSpc>
                <a:spcPts val="2800"/>
              </a:lnSpc>
              <a:spcBef>
                <a:spcPts val="555"/>
              </a:spcBef>
              <a:tabLst>
                <a:tab pos="1041400" algn="l"/>
                <a:tab pos="1888489" algn="l"/>
                <a:tab pos="3100070" algn="l"/>
                <a:tab pos="3509010" algn="l"/>
                <a:tab pos="4719955" algn="l"/>
                <a:tab pos="5111115" algn="l"/>
                <a:tab pos="5647055" algn="l"/>
                <a:tab pos="6440170" algn="l"/>
                <a:tab pos="7406640" algn="l"/>
              </a:tabLst>
            </a:pP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These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dissolve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disperse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body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fluids.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	</a:t>
            </a:r>
            <a:r>
              <a:rPr sz="2600" spc="-20" dirty="0">
                <a:solidFill>
                  <a:srgbClr val="7F7F7F"/>
                </a:solidFill>
                <a:latin typeface="Times New Roman"/>
                <a:cs typeface="Times New Roman"/>
              </a:rPr>
              <a:t>There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two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groups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600" spc="-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water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soluble</a:t>
            </a:r>
            <a:r>
              <a:rPr sz="2600" spc="-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bases:</a:t>
            </a:r>
            <a:endParaRPr sz="2600">
              <a:latin typeface="Times New Roman"/>
              <a:cs typeface="Times New Roman"/>
            </a:endParaRPr>
          </a:p>
          <a:p>
            <a:pPr marL="579120" indent="-566420">
              <a:lnSpc>
                <a:spcPct val="100000"/>
              </a:lnSpc>
              <a:spcBef>
                <a:spcPts val="155"/>
              </a:spcBef>
              <a:buFont typeface="Arial MT"/>
              <a:buAutoNum type="arabicPeriod"/>
              <a:tabLst>
                <a:tab pos="579120" algn="l"/>
              </a:tabLst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Glycero</a:t>
            </a:r>
            <a:r>
              <a:rPr sz="2600" spc="-6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gelatin</a:t>
            </a:r>
            <a:r>
              <a:rPr sz="2600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bases.</a:t>
            </a:r>
            <a:endParaRPr sz="2600">
              <a:latin typeface="Times New Roman"/>
              <a:cs typeface="Times New Roman"/>
            </a:endParaRPr>
          </a:p>
          <a:p>
            <a:pPr marL="579120" indent="-566420">
              <a:lnSpc>
                <a:spcPct val="100000"/>
              </a:lnSpc>
              <a:spcBef>
                <a:spcPts val="195"/>
              </a:spcBef>
              <a:buFont typeface="Arial MT"/>
              <a:buAutoNum type="arabicPeriod"/>
              <a:tabLst>
                <a:tab pos="579120" algn="l"/>
              </a:tabLst>
            </a:pP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Macrogol</a:t>
            </a:r>
            <a:r>
              <a:rPr sz="2600" spc="-1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7F7F7F"/>
                </a:solidFill>
                <a:latin typeface="Times New Roman"/>
                <a:cs typeface="Times New Roman"/>
              </a:rPr>
              <a:t>(PEG)</a:t>
            </a:r>
            <a:r>
              <a:rPr sz="2600" spc="-1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bases.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74975" algn="l"/>
                <a:tab pos="3635375" algn="l"/>
              </a:tabLst>
            </a:pPr>
            <a:r>
              <a:rPr sz="4800" spc="-10" dirty="0"/>
              <a:t>Preparation</a:t>
            </a:r>
            <a:r>
              <a:rPr sz="4800" dirty="0"/>
              <a:t>	</a:t>
            </a:r>
            <a:r>
              <a:rPr sz="4800" spc="-25" dirty="0"/>
              <a:t>of</a:t>
            </a:r>
            <a:r>
              <a:rPr sz="4800" dirty="0"/>
              <a:t>	</a:t>
            </a:r>
            <a:r>
              <a:rPr sz="4800" spc="-10" dirty="0"/>
              <a:t>Suppository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301625" y="1355547"/>
            <a:ext cx="8536940" cy="39878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algn="just">
              <a:lnSpc>
                <a:spcPts val="2590"/>
              </a:lnSpc>
              <a:spcBef>
                <a:spcPts val="425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Suppositories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400" spc="1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formulated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different</a:t>
            </a:r>
            <a:r>
              <a:rPr sz="2400" spc="1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shapes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sizes</a:t>
            </a:r>
            <a:r>
              <a:rPr sz="2400" spc="15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(usually</a:t>
            </a:r>
            <a:r>
              <a:rPr sz="2400" spc="1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1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–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4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g).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suppository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consists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vehicle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which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drug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7F7F7F"/>
                </a:solidFill>
                <a:latin typeface="Times New Roman"/>
                <a:cs typeface="Times New Roman"/>
              </a:rPr>
              <a:t>is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incorporated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some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cases,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additives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co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formulated.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6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Suppositories</a:t>
            </a:r>
            <a:r>
              <a:rPr sz="2400" spc="-2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manufactured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by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two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general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methods: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90"/>
              </a:spcBef>
            </a:pP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A-</a:t>
            </a:r>
            <a:r>
              <a:rPr sz="2400" b="1" spc="36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Fusion</a:t>
            </a:r>
            <a:r>
              <a:rPr sz="2400" b="1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method</a:t>
            </a:r>
            <a:r>
              <a:rPr sz="2400" b="1" spc="-6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(hot</a:t>
            </a:r>
            <a:r>
              <a:rPr sz="2400" b="1" spc="-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process):</a:t>
            </a:r>
            <a:endParaRPr sz="2400">
              <a:latin typeface="Times New Roman"/>
              <a:cs typeface="Times New Roman"/>
            </a:endParaRPr>
          </a:p>
          <a:p>
            <a:pPr marL="12700" marR="8255" algn="just">
              <a:lnSpc>
                <a:spcPts val="2590"/>
              </a:lnSpc>
              <a:spcBef>
                <a:spcPts val="52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drug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added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to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melted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base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mixture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allowed</a:t>
            </a:r>
            <a:r>
              <a:rPr sz="24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cooling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after pouring into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molds.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60"/>
              </a:spcBef>
            </a:pP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B-</a:t>
            </a:r>
            <a:r>
              <a:rPr sz="2400" b="1" spc="5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Compression</a:t>
            </a:r>
            <a:r>
              <a:rPr sz="24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method</a:t>
            </a:r>
            <a:r>
              <a:rPr sz="24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F7F7F"/>
                </a:solidFill>
                <a:latin typeface="Times New Roman"/>
                <a:cs typeface="Times New Roman"/>
              </a:rPr>
              <a:t>(cold</a:t>
            </a:r>
            <a:r>
              <a:rPr sz="2400" b="1" spc="-4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7F7F7F"/>
                </a:solidFill>
                <a:latin typeface="Times New Roman"/>
                <a:cs typeface="Times New Roman"/>
              </a:rPr>
              <a:t>process):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590"/>
              </a:lnSpc>
              <a:spcBef>
                <a:spcPts val="515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drug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incorporated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with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un-melted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base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400" spc="3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400" spc="3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resulting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mass</a:t>
            </a:r>
            <a:r>
              <a:rPr sz="2400" spc="37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shaped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either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by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hand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or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by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compression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force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</a:t>
            </a:r>
            <a:r>
              <a:rPr sz="2400" spc="38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metallic mold.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0450" y="-245865"/>
            <a:ext cx="4483100" cy="1793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9715" marR="5080" indent="-247650">
              <a:lnSpc>
                <a:spcPct val="107400"/>
              </a:lnSpc>
              <a:spcBef>
                <a:spcPts val="100"/>
              </a:spcBef>
            </a:pPr>
            <a:r>
              <a:rPr sz="5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Manufacturing Suppositories</a:t>
            </a:r>
            <a:endParaRPr sz="5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600200"/>
            <a:ext cx="4038599" cy="48005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76800" y="1676400"/>
            <a:ext cx="3733799" cy="22097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76800" y="4114800"/>
            <a:ext cx="3733799" cy="2285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4314" y="318008"/>
            <a:ext cx="46158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70050" algn="l"/>
              </a:tabLst>
            </a:pPr>
            <a:r>
              <a:rPr sz="5400" spc="-20" dirty="0"/>
              <a:t>Mold</a:t>
            </a:r>
            <a:r>
              <a:rPr sz="5400" dirty="0"/>
              <a:t>	</a:t>
            </a:r>
            <a:r>
              <a:rPr sz="5400" spc="-10" dirty="0"/>
              <a:t>calibration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431147" y="1869552"/>
            <a:ext cx="8333105" cy="308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marR="7620" indent="-28829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02260" algn="l"/>
              </a:tabLst>
            </a:pP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mold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generally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made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melt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in</a:t>
            </a:r>
            <a:r>
              <a:rPr sz="28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two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halves</a:t>
            </a:r>
            <a:r>
              <a:rPr sz="28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which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are</a:t>
            </a:r>
            <a:r>
              <a:rPr sz="28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clamped together</a:t>
            </a:r>
            <a:r>
              <a:rPr sz="28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with a</a:t>
            </a:r>
            <a:r>
              <a:rPr sz="2800" spc="-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screw.</a:t>
            </a:r>
            <a:endParaRPr sz="2800">
              <a:latin typeface="Times New Roman"/>
              <a:cs typeface="Times New Roman"/>
            </a:endParaRPr>
          </a:p>
          <a:p>
            <a:pPr marL="300355" marR="5080" indent="-288290" algn="just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302260" algn="l"/>
              </a:tabLst>
            </a:pP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56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capacity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mold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confirmed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by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filling</a:t>
            </a:r>
            <a:r>
              <a:rPr sz="2800" spc="57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solidFill>
                  <a:srgbClr val="7F7F7F"/>
                </a:solidFill>
                <a:latin typeface="Times New Roman"/>
                <a:cs typeface="Times New Roman"/>
              </a:rPr>
              <a:t>the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mold</a:t>
            </a:r>
            <a:r>
              <a:rPr sz="2800" spc="4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with</a:t>
            </a:r>
            <a:r>
              <a:rPr sz="2800" spc="4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40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chosen</a:t>
            </a:r>
            <a:r>
              <a:rPr sz="2800" spc="409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base.</a:t>
            </a:r>
            <a:r>
              <a:rPr sz="2800" spc="40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40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weight</a:t>
            </a:r>
            <a:r>
              <a:rPr sz="2800" spc="40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800" spc="409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40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perfect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products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taken</a:t>
            </a:r>
            <a:r>
              <a:rPr sz="2800" spc="4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and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a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mean</a:t>
            </a:r>
            <a:r>
              <a:rPr sz="2800" spc="4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weight</a:t>
            </a:r>
            <a:r>
              <a:rPr sz="2800" spc="484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calculated.</a:t>
            </a:r>
            <a:r>
              <a:rPr sz="2800" spc="49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800" spc="-20" dirty="0">
                <a:solidFill>
                  <a:srgbClr val="7F7F7F"/>
                </a:solidFill>
                <a:latin typeface="Times New Roman"/>
                <a:cs typeface="Times New Roman"/>
              </a:rPr>
              <a:t>This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value</a:t>
            </a:r>
            <a:r>
              <a:rPr sz="2800" spc="11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is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11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calibration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value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of</a:t>
            </a:r>
            <a:r>
              <a:rPr sz="2800" spc="11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the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mold</a:t>
            </a:r>
            <a:r>
              <a:rPr sz="2800" spc="114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for</a:t>
            </a:r>
            <a:r>
              <a:rPr sz="2800" spc="110" dirty="0">
                <a:solidFill>
                  <a:srgbClr val="7F7F7F"/>
                </a:solidFill>
                <a:latin typeface="Times New Roman"/>
                <a:cs typeface="Times New Roman"/>
              </a:rPr>
              <a:t>  </a:t>
            </a:r>
            <a:r>
              <a:rPr sz="2800" spc="-20" dirty="0">
                <a:solidFill>
                  <a:srgbClr val="7F7F7F"/>
                </a:solidFill>
                <a:latin typeface="Times New Roman"/>
                <a:cs typeface="Times New Roman"/>
              </a:rPr>
              <a:t>that 	</a:t>
            </a:r>
            <a:r>
              <a:rPr sz="2800" dirty="0">
                <a:solidFill>
                  <a:srgbClr val="7F7F7F"/>
                </a:solidFill>
                <a:latin typeface="Times New Roman"/>
                <a:cs typeface="Times New Roman"/>
              </a:rPr>
              <a:t>particular </a:t>
            </a:r>
            <a:r>
              <a:rPr sz="2800" spc="-10" dirty="0">
                <a:solidFill>
                  <a:srgbClr val="7F7F7F"/>
                </a:solidFill>
                <a:latin typeface="Times New Roman"/>
                <a:cs typeface="Times New Roman"/>
              </a:rPr>
              <a:t>base.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6" y="0"/>
            <a:ext cx="9125673" cy="319461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00" y="3581400"/>
            <a:ext cx="6629399" cy="315436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58000" y="4800600"/>
            <a:ext cx="2275389" cy="20574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58000" y="3194611"/>
            <a:ext cx="2267673" cy="15297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675" rIns="0" bIns="0" rtlCol="0">
            <a:spAutoFit/>
          </a:bodyPr>
          <a:lstStyle/>
          <a:p>
            <a:pPr marL="85979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Displacement</a:t>
            </a:r>
            <a:r>
              <a:rPr spc="-125" dirty="0"/>
              <a:t> </a:t>
            </a:r>
            <a:r>
              <a:rPr dirty="0"/>
              <a:t>value</a:t>
            </a:r>
            <a:r>
              <a:rPr spc="-120" dirty="0"/>
              <a:t> </a:t>
            </a:r>
            <a:r>
              <a:rPr spc="-10" dirty="0"/>
              <a:t>(DVs)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marR="5080" indent="-28829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02260" algn="l"/>
              </a:tabLst>
            </a:pPr>
            <a:r>
              <a:rPr dirty="0"/>
              <a:t>The</a:t>
            </a:r>
            <a:r>
              <a:rPr spc="-15" dirty="0"/>
              <a:t> </a:t>
            </a:r>
            <a:r>
              <a:rPr dirty="0"/>
              <a:t>volume</a:t>
            </a:r>
            <a:r>
              <a:rPr spc="-1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suppository</a:t>
            </a:r>
            <a:r>
              <a:rPr spc="-15" dirty="0"/>
              <a:t> </a:t>
            </a:r>
            <a:r>
              <a:rPr dirty="0"/>
              <a:t>from</a:t>
            </a:r>
            <a:r>
              <a:rPr spc="-15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dirty="0"/>
              <a:t>particular</a:t>
            </a:r>
            <a:r>
              <a:rPr spc="-15" dirty="0"/>
              <a:t> </a:t>
            </a:r>
            <a:r>
              <a:rPr dirty="0"/>
              <a:t>mold</a:t>
            </a:r>
            <a:r>
              <a:rPr spc="-15" dirty="0"/>
              <a:t> </a:t>
            </a:r>
            <a:r>
              <a:rPr spc="-25" dirty="0"/>
              <a:t>is 	</a:t>
            </a:r>
            <a:r>
              <a:rPr dirty="0"/>
              <a:t>uniform</a:t>
            </a:r>
            <a:r>
              <a:rPr spc="285" dirty="0"/>
              <a:t> </a:t>
            </a:r>
            <a:r>
              <a:rPr dirty="0"/>
              <a:t>but</a:t>
            </a:r>
            <a:r>
              <a:rPr spc="290" dirty="0"/>
              <a:t> </a:t>
            </a:r>
            <a:r>
              <a:rPr dirty="0"/>
              <a:t>its</a:t>
            </a:r>
            <a:r>
              <a:rPr spc="290" dirty="0"/>
              <a:t> </a:t>
            </a:r>
            <a:r>
              <a:rPr dirty="0"/>
              <a:t>weight</a:t>
            </a:r>
            <a:r>
              <a:rPr spc="285" dirty="0"/>
              <a:t> </a:t>
            </a:r>
            <a:r>
              <a:rPr dirty="0"/>
              <a:t>will</a:t>
            </a:r>
            <a:r>
              <a:rPr spc="290" dirty="0"/>
              <a:t> </a:t>
            </a:r>
            <a:r>
              <a:rPr dirty="0"/>
              <a:t>vary</a:t>
            </a:r>
            <a:r>
              <a:rPr spc="290" dirty="0"/>
              <a:t> </a:t>
            </a:r>
            <a:r>
              <a:rPr dirty="0"/>
              <a:t>because</a:t>
            </a:r>
            <a:r>
              <a:rPr spc="290" dirty="0"/>
              <a:t> </a:t>
            </a:r>
            <a:r>
              <a:rPr dirty="0"/>
              <a:t>the</a:t>
            </a:r>
            <a:r>
              <a:rPr spc="285" dirty="0"/>
              <a:t> </a:t>
            </a:r>
            <a:r>
              <a:rPr spc="-10" dirty="0"/>
              <a:t>density 	</a:t>
            </a:r>
            <a:r>
              <a:rPr dirty="0"/>
              <a:t>of</a:t>
            </a:r>
            <a:r>
              <a:rPr spc="385" dirty="0"/>
              <a:t> </a:t>
            </a:r>
            <a:r>
              <a:rPr dirty="0"/>
              <a:t>the</a:t>
            </a:r>
            <a:r>
              <a:rPr spc="380" dirty="0"/>
              <a:t> </a:t>
            </a:r>
            <a:r>
              <a:rPr dirty="0"/>
              <a:t>medicaments</a:t>
            </a:r>
            <a:r>
              <a:rPr spc="390" dirty="0"/>
              <a:t> </a:t>
            </a:r>
            <a:r>
              <a:rPr dirty="0"/>
              <a:t>usually</a:t>
            </a:r>
            <a:r>
              <a:rPr spc="385" dirty="0"/>
              <a:t> </a:t>
            </a:r>
            <a:r>
              <a:rPr dirty="0"/>
              <a:t>differs</a:t>
            </a:r>
            <a:r>
              <a:rPr spc="385" dirty="0"/>
              <a:t> </a:t>
            </a:r>
            <a:r>
              <a:rPr dirty="0"/>
              <a:t>from</a:t>
            </a:r>
            <a:r>
              <a:rPr spc="385" dirty="0"/>
              <a:t> </a:t>
            </a:r>
            <a:r>
              <a:rPr dirty="0"/>
              <a:t>the</a:t>
            </a:r>
            <a:r>
              <a:rPr spc="380" dirty="0"/>
              <a:t> </a:t>
            </a:r>
            <a:r>
              <a:rPr spc="-10" dirty="0"/>
              <a:t>density 	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spc="-10" dirty="0"/>
              <a:t>base.</a:t>
            </a:r>
          </a:p>
          <a:p>
            <a:pPr>
              <a:lnSpc>
                <a:spcPct val="100000"/>
              </a:lnSpc>
              <a:spcBef>
                <a:spcPts val="220"/>
              </a:spcBef>
              <a:buClr>
                <a:srgbClr val="7F7F7F"/>
              </a:buClr>
              <a:buFont typeface="Arial MT"/>
              <a:buChar char="•"/>
            </a:pPr>
            <a:endParaRPr spc="-10" dirty="0"/>
          </a:p>
          <a:p>
            <a:pPr marL="300355" marR="6350" indent="-288290" algn="just">
              <a:lnSpc>
                <a:spcPct val="100000"/>
              </a:lnSpc>
              <a:buFont typeface="Arial MT"/>
              <a:buChar char="•"/>
              <a:tabLst>
                <a:tab pos="302260" algn="l"/>
              </a:tabLst>
            </a:pPr>
            <a:r>
              <a:rPr dirty="0"/>
              <a:t>The</a:t>
            </a:r>
            <a:r>
              <a:rPr spc="459" dirty="0"/>
              <a:t> </a:t>
            </a:r>
            <a:r>
              <a:rPr dirty="0"/>
              <a:t>displacement</a:t>
            </a:r>
            <a:r>
              <a:rPr spc="459" dirty="0"/>
              <a:t> </a:t>
            </a:r>
            <a:r>
              <a:rPr dirty="0"/>
              <a:t>value</a:t>
            </a:r>
            <a:r>
              <a:rPr spc="459" dirty="0"/>
              <a:t> </a:t>
            </a:r>
            <a:r>
              <a:rPr dirty="0"/>
              <a:t>of</a:t>
            </a:r>
            <a:r>
              <a:rPr spc="465" dirty="0"/>
              <a:t> </a:t>
            </a:r>
            <a:r>
              <a:rPr dirty="0"/>
              <a:t>a</a:t>
            </a:r>
            <a:r>
              <a:rPr spc="459" dirty="0"/>
              <a:t> </a:t>
            </a:r>
            <a:r>
              <a:rPr dirty="0"/>
              <a:t>drug</a:t>
            </a:r>
            <a:r>
              <a:rPr spc="465" dirty="0"/>
              <a:t> </a:t>
            </a:r>
            <a:r>
              <a:rPr dirty="0"/>
              <a:t>is</a:t>
            </a:r>
            <a:r>
              <a:rPr spc="465" dirty="0"/>
              <a:t> </a:t>
            </a:r>
            <a:r>
              <a:rPr dirty="0"/>
              <a:t>the</a:t>
            </a:r>
            <a:r>
              <a:rPr spc="459" dirty="0"/>
              <a:t> </a:t>
            </a:r>
            <a:r>
              <a:rPr dirty="0"/>
              <a:t>number</a:t>
            </a:r>
            <a:r>
              <a:rPr spc="470" dirty="0"/>
              <a:t> </a:t>
            </a:r>
            <a:r>
              <a:rPr spc="-25" dirty="0"/>
              <a:t>of 	</a:t>
            </a:r>
            <a:r>
              <a:rPr dirty="0"/>
              <a:t>parts</a:t>
            </a:r>
            <a:r>
              <a:rPr spc="30" dirty="0"/>
              <a:t>  </a:t>
            </a:r>
            <a:r>
              <a:rPr dirty="0"/>
              <a:t>by</a:t>
            </a:r>
            <a:r>
              <a:rPr spc="30" dirty="0"/>
              <a:t>  </a:t>
            </a:r>
            <a:r>
              <a:rPr dirty="0"/>
              <a:t>weight</a:t>
            </a:r>
            <a:r>
              <a:rPr spc="35" dirty="0"/>
              <a:t>  </a:t>
            </a:r>
            <a:r>
              <a:rPr dirty="0"/>
              <a:t>of</a:t>
            </a:r>
            <a:r>
              <a:rPr spc="30" dirty="0"/>
              <a:t>  </a:t>
            </a:r>
            <a:r>
              <a:rPr dirty="0"/>
              <a:t>drug</a:t>
            </a:r>
            <a:r>
              <a:rPr spc="30" dirty="0"/>
              <a:t>  </a:t>
            </a:r>
            <a:r>
              <a:rPr dirty="0"/>
              <a:t>which</a:t>
            </a:r>
            <a:r>
              <a:rPr spc="35" dirty="0"/>
              <a:t>  </a:t>
            </a:r>
            <a:r>
              <a:rPr dirty="0"/>
              <a:t>displaces</a:t>
            </a:r>
            <a:r>
              <a:rPr spc="30" dirty="0"/>
              <a:t>  </a:t>
            </a:r>
            <a:r>
              <a:rPr dirty="0"/>
              <a:t>one</a:t>
            </a:r>
            <a:r>
              <a:rPr spc="35" dirty="0"/>
              <a:t>  </a:t>
            </a:r>
            <a:r>
              <a:rPr spc="-20" dirty="0"/>
              <a:t>part 	</a:t>
            </a:r>
            <a:r>
              <a:rPr dirty="0"/>
              <a:t>weight</a:t>
            </a:r>
            <a:r>
              <a:rPr spc="-2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spc="-20" dirty="0"/>
              <a:t>base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226" y="336296"/>
            <a:ext cx="6117174" cy="2154436"/>
          </a:xfrm>
        </p:spPr>
        <p:txBody>
          <a:bodyPr/>
          <a:lstStyle/>
          <a:p>
            <a:r>
              <a:rPr lang="en-US" sz="2000" dirty="0"/>
              <a:t>Rx</a:t>
            </a:r>
            <a:br>
              <a:rPr lang="en-US" sz="2000" dirty="0"/>
            </a:br>
            <a:r>
              <a:rPr lang="en-US" sz="2000" b="1" dirty="0"/>
              <a:t>Bismuth </a:t>
            </a:r>
            <a:r>
              <a:rPr lang="en-US" sz="2000" b="1" dirty="0" err="1"/>
              <a:t>subgallate</a:t>
            </a:r>
            <a:r>
              <a:rPr lang="en-US" sz="2000" b="1" dirty="0"/>
              <a:t> = 300 mg per suppository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/>
              <a:t>Cocoa butter = </a:t>
            </a:r>
            <a:r>
              <a:rPr lang="en-US" sz="2000" b="1" dirty="0" err="1"/>
              <a:t>q.s</a:t>
            </a:r>
            <a:r>
              <a:rPr lang="en-US" sz="2000" b="1" dirty="0"/>
              <a:t>. (quantity sufficient)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/>
              <a:t>Prepare = 6 suppositories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/>
              <a:t>Mold capacity = 1 g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So </a:t>
            </a:r>
            <a:r>
              <a:rPr lang="en-US" sz="2000" b="1" dirty="0"/>
              <a:t>each mold holds 1 g of cocoa butter if no drug is added.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526174"/>
            <a:ext cx="8027034" cy="4616648"/>
          </a:xfrm>
        </p:spPr>
        <p:txBody>
          <a:bodyPr/>
          <a:lstStyle/>
          <a:p>
            <a:r>
              <a:rPr lang="en-GB" dirty="0" smtClean="0"/>
              <a:t>To allow for unavoidable wastage calculate for 8 suppositories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suppository contains </a:t>
            </a:r>
            <a:r>
              <a:rPr lang="en-US" b="1" dirty="0"/>
              <a:t>300 mg = 0.3 g</a:t>
            </a:r>
            <a:endParaRPr lang="en-US" dirty="0"/>
          </a:p>
          <a:p>
            <a:r>
              <a:rPr lang="en-US" dirty="0"/>
              <a:t>Number of suppositories = </a:t>
            </a:r>
            <a:r>
              <a:rPr lang="en-US" b="1" dirty="0" smtClean="0"/>
              <a:t>8</a:t>
            </a:r>
            <a:endParaRPr lang="en-US" dirty="0"/>
          </a:p>
          <a:p>
            <a:r>
              <a:rPr lang="en-US" dirty="0" smtClean="0"/>
              <a:t>0.3×8=2.4 g</a:t>
            </a:r>
            <a:r>
              <a:rPr lang="en-US" dirty="0"/>
              <a:t> </a:t>
            </a:r>
            <a:r>
              <a:rPr lang="en-US" dirty="0" smtClean="0"/>
              <a:t>So </a:t>
            </a:r>
            <a:r>
              <a:rPr lang="en-US" dirty="0"/>
              <a:t>total </a:t>
            </a:r>
            <a:r>
              <a:rPr lang="en-US" b="1" dirty="0"/>
              <a:t>bismuth </a:t>
            </a:r>
            <a:r>
              <a:rPr lang="en-US" b="1" dirty="0" err="1"/>
              <a:t>subgallate</a:t>
            </a:r>
            <a:r>
              <a:rPr lang="en-US" b="1" dirty="0"/>
              <a:t> = </a:t>
            </a:r>
            <a:r>
              <a:rPr lang="en-US" b="1" dirty="0" smtClean="0"/>
              <a:t>2.4 g</a:t>
            </a:r>
          </a:p>
          <a:p>
            <a:r>
              <a:rPr lang="en-US" dirty="0"/>
              <a:t>Each mold holds </a:t>
            </a:r>
            <a:r>
              <a:rPr lang="en-US" b="1" dirty="0"/>
              <a:t>1 g</a:t>
            </a:r>
            <a:endParaRPr lang="en-US" dirty="0"/>
          </a:p>
          <a:p>
            <a:r>
              <a:rPr lang="en-US" dirty="0" smtClean="0"/>
              <a:t>8</a:t>
            </a:r>
            <a:r>
              <a:rPr lang="en-US" dirty="0" smtClean="0"/>
              <a:t>×1=8</a:t>
            </a:r>
            <a:r>
              <a:rPr lang="en-US" dirty="0"/>
              <a:t> </a:t>
            </a:r>
            <a:r>
              <a:rPr lang="en-US" dirty="0" smtClean="0"/>
              <a:t>g  </a:t>
            </a:r>
            <a:r>
              <a:rPr lang="en-US" dirty="0"/>
              <a:t>If there were </a:t>
            </a:r>
            <a:r>
              <a:rPr lang="en-US" b="1" dirty="0"/>
              <a:t>no drug</a:t>
            </a:r>
            <a:r>
              <a:rPr lang="en-US" dirty="0"/>
              <a:t>, we would need </a:t>
            </a:r>
            <a:r>
              <a:rPr lang="en-US" b="1" dirty="0"/>
              <a:t>8</a:t>
            </a:r>
            <a:r>
              <a:rPr lang="en-US" b="1" dirty="0" smtClean="0"/>
              <a:t> </a:t>
            </a:r>
            <a:r>
              <a:rPr lang="en-US" b="1" dirty="0"/>
              <a:t>g cocoa butter</a:t>
            </a:r>
            <a:r>
              <a:rPr lang="en-US" dirty="0" smtClean="0"/>
              <a:t>.</a:t>
            </a:r>
          </a:p>
          <a:p>
            <a:r>
              <a:rPr lang="en-US" dirty="0"/>
              <a:t>We use the </a:t>
            </a:r>
            <a:r>
              <a:rPr lang="en-US" b="1" dirty="0"/>
              <a:t>displacement value (DV)</a:t>
            </a:r>
            <a:r>
              <a:rPr lang="en-US" dirty="0"/>
              <a:t>.</a:t>
            </a:r>
          </a:p>
          <a:p>
            <a:r>
              <a:rPr lang="en-US" dirty="0"/>
              <a:t>For </a:t>
            </a:r>
            <a:r>
              <a:rPr lang="en-US" b="1" dirty="0"/>
              <a:t>bismuth </a:t>
            </a:r>
            <a:r>
              <a:rPr lang="en-US" b="1" dirty="0" err="1"/>
              <a:t>subgallate</a:t>
            </a:r>
            <a:r>
              <a:rPr lang="en-US" dirty="0"/>
              <a:t>, DV ≈ </a:t>
            </a:r>
            <a:r>
              <a:rPr lang="en-US" b="1" dirty="0" smtClean="0"/>
              <a:t>2.7 </a:t>
            </a:r>
            <a:endParaRPr lang="en-US" dirty="0"/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62820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420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MT</vt:lpstr>
      <vt:lpstr>Calibri</vt:lpstr>
      <vt:lpstr>Times New Roman</vt:lpstr>
      <vt:lpstr>Office Theme</vt:lpstr>
      <vt:lpstr>PowerPoint Presentation</vt:lpstr>
      <vt:lpstr>Suppositories</vt:lpstr>
      <vt:lpstr>Types of suppository base</vt:lpstr>
      <vt:lpstr>Preparation of Suppository</vt:lpstr>
      <vt:lpstr>Manufacturing Suppositories</vt:lpstr>
      <vt:lpstr>Mold calibration</vt:lpstr>
      <vt:lpstr>PowerPoint Presentation</vt:lpstr>
      <vt:lpstr>Displacement value (DVs)</vt:lpstr>
      <vt:lpstr>Rx Bismuth subgallate = 300 mg per suppository Cocoa butter = q.s. (quantity sufficient) Prepare = 6 suppositories Mold capacity = 1 g So each mold holds 1 g of cocoa butter if no drug is added.</vt:lpstr>
      <vt:lpstr>PowerPoint Presentation</vt:lpstr>
      <vt:lpstr>The Fatty Bases</vt:lpstr>
      <vt:lpstr>Theobroma oil is no longer used because of many disadvantages:</vt:lpstr>
      <vt:lpstr>PowerPoint Presentation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Suppositories</dc:title>
  <dc:creator>Mustafa Alhaddad</dc:creator>
  <cp:lastModifiedBy>Microsoft account</cp:lastModifiedBy>
  <cp:revision>10</cp:revision>
  <dcterms:created xsi:type="dcterms:W3CDTF">2026-03-14T00:32:31Z</dcterms:created>
  <dcterms:modified xsi:type="dcterms:W3CDTF">2026-04-03T21:11:42Z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2026-03-14T00:00:00Z</vt:filetime>
  </property>
  <property fmtid="{D5CDD505-2E9C-101B-9397-08002B2CF9AE}" pid="3" name="Creator">
    <vt:lpwstr>Google</vt:lpwstr>
  </property>
  <property fmtid="{D5CDD505-2E9C-101B-9397-08002B2CF9AE}" pid="4" name="LastSaved">
    <vt:filetime>2026-03-14T00:00:00Z</vt:filetime>
  </property>
</Properties>
</file>