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2"/>
    <p:sldId id="260" r:id="rId3"/>
    <p:sldId id="261" r:id="rId4"/>
    <p:sldId id="262" r:id="rId5"/>
    <p:sldId id="263" r:id="rId6"/>
    <p:sldId id="264" r:id="rId7"/>
    <p:sldId id="265" r:id="rId8"/>
    <p:sldId id="269" r:id="rId9"/>
    <p:sldId id="271" r:id="rId10"/>
    <p:sldId id="272" r:id="rId11"/>
    <p:sldId id="273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8" autoAdjust="0"/>
    <p:restoredTop sz="94660"/>
  </p:normalViewPr>
  <p:slideViewPr>
    <p:cSldViewPr>
      <p:cViewPr varScale="1">
        <p:scale>
          <a:sx n="90" d="100"/>
          <a:sy n="90" d="100"/>
        </p:scale>
        <p:origin x="1056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457759" y="6499383"/>
            <a:ext cx="84770" cy="8477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9118" y="6499383"/>
            <a:ext cx="84770" cy="847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080" y="-57313"/>
            <a:ext cx="7841615" cy="8549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F5897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spc="-10" dirty="0">
                <a:solidFill>
                  <a:srgbClr val="00B050"/>
                </a:solidFill>
              </a:rPr>
              <a:t>Suppositories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0" y="5181600"/>
            <a:ext cx="6553200" cy="1107996"/>
          </a:xfrm>
        </p:spPr>
        <p:txBody>
          <a:bodyPr/>
          <a:lstStyle/>
          <a:p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Lecturer : Nora </a:t>
            </a:r>
            <a:r>
              <a:rPr lang="en-GB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Zawar</a:t>
            </a: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Yousif</a:t>
            </a:r>
            <a:endParaRPr lang="en-GB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Lecturer : </a:t>
            </a:r>
            <a:r>
              <a:rPr lang="en-GB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Zeina</a:t>
            </a: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Dawood </a:t>
            </a:r>
          </a:p>
          <a:p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Assistant Lecturer : Mustafa Mohammed </a:t>
            </a:r>
            <a:r>
              <a:rPr lang="en-GB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Noori</a:t>
            </a:r>
            <a:endParaRPr lang="ar-IQ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2209800"/>
            <a:ext cx="4952999" cy="2895599"/>
          </a:xfrm>
          <a:prstGeom prst="rect">
            <a:avLst/>
          </a:prstGeom>
        </p:spPr>
      </p:pic>
      <p:pic>
        <p:nvPicPr>
          <p:cNvPr id="5" name="Picture 4" descr="الجامعة المستنصرية - ويكيبيديا">
            <a:extLst>
              <a:ext uri="{FF2B5EF4-FFF2-40B4-BE49-F238E27FC236}">
                <a16:creationId xmlns:a16="http://schemas.microsoft.com/office/drawing/2014/main" xmlns="" id="{BB43AC46-A33A-1C4D-157D-3509CA036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7041"/>
            <a:ext cx="2133600" cy="2128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94CBE6D-DE1E-2C57-62E1-C858250A3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995" y="-152400"/>
            <a:ext cx="2837580" cy="283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00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-15837" y="416051"/>
            <a:ext cx="8870315" cy="379476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660"/>
              </a:spcBef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disadvantages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macrogols:</a:t>
            </a:r>
            <a:endParaRPr sz="2800">
              <a:latin typeface="Times New Roman"/>
              <a:cs typeface="Times New Roman"/>
            </a:endParaRPr>
          </a:p>
          <a:p>
            <a:pPr marL="492125" marR="81280" indent="-480059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92125" algn="l"/>
              </a:tabLst>
            </a:pP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hygroscopic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which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means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must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carefully </a:t>
            </a:r>
            <a:r>
              <a:rPr sz="2800" dirty="0">
                <a:latin typeface="Times New Roman"/>
                <a:cs typeface="Times New Roman"/>
              </a:rPr>
              <a:t>stored.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Irritation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rectal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mucosa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also</a:t>
            </a:r>
            <a:r>
              <a:rPr sz="2800" spc="-10" dirty="0">
                <a:latin typeface="Times New Roman"/>
                <a:cs typeface="Times New Roman"/>
              </a:rPr>
              <a:t> occur.</a:t>
            </a:r>
            <a:endParaRPr sz="2800">
              <a:latin typeface="Times New Roman"/>
              <a:cs typeface="Times New Roman"/>
            </a:endParaRPr>
          </a:p>
          <a:p>
            <a:pPr marL="510540" marR="327025" indent="-498475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510540" algn="l"/>
                <a:tab pos="1459865" algn="l"/>
                <a:tab pos="4203065" algn="l"/>
                <a:tab pos="5117465" algn="l"/>
                <a:tab pos="6489065" algn="l"/>
              </a:tabLst>
            </a:pPr>
            <a:r>
              <a:rPr sz="2800" spc="-20" dirty="0">
                <a:latin typeface="Times New Roman"/>
                <a:cs typeface="Times New Roman"/>
              </a:rPr>
              <a:t>They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areincompatible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with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several</a:t>
            </a:r>
            <a:r>
              <a:rPr sz="2800" dirty="0">
                <a:latin typeface="Times New Roman"/>
                <a:cs typeface="Times New Roman"/>
              </a:rPr>
              <a:t>	drugs</a:t>
            </a:r>
            <a:r>
              <a:rPr sz="2800" spc="19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e.g. </a:t>
            </a:r>
            <a:r>
              <a:rPr sz="2800" dirty="0">
                <a:latin typeface="Times New Roman"/>
                <a:cs typeface="Times New Roman"/>
              </a:rPr>
              <a:t>benzocaine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penicillin,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tannins,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phenol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bismuth</a:t>
            </a:r>
            <a:r>
              <a:rPr sz="2800" spc="-10" dirty="0">
                <a:latin typeface="Times New Roman"/>
                <a:cs typeface="Times New Roman"/>
              </a:rPr>
              <a:t> salts.</a:t>
            </a:r>
            <a:endParaRPr sz="2800">
              <a:latin typeface="Times New Roman"/>
              <a:cs typeface="Times New Roman"/>
            </a:endParaRPr>
          </a:p>
          <a:p>
            <a:pPr marL="479425" marR="5080" indent="-467359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79425" algn="l"/>
              </a:tabLst>
            </a:pP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became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brittle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cooled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quickly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may</a:t>
            </a:r>
            <a:r>
              <a:rPr sz="2800" spc="-10" dirty="0">
                <a:latin typeface="Times New Roman"/>
                <a:cs typeface="Times New Roman"/>
              </a:rPr>
              <a:t> become </a:t>
            </a:r>
            <a:r>
              <a:rPr sz="2800" dirty="0">
                <a:latin typeface="Times New Roman"/>
                <a:cs typeface="Times New Roman"/>
              </a:rPr>
              <a:t>brittle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storage.</a:t>
            </a:r>
            <a:endParaRPr sz="2800">
              <a:latin typeface="Times New Roman"/>
              <a:cs typeface="Times New Roman"/>
            </a:endParaRPr>
          </a:p>
          <a:p>
            <a:pPr marL="456565" indent="-443865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56565" algn="l"/>
              </a:tabLst>
            </a:pPr>
            <a:r>
              <a:rPr sz="2800" dirty="0">
                <a:latin typeface="Times New Roman"/>
                <a:cs typeface="Times New Roman"/>
              </a:rPr>
              <a:t>Crystal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growth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occurs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with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some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active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ingredients.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25" y="424560"/>
            <a:ext cx="381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7F7F7F"/>
                </a:solidFill>
                <a:latin typeface="Times New Roman"/>
                <a:cs typeface="Times New Roman"/>
              </a:rPr>
              <a:t>Rx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641" y="786511"/>
            <a:ext cx="660400" cy="13055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35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%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40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%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25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%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68425" y="729239"/>
            <a:ext cx="1287145" cy="1793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265" marR="5080">
              <a:lnSpc>
                <a:spcPct val="116700"/>
              </a:lnSpc>
              <a:spcBef>
                <a:spcPts val="100"/>
              </a:spcBef>
            </a:pP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PEG1000 PEG400 PEG4000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Ft.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supp.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4625" y="2558160"/>
            <a:ext cx="36201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Mitt.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5</a:t>
            </a:r>
            <a:r>
              <a:rPr sz="2400" spc="-5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supp.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Using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2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g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mold.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07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FF0000"/>
                </a:solidFill>
              </a:rPr>
              <a:t>Preparation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of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suppositories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using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theobbroma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oil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base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55612" y="1070578"/>
            <a:ext cx="8755380" cy="448056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403860" marR="510540" indent="-391795">
              <a:lnSpc>
                <a:spcPts val="2560"/>
              </a:lnSpc>
              <a:spcBef>
                <a:spcPts val="250"/>
              </a:spcBef>
              <a:buAutoNum type="arabicPeriod"/>
              <a:tabLst>
                <a:tab pos="403860" algn="l"/>
              </a:tabLst>
            </a:pP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Accurately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weigh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required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amount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of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base,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place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in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beaker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and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put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on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water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–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bath,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over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gentle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heat.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0"/>
              </a:spcBef>
              <a:buClr>
                <a:srgbClr val="262626"/>
              </a:buClr>
              <a:buFont typeface="Times New Roman"/>
              <a:buAutoNum type="arabicPeriod"/>
            </a:pPr>
            <a:endParaRPr sz="2200">
              <a:latin typeface="Times New Roman"/>
              <a:cs typeface="Times New Roman"/>
            </a:endParaRPr>
          </a:p>
          <a:p>
            <a:pPr marL="394335" marR="33020" indent="-382270">
              <a:lnSpc>
                <a:spcPts val="2560"/>
              </a:lnSpc>
              <a:spcBef>
                <a:spcPts val="5"/>
              </a:spcBef>
              <a:buAutoNum type="arabicPeriod"/>
              <a:tabLst>
                <a:tab pos="394335" algn="l"/>
              </a:tabLst>
            </a:pP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Allow</a:t>
            </a:r>
            <a:r>
              <a:rPr sz="2200" spc="-4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approximately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two</a:t>
            </a:r>
            <a:r>
              <a:rPr sz="2200" spc="-4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–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thirds</a:t>
            </a:r>
            <a:r>
              <a:rPr sz="2200" spc="-4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of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4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base</a:t>
            </a:r>
            <a:r>
              <a:rPr sz="2200" spc="-4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to</a:t>
            </a:r>
            <a:r>
              <a:rPr sz="2200" spc="-4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melt</a:t>
            </a:r>
            <a:r>
              <a:rPr sz="2200" spc="-4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and</a:t>
            </a:r>
            <a:r>
              <a:rPr sz="2200" spc="-4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remove</a:t>
            </a:r>
            <a:r>
              <a:rPr sz="2200" spc="-4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from</a:t>
            </a:r>
            <a:r>
              <a:rPr sz="2200" spc="-4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the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heat.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residual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heat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will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sufficient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for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rest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of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base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to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imes New Roman"/>
                <a:cs typeface="Times New Roman"/>
              </a:rPr>
              <a:t>melt.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5"/>
              </a:spcBef>
              <a:buClr>
                <a:srgbClr val="262626"/>
              </a:buClr>
              <a:buFont typeface="Times New Roman"/>
              <a:buAutoNum type="arabicPeriod"/>
            </a:pPr>
            <a:endParaRPr sz="2200">
              <a:latin typeface="Times New Roman"/>
              <a:cs typeface="Times New Roman"/>
            </a:endParaRPr>
          </a:p>
          <a:p>
            <a:pPr marL="387350" marR="5080" indent="-375285">
              <a:lnSpc>
                <a:spcPts val="2560"/>
              </a:lnSpc>
              <a:buAutoNum type="arabicPeriod"/>
              <a:tabLst>
                <a:tab pos="387350" algn="l"/>
              </a:tabLst>
            </a:pP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Reduce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particle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size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of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active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ingredients,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if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necessary.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This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will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be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done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by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either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grinding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in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mortar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and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pestle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or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imes New Roman"/>
                <a:cs typeface="Times New Roman"/>
              </a:rPr>
              <a:t>sieving.</a:t>
            </a:r>
            <a:endParaRPr sz="2200">
              <a:latin typeface="Times New Roman"/>
              <a:cs typeface="Times New Roman"/>
            </a:endParaRPr>
          </a:p>
          <a:p>
            <a:pPr marL="363855" indent="-351155">
              <a:lnSpc>
                <a:spcPct val="100000"/>
              </a:lnSpc>
              <a:spcBef>
                <a:spcPts val="2430"/>
              </a:spcBef>
              <a:buAutoNum type="arabicPeriod"/>
              <a:tabLst>
                <a:tab pos="363855" algn="l"/>
              </a:tabLst>
            </a:pP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Weigh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correct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amount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of</a:t>
            </a:r>
            <a:r>
              <a:rPr sz="2200" spc="-3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medicament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and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place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on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sz="2200" spc="-3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imes New Roman"/>
                <a:cs typeface="Times New Roman"/>
              </a:rPr>
              <a:t>slab.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  <a:buClr>
                <a:srgbClr val="262626"/>
              </a:buClr>
              <a:buFont typeface="Times New Roman"/>
              <a:buAutoNum type="arabicPeriod"/>
            </a:pPr>
            <a:endParaRPr sz="2200">
              <a:latin typeface="Times New Roman"/>
              <a:cs typeface="Times New Roman"/>
            </a:endParaRPr>
          </a:p>
          <a:p>
            <a:pPr marL="374650" marR="220979" indent="-362585">
              <a:lnSpc>
                <a:spcPts val="2560"/>
              </a:lnSpc>
              <a:buAutoNum type="arabicPeriod"/>
              <a:tabLst>
                <a:tab pos="374650" algn="l"/>
              </a:tabLst>
            </a:pP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Add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about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half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of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molten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base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to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the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powdered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drug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and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rub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imes New Roman"/>
                <a:cs typeface="Times New Roman"/>
              </a:rPr>
              <a:t>together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with</a:t>
            </a:r>
            <a:r>
              <a:rPr sz="2200" spc="-20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sz="2200" spc="-25" dirty="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62626"/>
                </a:solidFill>
                <a:latin typeface="Times New Roman"/>
                <a:cs typeface="Times New Roman"/>
              </a:rPr>
              <a:t>spatula.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1621" y="212130"/>
            <a:ext cx="7739380" cy="6319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2425" indent="304800">
              <a:lnSpc>
                <a:spcPct val="100000"/>
              </a:lnSpc>
              <a:spcBef>
                <a:spcPts val="100"/>
              </a:spcBef>
              <a:buAutoNum type="arabicPeriod" startAt="6"/>
              <a:tabLst>
                <a:tab pos="317500" algn="l"/>
              </a:tabLst>
            </a:pPr>
            <a:r>
              <a:rPr sz="2400" dirty="0">
                <a:latin typeface="Times New Roman"/>
                <a:cs typeface="Times New Roman"/>
              </a:rPr>
              <a:t>scrap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mixture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slab,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spatula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place </a:t>
            </a:r>
            <a:r>
              <a:rPr sz="2400" dirty="0">
                <a:latin typeface="Times New Roman"/>
                <a:cs typeface="Times New Roman"/>
              </a:rPr>
              <a:t>back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beaker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6"/>
            </a:pPr>
            <a:endParaRPr sz="2400">
              <a:latin typeface="Times New Roman"/>
              <a:cs typeface="Times New Roman"/>
            </a:endParaRPr>
          </a:p>
          <a:p>
            <a:pPr marL="12700" marR="459105" indent="304800">
              <a:lnSpc>
                <a:spcPct val="100000"/>
              </a:lnSpc>
              <a:buAutoNum type="arabicPeriod" startAt="6"/>
              <a:tabLst>
                <a:tab pos="317500" algn="l"/>
              </a:tabLst>
            </a:pP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necessary,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backer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over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water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bath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to </a:t>
            </a:r>
            <a:r>
              <a:rPr sz="2400" spc="-10" dirty="0">
                <a:latin typeface="Times New Roman"/>
                <a:cs typeface="Times New Roman"/>
              </a:rPr>
              <a:t>re-</a:t>
            </a:r>
            <a:r>
              <a:rPr sz="2400" dirty="0">
                <a:latin typeface="Times New Roman"/>
                <a:cs typeface="Times New Roman"/>
              </a:rPr>
              <a:t>melt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ingredients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6"/>
            </a:pPr>
            <a:endParaRPr sz="2400">
              <a:latin typeface="Times New Roman"/>
              <a:cs typeface="Times New Roman"/>
            </a:endParaRPr>
          </a:p>
          <a:p>
            <a:pPr marL="12700" marR="13970" indent="306705">
              <a:lnSpc>
                <a:spcPct val="100000"/>
              </a:lnSpc>
              <a:buAutoNum type="arabicPeriod" startAt="6"/>
              <a:tabLst>
                <a:tab pos="319405" algn="l"/>
              </a:tabLst>
            </a:pPr>
            <a:r>
              <a:rPr sz="2400" dirty="0">
                <a:latin typeface="Times New Roman"/>
                <a:cs typeface="Times New Roman"/>
              </a:rPr>
              <a:t>Remove from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heat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stir constantly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until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almost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point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setting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6"/>
            </a:pPr>
            <a:endParaRPr sz="2400">
              <a:latin typeface="Times New Roman"/>
              <a:cs typeface="Times New Roman"/>
            </a:endParaRPr>
          </a:p>
          <a:p>
            <a:pPr marL="12700" marR="5080" indent="432434">
              <a:lnSpc>
                <a:spcPct val="100000"/>
              </a:lnSpc>
              <a:buAutoNum type="arabicPeriod" startAt="6"/>
              <a:tabLst>
                <a:tab pos="445134" algn="l"/>
                <a:tab pos="1631950" algn="l"/>
                <a:tab pos="2395220" algn="l"/>
                <a:tab pos="3074035" algn="l"/>
                <a:tab pos="3649979" algn="l"/>
                <a:tab pos="4557395" algn="l"/>
                <a:tab pos="5676265" algn="l"/>
                <a:tab pos="7167245" algn="l"/>
              </a:tabLst>
            </a:pPr>
            <a:r>
              <a:rPr sz="2400" spc="-10" dirty="0">
                <a:latin typeface="Times New Roman"/>
                <a:cs typeface="Times New Roman"/>
              </a:rPr>
              <a:t>Quickly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pour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into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the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mold,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slightly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overfilling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each </a:t>
            </a:r>
            <a:r>
              <a:rPr sz="2400" dirty="0">
                <a:latin typeface="Times New Roman"/>
                <a:cs typeface="Times New Roman"/>
              </a:rPr>
              <a:t>cavity.This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allow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contraction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cooling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6"/>
            </a:pPr>
            <a:endParaRPr sz="2400">
              <a:latin typeface="Times New Roman"/>
              <a:cs typeface="Times New Roman"/>
            </a:endParaRPr>
          </a:p>
          <a:p>
            <a:pPr marL="12700" marR="9525" indent="464184">
              <a:lnSpc>
                <a:spcPct val="100000"/>
              </a:lnSpc>
              <a:buAutoNum type="arabicPeriod" startAt="6"/>
              <a:tabLst>
                <a:tab pos="476884" algn="l"/>
              </a:tabLst>
            </a:pPr>
            <a:r>
              <a:rPr sz="2400" dirty="0">
                <a:latin typeface="Times New Roman"/>
                <a:cs typeface="Times New Roman"/>
              </a:rPr>
              <a:t>Leave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mold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ant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its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contents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cool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about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minutes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then,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using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spatula,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trim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tops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suppositories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  <a:buFont typeface="Times New Roman"/>
              <a:buAutoNum type="arabicPeriod" startAt="6"/>
            </a:pPr>
            <a:endParaRPr sz="2400">
              <a:latin typeface="Times New Roman"/>
              <a:cs typeface="Times New Roman"/>
            </a:endParaRPr>
          </a:p>
          <a:p>
            <a:pPr marL="12700" marR="1044575" indent="457200">
              <a:lnSpc>
                <a:spcPct val="100000"/>
              </a:lnSpc>
              <a:buAutoNum type="arabicPeriod" startAt="6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Allow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cool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another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15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minutes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until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suppositories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completely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firm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set.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25" y="-228"/>
            <a:ext cx="4914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25" dirty="0">
                <a:latin typeface="Times New Roman"/>
                <a:cs typeface="Times New Roman"/>
              </a:rPr>
              <a:t>Rx1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58381" y="394487"/>
            <a:ext cx="81915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Times New Roman"/>
                <a:cs typeface="Times New Roman"/>
              </a:rPr>
              <a:t>Dv</a:t>
            </a:r>
            <a:r>
              <a:rPr sz="2200" spc="26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0.9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56010" y="278754"/>
            <a:ext cx="484505" cy="814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510">
              <a:lnSpc>
                <a:spcPct val="117700"/>
              </a:lnSpc>
              <a:spcBef>
                <a:spcPts val="100"/>
              </a:spcBef>
            </a:pPr>
            <a:r>
              <a:rPr sz="2200" spc="-20" dirty="0">
                <a:latin typeface="Times New Roman"/>
                <a:cs typeface="Times New Roman"/>
              </a:rPr>
              <a:t>gr.v </a:t>
            </a:r>
            <a:r>
              <a:rPr sz="2200" spc="-25" dirty="0">
                <a:latin typeface="Times New Roman"/>
                <a:cs typeface="Times New Roman"/>
              </a:rPr>
              <a:t>q.s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1269" y="395249"/>
            <a:ext cx="2017395" cy="1091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Times New Roman"/>
                <a:cs typeface="Times New Roman"/>
              </a:rPr>
              <a:t>Tannic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acid</a:t>
            </a:r>
            <a:endParaRPr sz="2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Times New Roman"/>
                <a:cs typeface="Times New Roman"/>
              </a:rPr>
              <a:t>Oil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theobroma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200" dirty="0">
                <a:latin typeface="Times New Roman"/>
                <a:cs typeface="Times New Roman"/>
              </a:rPr>
              <a:t>Ft.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supp.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025" y="1462902"/>
            <a:ext cx="8609330" cy="12657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1430" marR="3846829">
              <a:lnSpc>
                <a:spcPct val="117700"/>
              </a:lnSpc>
              <a:spcBef>
                <a:spcPts val="100"/>
              </a:spcBef>
              <a:tabLst>
                <a:tab pos="2285365" algn="l"/>
              </a:tabLst>
            </a:pPr>
            <a:r>
              <a:rPr sz="2200" dirty="0">
                <a:latin typeface="Times New Roman"/>
                <a:cs typeface="Times New Roman"/>
              </a:rPr>
              <a:t>Mitt. </a:t>
            </a:r>
            <a:r>
              <a:rPr sz="2200" spc="-25" dirty="0">
                <a:latin typeface="Times New Roman"/>
                <a:cs typeface="Times New Roman"/>
              </a:rPr>
              <a:t>iii</a:t>
            </a:r>
            <a:r>
              <a:rPr sz="2200" dirty="0">
                <a:latin typeface="Times New Roman"/>
                <a:cs typeface="Times New Roman"/>
              </a:rPr>
              <a:t>	supp.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Using 2 g </a:t>
            </a:r>
            <a:r>
              <a:rPr sz="2200" spc="-10" dirty="0">
                <a:latin typeface="Times New Roman"/>
                <a:cs typeface="Times New Roman"/>
              </a:rPr>
              <a:t>mold. </a:t>
            </a:r>
            <a:r>
              <a:rPr sz="2200" dirty="0">
                <a:latin typeface="Times New Roman"/>
                <a:cs typeface="Times New Roman"/>
              </a:rPr>
              <a:t>Sig.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insert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one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as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direct</a:t>
            </a:r>
            <a:endParaRPr sz="2200" dirty="0">
              <a:latin typeface="Times New Roman"/>
              <a:cs typeface="Times New Roman"/>
            </a:endParaRPr>
          </a:p>
          <a:p>
            <a:pPr marL="364490">
              <a:lnSpc>
                <a:spcPct val="100000"/>
              </a:lnSpc>
              <a:spcBef>
                <a:spcPts val="935"/>
              </a:spcBef>
            </a:pPr>
            <a:r>
              <a:rPr sz="2200" spc="-10" dirty="0">
                <a:latin typeface="Times New Roman"/>
                <a:cs typeface="Times New Roman"/>
              </a:rPr>
              <a:t>Calculations</a:t>
            </a:r>
            <a:r>
              <a:rPr sz="2200" spc="-10" dirty="0" smtClean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1807" y="2728633"/>
            <a:ext cx="6172200" cy="3805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Each suppository contains </a:t>
            </a:r>
            <a:r>
              <a:rPr lang="en-US" b="1" dirty="0" smtClean="0"/>
              <a:t> 0.33 g</a:t>
            </a:r>
            <a:endParaRPr lang="en-US" dirty="0" smtClean="0"/>
          </a:p>
          <a:p>
            <a:r>
              <a:rPr lang="en-US" dirty="0" smtClean="0"/>
              <a:t>Number of suppositories = </a:t>
            </a:r>
            <a:r>
              <a:rPr lang="en-US" b="1" dirty="0" smtClean="0"/>
              <a:t>5</a:t>
            </a:r>
            <a:endParaRPr lang="en-US" dirty="0" smtClean="0"/>
          </a:p>
          <a:p>
            <a:r>
              <a:rPr lang="en-US" dirty="0" smtClean="0"/>
              <a:t>0.33×5=1.65 g So total tannic acid</a:t>
            </a:r>
            <a:r>
              <a:rPr lang="en-US" b="1" dirty="0" smtClean="0"/>
              <a:t>= 1.65 g</a:t>
            </a:r>
          </a:p>
          <a:p>
            <a:r>
              <a:rPr lang="en-US" dirty="0" smtClean="0"/>
              <a:t>Each mold holds </a:t>
            </a:r>
            <a:r>
              <a:rPr lang="en-US" b="1" dirty="0" smtClean="0"/>
              <a:t>2 g</a:t>
            </a:r>
            <a:endParaRPr lang="en-US" dirty="0" smtClean="0"/>
          </a:p>
          <a:p>
            <a:r>
              <a:rPr lang="en-US" dirty="0" smtClean="0"/>
              <a:t>5x2=10 g  If there were </a:t>
            </a:r>
            <a:r>
              <a:rPr lang="en-US" b="1" dirty="0" smtClean="0"/>
              <a:t>no drug</a:t>
            </a:r>
            <a:r>
              <a:rPr lang="en-US" dirty="0" smtClean="0"/>
              <a:t>, we would need </a:t>
            </a:r>
            <a:r>
              <a:rPr lang="en-US" b="1" dirty="0" smtClean="0"/>
              <a:t>10 g cocoa butter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</a:t>
            </a:r>
            <a:r>
              <a:rPr lang="en-US" b="1" dirty="0" smtClean="0"/>
              <a:t>tannic acid</a:t>
            </a:r>
            <a:r>
              <a:rPr lang="en-US" dirty="0" smtClean="0"/>
              <a:t>, DV ≈ </a:t>
            </a:r>
            <a:r>
              <a:rPr lang="en-US" b="1" dirty="0" smtClean="0"/>
              <a:t>0.9 </a:t>
            </a:r>
            <a:r>
              <a:rPr lang="en-US" dirty="0" smtClean="0"/>
              <a:t>Base displaced=Weight of drug/DV=1.65/0.9= 1.83g </a:t>
            </a:r>
          </a:p>
          <a:p>
            <a:r>
              <a:rPr lang="en-US" dirty="0" smtClean="0"/>
              <a:t>So </a:t>
            </a:r>
            <a:r>
              <a:rPr lang="en-US" b="1" dirty="0" smtClean="0"/>
              <a:t>1.65 g drug displaces 1.83 g cocoa butter</a:t>
            </a:r>
          </a:p>
          <a:p>
            <a:r>
              <a:rPr lang="en-US" dirty="0" smtClean="0"/>
              <a:t>Cocoa butter needed=Total base capacity−Base displaced =10-1.83=8.17 g</a:t>
            </a:r>
          </a:p>
          <a:p>
            <a:pPr marL="12700" marR="5080">
              <a:lnSpc>
                <a:spcPct val="117700"/>
              </a:lnSpc>
              <a:spcBef>
                <a:spcPts val="100"/>
              </a:spcBef>
              <a:tabLst>
                <a:tab pos="2142490" algn="l"/>
              </a:tabLst>
            </a:pPr>
            <a:r>
              <a:rPr lang="en-US" dirty="0" smtClean="0"/>
              <a:t>The</a:t>
            </a:r>
            <a:r>
              <a:rPr lang="en-US" spc="-60" dirty="0" smtClean="0"/>
              <a:t> </a:t>
            </a:r>
            <a:r>
              <a:rPr lang="en-US" dirty="0" smtClean="0"/>
              <a:t>total</a:t>
            </a:r>
            <a:r>
              <a:rPr lang="en-US" spc="-55" dirty="0" smtClean="0"/>
              <a:t> </a:t>
            </a:r>
            <a:r>
              <a:rPr lang="en-US" spc="-10" dirty="0" smtClean="0"/>
              <a:t>weight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en-US" spc="-15" dirty="0" smtClean="0"/>
              <a:t> </a:t>
            </a:r>
            <a:r>
              <a:rPr lang="en-US" dirty="0" smtClean="0"/>
              <a:t>8.17 g +</a:t>
            </a:r>
            <a:r>
              <a:rPr lang="en-US" spc="-5" dirty="0" smtClean="0"/>
              <a:t> </a:t>
            </a:r>
            <a:r>
              <a:rPr lang="en-US" dirty="0" smtClean="0"/>
              <a:t>1.65 g =</a:t>
            </a:r>
            <a:r>
              <a:rPr lang="en-US" spc="-5" dirty="0" smtClean="0"/>
              <a:t> </a:t>
            </a:r>
            <a:r>
              <a:rPr lang="en-US" spc="-20" dirty="0" smtClean="0"/>
              <a:t>9.82 </a:t>
            </a:r>
            <a:r>
              <a:rPr lang="en-US" dirty="0" smtClean="0"/>
              <a:t>g</a:t>
            </a:r>
          </a:p>
          <a:p>
            <a:pPr marL="12700" marR="5080">
              <a:lnSpc>
                <a:spcPct val="117700"/>
              </a:lnSpc>
              <a:spcBef>
                <a:spcPts val="100"/>
              </a:spcBef>
              <a:tabLst>
                <a:tab pos="2142490" algn="l"/>
              </a:tabLst>
            </a:pPr>
            <a:r>
              <a:rPr lang="en-US" spc="-15" dirty="0" smtClean="0"/>
              <a:t> </a:t>
            </a:r>
            <a:r>
              <a:rPr lang="en-US" dirty="0" smtClean="0"/>
              <a:t>The</a:t>
            </a:r>
            <a:r>
              <a:rPr lang="en-US" spc="-20" dirty="0" smtClean="0"/>
              <a:t> </a:t>
            </a:r>
            <a:r>
              <a:rPr lang="en-US" dirty="0" smtClean="0"/>
              <a:t>weight</a:t>
            </a:r>
            <a:r>
              <a:rPr lang="en-US" spc="-20" dirty="0" smtClean="0"/>
              <a:t> </a:t>
            </a:r>
            <a:r>
              <a:rPr lang="en-US" dirty="0" smtClean="0"/>
              <a:t>of</a:t>
            </a:r>
            <a:r>
              <a:rPr lang="en-US" spc="-15" dirty="0" smtClean="0"/>
              <a:t> </a:t>
            </a:r>
            <a:r>
              <a:rPr lang="en-US" dirty="0" smtClean="0"/>
              <a:t>each</a:t>
            </a:r>
            <a:r>
              <a:rPr lang="en-US" spc="-15" dirty="0" smtClean="0"/>
              <a:t> </a:t>
            </a:r>
            <a:r>
              <a:rPr lang="en-US" dirty="0" smtClean="0"/>
              <a:t>suppository</a:t>
            </a:r>
            <a:r>
              <a:rPr lang="en-US" spc="-15" dirty="0" smtClean="0"/>
              <a:t> </a:t>
            </a:r>
            <a:r>
              <a:rPr lang="en-US" spc="-50" dirty="0" smtClean="0"/>
              <a:t>=</a:t>
            </a:r>
            <a:r>
              <a:rPr lang="en-US" dirty="0" smtClean="0"/>
              <a:t> 9.82</a:t>
            </a:r>
            <a:r>
              <a:rPr lang="en-US" spc="-5" dirty="0" smtClean="0"/>
              <a:t> </a:t>
            </a:r>
            <a:r>
              <a:rPr lang="en-US" dirty="0" smtClean="0"/>
              <a:t>÷</a:t>
            </a:r>
            <a:r>
              <a:rPr lang="en-US" spc="-5" dirty="0" smtClean="0"/>
              <a:t> </a:t>
            </a:r>
            <a:r>
              <a:rPr lang="en-US" dirty="0" smtClean="0"/>
              <a:t>5</a:t>
            </a:r>
            <a:r>
              <a:rPr lang="en-US" spc="-5" dirty="0" smtClean="0"/>
              <a:t> </a:t>
            </a:r>
            <a:r>
              <a:rPr lang="en-US" dirty="0" smtClean="0"/>
              <a:t>=</a:t>
            </a:r>
            <a:r>
              <a:rPr lang="en-US" spc="-5" dirty="0" smtClean="0"/>
              <a:t> </a:t>
            </a:r>
            <a:r>
              <a:rPr lang="en-US" dirty="0" smtClean="0"/>
              <a:t>1.96</a:t>
            </a:r>
            <a:r>
              <a:rPr lang="en-US" spc="-5" dirty="0" smtClean="0"/>
              <a:t> </a:t>
            </a:r>
            <a:r>
              <a:rPr lang="en-US" spc="-50" dirty="0" smtClean="0"/>
              <a:t>g</a:t>
            </a:r>
            <a:endParaRPr lang="en-US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4737" y="-21843"/>
            <a:ext cx="412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C0504D"/>
                </a:solidFill>
                <a:latin typeface="Times New Roman"/>
                <a:cs typeface="Times New Roman"/>
              </a:rPr>
              <a:t>D.V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95084" y="251459"/>
            <a:ext cx="5334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000000"/>
                </a:solidFill>
              </a:rPr>
              <a:t>0.2 </a:t>
            </a:r>
            <a:r>
              <a:rPr sz="2000" spc="-50" dirty="0">
                <a:solidFill>
                  <a:srgbClr val="000000"/>
                </a:solidFill>
              </a:rPr>
              <a:t>g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3123329" y="556259"/>
            <a:ext cx="5410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0.3 </a:t>
            </a:r>
            <a:r>
              <a:rPr sz="2000" spc="-50" dirty="0">
                <a:latin typeface="Times New Roman"/>
                <a:cs typeface="Times New Roman"/>
              </a:rPr>
              <a:t>g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Times New Roman"/>
                <a:cs typeface="Times New Roman"/>
              </a:rPr>
              <a:t>0.13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03149" y="251459"/>
            <a:ext cx="37846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solidFill>
                  <a:srgbClr val="C0504D"/>
                </a:solidFill>
                <a:latin typeface="Times New Roman"/>
                <a:cs typeface="Times New Roman"/>
              </a:rPr>
              <a:t>2.6</a:t>
            </a:r>
            <a:endParaRPr sz="20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</a:pPr>
            <a:r>
              <a:rPr sz="2000" spc="-25" dirty="0">
                <a:solidFill>
                  <a:srgbClr val="C0504D"/>
                </a:solidFill>
                <a:latin typeface="Times New Roman"/>
                <a:cs typeface="Times New Roman"/>
              </a:rPr>
              <a:t>1.3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25" dirty="0">
                <a:solidFill>
                  <a:srgbClr val="C0504D"/>
                </a:solidFill>
                <a:latin typeface="Times New Roman"/>
                <a:cs typeface="Times New Roman"/>
              </a:rPr>
              <a:t>4.8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500" y="-21843"/>
            <a:ext cx="3975100" cy="2707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55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Rx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-50" dirty="0">
                <a:latin typeface="Times New Roman"/>
                <a:cs typeface="Times New Roman"/>
              </a:rPr>
              <a:t>2</a:t>
            </a:r>
            <a:endParaRPr sz="1800" dirty="0">
              <a:latin typeface="Times New Roman"/>
              <a:cs typeface="Times New Roman"/>
            </a:endParaRPr>
          </a:p>
          <a:p>
            <a:pPr marL="12700" marR="995044">
              <a:lnSpc>
                <a:spcPts val="2400"/>
              </a:lnSpc>
              <a:spcBef>
                <a:spcPts val="75"/>
              </a:spcBef>
            </a:pPr>
            <a:r>
              <a:rPr sz="2000" dirty="0">
                <a:latin typeface="Times New Roman"/>
                <a:cs typeface="Times New Roman"/>
              </a:rPr>
              <a:t>Bismuth </a:t>
            </a:r>
            <a:r>
              <a:rPr sz="2000" spc="-10" dirty="0">
                <a:latin typeface="Times New Roman"/>
                <a:cs typeface="Times New Roman"/>
              </a:rPr>
              <a:t>subgallate Resorcinol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ts val="2320"/>
              </a:lnSpc>
            </a:pPr>
            <a:r>
              <a:rPr sz="2000" dirty="0">
                <a:latin typeface="Times New Roman"/>
                <a:cs typeface="Times New Roman"/>
              </a:rPr>
              <a:t>Zinc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oxide</a:t>
            </a:r>
            <a:endParaRPr sz="2000" dirty="0">
              <a:latin typeface="Times New Roman"/>
              <a:cs typeface="Times New Roman"/>
            </a:endParaRPr>
          </a:p>
          <a:p>
            <a:pPr marL="12700" marR="845819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Oil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lang="en-US" sz="2000" spc="-10" dirty="0" smtClean="0">
                <a:latin typeface="Times New Roman"/>
                <a:cs typeface="Times New Roman"/>
              </a:rPr>
              <a:t>T</a:t>
            </a:r>
            <a:r>
              <a:rPr sz="2000" spc="-10" dirty="0" smtClean="0">
                <a:latin typeface="Times New Roman"/>
                <a:cs typeface="Times New Roman"/>
              </a:rPr>
              <a:t>heobroma</a:t>
            </a:r>
            <a:r>
              <a:rPr lang="en-GB" sz="2000" spc="-10" dirty="0" smtClean="0">
                <a:latin typeface="Times New Roman"/>
                <a:cs typeface="Times New Roman"/>
              </a:rPr>
              <a:t>    </a:t>
            </a:r>
            <a:r>
              <a:rPr sz="2000" spc="-10" dirty="0" err="1" smtClean="0">
                <a:latin typeface="Times New Roman"/>
                <a:cs typeface="Times New Roman"/>
              </a:rPr>
              <a:t>q.s</a:t>
            </a:r>
            <a:r>
              <a:rPr sz="2000" spc="-10" dirty="0">
                <a:latin typeface="Times New Roman"/>
                <a:cs typeface="Times New Roman"/>
              </a:rPr>
              <a:t>. Ft.supp.</a:t>
            </a:r>
            <a:endParaRPr sz="200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M.Ft. 3 supp. using 2 g </a:t>
            </a:r>
            <a:r>
              <a:rPr sz="2000" spc="-20" dirty="0">
                <a:latin typeface="Times New Roman"/>
                <a:cs typeface="Times New Roman"/>
              </a:rPr>
              <a:t>mold </a:t>
            </a:r>
            <a:r>
              <a:rPr sz="2000" dirty="0">
                <a:latin typeface="Times New Roman"/>
                <a:cs typeface="Times New Roman"/>
              </a:rPr>
              <a:t>Sig.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insert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one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night.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u="heavy" spc="-10" dirty="0">
                <a:solidFill>
                  <a:srgbClr val="C0504D"/>
                </a:solidFill>
                <a:uFill>
                  <a:solidFill>
                    <a:srgbClr val="C0504D"/>
                  </a:solidFill>
                </a:uFill>
                <a:latin typeface="Times New Roman"/>
                <a:cs typeface="Times New Roman"/>
              </a:rPr>
              <a:t>Calculations</a:t>
            </a:r>
            <a:r>
              <a:rPr sz="1800" spc="-10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500" y="2659888"/>
            <a:ext cx="9076690" cy="37896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dirty="0">
                <a:latin typeface="Times New Roman"/>
                <a:cs typeface="Times New Roman"/>
              </a:rPr>
              <a:t>Let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no.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supp.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formulated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3+2=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Times New Roman"/>
                <a:cs typeface="Times New Roman"/>
              </a:rPr>
              <a:t>5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0.2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 *5 =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 g Bismuth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subgallate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1g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/2.6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=0.38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base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displaced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by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Bismuth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subgallate.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0.3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 *5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1.5 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Resorcinol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1.5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/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1.3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1.15 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base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displaced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by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Resorcinol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0.13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*5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0.65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Zinc</a:t>
            </a:r>
            <a:r>
              <a:rPr sz="1900" spc="-10" dirty="0">
                <a:latin typeface="Times New Roman"/>
                <a:cs typeface="Times New Roman"/>
              </a:rPr>
              <a:t> oxide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0.65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/4.8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0.135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base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displaced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by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Zinc</a:t>
            </a:r>
            <a:r>
              <a:rPr sz="1900" spc="-10" dirty="0">
                <a:latin typeface="Times New Roman"/>
                <a:cs typeface="Times New Roman"/>
              </a:rPr>
              <a:t> oxide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total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amount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base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displaced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0.38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+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1.15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+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0.135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1.665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≈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1.67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weight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base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required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prepare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five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unmedicated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suppositories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=5*2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10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weight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base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required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prepare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five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medicated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suppositories=10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–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1.67g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8.33g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total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weight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three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drugs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1+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1.5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+0.65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=3.15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8.33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+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3.15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11.48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weight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each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suppository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11.48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/5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=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2.296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50" dirty="0">
                <a:latin typeface="Times New Roman"/>
                <a:cs typeface="Times New Roman"/>
              </a:rPr>
              <a:t>g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7383" rIns="0" bIns="0" rtlCol="0">
            <a:spAutoFit/>
          </a:bodyPr>
          <a:lstStyle/>
          <a:p>
            <a:pPr marL="736600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Glycero</a:t>
            </a:r>
            <a:r>
              <a:rPr sz="2800" spc="-10" dirty="0"/>
              <a:t> </a:t>
            </a:r>
            <a:r>
              <a:rPr sz="2800" dirty="0"/>
              <a:t>–</a:t>
            </a:r>
            <a:r>
              <a:rPr sz="2800" spc="-10" dirty="0"/>
              <a:t> </a:t>
            </a:r>
            <a:r>
              <a:rPr sz="2800" dirty="0"/>
              <a:t>gelatin</a:t>
            </a:r>
            <a:r>
              <a:rPr sz="2800" spc="-10" dirty="0"/>
              <a:t> </a:t>
            </a:r>
            <a:r>
              <a:rPr sz="2800" dirty="0"/>
              <a:t>bases</a:t>
            </a:r>
            <a:r>
              <a:rPr sz="2800" spc="-10" dirty="0"/>
              <a:t> </a:t>
            </a:r>
            <a:r>
              <a:rPr sz="2800" dirty="0"/>
              <a:t>(Water</a:t>
            </a:r>
            <a:r>
              <a:rPr sz="2800" spc="-10" dirty="0"/>
              <a:t> </a:t>
            </a:r>
            <a:r>
              <a:rPr sz="2800" dirty="0"/>
              <a:t>Soluble</a:t>
            </a:r>
            <a:r>
              <a:rPr sz="2800" spc="-10" dirty="0"/>
              <a:t> Bases)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592366" y="926510"/>
            <a:ext cx="7995920" cy="3820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12115" algn="l"/>
              </a:tabLst>
            </a:pPr>
            <a:r>
              <a:rPr sz="2400" dirty="0">
                <a:latin typeface="Times New Roman"/>
                <a:cs typeface="Times New Roman"/>
              </a:rPr>
              <a:t>These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compirse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mixture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glycerol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water,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is 	</a:t>
            </a:r>
            <a:r>
              <a:rPr sz="2400" dirty="0">
                <a:latin typeface="Times New Roman"/>
                <a:cs typeface="Times New Roman"/>
              </a:rPr>
              <a:t>stiffened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gelatin.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commonest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glycerol 	</a:t>
            </a:r>
            <a:r>
              <a:rPr sz="2400" dirty="0">
                <a:latin typeface="Times New Roman"/>
                <a:cs typeface="Times New Roman"/>
              </a:rPr>
              <a:t>suppositories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BP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has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14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%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w/w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gelatin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70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%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w/w 	</a:t>
            </a:r>
            <a:r>
              <a:rPr sz="2400" dirty="0">
                <a:latin typeface="Times New Roman"/>
                <a:cs typeface="Times New Roman"/>
              </a:rPr>
              <a:t>glycerol.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hot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climates,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gelatin</a:t>
            </a:r>
            <a:r>
              <a:rPr sz="2400" spc="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content</a:t>
            </a:r>
            <a:r>
              <a:rPr sz="2400" spc="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increased 	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18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%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w/w.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Font typeface="Arial MT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262890" marR="10795" indent="-250825">
              <a:lnSpc>
                <a:spcPct val="100000"/>
              </a:lnSpc>
              <a:buFont typeface="Arial MT"/>
              <a:buChar char="•"/>
              <a:tabLst>
                <a:tab pos="262890" algn="l"/>
                <a:tab pos="1003300" algn="l"/>
                <a:tab pos="1321435" algn="l"/>
                <a:tab pos="2198370" algn="l"/>
                <a:tab pos="2618105" algn="l"/>
                <a:tab pos="3495040" algn="l"/>
                <a:tab pos="4623435" algn="l"/>
                <a:tab pos="5347970" algn="l"/>
                <a:tab pos="6631305" algn="l"/>
                <a:tab pos="7456170" algn="l"/>
              </a:tabLst>
            </a:pPr>
            <a:r>
              <a:rPr sz="2400" dirty="0">
                <a:latin typeface="Times New Roman"/>
                <a:cs typeface="Times New Roman"/>
              </a:rPr>
              <a:t>Stiffer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masses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containing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higher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proportion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gelatin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are</a:t>
            </a:r>
            <a:r>
              <a:rPr sz="2400" spc="6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when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product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contains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than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about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20</a:t>
            </a:r>
            <a:r>
              <a:rPr sz="2400" spc="1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%</a:t>
            </a:r>
            <a:r>
              <a:rPr sz="2400" spc="1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spc="-20" dirty="0">
                <a:latin typeface="Times New Roman"/>
                <a:cs typeface="Times New Roman"/>
              </a:rPr>
              <a:t>semi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liquid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or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liquid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because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such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additions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make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pervious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mass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soft.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0820" y="5478894"/>
            <a:ext cx="8229598" cy="13501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9636" y="99764"/>
            <a:ext cx="8440420" cy="54681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2909" indent="-26035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22909" algn="l"/>
              </a:tabLst>
            </a:pP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215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glycero</a:t>
            </a:r>
            <a:r>
              <a:rPr sz="215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–</a:t>
            </a:r>
            <a:r>
              <a:rPr sz="215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gelatin</a:t>
            </a:r>
            <a:r>
              <a:rPr sz="215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base</a:t>
            </a:r>
            <a:r>
              <a:rPr sz="215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have</a:t>
            </a:r>
            <a:r>
              <a:rPr sz="215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FF0000"/>
                </a:solidFill>
                <a:latin typeface="Times New Roman"/>
                <a:cs typeface="Times New Roman"/>
              </a:rPr>
              <a:t>some</a:t>
            </a:r>
            <a:r>
              <a:rPr sz="2150" spc="-10" dirty="0">
                <a:solidFill>
                  <a:srgbClr val="FF0000"/>
                </a:solidFill>
                <a:latin typeface="Times New Roman"/>
                <a:cs typeface="Times New Roman"/>
              </a:rPr>
              <a:t> properties:</a:t>
            </a:r>
            <a:endParaRPr sz="2150" dirty="0">
              <a:latin typeface="Times New Roman"/>
              <a:cs typeface="Times New Roman"/>
            </a:endParaRPr>
          </a:p>
          <a:p>
            <a:pPr marL="314960" indent="-293370">
              <a:lnSpc>
                <a:spcPct val="100000"/>
              </a:lnSpc>
              <a:spcBef>
                <a:spcPts val="2455"/>
              </a:spcBef>
              <a:buClr>
                <a:srgbClr val="7F7F7F"/>
              </a:buClr>
              <a:buSzPct val="86046"/>
              <a:buAutoNum type="arabicPeriod"/>
              <a:tabLst>
                <a:tab pos="314960" algn="l"/>
              </a:tabLst>
            </a:pPr>
            <a:r>
              <a:rPr lang="en-GB" sz="2150" dirty="0">
                <a:latin typeface="Times New Roman"/>
                <a:cs typeface="Times New Roman"/>
              </a:rPr>
              <a:t>g</a:t>
            </a:r>
            <a:r>
              <a:rPr sz="2150" dirty="0" err="1" smtClean="0">
                <a:latin typeface="Times New Roman"/>
                <a:cs typeface="Times New Roman"/>
              </a:rPr>
              <a:t>lycero</a:t>
            </a:r>
            <a:r>
              <a:rPr sz="2150" dirty="0">
                <a:latin typeface="Times New Roman"/>
                <a:cs typeface="Times New Roman"/>
              </a:rPr>
              <a:t>–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gelatin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bases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have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physiological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effect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(laxative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effect).</a:t>
            </a:r>
            <a:endParaRPr sz="2150" dirty="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spcBef>
                <a:spcPts val="2450"/>
              </a:spcBef>
              <a:buAutoNum type="arabicPeriod"/>
              <a:tabLst>
                <a:tab pos="356235" algn="l"/>
              </a:tabLst>
            </a:pPr>
            <a:r>
              <a:rPr sz="2150" dirty="0">
                <a:latin typeface="Times New Roman"/>
                <a:cs typeface="Times New Roman"/>
              </a:rPr>
              <a:t>They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are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much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more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difficult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to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prepare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and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handle.</a:t>
            </a:r>
            <a:endParaRPr sz="2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  <a:buAutoNum type="arabicPeriod"/>
            </a:pPr>
            <a:endParaRPr sz="2150" dirty="0">
              <a:latin typeface="Times New Roman"/>
              <a:cs typeface="Times New Roman"/>
            </a:endParaRPr>
          </a:p>
          <a:p>
            <a:pPr marL="381000" marR="290830" indent="-368935">
              <a:lnSpc>
                <a:spcPts val="2500"/>
              </a:lnSpc>
              <a:buAutoNum type="arabicPeriod"/>
              <a:tabLst>
                <a:tab pos="381000" algn="l"/>
              </a:tabLst>
            </a:pP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solution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time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depends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on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content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and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quality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of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gelatin</a:t>
            </a:r>
            <a:r>
              <a:rPr sz="2150" spc="-25" dirty="0">
                <a:latin typeface="Times New Roman"/>
                <a:cs typeface="Times New Roman"/>
              </a:rPr>
              <a:t> and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gas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of</a:t>
            </a:r>
            <a:r>
              <a:rPr sz="2150" spc="-1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10" dirty="0">
                <a:latin typeface="Times New Roman"/>
                <a:cs typeface="Times New Roman"/>
              </a:rPr>
              <a:t> suppository.</a:t>
            </a:r>
            <a:endParaRPr sz="2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0"/>
              </a:spcBef>
              <a:buAutoNum type="arabicPeriod"/>
            </a:pPr>
            <a:endParaRPr sz="2150" dirty="0">
              <a:latin typeface="Times New Roman"/>
              <a:cs typeface="Times New Roman"/>
            </a:endParaRPr>
          </a:p>
          <a:p>
            <a:pPr marL="417830" marR="121285" indent="-405765">
              <a:lnSpc>
                <a:spcPts val="2500"/>
              </a:lnSpc>
              <a:spcBef>
                <a:spcPts val="5"/>
              </a:spcBef>
              <a:buAutoNum type="arabicPeriod"/>
              <a:tabLst>
                <a:tab pos="417830" algn="l"/>
                <a:tab pos="4639945" algn="l"/>
                <a:tab pos="5554345" algn="l"/>
                <a:tab pos="6468745" algn="l"/>
                <a:tab pos="7383145" algn="l"/>
              </a:tabLst>
            </a:pPr>
            <a:r>
              <a:rPr sz="2150" dirty="0">
                <a:latin typeface="Times New Roman"/>
                <a:cs typeface="Times New Roman"/>
              </a:rPr>
              <a:t>Theyare</a:t>
            </a:r>
            <a:r>
              <a:rPr sz="2150" spc="46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hygroscopic</a:t>
            </a:r>
            <a:r>
              <a:rPr sz="2150" spc="-2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and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therefore,</a:t>
            </a:r>
            <a:r>
              <a:rPr sz="2150" dirty="0">
                <a:latin typeface="Times New Roman"/>
                <a:cs typeface="Times New Roman"/>
              </a:rPr>
              <a:t>	</a:t>
            </a:r>
            <a:r>
              <a:rPr sz="2150" spc="-10" dirty="0">
                <a:latin typeface="Times New Roman"/>
                <a:cs typeface="Times New Roman"/>
              </a:rPr>
              <a:t>require</a:t>
            </a:r>
            <a:r>
              <a:rPr sz="2150" dirty="0">
                <a:latin typeface="Times New Roman"/>
                <a:cs typeface="Times New Roman"/>
              </a:rPr>
              <a:t>	</a:t>
            </a:r>
            <a:r>
              <a:rPr sz="2150" spc="-10" dirty="0">
                <a:latin typeface="Times New Roman"/>
                <a:cs typeface="Times New Roman"/>
              </a:rPr>
              <a:t>careful</a:t>
            </a:r>
            <a:r>
              <a:rPr sz="2150" dirty="0">
                <a:latin typeface="Times New Roman"/>
                <a:cs typeface="Times New Roman"/>
              </a:rPr>
              <a:t>	</a:t>
            </a:r>
            <a:r>
              <a:rPr sz="2150" spc="-10" dirty="0">
                <a:latin typeface="Times New Roman"/>
                <a:cs typeface="Times New Roman"/>
              </a:rPr>
              <a:t>storage</a:t>
            </a:r>
            <a:r>
              <a:rPr sz="2150" dirty="0">
                <a:latin typeface="Times New Roman"/>
                <a:cs typeface="Times New Roman"/>
              </a:rPr>
              <a:t>	and</a:t>
            </a:r>
            <a:r>
              <a:rPr sz="2150" spc="-55" dirty="0">
                <a:latin typeface="Times New Roman"/>
                <a:cs typeface="Times New Roman"/>
              </a:rPr>
              <a:t> </a:t>
            </a:r>
            <a:r>
              <a:rPr sz="2150" spc="-25" dirty="0">
                <a:latin typeface="Times New Roman"/>
                <a:cs typeface="Times New Roman"/>
              </a:rPr>
              <a:t>may </a:t>
            </a:r>
            <a:r>
              <a:rPr sz="2150" dirty="0">
                <a:latin typeface="Times New Roman"/>
                <a:cs typeface="Times New Roman"/>
              </a:rPr>
              <a:t>cause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rectal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irritation.</a:t>
            </a:r>
            <a:endParaRPr sz="2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0"/>
              </a:spcBef>
              <a:buAutoNum type="arabicPeriod"/>
            </a:pPr>
            <a:endParaRPr sz="2150" dirty="0">
              <a:latin typeface="Times New Roman"/>
              <a:cs typeface="Times New Roman"/>
            </a:endParaRPr>
          </a:p>
          <a:p>
            <a:pPr marL="357505" marR="5080" indent="-345440">
              <a:lnSpc>
                <a:spcPts val="2500"/>
              </a:lnSpc>
              <a:buAutoNum type="arabicPeriod"/>
              <a:tabLst>
                <a:tab pos="357505" algn="l"/>
              </a:tabLst>
            </a:pPr>
            <a:r>
              <a:rPr sz="2150" dirty="0">
                <a:latin typeface="Times New Roman"/>
                <a:cs typeface="Times New Roman"/>
              </a:rPr>
              <a:t>Because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of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water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content,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microbial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contamination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is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more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likely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spc="-20" dirty="0">
                <a:latin typeface="Times New Roman"/>
                <a:cs typeface="Times New Roman"/>
              </a:rPr>
              <a:t>than </a:t>
            </a:r>
            <a:r>
              <a:rPr sz="2150" dirty="0">
                <a:latin typeface="Times New Roman"/>
                <a:cs typeface="Times New Roman"/>
              </a:rPr>
              <a:t>with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fatty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bases.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Preservatives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may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require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to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be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added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to</a:t>
            </a:r>
            <a:r>
              <a:rPr sz="2150" spc="-1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the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spc="-10" dirty="0">
                <a:latin typeface="Times New Roman"/>
                <a:cs typeface="Times New Roman"/>
              </a:rPr>
              <a:t>product.</a:t>
            </a:r>
            <a:endParaRPr sz="21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150" dirty="0">
              <a:latin typeface="Times New Roman"/>
              <a:cs typeface="Times New Roman"/>
            </a:endParaRPr>
          </a:p>
          <a:p>
            <a:pPr marL="356235" indent="-3435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6235" algn="l"/>
              </a:tabLst>
            </a:pPr>
            <a:r>
              <a:rPr sz="2150" dirty="0">
                <a:latin typeface="Times New Roman"/>
                <a:cs typeface="Times New Roman"/>
              </a:rPr>
              <a:t>Gelatin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is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incompatible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with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protein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precipitants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such</a:t>
            </a:r>
            <a:r>
              <a:rPr sz="2150" spc="-2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as</a:t>
            </a:r>
            <a:r>
              <a:rPr sz="2150" spc="-30" dirty="0">
                <a:latin typeface="Times New Roman"/>
                <a:cs typeface="Times New Roman"/>
              </a:rPr>
              <a:t> </a:t>
            </a:r>
            <a:r>
              <a:rPr sz="2150" dirty="0">
                <a:latin typeface="Times New Roman"/>
                <a:cs typeface="Times New Roman"/>
              </a:rPr>
              <a:t>tannic</a:t>
            </a:r>
            <a:r>
              <a:rPr sz="2150" spc="-25" dirty="0">
                <a:latin typeface="Times New Roman"/>
                <a:cs typeface="Times New Roman"/>
              </a:rPr>
              <a:t> </a:t>
            </a:r>
            <a:r>
              <a:rPr sz="2150" spc="-20" dirty="0">
                <a:latin typeface="Times New Roman"/>
                <a:cs typeface="Times New Roman"/>
              </a:rPr>
              <a:t>acid</a:t>
            </a:r>
            <a:endParaRPr sz="21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25" y="424560"/>
            <a:ext cx="381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7F7F7F"/>
                </a:solidFill>
                <a:latin typeface="Times New Roman"/>
                <a:cs typeface="Times New Roman"/>
              </a:rPr>
              <a:t>Rx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44140" y="1213230"/>
            <a:ext cx="737235" cy="17322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91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9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  <a:p>
            <a:pPr marL="176530">
              <a:lnSpc>
                <a:spcPct val="100000"/>
              </a:lnSpc>
              <a:spcBef>
                <a:spcPts val="4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5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48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100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4025" y="729239"/>
            <a:ext cx="4367530" cy="3440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700" marR="529590" indent="-762000">
              <a:lnSpc>
                <a:spcPct val="116700"/>
              </a:lnSpc>
              <a:spcBef>
                <a:spcPts val="100"/>
              </a:spcBef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Glycerin</a:t>
            </a:r>
            <a:r>
              <a:rPr sz="2400" spc="-3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suppositories</a:t>
            </a:r>
            <a:r>
              <a:rPr sz="2400" spc="-3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(U.S.P.) Glycerol</a:t>
            </a:r>
            <a:endParaRPr sz="2400">
              <a:latin typeface="Times New Roman"/>
              <a:cs typeface="Times New Roman"/>
            </a:endParaRPr>
          </a:p>
          <a:p>
            <a:pPr marL="774700" marR="1633220">
              <a:lnSpc>
                <a:spcPct val="116700"/>
              </a:lnSpc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Sodium</a:t>
            </a:r>
            <a:r>
              <a:rPr sz="2400" spc="-4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stearate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Purified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water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To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make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 about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Ft.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supp.</a:t>
            </a:r>
            <a:endParaRPr sz="2400">
              <a:latin typeface="Times New Roman"/>
              <a:cs typeface="Times New Roman"/>
            </a:endParaRPr>
          </a:p>
          <a:p>
            <a:pPr marL="774700" marR="5080">
              <a:lnSpc>
                <a:spcPct val="116700"/>
              </a:lnSpc>
              <a:tabLst>
                <a:tab pos="1828164" algn="l"/>
              </a:tabLst>
            </a:pP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Mitt.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5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	supp.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using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2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7F7F7F"/>
                </a:solidFill>
                <a:latin typeface="Times New Roman"/>
                <a:cs typeface="Times New Roman"/>
              </a:rPr>
              <a:t>g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mold.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Sig.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one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supp.</a:t>
            </a:r>
            <a:r>
              <a:rPr sz="2400" spc="-15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7F7F7F"/>
                </a:solidFill>
                <a:latin typeface="Times New Roman"/>
                <a:cs typeface="Times New Roman"/>
              </a:rPr>
              <a:t>at</a:t>
            </a:r>
            <a:r>
              <a:rPr sz="2400" spc="-20" dirty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7F7F7F"/>
                </a:solidFill>
                <a:latin typeface="Times New Roman"/>
                <a:cs typeface="Times New Roman"/>
              </a:rPr>
              <a:t>night.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676" rIns="0" bIns="0" rtlCol="0">
            <a:spAutoFit/>
          </a:bodyPr>
          <a:lstStyle/>
          <a:p>
            <a:pPr marL="2455545">
              <a:lnSpc>
                <a:spcPct val="100000"/>
              </a:lnSpc>
              <a:spcBef>
                <a:spcPts val="100"/>
              </a:spcBef>
            </a:pPr>
            <a:r>
              <a:rPr dirty="0"/>
              <a:t>Macrogol</a:t>
            </a:r>
            <a:r>
              <a:rPr spc="-165" dirty="0"/>
              <a:t> </a:t>
            </a:r>
            <a:r>
              <a:rPr spc="-10" dirty="0"/>
              <a:t>(PEG)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812" y="1047125"/>
            <a:ext cx="8695055" cy="526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915" marR="5080" algn="just">
              <a:lnSpc>
                <a:spcPct val="109100"/>
              </a:lnSpc>
              <a:spcBef>
                <a:spcPts val="100"/>
              </a:spcBef>
            </a:pPr>
            <a:r>
              <a:rPr sz="2200" dirty="0">
                <a:latin typeface="Times New Roman"/>
                <a:cs typeface="Times New Roman"/>
              </a:rPr>
              <a:t>These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polyethylene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glycols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blended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together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45" dirty="0">
                <a:latin typeface="Times New Roman"/>
                <a:cs typeface="Times New Roman"/>
              </a:rPr>
              <a:t>  </a:t>
            </a:r>
            <a:r>
              <a:rPr sz="2200" spc="-10" dirty="0">
                <a:latin typeface="Times New Roman"/>
                <a:cs typeface="Times New Roman"/>
              </a:rPr>
              <a:t>produce </a:t>
            </a:r>
            <a:r>
              <a:rPr sz="2200" dirty="0">
                <a:latin typeface="Times New Roman"/>
                <a:cs typeface="Times New Roman"/>
              </a:rPr>
              <a:t>suppository</a:t>
            </a:r>
            <a:r>
              <a:rPr sz="2200" spc="10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bases</a:t>
            </a:r>
            <a:r>
              <a:rPr sz="2200" spc="1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1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vary</a:t>
            </a:r>
            <a:r>
              <a:rPr sz="2200" spc="10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1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melting</a:t>
            </a:r>
            <a:r>
              <a:rPr sz="2200" spc="1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points,</a:t>
            </a:r>
            <a:r>
              <a:rPr sz="2200" spc="10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dissolution</a:t>
            </a:r>
            <a:r>
              <a:rPr sz="2200" spc="11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rates</a:t>
            </a:r>
            <a:r>
              <a:rPr sz="2200" spc="110" dirty="0">
                <a:latin typeface="Times New Roman"/>
                <a:cs typeface="Times New Roman"/>
              </a:rPr>
              <a:t>  </a:t>
            </a:r>
            <a:r>
              <a:rPr sz="2200" spc="-25" dirty="0">
                <a:latin typeface="Times New Roman"/>
                <a:cs typeface="Times New Roman"/>
              </a:rPr>
              <a:t>and </a:t>
            </a:r>
            <a:r>
              <a:rPr sz="2200" dirty="0">
                <a:latin typeface="Times New Roman"/>
                <a:cs typeface="Times New Roman"/>
              </a:rPr>
              <a:t>physical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characteristics.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High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polymers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produce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preparations,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release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drug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slowly.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They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also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brittle,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less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brittle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products,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release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the </a:t>
            </a:r>
            <a:r>
              <a:rPr sz="2200" dirty="0">
                <a:latin typeface="Times New Roman"/>
                <a:cs typeface="Times New Roman"/>
              </a:rPr>
              <a:t>drug</a:t>
            </a:r>
            <a:r>
              <a:rPr sz="2200" spc="21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more</a:t>
            </a:r>
            <a:r>
              <a:rPr sz="2200" spc="22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readily</a:t>
            </a:r>
            <a:r>
              <a:rPr sz="2200" spc="22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can</a:t>
            </a:r>
            <a:r>
              <a:rPr sz="2200" spc="21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be</a:t>
            </a:r>
            <a:r>
              <a:rPr sz="2200" spc="22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prepared</a:t>
            </a:r>
            <a:r>
              <a:rPr sz="2200" spc="22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by</a:t>
            </a:r>
            <a:r>
              <a:rPr sz="2200" spc="21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mixing</a:t>
            </a:r>
            <a:r>
              <a:rPr sz="2200" spc="22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high</a:t>
            </a:r>
            <a:r>
              <a:rPr sz="2200" spc="22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polymers</a:t>
            </a:r>
            <a:r>
              <a:rPr sz="2200" spc="215" dirty="0">
                <a:latin typeface="Times New Roman"/>
                <a:cs typeface="Times New Roman"/>
              </a:rPr>
              <a:t>  </a:t>
            </a:r>
            <a:r>
              <a:rPr sz="2200" spc="-20" dirty="0">
                <a:latin typeface="Times New Roman"/>
                <a:cs typeface="Times New Roman"/>
              </a:rPr>
              <a:t>with </a:t>
            </a:r>
            <a:r>
              <a:rPr sz="2200" dirty="0">
                <a:latin typeface="Times New Roman"/>
                <a:cs typeface="Times New Roman"/>
              </a:rPr>
              <a:t>medium</a:t>
            </a:r>
            <a:r>
              <a:rPr sz="2200" spc="3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and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low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polymers.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Drug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released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as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base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dissolves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in</a:t>
            </a:r>
            <a:r>
              <a:rPr sz="2200" spc="36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the </a:t>
            </a:r>
            <a:r>
              <a:rPr sz="2200" dirty="0">
                <a:latin typeface="Times New Roman"/>
                <a:cs typeface="Times New Roman"/>
              </a:rPr>
              <a:t>rectal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contents.</a:t>
            </a:r>
            <a:endParaRPr sz="2200">
              <a:latin typeface="Times New Roman"/>
              <a:cs typeface="Times New Roman"/>
            </a:endParaRPr>
          </a:p>
          <a:p>
            <a:pPr marL="81915" marR="17780" algn="just">
              <a:lnSpc>
                <a:spcPct val="109100"/>
              </a:lnSpc>
              <a:spcBef>
                <a:spcPts val="425"/>
              </a:spcBef>
            </a:pP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Macrogols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have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several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properties,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which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make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them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ideal</a:t>
            </a:r>
            <a:r>
              <a:rPr sz="2200" spc="20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200" spc="-10" dirty="0">
                <a:solidFill>
                  <a:srgbClr val="FF0000"/>
                </a:solidFill>
                <a:latin typeface="Times New Roman"/>
                <a:cs typeface="Times New Roman"/>
              </a:rPr>
              <a:t>suppository bases:</a:t>
            </a:r>
            <a:endParaRPr sz="2200">
              <a:latin typeface="Times New Roman"/>
              <a:cs typeface="Times New Roman"/>
            </a:endParaRPr>
          </a:p>
          <a:p>
            <a:pPr marL="363855" indent="-351155" algn="just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363855" algn="l"/>
              </a:tabLst>
            </a:pPr>
            <a:r>
              <a:rPr sz="2200" dirty="0">
                <a:latin typeface="Times New Roman"/>
                <a:cs typeface="Times New Roman"/>
              </a:rPr>
              <a:t>They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have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physiological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effect,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e.g.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do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not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produce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laxative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effect.</a:t>
            </a:r>
            <a:endParaRPr sz="2200">
              <a:latin typeface="Times New Roman"/>
              <a:cs typeface="Times New Roman"/>
            </a:endParaRPr>
          </a:p>
          <a:p>
            <a:pPr marL="363855" indent="-351155" algn="just">
              <a:lnSpc>
                <a:spcPct val="100000"/>
              </a:lnSpc>
              <a:spcBef>
                <a:spcPts val="200"/>
              </a:spcBef>
              <a:buAutoNum type="arabicPeriod"/>
              <a:tabLst>
                <a:tab pos="363855" algn="l"/>
              </a:tabLst>
            </a:pPr>
            <a:r>
              <a:rPr sz="2200" dirty="0">
                <a:latin typeface="Times New Roman"/>
                <a:cs typeface="Times New Roman"/>
              </a:rPr>
              <a:t>They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not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prone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microbial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contamination.</a:t>
            </a:r>
            <a:endParaRPr sz="2200">
              <a:latin typeface="Times New Roman"/>
              <a:cs typeface="Times New Roman"/>
            </a:endParaRPr>
          </a:p>
          <a:p>
            <a:pPr marL="375920" marR="247650" indent="-363855" algn="just">
              <a:lnSpc>
                <a:spcPct val="109100"/>
              </a:lnSpc>
              <a:spcBef>
                <a:spcPts val="240"/>
              </a:spcBef>
              <a:buAutoNum type="arabicPeriod"/>
              <a:tabLst>
                <a:tab pos="375920" algn="l"/>
              </a:tabLst>
            </a:pPr>
            <a:r>
              <a:rPr sz="2200" dirty="0">
                <a:latin typeface="Times New Roman"/>
                <a:cs typeface="Times New Roman"/>
              </a:rPr>
              <a:t>Some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polymers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have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at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high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melting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point.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These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are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useful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for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drugs, </a:t>
            </a:r>
            <a:r>
              <a:rPr sz="2200" dirty="0">
                <a:latin typeface="Times New Roman"/>
                <a:cs typeface="Times New Roman"/>
              </a:rPr>
              <a:t>which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lower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melting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point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other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bases.</a:t>
            </a:r>
            <a:endParaRPr sz="2200">
              <a:latin typeface="Times New Roman"/>
              <a:cs typeface="Times New Roman"/>
            </a:endParaRPr>
          </a:p>
          <a:p>
            <a:pPr marL="363855" indent="-351155" algn="just">
              <a:lnSpc>
                <a:spcPct val="100000"/>
              </a:lnSpc>
              <a:spcBef>
                <a:spcPts val="395"/>
              </a:spcBef>
              <a:buAutoNum type="arabicPeriod"/>
              <a:tabLst>
                <a:tab pos="363855" algn="l"/>
              </a:tabLst>
            </a:pPr>
            <a:r>
              <a:rPr sz="2200" dirty="0">
                <a:latin typeface="Times New Roman"/>
                <a:cs typeface="Times New Roman"/>
              </a:rPr>
              <a:t>They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have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high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water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–absorbing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capacity.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713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MT</vt:lpstr>
      <vt:lpstr>Calibri</vt:lpstr>
      <vt:lpstr>Times New Roman</vt:lpstr>
      <vt:lpstr>Office Theme</vt:lpstr>
      <vt:lpstr>Suppositories</vt:lpstr>
      <vt:lpstr>Preparation of suppositories using theobbroma oil base</vt:lpstr>
      <vt:lpstr>PowerPoint Presentation</vt:lpstr>
      <vt:lpstr>PowerPoint Presentation</vt:lpstr>
      <vt:lpstr>0.2 g</vt:lpstr>
      <vt:lpstr>Glycero – gelatin bases (Water Soluble Bases)</vt:lpstr>
      <vt:lpstr>PowerPoint Presentation</vt:lpstr>
      <vt:lpstr>PowerPoint Presentation</vt:lpstr>
      <vt:lpstr>Macrogol (PEG)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Suppositories (2)</dc:title>
  <cp:lastModifiedBy>Microsoft account</cp:lastModifiedBy>
  <cp:revision>6</cp:revision>
  <dcterms:created xsi:type="dcterms:W3CDTF">2026-03-14T00:34:48Z</dcterms:created>
  <dcterms:modified xsi:type="dcterms:W3CDTF">2026-04-03T21:12:14Z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2026-03-14T00:00:00Z</vt:filetime>
  </property>
  <property fmtid="{D5CDD505-2E9C-101B-9397-08002B2CF9AE}" pid="3" name="Creator">
    <vt:lpwstr>Google</vt:lpwstr>
  </property>
  <property fmtid="{D5CDD505-2E9C-101B-9397-08002B2CF9AE}" pid="4" name="LastSaved">
    <vt:filetime>2026-03-14T00:00:00Z</vt:filetime>
  </property>
</Properties>
</file>