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9"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449993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25026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53601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2516446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79587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2230137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781551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2404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546873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B47826-69AE-4945-8ABE-FEB174B2EE53}" type="datetimeFigureOut">
              <a:rPr lang="ar-IQ" smtClean="0"/>
              <a:t>25/09/1444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342421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B47826-69AE-4945-8ABE-FEB174B2EE53}" type="datetimeFigureOut">
              <a:rPr lang="ar-IQ" smtClean="0"/>
              <a:t>25/09/1444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325744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B47826-69AE-4945-8ABE-FEB174B2EE53}" type="datetimeFigureOut">
              <a:rPr lang="ar-IQ" smtClean="0"/>
              <a:t>25/09/1444</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298131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B47826-69AE-4945-8ABE-FEB174B2EE53}" type="datetimeFigureOut">
              <a:rPr lang="ar-IQ" smtClean="0"/>
              <a:t>25/09/1444</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57621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47826-69AE-4945-8ABE-FEB174B2EE53}" type="datetimeFigureOut">
              <a:rPr lang="ar-IQ" smtClean="0"/>
              <a:t>25/09/1444</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260269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B47826-69AE-4945-8ABE-FEB174B2EE53}" type="datetimeFigureOut">
              <a:rPr lang="ar-IQ" smtClean="0"/>
              <a:t>25/09/1444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12111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B47826-69AE-4945-8ABE-FEB174B2EE53}" type="datetimeFigureOut">
              <a:rPr lang="ar-IQ" smtClean="0"/>
              <a:t>25/09/1444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C01D6A-524A-49CF-9965-109232A09685}" type="slidenum">
              <a:rPr lang="ar-IQ" smtClean="0"/>
              <a:t>‹#›</a:t>
            </a:fld>
            <a:endParaRPr lang="ar-IQ"/>
          </a:p>
        </p:txBody>
      </p:sp>
    </p:spTree>
    <p:extLst>
      <p:ext uri="{BB962C8B-B14F-4D97-AF65-F5344CB8AC3E}">
        <p14:creationId xmlns:p14="http://schemas.microsoft.com/office/powerpoint/2010/main" val="3845142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B47826-69AE-4945-8ABE-FEB174B2EE53}" type="datetimeFigureOut">
              <a:rPr lang="ar-IQ" smtClean="0"/>
              <a:t>25/09/1444</a:t>
            </a:fld>
            <a:endParaRPr lang="ar-IQ"/>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0C01D6A-524A-49CF-9965-109232A09685}" type="slidenum">
              <a:rPr lang="ar-IQ" smtClean="0"/>
              <a:t>‹#›</a:t>
            </a:fld>
            <a:endParaRPr lang="ar-IQ"/>
          </a:p>
        </p:txBody>
      </p:sp>
    </p:spTree>
    <p:extLst>
      <p:ext uri="{BB962C8B-B14F-4D97-AF65-F5344CB8AC3E}">
        <p14:creationId xmlns:p14="http://schemas.microsoft.com/office/powerpoint/2010/main" val="1575096538"/>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 id="2147484041" r:id="rId12"/>
    <p:sldLayoutId id="2147484042" r:id="rId13"/>
    <p:sldLayoutId id="2147484043" r:id="rId14"/>
    <p:sldLayoutId id="2147484044" r:id="rId15"/>
    <p:sldLayoutId id="214748404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A5F74-B5F8-4DA4-A334-AC5571794D44}"/>
              </a:ext>
            </a:extLst>
          </p:cNvPr>
          <p:cNvSpPr>
            <a:spLocks noGrp="1"/>
          </p:cNvSpPr>
          <p:nvPr>
            <p:ph type="ctrTitle"/>
          </p:nvPr>
        </p:nvSpPr>
        <p:spPr/>
        <p:txBody>
          <a:bodyPr>
            <a:normAutofit fontScale="90000"/>
          </a:bodyPr>
          <a:lstStyle/>
          <a:p>
            <a:pPr marL="0" marR="0">
              <a:spcBef>
                <a:spcPts val="0"/>
              </a:spcBef>
              <a:spcAft>
                <a:spcPts val="0"/>
              </a:spcAft>
            </a:pPr>
            <a:r>
              <a:rPr lang="en-US" b="1" i="1" dirty="0">
                <a:latin typeface="Times New Roman" panose="02020603050405020304" pitchFamily="18" charset="0"/>
                <a:ea typeface="Times New Roman" panose="02020603050405020304" pitchFamily="18" charset="0"/>
              </a:rPr>
              <a:t>                 Experiment</a:t>
            </a:r>
            <a:r>
              <a:rPr lang="en-US" dirty="0">
                <a:latin typeface="Times New Roman" panose="02020603050405020304" pitchFamily="18" charset="0"/>
                <a:ea typeface="Times New Roman" panose="02020603050405020304" pitchFamily="18" charset="0"/>
              </a:rPr>
              <a:t> </a:t>
            </a:r>
            <a:r>
              <a:rPr lang="en-US" b="1" i="1" dirty="0">
                <a:latin typeface="Times New Roman" panose="02020603050405020304" pitchFamily="18" charset="0"/>
                <a:ea typeface="Times New Roman" panose="02020603050405020304" pitchFamily="18" charset="0"/>
              </a:rPr>
              <a:t>4</a:t>
            </a:r>
            <a:br>
              <a:rPr lang="en-US" dirty="0">
                <a:latin typeface="Times New Roman" panose="02020603050405020304" pitchFamily="18" charset="0"/>
                <a:ea typeface="Times New Roman" panose="02020603050405020304" pitchFamily="18" charset="0"/>
              </a:rPr>
            </a:br>
            <a:endParaRPr lang="ar-IQ" dirty="0"/>
          </a:p>
        </p:txBody>
      </p:sp>
      <p:sp>
        <p:nvSpPr>
          <p:cNvPr id="3" name="Subtitle 2">
            <a:extLst>
              <a:ext uri="{FF2B5EF4-FFF2-40B4-BE49-F238E27FC236}">
                <a16:creationId xmlns:a16="http://schemas.microsoft.com/office/drawing/2014/main" id="{A80C6AF8-4737-4D15-B3AB-7C28C86F3873}"/>
              </a:ext>
            </a:extLst>
          </p:cNvPr>
          <p:cNvSpPr>
            <a:spLocks noGrp="1"/>
          </p:cNvSpPr>
          <p:nvPr>
            <p:ph type="subTitle" idx="1"/>
          </p:nvPr>
        </p:nvSpPr>
        <p:spPr/>
        <p:txBody>
          <a:bodyPr>
            <a:normAutofit/>
          </a:bodyPr>
          <a:lstStyle/>
          <a:p>
            <a:pPr>
              <a:spcBef>
                <a:spcPts val="0"/>
              </a:spcBef>
            </a:pPr>
            <a:r>
              <a:rPr lang="en-US" sz="6000" b="1" i="1" dirty="0">
                <a:latin typeface="Times New Roman" panose="02020603050405020304" pitchFamily="18" charset="0"/>
                <a:ea typeface="Times New Roman" panose="02020603050405020304" pitchFamily="18" charset="0"/>
              </a:rPr>
              <a:t>DISTILLATION </a:t>
            </a:r>
            <a:endParaRPr lang="en-US" sz="6000" i="1" dirty="0">
              <a:effectLst/>
              <a:latin typeface="Times New Roman" panose="02020603050405020304" pitchFamily="18" charset="0"/>
              <a:ea typeface="Times New Roman" panose="02020603050405020304" pitchFamily="18" charset="0"/>
            </a:endParaRPr>
          </a:p>
          <a:p>
            <a:endParaRPr lang="ar-IQ" dirty="0"/>
          </a:p>
        </p:txBody>
      </p:sp>
    </p:spTree>
    <p:extLst>
      <p:ext uri="{BB962C8B-B14F-4D97-AF65-F5344CB8AC3E}">
        <p14:creationId xmlns:p14="http://schemas.microsoft.com/office/powerpoint/2010/main" val="1272666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A626B1-5DB9-9327-C1BB-F279F45703FB}"/>
              </a:ext>
            </a:extLst>
          </p:cNvPr>
          <p:cNvSpPr txBox="1"/>
          <p:nvPr/>
        </p:nvSpPr>
        <p:spPr>
          <a:xfrm>
            <a:off x="665871" y="407964"/>
            <a:ext cx="10860258" cy="4977773"/>
          </a:xfrm>
          <a:prstGeom prst="rect">
            <a:avLst/>
          </a:prstGeom>
          <a:noFill/>
        </p:spPr>
        <p:txBody>
          <a:bodyPr wrap="square">
            <a:spAutoFit/>
          </a:bodyPr>
          <a:lstStyle/>
          <a:p>
            <a:pPr marL="685800" marR="597535" indent="-457200" algn="l">
              <a:lnSpc>
                <a:spcPct val="104000"/>
              </a:lnSpc>
              <a:spcBef>
                <a:spcPts val="0"/>
              </a:spcBef>
              <a:spcAft>
                <a:spcPts val="55"/>
              </a:spcAft>
              <a:buFont typeface="Arial" panose="020B0604020202020204" pitchFamily="34" charset="0"/>
              <a:buChar char="•"/>
            </a:pPr>
            <a:r>
              <a:rPr lang="en-US" sz="2800" b="1" u="sng" dirty="0">
                <a:solidFill>
                  <a:srgbClr val="000000"/>
                </a:solidFill>
                <a:effectLst/>
                <a:uFill>
                  <a:solidFill>
                    <a:srgbClr val="000000"/>
                  </a:solidFill>
                </a:uFill>
                <a:latin typeface="Times New Roman" panose="02020603050405020304" pitchFamily="18" charset="0"/>
                <a:ea typeface="Times New Roman" panose="02020603050405020304" pitchFamily="18" charset="0"/>
              </a:rPr>
              <a:t>Procedure:</a:t>
            </a:r>
            <a:r>
              <a:rPr lang="en-US" sz="2800" b="1" dirty="0">
                <a:solidFill>
                  <a:srgbClr val="000000"/>
                </a:solidFill>
                <a:effectLst/>
                <a:latin typeface="Times New Roman" panose="02020603050405020304" pitchFamily="18" charset="0"/>
                <a:ea typeface="Times New Roman" panose="02020603050405020304" pitchFamily="18" charset="0"/>
              </a:rPr>
              <a:t> </a:t>
            </a:r>
            <a:endParaRPr lang="en-US" sz="2800" dirty="0">
              <a:solidFill>
                <a:srgbClr val="000000"/>
              </a:solidFill>
              <a:effectLst/>
              <a:latin typeface="Times New Roman" panose="02020603050405020304" pitchFamily="18" charset="0"/>
              <a:ea typeface="Times New Roman" panose="02020603050405020304" pitchFamily="18" charset="0"/>
            </a:endParaRP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Put (100 ml) of ethanol in a boiling flask.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Add 2-3 pieces of boiling chips.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Start the water running slowly through the condenser.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Heat until boiling.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Adjust the temperature so that distillation proceeds at 2-3 drops per second.  </a:t>
            </a:r>
          </a:p>
          <a:p>
            <a:pPr marL="685800" marR="0" indent="-457200" algn="just">
              <a:lnSpc>
                <a:spcPct val="103000"/>
              </a:lnSpc>
              <a:spcBef>
                <a:spcPts val="0"/>
              </a:spcBef>
              <a:spcAft>
                <a:spcPts val="15"/>
              </a:spcAft>
              <a:buFont typeface="Arial" panose="020B0604020202020204" pitchFamily="34" charset="0"/>
              <a:buChar char="•"/>
            </a:pPr>
            <a:r>
              <a:rPr lang="en-US" sz="2800" dirty="0">
                <a:solidFill>
                  <a:srgbClr val="000000"/>
                </a:solidFill>
                <a:effectLst/>
                <a:latin typeface="Times New Roman" panose="02020603050405020304" pitchFamily="18" charset="0"/>
                <a:ea typeface="Times New Roman" panose="02020603050405020304" pitchFamily="18" charset="0"/>
              </a:rPr>
              <a:t>       Discard the first 2-3 ml of the distillate.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Continue distillation until you collect 30-60 ml. </a:t>
            </a:r>
          </a:p>
          <a:p>
            <a:pPr marL="457200" marR="0" lvl="0" indent="-457200" algn="just" fontAlgn="base">
              <a:lnSpc>
                <a:spcPct val="103000"/>
              </a:lnSpc>
              <a:spcBef>
                <a:spcPts val="0"/>
              </a:spcBef>
              <a:spcAft>
                <a:spcPts val="15"/>
              </a:spcAft>
              <a:buClr>
                <a:srgbClr val="000000"/>
              </a:buClr>
              <a:buSzPts val="1200"/>
              <a:buFont typeface="Arial" panose="020B0604020202020204" pitchFamily="34" charset="0"/>
              <a:buChar char="•"/>
            </a:pPr>
            <a:r>
              <a:rPr lang="en-US" sz="28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Record the boiling point of your liquid, ethanol. </a:t>
            </a:r>
          </a:p>
          <a:p>
            <a:pPr marL="457200" marR="0" indent="-457200" algn="l">
              <a:lnSpc>
                <a:spcPct val="107000"/>
              </a:lnSpc>
              <a:spcBef>
                <a:spcPts val="0"/>
              </a:spcBef>
              <a:spcAft>
                <a:spcPts val="0"/>
              </a:spcAft>
              <a:buFont typeface="Arial" panose="020B0604020202020204" pitchFamily="34" charset="0"/>
              <a:buChar char="•"/>
            </a:pPr>
            <a:r>
              <a:rPr lang="en-US" sz="2800" b="1" dirty="0">
                <a:solidFill>
                  <a:srgbClr val="000000"/>
                </a:solidFill>
                <a:effectLst/>
                <a:latin typeface="Times New Roman" panose="02020603050405020304" pitchFamily="18" charset="0"/>
                <a:ea typeface="Times New Roman" panose="02020603050405020304" pitchFamily="18" charset="0"/>
              </a:rPr>
              <a:t> </a:t>
            </a:r>
            <a:endParaRPr lang="en-US" sz="2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6939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41FC32-A7BD-457B-9133-0AF878ABE342}"/>
              </a:ext>
            </a:extLst>
          </p:cNvPr>
          <p:cNvSpPr/>
          <p:nvPr/>
        </p:nvSpPr>
        <p:spPr>
          <a:xfrm>
            <a:off x="365760" y="0"/>
            <a:ext cx="11113477" cy="5509200"/>
          </a:xfrm>
          <a:prstGeom prst="rect">
            <a:avLst/>
          </a:prstGeom>
        </p:spPr>
        <p:txBody>
          <a:bodyPr wrap="square">
            <a:spAutoFit/>
          </a:bodyPr>
          <a:lstStyle/>
          <a:p>
            <a:pPr algn="justLow"/>
            <a:r>
              <a:rPr lang="en-US" sz="3200" b="1" u="sng" dirty="0">
                <a:latin typeface="Times New Roman" panose="02020603050405020304" pitchFamily="18" charset="0"/>
                <a:ea typeface="Times New Roman" panose="02020603050405020304" pitchFamily="18" charset="0"/>
                <a:cs typeface="+mj-cs"/>
              </a:rPr>
              <a:t>Useful notes:</a:t>
            </a:r>
            <a:endParaRPr lang="en-US" sz="3200" dirty="0">
              <a:latin typeface="Times New Roman" panose="02020603050405020304" pitchFamily="18" charset="0"/>
              <a:ea typeface="Times New Roman" panose="02020603050405020304" pitchFamily="18" charset="0"/>
              <a:cs typeface="+mj-cs"/>
            </a:endParaRPr>
          </a:p>
          <a:p>
            <a:pPr algn="justLow"/>
            <a:r>
              <a:rPr lang="en-US" sz="3200" dirty="0">
                <a:latin typeface="SymbolMT"/>
                <a:ea typeface="Times New Roman" panose="02020603050405020304" pitchFamily="18" charset="0"/>
                <a:cs typeface="+mj-cs"/>
              </a:rPr>
              <a:t>   • </a:t>
            </a:r>
            <a:r>
              <a:rPr lang="en-US" sz="3200" dirty="0">
                <a:latin typeface="Times New Roman" panose="02020603050405020304" pitchFamily="18" charset="0"/>
                <a:ea typeface="Times New Roman" panose="02020603050405020304" pitchFamily="18" charset="0"/>
                <a:cs typeface="+mj-cs"/>
              </a:rPr>
              <a:t>Pure compound distill over a very narrow range of temperatures.</a:t>
            </a:r>
          </a:p>
          <a:p>
            <a:pPr algn="justLow"/>
            <a:r>
              <a:rPr lang="en-US" sz="3200" dirty="0">
                <a:latin typeface="SymbolMT"/>
                <a:ea typeface="Times New Roman" panose="02020603050405020304" pitchFamily="18" charset="0"/>
                <a:cs typeface="+mj-cs"/>
              </a:rPr>
              <a:t>   • </a:t>
            </a:r>
            <a:r>
              <a:rPr lang="en-US" sz="3200" dirty="0">
                <a:latin typeface="Times New Roman" panose="02020603050405020304" pitchFamily="18" charset="0"/>
                <a:ea typeface="Times New Roman" panose="02020603050405020304" pitchFamily="18" charset="0"/>
                <a:cs typeface="+mj-cs"/>
              </a:rPr>
              <a:t>The boiling point is affected by impurities; some may increase the boiling point, others may decrease it, and some may not affect it. For example the addition of sodium chloride to water results in raising the boiling point of water. The effect observed here is the lowering of the vapor pressure of water that is, the tendency of the molecules to escape has been diminished.</a:t>
            </a:r>
          </a:p>
          <a:p>
            <a:pPr algn="justLow"/>
            <a:r>
              <a:rPr lang="en-US" sz="3200" dirty="0">
                <a:latin typeface="SymbolMT"/>
                <a:ea typeface="Times New Roman" panose="02020603050405020304" pitchFamily="18" charset="0"/>
                <a:cs typeface="+mj-cs"/>
              </a:rPr>
              <a:t>   • </a:t>
            </a:r>
            <a:r>
              <a:rPr lang="en-US" sz="3200" dirty="0">
                <a:latin typeface="Times New Roman" panose="02020603050405020304" pitchFamily="18" charset="0"/>
                <a:ea typeface="Times New Roman" panose="02020603050405020304" pitchFamily="18" charset="0"/>
                <a:cs typeface="+mj-cs"/>
              </a:rPr>
              <a:t>Usually the first few milliliters contain water or volatile impurities; the second portion contains the pure substance.</a:t>
            </a:r>
            <a:endParaRPr lang="en-US" sz="3200" dirty="0">
              <a:effectLst/>
              <a:latin typeface="Times New Roman" panose="02020603050405020304" pitchFamily="18" charset="0"/>
              <a:ea typeface="Times New Roman" panose="02020603050405020304" pitchFamily="18" charset="0"/>
              <a:cs typeface="+mj-cs"/>
            </a:endParaRPr>
          </a:p>
        </p:txBody>
      </p:sp>
    </p:spTree>
    <p:extLst>
      <p:ext uri="{BB962C8B-B14F-4D97-AF65-F5344CB8AC3E}">
        <p14:creationId xmlns:p14="http://schemas.microsoft.com/office/powerpoint/2010/main" val="3566265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815" y="687607"/>
            <a:ext cx="8328073" cy="6756107"/>
          </a:xfrm>
          <a:prstGeom prst="rect">
            <a:avLst/>
          </a:prstGeom>
        </p:spPr>
      </p:pic>
    </p:spTree>
    <p:extLst>
      <p:ext uri="{BB962C8B-B14F-4D97-AF65-F5344CB8AC3E}">
        <p14:creationId xmlns:p14="http://schemas.microsoft.com/office/powerpoint/2010/main" val="3589525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E65D16-42AA-4554-A129-0ECF4AC505C7}"/>
              </a:ext>
            </a:extLst>
          </p:cNvPr>
          <p:cNvSpPr/>
          <p:nvPr/>
        </p:nvSpPr>
        <p:spPr>
          <a:xfrm>
            <a:off x="457200" y="274290"/>
            <a:ext cx="11277600" cy="4093428"/>
          </a:xfrm>
          <a:prstGeom prst="rect">
            <a:avLst/>
          </a:prstGeom>
        </p:spPr>
        <p:txBody>
          <a:bodyPr wrap="square">
            <a:spAutoFit/>
          </a:bodyPr>
          <a:lstStyle/>
          <a:p>
            <a:pPr algn="justLow"/>
            <a:r>
              <a:rPr lang="en-US" sz="4400" b="1" i="1" dirty="0">
                <a:latin typeface="Times New Roman" panose="02020603050405020304" pitchFamily="18" charset="0"/>
                <a:ea typeface="Times New Roman" panose="02020603050405020304" pitchFamily="18" charset="0"/>
              </a:rPr>
              <a:t>Distillation</a:t>
            </a:r>
            <a:r>
              <a:rPr lang="en-US" sz="3600" dirty="0">
                <a:latin typeface="Times New Roman" panose="02020603050405020304" pitchFamily="18" charset="0"/>
                <a:ea typeface="Times New Roman" panose="02020603050405020304" pitchFamily="18" charset="0"/>
              </a:rPr>
              <a:t> :</a:t>
            </a:r>
          </a:p>
          <a:p>
            <a:pPr algn="justLow"/>
            <a:r>
              <a:rPr lang="en-US" sz="3600" dirty="0">
                <a:latin typeface="Times New Roman" panose="02020603050405020304" pitchFamily="18" charset="0"/>
                <a:ea typeface="Times New Roman" panose="02020603050405020304" pitchFamily="18" charset="0"/>
              </a:rPr>
              <a:t>is process of purification of liquid organic compounds by  the  heat and condensation of the vapors state to the liquid state.</a:t>
            </a:r>
          </a:p>
          <a:p>
            <a:pPr algn="justLow"/>
            <a:r>
              <a:rPr lang="en-US" sz="3600" dirty="0">
                <a:latin typeface="Times New Roman" panose="02020603050405020304" pitchFamily="18" charset="0"/>
                <a:ea typeface="Times New Roman" panose="02020603050405020304" pitchFamily="18" charset="0"/>
              </a:rPr>
              <a:t>The temperature at which the liquid distills is definite value (at a given pressure)for every pure organic compound and is known as the boiling point.</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4184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B48B89-0AA6-4698-9B69-1AEE9119DE84}"/>
              </a:ext>
            </a:extLst>
          </p:cNvPr>
          <p:cNvSpPr/>
          <p:nvPr/>
        </p:nvSpPr>
        <p:spPr>
          <a:xfrm>
            <a:off x="506437" y="0"/>
            <a:ext cx="10592972" cy="5355312"/>
          </a:xfrm>
          <a:prstGeom prst="rect">
            <a:avLst/>
          </a:prstGeom>
        </p:spPr>
        <p:txBody>
          <a:bodyPr wrap="square">
            <a:spAutoFit/>
          </a:bodyPr>
          <a:lstStyle/>
          <a:p>
            <a:pPr algn="justLow"/>
            <a:r>
              <a:rPr lang="en-US" sz="5400" b="1" i="1" u="sng" dirty="0">
                <a:latin typeface="Times New Roman" panose="02020603050405020304" pitchFamily="18" charset="0"/>
                <a:ea typeface="Times New Roman" panose="02020603050405020304" pitchFamily="18" charset="0"/>
              </a:rPr>
              <a:t>Aim of the experiment:</a:t>
            </a:r>
            <a:endParaRPr lang="en-US" sz="5400" i="1" dirty="0">
              <a:latin typeface="Times New Roman" panose="02020603050405020304" pitchFamily="18" charset="0"/>
              <a:ea typeface="Times New Roman" panose="02020603050405020304" pitchFamily="18" charset="0"/>
            </a:endParaRPr>
          </a:p>
          <a:p>
            <a:pPr marL="742950" marR="0" lvl="1" indent="-285750" algn="justLow">
              <a:spcBef>
                <a:spcPts val="0"/>
              </a:spcBef>
              <a:spcAft>
                <a:spcPts val="0"/>
              </a:spcAft>
              <a:buFont typeface="+mj-lt"/>
              <a:buAutoNum type="arabicPeriod"/>
              <a:tabLst>
                <a:tab pos="952500" algn="l"/>
              </a:tabLst>
            </a:pPr>
            <a:r>
              <a:rPr lang="en-US" sz="3600" dirty="0">
                <a:latin typeface="Times New Roman" panose="02020603050405020304" pitchFamily="18" charset="0"/>
                <a:ea typeface="Times New Roman" panose="02020603050405020304" pitchFamily="18" charset="0"/>
              </a:rPr>
              <a:t>Purification of liquid organic substances.</a:t>
            </a:r>
          </a:p>
          <a:p>
            <a:pPr marL="742950" marR="0" lvl="1" indent="-285750" algn="justLow">
              <a:spcBef>
                <a:spcPts val="0"/>
              </a:spcBef>
              <a:spcAft>
                <a:spcPts val="0"/>
              </a:spcAft>
              <a:buFont typeface="+mj-lt"/>
              <a:buAutoNum type="arabicPeriod"/>
              <a:tabLst>
                <a:tab pos="952500" algn="l"/>
              </a:tabLst>
            </a:pPr>
            <a:r>
              <a:rPr lang="en-US" sz="3600" dirty="0">
                <a:latin typeface="Times New Roman" panose="02020603050405020304" pitchFamily="18" charset="0"/>
                <a:ea typeface="Times New Roman" panose="02020603050405020304" pitchFamily="18" charset="0"/>
              </a:rPr>
              <a:t>Determination of the boiling point.</a:t>
            </a:r>
          </a:p>
          <a:p>
            <a:pPr marL="742950" marR="0" lvl="1" indent="-285750" algn="justLow">
              <a:spcBef>
                <a:spcPts val="0"/>
              </a:spcBef>
              <a:spcAft>
                <a:spcPts val="0"/>
              </a:spcAft>
              <a:buFont typeface="+mj-lt"/>
              <a:buAutoNum type="arabicPeriod"/>
              <a:tabLst>
                <a:tab pos="952500" algn="l"/>
              </a:tabLst>
            </a:pPr>
            <a:r>
              <a:rPr lang="en-US" sz="3600" dirty="0">
                <a:latin typeface="Times New Roman" panose="02020603050405020304" pitchFamily="18" charset="0"/>
                <a:ea typeface="Times New Roman" panose="02020603050405020304" pitchFamily="18" charset="0"/>
              </a:rPr>
              <a:t>Separation of liquid organic substances from each other or from a nonvolatile compound.</a:t>
            </a:r>
          </a:p>
          <a:p>
            <a:pPr algn="justLow"/>
            <a:r>
              <a:rPr lang="en-US" sz="3600" dirty="0">
                <a:latin typeface="Times New Roman" panose="02020603050405020304" pitchFamily="18" charset="0"/>
                <a:ea typeface="Times New Roman" panose="02020603050405020304" pitchFamily="18" charset="0"/>
              </a:rPr>
              <a:t>   Distillation limited  because some organic compounds decompose when an attempt is made to distill them at a normal atmospheric pressure.</a:t>
            </a:r>
          </a:p>
          <a:p>
            <a:pPr algn="justLow"/>
            <a:r>
              <a:rPr lang="en-US" sz="3600" b="1" dirty="0">
                <a:latin typeface="Times New Roman" panose="02020603050405020304" pitchFamily="18" charset="0"/>
                <a:ea typeface="Times New Roman" panose="02020603050405020304" pitchFamily="18" charset="0"/>
              </a:rPr>
              <a:t>  </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89656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402-C251-4B32-9B86-71FF82B4C923}"/>
              </a:ext>
            </a:extLst>
          </p:cNvPr>
          <p:cNvSpPr>
            <a:spLocks noGrp="1"/>
          </p:cNvSpPr>
          <p:nvPr>
            <p:ph type="title"/>
          </p:nvPr>
        </p:nvSpPr>
        <p:spPr>
          <a:xfrm>
            <a:off x="261424" y="154745"/>
            <a:ext cx="10515600" cy="844061"/>
          </a:xfrm>
        </p:spPr>
        <p:txBody>
          <a:bodyPr>
            <a:normAutofit/>
          </a:bodyPr>
          <a:lstStyle/>
          <a:p>
            <a:r>
              <a:rPr lang="en-US" sz="4800" b="1" i="1" u="sng" dirty="0">
                <a:latin typeface="Times New Roman" panose="02020603050405020304" pitchFamily="18" charset="0"/>
                <a:ea typeface="Times New Roman" panose="02020603050405020304" pitchFamily="18" charset="0"/>
              </a:rPr>
              <a:t>Types of Distillation:</a:t>
            </a:r>
            <a:endParaRPr lang="ar-IQ" sz="4800" i="1" dirty="0"/>
          </a:p>
        </p:txBody>
      </p:sp>
      <p:sp>
        <p:nvSpPr>
          <p:cNvPr id="3" name="Rectangle 2">
            <a:extLst>
              <a:ext uri="{FF2B5EF4-FFF2-40B4-BE49-F238E27FC236}">
                <a16:creationId xmlns:a16="http://schemas.microsoft.com/office/drawing/2014/main" id="{49A0C1DC-6C20-4919-A025-71C37361C1F0}"/>
              </a:ext>
            </a:extLst>
          </p:cNvPr>
          <p:cNvSpPr/>
          <p:nvPr/>
        </p:nvSpPr>
        <p:spPr>
          <a:xfrm>
            <a:off x="0" y="1111349"/>
            <a:ext cx="11310425" cy="1384995"/>
          </a:xfrm>
          <a:prstGeom prst="rect">
            <a:avLst/>
          </a:prstGeom>
        </p:spPr>
        <p:txBody>
          <a:bodyPr wrap="square">
            <a:spAutoFit/>
          </a:bodyPr>
          <a:lstStyle/>
          <a:p>
            <a:pPr marL="742950" lvl="1" indent="-285750" algn="justLow">
              <a:buFont typeface="+mj-lt"/>
              <a:buAutoNum type="arabicPeriod"/>
              <a:tabLst>
                <a:tab pos="952500" algn="l"/>
              </a:tabLst>
            </a:pPr>
            <a:r>
              <a:rPr lang="en-US" sz="2800" dirty="0">
                <a:latin typeface="Times New Roman" panose="02020603050405020304" pitchFamily="18" charset="0"/>
                <a:ea typeface="Times New Roman" panose="02020603050405020304" pitchFamily="18" charset="0"/>
              </a:rPr>
              <a:t>Simple distillation: This method is used for the separation of liquids having    boiling points ranging from 30 °C to 150 °C and is stable to heat.</a:t>
            </a:r>
            <a:endParaRPr lang="en-US" sz="2800" dirty="0">
              <a:effectLst/>
              <a:latin typeface="Times New Roman" panose="02020603050405020304" pitchFamily="18" charset="0"/>
              <a:ea typeface="Times New Roman" panose="02020603050405020304" pitchFamily="18" charset="0"/>
            </a:endParaRPr>
          </a:p>
        </p:txBody>
      </p:sp>
      <p:pic>
        <p:nvPicPr>
          <p:cNvPr id="4" name="Picture 3" descr="Simple distillation">
            <a:extLst>
              <a:ext uri="{FF2B5EF4-FFF2-40B4-BE49-F238E27FC236}">
                <a16:creationId xmlns:a16="http://schemas.microsoft.com/office/drawing/2014/main" id="{DD430E1B-E355-4A0D-9D74-52F4063F024F}"/>
              </a:ext>
            </a:extLst>
          </p:cNvPr>
          <p:cNvPicPr/>
          <p:nvPr/>
        </p:nvPicPr>
        <p:blipFill>
          <a:blip r:embed="rId2"/>
          <a:srcRect/>
          <a:stretch>
            <a:fillRect/>
          </a:stretch>
        </p:blipFill>
        <p:spPr bwMode="auto">
          <a:xfrm>
            <a:off x="3038621" y="2496345"/>
            <a:ext cx="5725551" cy="3707508"/>
          </a:xfrm>
          <a:prstGeom prst="rect">
            <a:avLst/>
          </a:prstGeom>
          <a:noFill/>
          <a:ln w="9525">
            <a:noFill/>
            <a:miter lim="800000"/>
            <a:headEnd/>
            <a:tailEnd/>
          </a:ln>
        </p:spPr>
      </p:pic>
    </p:spTree>
    <p:extLst>
      <p:ext uri="{BB962C8B-B14F-4D97-AF65-F5344CB8AC3E}">
        <p14:creationId xmlns:p14="http://schemas.microsoft.com/office/powerpoint/2010/main" val="4214714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03DEB97-46BB-41E1-B80A-B12D6860D6AA}"/>
              </a:ext>
            </a:extLst>
          </p:cNvPr>
          <p:cNvSpPr/>
          <p:nvPr/>
        </p:nvSpPr>
        <p:spPr>
          <a:xfrm>
            <a:off x="140677" y="197346"/>
            <a:ext cx="11254154" cy="3231654"/>
          </a:xfrm>
          <a:prstGeom prst="rect">
            <a:avLst/>
          </a:prstGeom>
        </p:spPr>
        <p:txBody>
          <a:bodyPr wrap="square">
            <a:spAutoFit/>
          </a:bodyPr>
          <a:lstStyle/>
          <a:p>
            <a:pPr lvl="1" algn="justLow">
              <a:tabLst>
                <a:tab pos="952500" algn="l"/>
              </a:tabLst>
            </a:pPr>
            <a:r>
              <a:rPr lang="en-US" sz="3200" dirty="0">
                <a:latin typeface="Times New Roman" panose="02020603050405020304" pitchFamily="18" charset="0"/>
                <a:ea typeface="Times New Roman" panose="02020603050405020304" pitchFamily="18" charset="0"/>
              </a:rPr>
              <a:t>2.</a:t>
            </a:r>
            <a:r>
              <a:rPr lang="en-US" sz="2800" dirty="0">
                <a:latin typeface="Times New Roman" panose="02020603050405020304" pitchFamily="18" charset="0"/>
                <a:ea typeface="Times New Roman" panose="02020603050405020304" pitchFamily="18" charset="0"/>
              </a:rPr>
              <a:t>Vacuum distillation. (Distillation under reduced or diminished pressure): This method is used for the separation of liquids with </a:t>
            </a:r>
            <a:r>
              <a:rPr lang="en-US" sz="2800" b="1" dirty="0">
                <a:latin typeface="Times New Roman" panose="02020603050405020304" pitchFamily="18" charset="0"/>
                <a:ea typeface="Times New Roman" panose="02020603050405020304" pitchFamily="18" charset="0"/>
              </a:rPr>
              <a:t>high </a:t>
            </a:r>
            <a:r>
              <a:rPr lang="en-US" sz="2800" dirty="0">
                <a:latin typeface="Times New Roman" panose="02020603050405020304" pitchFamily="18" charset="0"/>
                <a:ea typeface="Times New Roman" panose="02020603050405020304" pitchFamily="18" charset="0"/>
              </a:rPr>
              <a:t>boiling points or is </a:t>
            </a:r>
            <a:r>
              <a:rPr lang="en-US" sz="2800" b="1" dirty="0">
                <a:latin typeface="Times New Roman" panose="02020603050405020304" pitchFamily="18" charset="0"/>
                <a:ea typeface="Times New Roman" panose="02020603050405020304" pitchFamily="18" charset="0"/>
              </a:rPr>
              <a:t>unstable</a:t>
            </a:r>
            <a:r>
              <a:rPr lang="en-US" sz="2800" dirty="0">
                <a:latin typeface="Times New Roman" panose="02020603050405020304" pitchFamily="18" charset="0"/>
                <a:ea typeface="Times New Roman" panose="02020603050405020304" pitchFamily="18" charset="0"/>
              </a:rPr>
              <a:t> to heat. These difficulties may be overcome by lowering the pressure over the substance, thus lowering the boiling point and the temperature necessary to effect the distillation (diminished-pressure distillation).</a:t>
            </a:r>
          </a:p>
          <a:p>
            <a:pPr algn="justLow"/>
            <a:r>
              <a:rPr lang="en-US" sz="3200" dirty="0">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p:txBody>
      </p:sp>
      <p:pic>
        <p:nvPicPr>
          <p:cNvPr id="3" name="Picture 2" descr="C:\Users\SABAA\Desktop\va1.PNG">
            <a:extLst>
              <a:ext uri="{FF2B5EF4-FFF2-40B4-BE49-F238E27FC236}">
                <a16:creationId xmlns:a16="http://schemas.microsoft.com/office/drawing/2014/main" id="{8DD0CEE7-C7DE-488A-82FD-FA465A8659E7}"/>
              </a:ext>
            </a:extLst>
          </p:cNvPr>
          <p:cNvPicPr/>
          <p:nvPr/>
        </p:nvPicPr>
        <p:blipFill>
          <a:blip r:embed="rId2"/>
          <a:srcRect/>
          <a:stretch>
            <a:fillRect/>
          </a:stretch>
        </p:blipFill>
        <p:spPr bwMode="auto">
          <a:xfrm>
            <a:off x="1674055" y="2914796"/>
            <a:ext cx="8947053" cy="3507105"/>
          </a:xfrm>
          <a:prstGeom prst="rect">
            <a:avLst/>
          </a:prstGeom>
          <a:noFill/>
          <a:ln w="9525">
            <a:noFill/>
            <a:miter lim="800000"/>
            <a:headEnd/>
            <a:tailEnd/>
          </a:ln>
        </p:spPr>
      </p:pic>
    </p:spTree>
    <p:extLst>
      <p:ext uri="{BB962C8B-B14F-4D97-AF65-F5344CB8AC3E}">
        <p14:creationId xmlns:p14="http://schemas.microsoft.com/office/powerpoint/2010/main" val="3712604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AB67CA-827A-49FC-A4BB-55FD357D9C38}"/>
              </a:ext>
            </a:extLst>
          </p:cNvPr>
          <p:cNvSpPr/>
          <p:nvPr/>
        </p:nvSpPr>
        <p:spPr>
          <a:xfrm>
            <a:off x="140677" y="300224"/>
            <a:ext cx="11648049" cy="954107"/>
          </a:xfrm>
          <a:prstGeom prst="rect">
            <a:avLst/>
          </a:prstGeom>
        </p:spPr>
        <p:txBody>
          <a:bodyPr wrap="square">
            <a:spAutoFit/>
          </a:bodyPr>
          <a:lstStyle/>
          <a:p>
            <a:pPr marL="685800" marR="0" algn="justLow">
              <a:spcBef>
                <a:spcPts val="0"/>
              </a:spcBef>
              <a:spcAft>
                <a:spcPts val="0"/>
              </a:spcAft>
            </a:pPr>
            <a:r>
              <a:rPr lang="en-US" sz="2800" dirty="0">
                <a:latin typeface="Times New Roman" panose="02020603050405020304" pitchFamily="18" charset="0"/>
                <a:ea typeface="Times New Roman" panose="02020603050405020304" pitchFamily="18" charset="0"/>
              </a:rPr>
              <a:t>3.Steam distillation: This method is used for the purification of </a:t>
            </a:r>
          </a:p>
          <a:p>
            <a:pPr marL="685800" marR="0" algn="justLow">
              <a:spcBef>
                <a:spcPts val="0"/>
              </a:spcBef>
              <a:spcAft>
                <a:spcPts val="0"/>
              </a:spcAft>
            </a:pPr>
            <a:r>
              <a:rPr lang="en-US" sz="2800" b="1" dirty="0">
                <a:latin typeface="Times New Roman" panose="02020603050405020304" pitchFamily="18" charset="0"/>
                <a:ea typeface="Times New Roman" panose="02020603050405020304" pitchFamily="18" charset="0"/>
              </a:rPr>
              <a:t>non-volatile</a:t>
            </a:r>
            <a:r>
              <a:rPr lang="en-US" sz="2800" dirty="0">
                <a:latin typeface="Times New Roman" panose="02020603050405020304" pitchFamily="18" charset="0"/>
                <a:ea typeface="Times New Roman" panose="02020603050405020304" pitchFamily="18" charset="0"/>
              </a:rPr>
              <a:t> organic compounds and which are immiscible with water.</a:t>
            </a:r>
            <a:endParaRPr lang="en-US" sz="2800" dirty="0">
              <a:effectLst/>
              <a:latin typeface="Times New Roman" panose="02020603050405020304" pitchFamily="18" charset="0"/>
              <a:ea typeface="Times New Roman" panose="02020603050405020304" pitchFamily="18" charset="0"/>
            </a:endParaRPr>
          </a:p>
        </p:txBody>
      </p:sp>
      <p:pic>
        <p:nvPicPr>
          <p:cNvPr id="3" name="Picture 2" descr="C:\Users\SABAA\Desktop\steem di.PNG">
            <a:extLst>
              <a:ext uri="{FF2B5EF4-FFF2-40B4-BE49-F238E27FC236}">
                <a16:creationId xmlns:a16="http://schemas.microsoft.com/office/drawing/2014/main" id="{93E7D1E2-736D-427C-9848-AB649D67A172}"/>
              </a:ext>
            </a:extLst>
          </p:cNvPr>
          <p:cNvPicPr/>
          <p:nvPr/>
        </p:nvPicPr>
        <p:blipFill>
          <a:blip r:embed="rId2"/>
          <a:srcRect/>
          <a:stretch>
            <a:fillRect/>
          </a:stretch>
        </p:blipFill>
        <p:spPr bwMode="auto">
          <a:xfrm>
            <a:off x="1237957" y="1648143"/>
            <a:ext cx="10072468" cy="4499439"/>
          </a:xfrm>
          <a:prstGeom prst="rect">
            <a:avLst/>
          </a:prstGeom>
          <a:noFill/>
          <a:ln w="9525">
            <a:noFill/>
            <a:miter lim="800000"/>
            <a:headEnd/>
            <a:tailEnd/>
          </a:ln>
        </p:spPr>
      </p:pic>
    </p:spTree>
    <p:extLst>
      <p:ext uri="{BB962C8B-B14F-4D97-AF65-F5344CB8AC3E}">
        <p14:creationId xmlns:p14="http://schemas.microsoft.com/office/powerpoint/2010/main" val="70665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11ED9C-9CF2-434C-8393-46A2A794CBD3}"/>
              </a:ext>
            </a:extLst>
          </p:cNvPr>
          <p:cNvSpPr/>
          <p:nvPr/>
        </p:nvSpPr>
        <p:spPr>
          <a:xfrm>
            <a:off x="-1" y="185896"/>
            <a:ext cx="11437035" cy="1815882"/>
          </a:xfrm>
          <a:prstGeom prst="rect">
            <a:avLst/>
          </a:prstGeom>
        </p:spPr>
        <p:txBody>
          <a:bodyPr wrap="square">
            <a:spAutoFit/>
          </a:bodyPr>
          <a:lstStyle/>
          <a:p>
            <a:pPr lvl="1" algn="justLow">
              <a:tabLst>
                <a:tab pos="952500" algn="l"/>
              </a:tabLst>
            </a:pPr>
            <a:r>
              <a:rPr lang="en-US" sz="2800" dirty="0">
                <a:latin typeface="Times New Roman" panose="02020603050405020304" pitchFamily="18" charset="0"/>
                <a:ea typeface="Times New Roman" panose="02020603050405020304" pitchFamily="18" charset="0"/>
              </a:rPr>
              <a:t>5.Fractional distillation: This method is used for the separation of </a:t>
            </a:r>
            <a:r>
              <a:rPr lang="en-US" sz="2800" b="1" dirty="0">
                <a:latin typeface="Times New Roman" panose="02020603050405020304" pitchFamily="18" charset="0"/>
                <a:ea typeface="Times New Roman" panose="02020603050405020304" pitchFamily="18" charset="0"/>
              </a:rPr>
              <a:t>two or more liquids with different boiling points</a:t>
            </a:r>
            <a:r>
              <a:rPr lang="en-US" sz="2800" dirty="0">
                <a:latin typeface="Times New Roman" panose="02020603050405020304" pitchFamily="18" charset="0"/>
                <a:ea typeface="Times New Roman" panose="02020603050405020304" pitchFamily="18" charset="0"/>
              </a:rPr>
              <a:t>. Fractional distillation is the process of collecting separate fractions according to controlled boiling ranges during the distillation of a mixture of substances.</a:t>
            </a:r>
            <a:endParaRPr lang="en-US" sz="2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C55E2AC5-7C42-07E3-EEE5-8F2948FF3C00}"/>
              </a:ext>
            </a:extLst>
          </p:cNvPr>
          <p:cNvPicPr/>
          <p:nvPr/>
        </p:nvPicPr>
        <p:blipFill>
          <a:blip r:embed="rId2"/>
          <a:stretch>
            <a:fillRect/>
          </a:stretch>
        </p:blipFill>
        <p:spPr>
          <a:xfrm>
            <a:off x="4248443" y="2620962"/>
            <a:ext cx="3629465" cy="2555949"/>
          </a:xfrm>
          <a:prstGeom prst="rect">
            <a:avLst/>
          </a:prstGeom>
        </p:spPr>
      </p:pic>
      <p:sp>
        <p:nvSpPr>
          <p:cNvPr id="6" name="TextBox 5">
            <a:extLst>
              <a:ext uri="{FF2B5EF4-FFF2-40B4-BE49-F238E27FC236}">
                <a16:creationId xmlns:a16="http://schemas.microsoft.com/office/drawing/2014/main" id="{66CA42D5-8CDC-E711-66A0-1FF12248C77C}"/>
              </a:ext>
            </a:extLst>
          </p:cNvPr>
          <p:cNvSpPr txBox="1"/>
          <p:nvPr/>
        </p:nvSpPr>
        <p:spPr>
          <a:xfrm>
            <a:off x="3657600" y="5426763"/>
            <a:ext cx="6105378" cy="369332"/>
          </a:xfrm>
          <a:prstGeom prst="rect">
            <a:avLst/>
          </a:prstGeom>
          <a:noFill/>
        </p:spPr>
        <p:txBody>
          <a:bodyPr wrap="square">
            <a:spAutoFit/>
          </a:bodyPr>
          <a:lstStyle/>
          <a:p>
            <a:r>
              <a:rPr lang="en-US" sz="1800" dirty="0">
                <a:solidFill>
                  <a:srgbClr val="000000"/>
                </a:solidFill>
                <a:effectLst/>
                <a:latin typeface="Times New Roman" panose="02020603050405020304" pitchFamily="18" charset="0"/>
                <a:ea typeface="Times New Roman" panose="02020603050405020304" pitchFamily="18" charset="0"/>
              </a:rPr>
              <a:t>condensers for Fractional distillation </a:t>
            </a:r>
            <a:endParaRPr lang="en-US" dirty="0"/>
          </a:p>
        </p:txBody>
      </p:sp>
    </p:spTree>
    <p:extLst>
      <p:ext uri="{BB962C8B-B14F-4D97-AF65-F5344CB8AC3E}">
        <p14:creationId xmlns:p14="http://schemas.microsoft.com/office/powerpoint/2010/main" val="604603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4A33C0-F863-4BEC-9130-4594DF74C06C}"/>
              </a:ext>
            </a:extLst>
          </p:cNvPr>
          <p:cNvSpPr/>
          <p:nvPr/>
        </p:nvSpPr>
        <p:spPr>
          <a:xfrm>
            <a:off x="398584" y="253219"/>
            <a:ext cx="10602351" cy="5262979"/>
          </a:xfrm>
          <a:prstGeom prst="rect">
            <a:avLst/>
          </a:prstGeom>
        </p:spPr>
        <p:txBody>
          <a:bodyPr wrap="square">
            <a:spAutoFit/>
          </a:bodyPr>
          <a:lstStyle/>
          <a:p>
            <a:pPr algn="justLow"/>
            <a:r>
              <a:rPr lang="en-US" sz="2800" b="1" i="1" dirty="0">
                <a:latin typeface="Times New Roman" panose="02020603050405020304" pitchFamily="18" charset="0"/>
                <a:ea typeface="Times New Roman" panose="02020603050405020304" pitchFamily="18" charset="0"/>
                <a:cs typeface="+mj-cs"/>
              </a:rPr>
              <a:t>Azeotropic mixture</a:t>
            </a:r>
            <a:r>
              <a:rPr lang="en-US" sz="2800" i="1" dirty="0">
                <a:latin typeface="Times New Roman" panose="02020603050405020304" pitchFamily="18" charset="0"/>
                <a:ea typeface="Times New Roman" panose="02020603050405020304" pitchFamily="18" charset="0"/>
                <a:cs typeface="+mj-cs"/>
              </a:rPr>
              <a:t> </a:t>
            </a:r>
            <a:r>
              <a:rPr lang="en-US" sz="2800" dirty="0">
                <a:latin typeface="Times New Roman" panose="02020603050405020304" pitchFamily="18" charset="0"/>
                <a:ea typeface="Times New Roman" panose="02020603050405020304" pitchFamily="18" charset="0"/>
                <a:cs typeface="+mj-cs"/>
              </a:rPr>
              <a:t>is a mixture composed of two or more liquids that form a constant-boiling mixture that boils at a certain temperature. It is impossible to separate them by fractional distillation. For example, a mixture of approximately 95% ethyl alcohol and 5% water produces a constant-boiling mixture (Azeotropic mixture) which boils at 78.15 °C.</a:t>
            </a:r>
          </a:p>
          <a:p>
            <a:pPr algn="justLow"/>
            <a:r>
              <a:rPr lang="en-US" sz="2800" dirty="0">
                <a:latin typeface="Times New Roman" panose="02020603050405020304" pitchFamily="18" charset="0"/>
                <a:ea typeface="Times New Roman" panose="02020603050405020304" pitchFamily="18" charset="0"/>
                <a:cs typeface="+mj-cs"/>
              </a:rPr>
              <a:t>   Other examples of Azeotropic mixtures include:</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Benzene and ethanol</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Carbon tetrachloride and methanol</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Amine and phenol</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Formic acid and water</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Toluene and acetic acid</a:t>
            </a:r>
          </a:p>
          <a:p>
            <a:pPr algn="justLow"/>
            <a:r>
              <a:rPr lang="en-US" sz="2800" dirty="0">
                <a:latin typeface="SymbolMT"/>
                <a:ea typeface="Times New Roman" panose="02020603050405020304" pitchFamily="18" charset="0"/>
                <a:cs typeface="+mj-cs"/>
              </a:rPr>
              <a:t> • </a:t>
            </a:r>
            <a:r>
              <a:rPr lang="en-US" sz="2800" dirty="0">
                <a:latin typeface="Times New Roman" panose="02020603050405020304" pitchFamily="18" charset="0"/>
                <a:ea typeface="Times New Roman" panose="02020603050405020304" pitchFamily="18" charset="0"/>
                <a:cs typeface="+mj-cs"/>
              </a:rPr>
              <a:t>Ethanol, Benzene, and water</a:t>
            </a:r>
            <a:endParaRPr lang="en-US" sz="2800" dirty="0">
              <a:effectLst/>
              <a:latin typeface="Times New Roman" panose="02020603050405020304" pitchFamily="18" charset="0"/>
              <a:ea typeface="Times New Roman" panose="02020603050405020304" pitchFamily="18" charset="0"/>
              <a:cs typeface="+mj-cs"/>
            </a:endParaRPr>
          </a:p>
        </p:txBody>
      </p:sp>
    </p:spTree>
    <p:extLst>
      <p:ext uri="{BB962C8B-B14F-4D97-AF65-F5344CB8AC3E}">
        <p14:creationId xmlns:p14="http://schemas.microsoft.com/office/powerpoint/2010/main" val="2120686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AD618F-C1DE-4420-A9F8-2ECDCE08320C}"/>
              </a:ext>
            </a:extLst>
          </p:cNvPr>
          <p:cNvSpPr/>
          <p:nvPr/>
        </p:nvSpPr>
        <p:spPr>
          <a:xfrm>
            <a:off x="1036320" y="640417"/>
            <a:ext cx="10414782" cy="3970318"/>
          </a:xfrm>
          <a:prstGeom prst="rect">
            <a:avLst/>
          </a:prstGeom>
        </p:spPr>
        <p:txBody>
          <a:bodyPr wrap="square">
            <a:spAutoFit/>
          </a:bodyPr>
          <a:lstStyle/>
          <a:p>
            <a:pPr algn="justLow"/>
            <a:r>
              <a:rPr lang="en-US" sz="2800" b="1" u="sng" dirty="0">
                <a:latin typeface="Times New Roman" panose="02020603050405020304" pitchFamily="18" charset="0"/>
                <a:ea typeface="Times New Roman" panose="02020603050405020304" pitchFamily="18" charset="0"/>
              </a:rPr>
              <a:t>Simple distillation:</a:t>
            </a:r>
            <a:endParaRPr lang="en-US" sz="2800" dirty="0">
              <a:latin typeface="Times New Roman" panose="02020603050405020304" pitchFamily="18" charset="0"/>
              <a:ea typeface="Times New Roman" panose="02020603050405020304" pitchFamily="18" charset="0"/>
            </a:endParaRPr>
          </a:p>
          <a:p>
            <a:pPr algn="justLow"/>
            <a:r>
              <a:rPr lang="en-US" sz="2800" dirty="0">
                <a:latin typeface="Times New Roman" panose="02020603050405020304" pitchFamily="18" charset="0"/>
                <a:ea typeface="Times New Roman" panose="02020603050405020304" pitchFamily="18" charset="0"/>
              </a:rPr>
              <a:t>   A single, individual organic substance is readily distilled with ordinary distillation apparatus  which consists of a distillation flask fitted with a thermometer and water-cooled condenser. </a:t>
            </a:r>
            <a:r>
              <a:rPr lang="en-US" sz="2800" u="sng" dirty="0">
                <a:latin typeface="Times New Roman" panose="02020603050405020304" pitchFamily="18" charset="0"/>
                <a:ea typeface="Times New Roman" panose="02020603050405020304" pitchFamily="18" charset="0"/>
              </a:rPr>
              <a:t>Two or three pieces of broken porcelain chips are placed in the flask with the substance to be distilled; they prevent bumping by producing a constant stream of bubbles that keeps the liquid in motion</a:t>
            </a:r>
            <a:r>
              <a:rPr lang="en-US" sz="2800" dirty="0">
                <a:latin typeface="Times New Roman" panose="02020603050405020304" pitchFamily="18" charset="0"/>
                <a:ea typeface="Times New Roman" panose="02020603050405020304" pitchFamily="18" charset="0"/>
              </a:rPr>
              <a:t>. If the liquid is quite volatile (low boiling), the flask is heated by a water bath rather than by a flame.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40349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320</TotalTime>
  <Words>667</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SymbolMT</vt:lpstr>
      <vt:lpstr>Times New Roman</vt:lpstr>
      <vt:lpstr>Trebuchet MS</vt:lpstr>
      <vt:lpstr>Wingdings 3</vt:lpstr>
      <vt:lpstr>Facet</vt:lpstr>
      <vt:lpstr>                 Experiment 4 </vt:lpstr>
      <vt:lpstr>PowerPoint Presentation</vt:lpstr>
      <vt:lpstr>PowerPoint Presentation</vt:lpstr>
      <vt:lpstr>Types of Distillation: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Experiment 4 </dc:title>
  <dc:creator>Sura</dc:creator>
  <cp:lastModifiedBy>Al-Waha</cp:lastModifiedBy>
  <cp:revision>11</cp:revision>
  <dcterms:created xsi:type="dcterms:W3CDTF">2018-03-03T16:53:23Z</dcterms:created>
  <dcterms:modified xsi:type="dcterms:W3CDTF">2023-04-15T18:30:40Z</dcterms:modified>
</cp:coreProperties>
</file>