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sldIdLst>
    <p:sldId id="271" r:id="rId2"/>
    <p:sldId id="287" r:id="rId3"/>
    <p:sldId id="295" r:id="rId4"/>
    <p:sldId id="296" r:id="rId5"/>
    <p:sldId id="298" r:id="rId6"/>
    <p:sldId id="299" r:id="rId7"/>
    <p:sldId id="303" r:id="rId8"/>
    <p:sldId id="266" r:id="rId9"/>
    <p:sldId id="267" r:id="rId10"/>
    <p:sldId id="268" r:id="rId11"/>
    <p:sldId id="289" r:id="rId12"/>
    <p:sldId id="291" r:id="rId13"/>
    <p:sldId id="300" r:id="rId14"/>
    <p:sldId id="290" r:id="rId15"/>
    <p:sldId id="257" r:id="rId16"/>
    <p:sldId id="270" r:id="rId17"/>
    <p:sldId id="269" r:id="rId18"/>
    <p:sldId id="292" r:id="rId19"/>
    <p:sldId id="285" r:id="rId20"/>
    <p:sldId id="286" r:id="rId21"/>
    <p:sldId id="260" r:id="rId22"/>
    <p:sldId id="293" r:id="rId23"/>
    <p:sldId id="294" r:id="rId24"/>
    <p:sldId id="279" r:id="rId25"/>
    <p:sldId id="276" r:id="rId26"/>
    <p:sldId id="283" r:id="rId27"/>
    <p:sldId id="277" r:id="rId28"/>
    <p:sldId id="302" r:id="rId29"/>
  </p:sldIdLst>
  <p:sldSz cx="9144000" cy="6858000" type="screen4x3"/>
  <p:notesSz cx="6858000" cy="9144000"/>
  <p:defaultTextStyle>
    <a:defPPr>
      <a:defRPr lang="ar-IQ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4380"/>
    <p:restoredTop sz="95878" autoAdjust="0"/>
  </p:normalViewPr>
  <p:slideViewPr>
    <p:cSldViewPr>
      <p:cViewPr varScale="1">
        <p:scale>
          <a:sx n="68" d="100"/>
          <a:sy n="68" d="100"/>
        </p:scale>
        <p:origin x="144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ar-IQ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ar-IQ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C1D485-B4FA-4C17-A38F-F8ADF66680B4}" type="datetimeFigureOut">
              <a:rPr lang="ar-IQ" smtClean="0"/>
              <a:pPr/>
              <a:t>29/07/1444</a:t>
            </a:fld>
            <a:endParaRPr lang="ar-IQ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B2CE75-23D2-4F0B-8D27-244AD93145F2}" type="slidenum">
              <a:rPr lang="ar-IQ" smtClean="0"/>
              <a:pPr/>
              <a:t>‹#›</a:t>
            </a:fld>
            <a:endParaRPr lang="ar-IQ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r-IQ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IQ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C1D485-B4FA-4C17-A38F-F8ADF66680B4}" type="datetimeFigureOut">
              <a:rPr lang="ar-IQ" smtClean="0"/>
              <a:pPr/>
              <a:t>29/07/1444</a:t>
            </a:fld>
            <a:endParaRPr lang="ar-IQ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B2CE75-23D2-4F0B-8D27-244AD93145F2}" type="slidenum">
              <a:rPr lang="ar-IQ" smtClean="0"/>
              <a:pPr/>
              <a:t>‹#›</a:t>
            </a:fld>
            <a:endParaRPr lang="ar-IQ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ar-IQ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IQ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C1D485-B4FA-4C17-A38F-F8ADF66680B4}" type="datetimeFigureOut">
              <a:rPr lang="ar-IQ" smtClean="0"/>
              <a:pPr/>
              <a:t>29/07/1444</a:t>
            </a:fld>
            <a:endParaRPr lang="ar-IQ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B2CE75-23D2-4F0B-8D27-244AD93145F2}" type="slidenum">
              <a:rPr lang="ar-IQ" smtClean="0"/>
              <a:pPr/>
              <a:t>‹#›</a:t>
            </a:fld>
            <a:endParaRPr lang="ar-IQ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r-IQ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IQ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C1D485-B4FA-4C17-A38F-F8ADF66680B4}" type="datetimeFigureOut">
              <a:rPr lang="ar-IQ" smtClean="0"/>
              <a:pPr/>
              <a:t>29/07/1444</a:t>
            </a:fld>
            <a:endParaRPr lang="ar-IQ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B2CE75-23D2-4F0B-8D27-244AD93145F2}" type="slidenum">
              <a:rPr lang="ar-IQ" smtClean="0"/>
              <a:pPr/>
              <a:t>‹#›</a:t>
            </a:fld>
            <a:endParaRPr lang="ar-IQ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ar-IQ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C1D485-B4FA-4C17-A38F-F8ADF66680B4}" type="datetimeFigureOut">
              <a:rPr lang="ar-IQ" smtClean="0"/>
              <a:pPr/>
              <a:t>29/07/1444</a:t>
            </a:fld>
            <a:endParaRPr lang="ar-IQ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B2CE75-23D2-4F0B-8D27-244AD93145F2}" type="slidenum">
              <a:rPr lang="ar-IQ" smtClean="0"/>
              <a:pPr/>
              <a:t>‹#›</a:t>
            </a:fld>
            <a:endParaRPr lang="ar-IQ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r-IQ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IQ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IQ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C1D485-B4FA-4C17-A38F-F8ADF66680B4}" type="datetimeFigureOut">
              <a:rPr lang="ar-IQ" smtClean="0"/>
              <a:pPr/>
              <a:t>29/07/1444</a:t>
            </a:fld>
            <a:endParaRPr lang="ar-IQ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B2CE75-23D2-4F0B-8D27-244AD93145F2}" type="slidenum">
              <a:rPr lang="ar-IQ" smtClean="0"/>
              <a:pPr/>
              <a:t>‹#›</a:t>
            </a:fld>
            <a:endParaRPr lang="ar-IQ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ar-IQ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IQ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IQ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C1D485-B4FA-4C17-A38F-F8ADF66680B4}" type="datetimeFigureOut">
              <a:rPr lang="ar-IQ" smtClean="0"/>
              <a:pPr/>
              <a:t>29/07/1444</a:t>
            </a:fld>
            <a:endParaRPr lang="ar-IQ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B2CE75-23D2-4F0B-8D27-244AD93145F2}" type="slidenum">
              <a:rPr lang="ar-IQ" smtClean="0"/>
              <a:pPr/>
              <a:t>‹#›</a:t>
            </a:fld>
            <a:endParaRPr lang="ar-IQ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r-IQ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C1D485-B4FA-4C17-A38F-F8ADF66680B4}" type="datetimeFigureOut">
              <a:rPr lang="ar-IQ" smtClean="0"/>
              <a:pPr/>
              <a:t>29/07/1444</a:t>
            </a:fld>
            <a:endParaRPr lang="ar-IQ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B2CE75-23D2-4F0B-8D27-244AD93145F2}" type="slidenum">
              <a:rPr lang="ar-IQ" smtClean="0"/>
              <a:pPr/>
              <a:t>‹#›</a:t>
            </a:fld>
            <a:endParaRPr lang="ar-IQ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C1D485-B4FA-4C17-A38F-F8ADF66680B4}" type="datetimeFigureOut">
              <a:rPr lang="ar-IQ" smtClean="0"/>
              <a:pPr/>
              <a:t>29/07/1444</a:t>
            </a:fld>
            <a:endParaRPr lang="ar-IQ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B2CE75-23D2-4F0B-8D27-244AD93145F2}" type="slidenum">
              <a:rPr lang="ar-IQ" smtClean="0"/>
              <a:pPr/>
              <a:t>‹#›</a:t>
            </a:fld>
            <a:endParaRPr lang="ar-IQ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/>
              <a:t>Click to edit Master title style</a:t>
            </a:r>
            <a:endParaRPr lang="ar-IQ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IQ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C1D485-B4FA-4C17-A38F-F8ADF66680B4}" type="datetimeFigureOut">
              <a:rPr lang="ar-IQ" smtClean="0"/>
              <a:pPr/>
              <a:t>29/07/1444</a:t>
            </a:fld>
            <a:endParaRPr lang="ar-IQ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B2CE75-23D2-4F0B-8D27-244AD93145F2}" type="slidenum">
              <a:rPr lang="ar-IQ" smtClean="0"/>
              <a:pPr/>
              <a:t>‹#›</a:t>
            </a:fld>
            <a:endParaRPr lang="ar-IQ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/>
              <a:t>Click to edit Master title style</a:t>
            </a:r>
            <a:endParaRPr lang="ar-IQ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IQ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C1D485-B4FA-4C17-A38F-F8ADF66680B4}" type="datetimeFigureOut">
              <a:rPr lang="ar-IQ" smtClean="0"/>
              <a:pPr/>
              <a:t>29/07/1444</a:t>
            </a:fld>
            <a:endParaRPr lang="ar-IQ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B2CE75-23D2-4F0B-8D27-244AD93145F2}" type="slidenum">
              <a:rPr lang="ar-IQ" smtClean="0"/>
              <a:pPr/>
              <a:t>‹#›</a:t>
            </a:fld>
            <a:endParaRPr lang="ar-IQ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en-US"/>
              <a:t>Click to edit Master title style</a:t>
            </a:r>
            <a:endParaRPr lang="ar-IQ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IQ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C1D485-B4FA-4C17-A38F-F8ADF66680B4}" type="datetimeFigureOut">
              <a:rPr lang="ar-IQ" smtClean="0"/>
              <a:pPr/>
              <a:t>29/07/1444</a:t>
            </a:fld>
            <a:endParaRPr lang="ar-IQ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IQ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B2CE75-23D2-4F0B-8D27-244AD93145F2}" type="slidenum">
              <a:rPr lang="ar-IQ" smtClean="0"/>
              <a:pPr/>
              <a:t>‹#›</a:t>
            </a:fld>
            <a:endParaRPr lang="ar-IQ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IQ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IQ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4233" y="0"/>
            <a:ext cx="9148233" cy="686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IQ"/>
          </a:p>
        </p:txBody>
      </p:sp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4400" y="426004"/>
            <a:ext cx="7696199" cy="63188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0700" y="0"/>
            <a:ext cx="79225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970994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" y="457200"/>
            <a:ext cx="8128000" cy="609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212253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741164"/>
            <a:ext cx="9144000" cy="53756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422310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8001" y="381000"/>
            <a:ext cx="8229598" cy="61721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458405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IQ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24200" y="139598"/>
            <a:ext cx="2895600" cy="65788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IQ"/>
          </a:p>
        </p:txBody>
      </p:sp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340742"/>
            <a:ext cx="8077200" cy="60621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27650" name="AutoShape 2" descr="mk:@MSITStore:C:\Users\hp\Documents\pharmacology%20textbooks\A_101223_MedEn_KTPEaBR.CHM::/III.%20Cardiovascular%20Drugs/12.%20Drugs%20Used%20in%20the%20Treatment%20of%20Angina%20Pectoris_files/loadBinary_002.gif"/>
          <p:cNvSpPr>
            <a:spLocks noChangeAspect="1" noChangeArrowheads="1"/>
          </p:cNvSpPr>
          <p:nvPr/>
        </p:nvSpPr>
        <p:spPr bwMode="auto">
          <a:xfrm>
            <a:off x="9015413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ar-IQ"/>
          </a:p>
        </p:txBody>
      </p:sp>
      <p:sp>
        <p:nvSpPr>
          <p:cNvPr id="27652" name="AutoShape 4" descr="mk:@MSITStore:C:\Users\hp\Documents\pharmacology%20textbooks\A_101223_MedEn_KTPEaBR.CHM::/III.%20Cardiovascular%20Drugs/12.%20Drugs%20Used%20in%20the%20Treatment%20of%20Angina%20Pectoris_files/loadBinary_002.gif"/>
          <p:cNvSpPr>
            <a:spLocks noChangeAspect="1" noChangeArrowheads="1"/>
          </p:cNvSpPr>
          <p:nvPr/>
        </p:nvSpPr>
        <p:spPr bwMode="auto">
          <a:xfrm>
            <a:off x="9015413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ar-IQ"/>
          </a:p>
        </p:txBody>
      </p:sp>
      <p:sp>
        <p:nvSpPr>
          <p:cNvPr id="27654" name="AutoShape 6" descr="mk:@MSITStore:C:\Users\hp\Documents\pharmacology%20textbooks\A_101223_MedEn_KTPEaBR.CHM::/III.%20Cardiovascular%20Drugs/12.%20Drugs%20Used%20in%20the%20Treatment%20of%20Angina%20Pectoris_files/loadBinary_002.gif"/>
          <p:cNvSpPr>
            <a:spLocks noChangeAspect="1" noChangeArrowheads="1"/>
          </p:cNvSpPr>
          <p:nvPr/>
        </p:nvSpPr>
        <p:spPr bwMode="auto">
          <a:xfrm>
            <a:off x="9015413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ar-IQ"/>
          </a:p>
        </p:txBody>
      </p:sp>
      <p:sp>
        <p:nvSpPr>
          <p:cNvPr id="27656" name="AutoShape 8" descr="mk:@MSITStore:C:\Users\hp\Documents\pharmacology%20textbooks\A_101223_MedEn_KTPEaBR.CHM::/III.%20Cardiovascular%20Drugs/12.%20Drugs%20Used%20in%20the%20Treatment%20of%20Angina%20Pectoris_files/loadBinary_002.gif"/>
          <p:cNvSpPr>
            <a:spLocks noChangeAspect="1" noChangeArrowheads="1"/>
          </p:cNvSpPr>
          <p:nvPr/>
        </p:nvSpPr>
        <p:spPr bwMode="auto">
          <a:xfrm>
            <a:off x="9015413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ar-IQ"/>
          </a:p>
        </p:txBody>
      </p:sp>
      <p:pic>
        <p:nvPicPr>
          <p:cNvPr id="27657" name="Picture 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" y="0"/>
            <a:ext cx="72009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" y="228600"/>
            <a:ext cx="8636000" cy="647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668120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IQ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43200" y="133502"/>
            <a:ext cx="3657600" cy="67244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6681" y="838199"/>
            <a:ext cx="8828210" cy="5287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689180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IQ"/>
          </a:p>
        </p:txBody>
      </p:sp>
      <p:pic>
        <p:nvPicPr>
          <p:cNvPr id="1026" name="Picture 2" descr="C:\Users\hp\Documents\lippincotts powerpoint\اي دلو سيمتلئ اولا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722120"/>
            <a:ext cx="9144000" cy="1048512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IQ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" y="1019175"/>
            <a:ext cx="7620000" cy="4819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6149" y="761999"/>
            <a:ext cx="8559834" cy="53641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669643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6527" y="0"/>
            <a:ext cx="735094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349841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IQ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805543"/>
            <a:ext cx="8416636" cy="52904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0665" y="1447800"/>
            <a:ext cx="9020420" cy="4441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IQ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3688" y="304801"/>
            <a:ext cx="9000312" cy="63497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4" name="Rectangle 3"/>
          <p:cNvSpPr/>
          <p:nvPr/>
        </p:nvSpPr>
        <p:spPr>
          <a:xfrm>
            <a:off x="914400" y="1066800"/>
            <a:ext cx="7696200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sz="2400" b="1" dirty="0"/>
              <a:t>A 68-year-old man has been successfully treated for exercise-induced angina for several years. He</a:t>
            </a:r>
          </a:p>
          <a:p>
            <a:pPr algn="l"/>
            <a:r>
              <a:rPr lang="en-US" sz="2400" b="1" dirty="0"/>
              <a:t>recently has been complaining about being awakened at night with chest pain. Which of the following drugs</a:t>
            </a:r>
          </a:p>
          <a:p>
            <a:pPr algn="l"/>
            <a:r>
              <a:rPr lang="en-US" sz="2400" b="1" dirty="0"/>
              <a:t>would be useful in preventing this patient's nocturnal angina?</a:t>
            </a:r>
          </a:p>
          <a:p>
            <a:pPr algn="l"/>
            <a:r>
              <a:rPr lang="en-US" sz="2400" dirty="0"/>
              <a:t>A. Amyl nitrite.</a:t>
            </a:r>
          </a:p>
          <a:p>
            <a:pPr algn="l"/>
            <a:r>
              <a:rPr lang="en-US" sz="2400" dirty="0"/>
              <a:t>B. Nitroglycerin (sublingual).</a:t>
            </a:r>
          </a:p>
          <a:p>
            <a:pPr algn="l"/>
            <a:r>
              <a:rPr lang="en-US" sz="2400" dirty="0"/>
              <a:t>C. Nitroglycerin (</a:t>
            </a:r>
            <a:r>
              <a:rPr lang="en-US" sz="2400" dirty="0" err="1"/>
              <a:t>transdermal</a:t>
            </a:r>
            <a:r>
              <a:rPr lang="en-US" sz="2400" dirty="0"/>
              <a:t>).</a:t>
            </a:r>
          </a:p>
          <a:p>
            <a:pPr algn="l"/>
            <a:r>
              <a:rPr lang="en-US" sz="2400" dirty="0"/>
              <a:t>D. </a:t>
            </a:r>
            <a:r>
              <a:rPr lang="en-US" sz="2400" dirty="0" err="1"/>
              <a:t>Esmolol</a:t>
            </a:r>
            <a:r>
              <a:rPr lang="en-US" sz="2400" dirty="0"/>
              <a:t>.</a:t>
            </a:r>
          </a:p>
          <a:p>
            <a:pPr algn="l"/>
            <a:r>
              <a:rPr lang="en-US" sz="2400" dirty="0"/>
              <a:t>E. </a:t>
            </a:r>
            <a:r>
              <a:rPr lang="en-US" sz="2400" dirty="0" err="1"/>
              <a:t>Hydralazine</a:t>
            </a:r>
            <a:r>
              <a:rPr lang="en-US" sz="2400" dirty="0"/>
              <a:t>.</a:t>
            </a:r>
            <a:endParaRPr lang="ar-IQ" sz="2400" dirty="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IQ"/>
          </a:p>
        </p:txBody>
      </p:sp>
      <p:pic>
        <p:nvPicPr>
          <p:cNvPr id="1026" name="Picture 2" descr="C:\Users\hp\Documents\lippincotts powerpoint\pharmacist-physician communicatio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8200" y="162773"/>
            <a:ext cx="7696199" cy="673222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7129343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400" y="274042"/>
            <a:ext cx="8261978" cy="62029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617626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" y="457200"/>
            <a:ext cx="8229600" cy="6172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54536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24200" y="-69811"/>
            <a:ext cx="2514600" cy="69583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91931146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5762" y="1357312"/>
            <a:ext cx="8372475" cy="4143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885258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5718C9-D92A-92D3-1495-AD648550D1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42B4258-E8A6-01C6-8E35-C7F83AE49B5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GB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FD45FB1-BA82-F8B1-17B7-A848657B121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4600" y="106052"/>
            <a:ext cx="4010419" cy="64773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602764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IQ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7965" y="1295400"/>
            <a:ext cx="7668638" cy="419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7170" name="AutoShape 2" descr="mk:@MSITStore:C:\Users\hp\Documents\pharmacology%20textbooks\A_101223_MedEn_KTPEaBR.CHM::/III.%20Cardiovascular%20Drugs/12.%20Drugs%20Used%20in%20the%20Treatment%20of%20Angina%20Pectoris_files/loadBinary.gif"/>
          <p:cNvSpPr>
            <a:spLocks noChangeAspect="1" noChangeArrowheads="1"/>
          </p:cNvSpPr>
          <p:nvPr/>
        </p:nvSpPr>
        <p:spPr bwMode="auto">
          <a:xfrm>
            <a:off x="9015413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ar-IQ"/>
          </a:p>
        </p:txBody>
      </p:sp>
      <p:sp>
        <p:nvSpPr>
          <p:cNvPr id="7172" name="AutoShape 4" descr="mk:@MSITStore:C:\Users\hp\Documents\pharmacology%20textbooks\A_101223_MedEn_KTPEaBR.CHM::/III.%20Cardiovascular%20Drugs/12.%20Drugs%20Used%20in%20the%20Treatment%20of%20Angina%20Pectoris_files/loadBinary.gif"/>
          <p:cNvSpPr>
            <a:spLocks noChangeAspect="1" noChangeArrowheads="1"/>
          </p:cNvSpPr>
          <p:nvPr/>
        </p:nvSpPr>
        <p:spPr bwMode="auto">
          <a:xfrm>
            <a:off x="9015413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ar-IQ"/>
          </a:p>
        </p:txBody>
      </p:sp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033832"/>
            <a:ext cx="9144000" cy="49722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266</TotalTime>
  <Words>68</Words>
  <Application>Microsoft Office PowerPoint</Application>
  <PresentationFormat>On-screen Show (4:3)</PresentationFormat>
  <Paragraphs>8</Paragraphs>
  <Slides>28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1" baseType="lpstr"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hp</dc:creator>
  <cp:lastModifiedBy>user</cp:lastModifiedBy>
  <cp:revision>32</cp:revision>
  <dcterms:created xsi:type="dcterms:W3CDTF">2013-02-04T06:54:27Z</dcterms:created>
  <dcterms:modified xsi:type="dcterms:W3CDTF">2023-02-19T08:15:20Z</dcterms:modified>
</cp:coreProperties>
</file>