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87" r:id="rId3"/>
    <p:sldId id="276" r:id="rId4"/>
    <p:sldId id="288" r:id="rId5"/>
    <p:sldId id="284" r:id="rId6"/>
    <p:sldId id="273" r:id="rId7"/>
    <p:sldId id="257" r:id="rId8"/>
    <p:sldId id="258" r:id="rId9"/>
    <p:sldId id="289" r:id="rId10"/>
    <p:sldId id="292" r:id="rId11"/>
    <p:sldId id="259" r:id="rId12"/>
    <p:sldId id="293" r:id="rId13"/>
    <p:sldId id="260" r:id="rId14"/>
    <p:sldId id="285" r:id="rId15"/>
    <p:sldId id="261" r:id="rId16"/>
    <p:sldId id="262" r:id="rId17"/>
    <p:sldId id="263" r:id="rId18"/>
    <p:sldId id="272" r:id="rId19"/>
    <p:sldId id="286" r:id="rId20"/>
    <p:sldId id="291" r:id="rId21"/>
    <p:sldId id="271" r:id="rId22"/>
    <p:sldId id="265" r:id="rId23"/>
    <p:sldId id="266" r:id="rId24"/>
    <p:sldId id="267" r:id="rId25"/>
    <p:sldId id="268" r:id="rId26"/>
    <p:sldId id="290" r:id="rId27"/>
    <p:sldId id="283" r:id="rId28"/>
    <p:sldId id="269" r:id="rId29"/>
    <p:sldId id="270" r:id="rId30"/>
    <p:sldId id="278" r:id="rId31"/>
    <p:sldId id="277" r:id="rId32"/>
    <p:sldId id="280" r:id="rId33"/>
    <p:sldId id="281" r:id="rId3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EA9E-322C-48AC-8CB4-081DE22E47E4}" type="datetimeFigureOut">
              <a:rPr lang="ar-IQ" smtClean="0"/>
              <a:pPr/>
              <a:t>11/05/1444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00EC-41CB-4CBB-A81C-FBF1DF0960C4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52559" cy="48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2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76876"/>
            <a:ext cx="8379569" cy="529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EEBA-AC12-5943-0025-0407ECA5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46F97-52C8-A12A-4517-45AAD12D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BF193-1C6F-250F-43A5-7A8B5DC5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1714500"/>
            <a:ext cx="89256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1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1168"/>
            <a:ext cx="5257800" cy="618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079"/>
            <a:ext cx="9002247" cy="68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3152"/>
            <a:ext cx="4495800" cy="659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85" y="1905000"/>
            <a:ext cx="874963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323850"/>
            <a:ext cx="1905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386" name="AutoShape 2" descr="Click to view full size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8669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6388" name="AutoShape 4" descr="Click to view full size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8669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66775"/>
            <a:ext cx="7620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985" y="1600200"/>
            <a:ext cx="8914957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7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38504"/>
            <a:ext cx="8627075" cy="61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4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7708"/>
            <a:ext cx="7924800" cy="66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86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95250"/>
            <a:ext cx="42005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300038"/>
            <a:ext cx="19050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7803"/>
            <a:ext cx="3200400" cy="63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98" y="838201"/>
            <a:ext cx="819960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471488"/>
            <a:ext cx="19050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4" y="609600"/>
            <a:ext cx="8206816" cy="61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57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86" y="457199"/>
            <a:ext cx="8320314" cy="588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4768"/>
            <a:ext cx="4038600" cy="63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5250"/>
            <a:ext cx="7048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152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6400800"/>
          </a:xfrm>
        </p:spPr>
        <p:txBody>
          <a:bodyPr>
            <a:normAutofit fontScale="25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7200" dirty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7200" i="1" dirty="0"/>
              <a:t>When you complete this chapter, you should be able to:</a:t>
            </a:r>
            <a:r>
              <a:rPr lang="en-US" sz="7200" dirty="0"/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7200" dirty="0"/>
              <a:t>List the 4 major groups of antihypertensive drugs, and give examples of drugs in each group. (</a:t>
            </a:r>
            <a:r>
              <a:rPr lang="en-US" sz="7200" dirty="0" err="1"/>
              <a:t>Renin</a:t>
            </a:r>
            <a:r>
              <a:rPr lang="en-US" sz="7200" dirty="0"/>
              <a:t> inhibitors are not considered an independent major group; can you name the drug that acts by this mechanism?)</a:t>
            </a:r>
          </a:p>
          <a:p>
            <a:pPr algn="l" rtl="0">
              <a:lnSpc>
                <a:spcPct val="170000"/>
              </a:lnSpc>
            </a:pPr>
            <a:r>
              <a:rPr lang="en-US" sz="7200" dirty="0"/>
              <a:t>Describe the compensatory responses, if any, to each of the 4 major types of antihypertensive drugs.</a:t>
            </a:r>
          </a:p>
          <a:p>
            <a:pPr algn="l" rtl="0">
              <a:lnSpc>
                <a:spcPct val="170000"/>
              </a:lnSpc>
            </a:pPr>
            <a:r>
              <a:rPr lang="en-US" sz="7200" dirty="0"/>
              <a:t>List the major sites of action of </a:t>
            </a:r>
            <a:r>
              <a:rPr lang="en-US" sz="7200" dirty="0" err="1"/>
              <a:t>sympathoplegic</a:t>
            </a:r>
            <a:r>
              <a:rPr lang="en-US" sz="7200" dirty="0"/>
              <a:t> drugs in clinical use, and give examples of drugs that act at each site.</a:t>
            </a:r>
          </a:p>
          <a:p>
            <a:pPr algn="l" rtl="0">
              <a:lnSpc>
                <a:spcPct val="170000"/>
              </a:lnSpc>
            </a:pPr>
            <a:r>
              <a:rPr lang="en-US" sz="7200" dirty="0"/>
              <a:t>List the 4 mechanisms of action of vasodilator drugs.</a:t>
            </a:r>
          </a:p>
          <a:p>
            <a:pPr algn="l" rtl="0">
              <a:lnSpc>
                <a:spcPct val="170000"/>
              </a:lnSpc>
            </a:pPr>
            <a:r>
              <a:rPr lang="en-US" sz="7200" dirty="0"/>
              <a:t>List the major antihypertensive vasodilator drugs and describe their effects.</a:t>
            </a:r>
          </a:p>
          <a:p>
            <a:pPr algn="l" rtl="0">
              <a:lnSpc>
                <a:spcPct val="170000"/>
              </a:lnSpc>
            </a:pPr>
            <a:r>
              <a:rPr lang="en-US" sz="7200" dirty="0"/>
              <a:t>Describe the differences between the 2 types of </a:t>
            </a:r>
            <a:r>
              <a:rPr lang="en-US" sz="7200" dirty="0" err="1"/>
              <a:t>angiotensin</a:t>
            </a:r>
            <a:r>
              <a:rPr lang="en-US" sz="7200" dirty="0"/>
              <a:t> antagonists.</a:t>
            </a:r>
          </a:p>
          <a:p>
            <a:pPr algn="l" rtl="0">
              <a:lnSpc>
                <a:spcPct val="170000"/>
              </a:lnSpc>
            </a:pPr>
            <a:r>
              <a:rPr lang="en-US" sz="7200" dirty="0"/>
              <a:t>List the major toxicities of the prototype antihypertensive agents.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592763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160000"/>
              </a:lnSpc>
            </a:pPr>
            <a:r>
              <a:rPr lang="en-US" dirty="0"/>
              <a:t>Checklist</a:t>
            </a:r>
            <a:endParaRPr lang="en-US" sz="3800" dirty="0"/>
          </a:p>
          <a:p>
            <a:pPr algn="l" rtl="0">
              <a:lnSpc>
                <a:spcPct val="160000"/>
              </a:lnSpc>
            </a:pPr>
            <a:r>
              <a:rPr lang="en-US" sz="3800" i="1" dirty="0"/>
              <a:t>When you complete this chapter, you should be able to:</a:t>
            </a:r>
            <a:endParaRPr lang="en-US" sz="3800" dirty="0"/>
          </a:p>
          <a:p>
            <a:pPr algn="l" rtl="0">
              <a:lnSpc>
                <a:spcPct val="160000"/>
              </a:lnSpc>
            </a:pPr>
            <a:r>
              <a:rPr lang="en-US" sz="3800" dirty="0"/>
              <a:t>Name an antagonist of </a:t>
            </a:r>
            <a:r>
              <a:rPr lang="en-US" sz="3800" dirty="0" err="1"/>
              <a:t>angiotensin</a:t>
            </a:r>
            <a:r>
              <a:rPr lang="en-US" sz="3800" dirty="0"/>
              <a:t> at its receptor and at least 2 drugs that reduce the formation of </a:t>
            </a:r>
            <a:r>
              <a:rPr lang="en-US" sz="3800" dirty="0" err="1"/>
              <a:t>angiotensin</a:t>
            </a:r>
            <a:r>
              <a:rPr lang="en-US" sz="3800" dirty="0"/>
              <a:t> II.</a:t>
            </a:r>
          </a:p>
          <a:p>
            <a:pPr algn="l" rtl="0">
              <a:lnSpc>
                <a:spcPct val="160000"/>
              </a:lnSpc>
            </a:pPr>
            <a:r>
              <a:rPr lang="en-US" sz="3800" dirty="0"/>
              <a:t>Outline the major effects of </a:t>
            </a:r>
            <a:r>
              <a:rPr lang="en-US" sz="3800" dirty="0" err="1"/>
              <a:t>bradykinin</a:t>
            </a:r>
            <a:r>
              <a:rPr lang="en-US" sz="3800" dirty="0"/>
              <a:t> and brain </a:t>
            </a:r>
            <a:r>
              <a:rPr lang="en-US" sz="3800" dirty="0" err="1"/>
              <a:t>natriuretic</a:t>
            </a:r>
            <a:r>
              <a:rPr lang="en-US" sz="3800" dirty="0"/>
              <a:t> peptide.</a:t>
            </a:r>
          </a:p>
          <a:p>
            <a:pPr algn="l" rtl="0">
              <a:lnSpc>
                <a:spcPct val="160000"/>
              </a:lnSpc>
            </a:pPr>
            <a:r>
              <a:rPr lang="en-US" sz="3800" dirty="0"/>
              <a:t>Describe the functions of converting enzyme (</a:t>
            </a:r>
            <a:r>
              <a:rPr lang="en-US" sz="3800" dirty="0" err="1"/>
              <a:t>peptidyl</a:t>
            </a:r>
            <a:r>
              <a:rPr lang="en-US" sz="3800" dirty="0"/>
              <a:t> </a:t>
            </a:r>
            <a:r>
              <a:rPr lang="en-US" sz="3800" dirty="0" err="1"/>
              <a:t>dipeptidase</a:t>
            </a:r>
            <a:r>
              <a:rPr lang="en-US" sz="3800" dirty="0"/>
              <a:t>, </a:t>
            </a:r>
            <a:r>
              <a:rPr lang="en-US" sz="3800" dirty="0" err="1"/>
              <a:t>kininase</a:t>
            </a:r>
            <a:r>
              <a:rPr lang="en-US" sz="3800" dirty="0"/>
              <a:t> II).</a:t>
            </a:r>
          </a:p>
          <a:p>
            <a:pPr algn="l" rtl="0">
              <a:lnSpc>
                <a:spcPct val="160000"/>
              </a:lnSpc>
            </a:pPr>
            <a:r>
              <a:rPr lang="en-US" sz="3800" dirty="0"/>
              <a:t>List 2 potent vasoconstrictor peptides.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609600" y="9906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Which one of the following drugs may cause a precipitous fall in blood pressure and fainting on initial</a:t>
            </a:r>
          </a:p>
          <a:p>
            <a:pPr algn="l"/>
            <a:r>
              <a:rPr lang="en-US" sz="3200" b="1" dirty="0"/>
              <a:t>administration?</a:t>
            </a:r>
          </a:p>
          <a:p>
            <a:pPr algn="l"/>
            <a:r>
              <a:rPr lang="en-US" sz="3200" dirty="0"/>
              <a:t>A. </a:t>
            </a:r>
            <a:r>
              <a:rPr lang="en-US" sz="3200" dirty="0" err="1"/>
              <a:t>Atenolol</a:t>
            </a:r>
            <a:r>
              <a:rPr lang="en-US" sz="3200" dirty="0"/>
              <a:t>.</a:t>
            </a:r>
          </a:p>
          <a:p>
            <a:pPr algn="l"/>
            <a:r>
              <a:rPr lang="en-US" sz="3200" dirty="0"/>
              <a:t>B. Hydrochlorothiazide.</a:t>
            </a:r>
          </a:p>
          <a:p>
            <a:pPr algn="l"/>
            <a:r>
              <a:rPr lang="en-US" sz="3200" dirty="0"/>
              <a:t>C. </a:t>
            </a:r>
            <a:r>
              <a:rPr lang="en-US" sz="3200" dirty="0" err="1"/>
              <a:t>Nifedipine</a:t>
            </a:r>
            <a:r>
              <a:rPr lang="en-US" sz="3200" dirty="0"/>
              <a:t>.</a:t>
            </a:r>
          </a:p>
          <a:p>
            <a:pPr algn="l"/>
            <a:r>
              <a:rPr lang="en-US" sz="3200" dirty="0"/>
              <a:t>D. </a:t>
            </a:r>
            <a:r>
              <a:rPr lang="en-US" sz="3200" dirty="0" err="1"/>
              <a:t>Prazosin</a:t>
            </a:r>
            <a:r>
              <a:rPr lang="en-US" sz="3200" dirty="0"/>
              <a:t>.</a:t>
            </a:r>
          </a:p>
          <a:p>
            <a:pPr algn="l"/>
            <a:r>
              <a:rPr lang="en-US" sz="3200" dirty="0"/>
              <a:t>E. </a:t>
            </a:r>
            <a:r>
              <a:rPr lang="en-US" sz="3200" dirty="0" err="1"/>
              <a:t>Verapamil</a:t>
            </a:r>
            <a:r>
              <a:rPr lang="en-US" sz="3200" dirty="0"/>
              <a:t>.</a:t>
            </a:r>
            <a:endParaRPr lang="ar-IQ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https://fbcdn-sphotos-e-a.akamaihd.net/hphotos-ak-xpa1/v/t1.0-9/10639641_355740471266258_1087187330389089310_n.jpg?oh=e99c3936913a17c212e4c5826f76ebbb&amp;oe=55015CC9&amp;__gda__=1425643889_ef4328246580d0a16edf7ede0f1888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2875"/>
            <a:ext cx="6858000" cy="625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18" y="274639"/>
            <a:ext cx="9167318" cy="62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8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114837"/>
            <a:ext cx="6781800" cy="697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095375"/>
            <a:ext cx="83439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676400"/>
            <a:ext cx="91058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872138"/>
            <a:ext cx="8437626" cy="51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51256"/>
            <a:ext cx="6423738" cy="69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1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242</Words>
  <Application>Microsoft Office PowerPoint</Application>
  <PresentationFormat>On-screen Show (4:3)</PresentationFormat>
  <Paragraphs>22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21</cp:revision>
  <dcterms:created xsi:type="dcterms:W3CDTF">2013-02-04T06:59:47Z</dcterms:created>
  <dcterms:modified xsi:type="dcterms:W3CDTF">2022-12-04T20:11:58Z</dcterms:modified>
</cp:coreProperties>
</file>