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81" r:id="rId2"/>
    <p:sldId id="332" r:id="rId3"/>
    <p:sldId id="334" r:id="rId4"/>
    <p:sldId id="336" r:id="rId5"/>
    <p:sldId id="338" r:id="rId6"/>
    <p:sldId id="341" r:id="rId7"/>
    <p:sldId id="307" r:id="rId8"/>
    <p:sldId id="306" r:id="rId9"/>
    <p:sldId id="305" r:id="rId10"/>
    <p:sldId id="311" r:id="rId11"/>
    <p:sldId id="313" r:id="rId12"/>
    <p:sldId id="278" r:id="rId13"/>
    <p:sldId id="359" r:id="rId14"/>
    <p:sldId id="355" r:id="rId15"/>
    <p:sldId id="331" r:id="rId16"/>
    <p:sldId id="327" r:id="rId17"/>
    <p:sldId id="366" r:id="rId18"/>
    <p:sldId id="309" r:id="rId19"/>
    <p:sldId id="318" r:id="rId20"/>
    <p:sldId id="257" r:id="rId21"/>
    <p:sldId id="371" r:id="rId22"/>
    <p:sldId id="320" r:id="rId23"/>
    <p:sldId id="259" r:id="rId24"/>
    <p:sldId id="260" r:id="rId25"/>
    <p:sldId id="261" r:id="rId26"/>
    <p:sldId id="262" r:id="rId27"/>
    <p:sldId id="317" r:id="rId28"/>
    <p:sldId id="272" r:id="rId29"/>
    <p:sldId id="345" r:id="rId30"/>
    <p:sldId id="347" r:id="rId31"/>
    <p:sldId id="353" r:id="rId32"/>
    <p:sldId id="360" r:id="rId33"/>
    <p:sldId id="321" r:id="rId34"/>
    <p:sldId id="328" r:id="rId35"/>
    <p:sldId id="288" r:id="rId36"/>
    <p:sldId id="349" r:id="rId37"/>
    <p:sldId id="329" r:id="rId38"/>
    <p:sldId id="322" r:id="rId39"/>
    <p:sldId id="290" r:id="rId40"/>
    <p:sldId id="263" r:id="rId41"/>
    <p:sldId id="273" r:id="rId42"/>
    <p:sldId id="350" r:id="rId43"/>
    <p:sldId id="264" r:id="rId44"/>
    <p:sldId id="352" r:id="rId45"/>
    <p:sldId id="323" r:id="rId46"/>
    <p:sldId id="343" r:id="rId47"/>
    <p:sldId id="265" r:id="rId48"/>
    <p:sldId id="266" r:id="rId49"/>
    <p:sldId id="351" r:id="rId50"/>
    <p:sldId id="326" r:id="rId51"/>
    <p:sldId id="315" r:id="rId52"/>
    <p:sldId id="304" r:id="rId53"/>
    <p:sldId id="369" r:id="rId54"/>
    <p:sldId id="367" r:id="rId55"/>
    <p:sldId id="368" r:id="rId56"/>
    <p:sldId id="370" r:id="rId57"/>
    <p:sldId id="348" r:id="rId58"/>
    <p:sldId id="294" r:id="rId59"/>
    <p:sldId id="362" r:id="rId60"/>
    <p:sldId id="363" r:id="rId61"/>
    <p:sldId id="365" r:id="rId62"/>
    <p:sldId id="295" r:id="rId6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753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6766-6384-41C0-BBAC-F43BCAEA30B2}" type="datetimeFigureOut">
              <a:rPr lang="ar-IQ" smtClean="0"/>
              <a:pPr/>
              <a:t>05/06/1444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668B-96F5-48C1-A43E-134BB955653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T_interval" TargetMode="External"/><Relationship Id="rId2" Type="http://schemas.openxmlformats.org/officeDocument/2006/relationships/hyperlink" Target="https://en.wikipedia.org/wiki/Ventricular_tachycardi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9352"/>
            <a:ext cx="3810000" cy="64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88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0038"/>
            <a:ext cx="76200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736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918" y="315548"/>
            <a:ext cx="4234682" cy="63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0265-E08A-E92A-BE34-15060DC4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Torsade de point (TDP)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FEEA7-554E-7552-1FE1-E9E4EAC6A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It is an acquired polymorphic </a:t>
            </a:r>
            <a:r>
              <a:rPr lang="en-GB" b="0" i="0" strike="noStrike" dirty="0">
                <a:effectLst/>
                <a:latin typeface="Arial" panose="020B0604020202020204" pitchFamily="34" charset="0"/>
                <a:hlinkClick r:id="rId2" tooltip="Ventricular tachycard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ventricular tachycardia</a:t>
            </a:r>
            <a:r>
              <a:rPr lang="en-GB" b="0" i="0" dirty="0">
                <a:effectLst/>
                <a:latin typeface="Arial" panose="020B0604020202020204" pitchFamily="34" charset="0"/>
              </a:rPr>
              <a:t> that exhibits distinct characteristics on the ECG. It was described by French physician in 1966. Prolongation of the </a:t>
            </a:r>
            <a:r>
              <a:rPr lang="en-GB" b="0" i="0" strike="noStrike" dirty="0">
                <a:effectLst/>
                <a:latin typeface="Arial" panose="020B0604020202020204" pitchFamily="34" charset="0"/>
                <a:hlinkClick r:id="rId3" tooltip="QT interv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 interval</a:t>
            </a:r>
            <a:r>
              <a:rPr lang="en-GB" b="0" i="0" dirty="0">
                <a:effectLst/>
                <a:latin typeface="Arial" panose="020B0604020202020204" pitchFamily="34" charset="0"/>
              </a:rPr>
              <a:t> can increase a person's risk of developing this abnormal heart rhythm, occurring in between 1% and 10% of patients who receive </a:t>
            </a:r>
            <a:r>
              <a:rPr lang="en-GB" b="0" i="0" u="sng" dirty="0">
                <a:effectLst/>
                <a:latin typeface="Arial" panose="020B0604020202020204" pitchFamily="34" charset="0"/>
              </a:rPr>
              <a:t>QT-prolonging antiarrhythmic drugs</a:t>
            </a:r>
            <a:r>
              <a:rPr lang="en-GB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7066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BECC-2C56-A8BF-7AAA-FC706752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Congenital long QT- syndrome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41D1-ACF7-1FF0-4861-2427B04D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EE1AE-E7A6-9FB3-AB83-D5F27943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43050"/>
            <a:ext cx="8437417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0" y="609600"/>
            <a:ext cx="909310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b="1" dirty="0">
                <a:solidFill>
                  <a:srgbClr val="FF0000"/>
                </a:solidFill>
              </a:rPr>
              <a:t> Anti-arrhythmic agents</a:t>
            </a:r>
          </a:p>
        </p:txBody>
      </p:sp>
    </p:spTree>
    <p:extLst>
      <p:ext uri="{BB962C8B-B14F-4D97-AF65-F5344CB8AC3E}">
        <p14:creationId xmlns:p14="http://schemas.microsoft.com/office/powerpoint/2010/main" val="396876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8693-D306-674F-1250-7D5DB472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6B1B-20E0-2AA5-2EA4-14D87A3B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670A6-17A5-3575-DC41-7FEB30BB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5" y="1417638"/>
            <a:ext cx="8768565" cy="42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74447"/>
            <a:ext cx="3733799" cy="68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vaughan-williams</a:t>
            </a:r>
            <a:r>
              <a:rPr lang="en-GB" dirty="0">
                <a:solidFill>
                  <a:srgbClr val="0070C0"/>
                </a:solidFill>
              </a:rPr>
              <a:t> classification of antiarrhythmic drugs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7" y="1600200"/>
            <a:ext cx="896038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b="1" dirty="0">
                <a:solidFill>
                  <a:srgbClr val="FF0000"/>
                </a:solidFill>
              </a:rPr>
              <a:t> Physiology of Cardiac Tissues</a:t>
            </a:r>
          </a:p>
        </p:txBody>
      </p:sp>
    </p:spTree>
    <p:extLst>
      <p:ext uri="{BB962C8B-B14F-4D97-AF65-F5344CB8AC3E}">
        <p14:creationId xmlns:p14="http://schemas.microsoft.com/office/powerpoint/2010/main" val="232668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7638"/>
            <a:ext cx="6400799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2D3-79AC-CC03-BE0A-4D466E12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398"/>
            <a:ext cx="9144000" cy="32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Sodium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1007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9435"/>
            <a:ext cx="9063128" cy="4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1066800"/>
            <a:ext cx="850005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8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04" y="381000"/>
            <a:ext cx="6889242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Na- Channel Blockers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755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256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181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4797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95250"/>
            <a:ext cx="70961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5012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1DB34-A1DB-F4B1-140A-D008EF92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975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C3921-B038-972E-A707-7BAF166D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4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6764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Beta- blockers</a:t>
            </a:r>
          </a:p>
        </p:txBody>
      </p:sp>
    </p:spTree>
    <p:extLst>
      <p:ext uri="{BB962C8B-B14F-4D97-AF65-F5344CB8AC3E}">
        <p14:creationId xmlns:p14="http://schemas.microsoft.com/office/powerpoint/2010/main" val="1733747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2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9435"/>
            <a:ext cx="9063128" cy="4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D4C07-D173-64AD-C656-6BF25A0F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"/>
            <a:ext cx="914400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9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2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Potassium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4034740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9435"/>
            <a:ext cx="9063128" cy="4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P- wave </a:t>
            </a:r>
            <a:r>
              <a:rPr lang="en-US" dirty="0"/>
              <a:t>is generated by </a:t>
            </a:r>
            <a:r>
              <a:rPr lang="en-US" dirty="0" err="1"/>
              <a:t>atrial</a:t>
            </a:r>
            <a:r>
              <a:rPr lang="en-US" dirty="0"/>
              <a:t> depolarization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QRS</a:t>
            </a:r>
            <a:r>
              <a:rPr lang="en-US" dirty="0"/>
              <a:t> by ventricular muscle depolarization</a:t>
            </a:r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T- wave </a:t>
            </a:r>
            <a:r>
              <a:rPr lang="en-US" dirty="0"/>
              <a:t>by ventricular </a:t>
            </a:r>
            <a:r>
              <a:rPr lang="en-US" dirty="0" err="1"/>
              <a:t>repolarization</a:t>
            </a:r>
            <a:r>
              <a:rPr lang="en-US" dirty="0"/>
              <a:t>. 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PR interval </a:t>
            </a:r>
            <a:r>
              <a:rPr lang="en-US" dirty="0"/>
              <a:t>is a measure of conduction time from atrium to ventricle through the  (AV) node.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QRS duration </a:t>
            </a:r>
            <a:r>
              <a:rPr lang="en-US" dirty="0"/>
              <a:t>indicates the time required for all of the ventricular cells to be activated (</a:t>
            </a:r>
            <a:r>
              <a:rPr lang="en-US" dirty="0" err="1"/>
              <a:t>ie</a:t>
            </a:r>
            <a:r>
              <a:rPr lang="en-US" dirty="0"/>
              <a:t>, the </a:t>
            </a:r>
            <a:r>
              <a:rPr lang="en-US" dirty="0" err="1"/>
              <a:t>intraventricular</a:t>
            </a:r>
            <a:r>
              <a:rPr lang="en-US" dirty="0"/>
              <a:t> conduction time). 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QT interval </a:t>
            </a:r>
            <a:r>
              <a:rPr lang="en-US" dirty="0"/>
              <a:t>reflects the duration of the ventricular action potential.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25728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15745"/>
            <a:ext cx="6754536" cy="593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42597-F220-5348-BC76-1937ADDE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804"/>
            <a:ext cx="9144000" cy="6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041654"/>
            <a:ext cx="6102007" cy="49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A3536-2112-2F25-36D7-FE321B6F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8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812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727919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9435"/>
            <a:ext cx="9063128" cy="4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3110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77" y="381000"/>
            <a:ext cx="8897046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833E2-D12F-2C34-71C2-EA4F442C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804"/>
            <a:ext cx="9144000" cy="6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4" y="609600"/>
            <a:ext cx="8901676" cy="59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4995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764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Mechanisms of anti-arrhythmic agents</a:t>
            </a:r>
          </a:p>
          <a:p>
            <a:pPr algn="ctr"/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13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95250"/>
            <a:ext cx="65913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475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" y="1066800"/>
            <a:ext cx="9090498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7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DFA33-E7FE-E7FC-B64B-1ABE61A2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5056"/>
            <a:ext cx="8686800" cy="59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6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D237E-A7BC-C846-21EA-33E3061B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143"/>
            <a:ext cx="9144000" cy="69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5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335BC-97D1-A63B-C3FB-6B2300A5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0" y="0"/>
            <a:ext cx="835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B3447-4583-7177-2C9E-7AE3C025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21" y="0"/>
            <a:ext cx="7532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E1511-4B78-432A-40F7-61E96561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81706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57400" y="5334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Unclassified (miscellaneous) anti-arrhythmic agents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BDE3F-54CA-0CE5-CC62-6AB52CE7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76212"/>
            <a:ext cx="8502649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725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8E0CB-B8F9-C3AF-53D3-61339B60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096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1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E3DD2-D08A-4C35-62CA-E3204FC4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5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A 57-year-old man is being treated for an </a:t>
            </a:r>
            <a:r>
              <a:rPr lang="en-US" sz="2800" b="1" dirty="0" err="1"/>
              <a:t>atrial</a:t>
            </a:r>
            <a:r>
              <a:rPr lang="en-US" sz="2800" b="1" dirty="0"/>
              <a:t> arrhythmia. He complains of headache, dizziness, and tinnitus. Which one of the following </a:t>
            </a:r>
            <a:r>
              <a:rPr lang="en-US" sz="2800" b="1" dirty="0" err="1"/>
              <a:t>antiarrhythmic</a:t>
            </a:r>
            <a:r>
              <a:rPr lang="en-US" sz="2800" b="1" dirty="0"/>
              <a:t> drugs is the most likely cause?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A. </a:t>
            </a:r>
            <a:r>
              <a:rPr lang="en-US" sz="2800" dirty="0" err="1"/>
              <a:t>Amiodarone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B. </a:t>
            </a:r>
            <a:r>
              <a:rPr lang="en-US" sz="2800" dirty="0" err="1"/>
              <a:t>Procainamide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C. </a:t>
            </a:r>
            <a:r>
              <a:rPr lang="en-US" sz="2800" dirty="0" err="1"/>
              <a:t>Propranolol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D. </a:t>
            </a:r>
            <a:r>
              <a:rPr lang="en-US" sz="2800" dirty="0" err="1"/>
              <a:t>Quinidine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E. </a:t>
            </a:r>
            <a:r>
              <a:rPr lang="en-US" sz="2800" dirty="0" err="1"/>
              <a:t>Verapamil</a:t>
            </a:r>
            <a:r>
              <a:rPr lang="en-US" sz="2800" dirty="0"/>
              <a:t>.</a:t>
            </a:r>
            <a:endParaRPr lang="ar-IQ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4" y="274638"/>
            <a:ext cx="8676216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676"/>
            <a:ext cx="8174557" cy="61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230</Words>
  <Application>Microsoft Office PowerPoint</Application>
  <PresentationFormat>On-screen Show (4:3)</PresentationFormat>
  <Paragraphs>26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Torsade de point (TDP)</vt:lpstr>
      <vt:lpstr>Congenital long QT- syndrome</vt:lpstr>
      <vt:lpstr>PowerPoint Presentation</vt:lpstr>
      <vt:lpstr>PowerPoint Presentation</vt:lpstr>
      <vt:lpstr>PowerPoint Presentation</vt:lpstr>
      <vt:lpstr>PowerPoint Presentation</vt:lpstr>
      <vt:lpstr>vaughan-williams classification of antiarrhythmic drugs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Na- Channel Blockers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50</cp:revision>
  <dcterms:created xsi:type="dcterms:W3CDTF">2012-12-22T18:16:56Z</dcterms:created>
  <dcterms:modified xsi:type="dcterms:W3CDTF">2022-12-28T18:17:53Z</dcterms:modified>
</cp:coreProperties>
</file>