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95" r:id="rId3"/>
    <p:sldId id="297" r:id="rId4"/>
    <p:sldId id="298" r:id="rId5"/>
    <p:sldId id="271" r:id="rId6"/>
    <p:sldId id="257" r:id="rId7"/>
    <p:sldId id="258" r:id="rId8"/>
    <p:sldId id="259" r:id="rId9"/>
    <p:sldId id="273" r:id="rId10"/>
    <p:sldId id="285" r:id="rId11"/>
    <p:sldId id="283" r:id="rId12"/>
    <p:sldId id="287" r:id="rId13"/>
    <p:sldId id="289" r:id="rId14"/>
    <p:sldId id="290" r:id="rId15"/>
    <p:sldId id="292" r:id="rId16"/>
    <p:sldId id="260" r:id="rId17"/>
    <p:sldId id="261" r:id="rId18"/>
    <p:sldId id="262" r:id="rId19"/>
    <p:sldId id="263" r:id="rId20"/>
    <p:sldId id="274" r:id="rId21"/>
    <p:sldId id="294" r:id="rId22"/>
    <p:sldId id="264" r:id="rId23"/>
    <p:sldId id="272" r:id="rId24"/>
    <p:sldId id="265" r:id="rId25"/>
    <p:sldId id="266" r:id="rId26"/>
    <p:sldId id="304" r:id="rId27"/>
    <p:sldId id="267" r:id="rId28"/>
    <p:sldId id="269" r:id="rId29"/>
    <p:sldId id="275" r:id="rId30"/>
    <p:sldId id="268" r:id="rId31"/>
    <p:sldId id="296" r:id="rId32"/>
    <p:sldId id="276" r:id="rId33"/>
    <p:sldId id="307" r:id="rId34"/>
    <p:sldId id="306" r:id="rId35"/>
    <p:sldId id="305" r:id="rId36"/>
    <p:sldId id="299" r:id="rId37"/>
    <p:sldId id="300" r:id="rId38"/>
    <p:sldId id="301" r:id="rId39"/>
    <p:sldId id="302" r:id="rId40"/>
    <p:sldId id="280" r:id="rId41"/>
    <p:sldId id="281" r:id="rId42"/>
    <p:sldId id="282" r:id="rId4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86DD-432B-452C-B913-25B82EAF9B4D}" type="datetimeFigureOut">
              <a:rPr lang="ar-IQ" smtClean="0"/>
              <a:pPr/>
              <a:t>17/05/1444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6700-D7F5-43A4-ADB2-49628DAEBF5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8210"/>
            <a:ext cx="8247340" cy="62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09550"/>
            <a:ext cx="7410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8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404812"/>
            <a:ext cx="79819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Pulsenotes | Heart failur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5762"/>
            <a:ext cx="7620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18" y="1371600"/>
            <a:ext cx="848638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2102"/>
            <a:ext cx="5999125" cy="619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4346"/>
            <a:ext cx="5946311" cy="66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1566"/>
            <a:ext cx="9168577" cy="33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76" y="838200"/>
            <a:ext cx="9243841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6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066800"/>
            <a:ext cx="8991600" cy="5059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647"/>
            <a:ext cx="9144000" cy="34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76794"/>
            <a:ext cx="8400039" cy="63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9754"/>
            <a:ext cx="6259793" cy="652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"/>
            <a:ext cx="3962400" cy="656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0312"/>
            <a:ext cx="4876800" cy="64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9B69-E9A7-EF08-25AB-1CCF3D7F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88BD27-6CD9-1E6E-70F1-AD5255CA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533"/>
            <a:ext cx="8229599" cy="5971245"/>
          </a:xfrm>
        </p:spPr>
      </p:pic>
    </p:spTree>
    <p:extLst>
      <p:ext uri="{BB962C8B-B14F-4D97-AF65-F5344CB8AC3E}">
        <p14:creationId xmlns:p14="http://schemas.microsoft.com/office/powerpoint/2010/main" val="3577706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019287"/>
            <a:ext cx="8720138" cy="49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4566"/>
            <a:ext cx="4338292" cy="621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95250"/>
            <a:ext cx="45148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192281"/>
            <a:ext cx="4140150" cy="65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5794"/>
            <a:ext cx="8762531" cy="31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62062"/>
            <a:ext cx="89916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1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5250"/>
            <a:ext cx="62484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94A1-B795-C7B3-5D26-2E923C8B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4E7E-D85E-1C3A-5151-06330C2E5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rugs for Congestive Heart Failure - ppt video online download">
            <a:extLst>
              <a:ext uri="{FF2B5EF4-FFF2-40B4-BE49-F238E27FC236}">
                <a16:creationId xmlns:a16="http://schemas.microsoft.com/office/drawing/2014/main" id="{0B996508-2E4F-2B2D-6512-131F6DD2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62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22A8-BBA6-D843-67A9-E6874E8E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9D29-D769-5EA0-6E65-066A6D64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F725B-286E-0D99-E2A1-68064D11A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0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36C3-7A6C-5699-E3D5-20C28F75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F6CE-A151-E16D-B67A-FF6A41DF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36BCA-2FC1-500A-B7D9-028A090E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028700"/>
            <a:ext cx="897254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1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457200"/>
            <a:ext cx="90154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2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62" y="274638"/>
            <a:ext cx="9170761" cy="62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7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4078"/>
            <a:ext cx="7772399" cy="65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00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0" y="457200"/>
            <a:ext cx="89279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3097"/>
            <a:ext cx="4724399" cy="64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7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</a:pPr>
            <a:r>
              <a:rPr lang="en-US" sz="1800" dirty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1800" i="1" dirty="0"/>
              <a:t>When you complete this chapter, you should be able to:</a:t>
            </a:r>
            <a:r>
              <a:rPr lang="en-US" sz="1800" dirty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1800" dirty="0"/>
              <a:t>Describe the strategies and list the major drug groups used in the treatment of acute heart failure and chronic failure.</a:t>
            </a:r>
          </a:p>
          <a:p>
            <a:pPr algn="l" rtl="0">
              <a:lnSpc>
                <a:spcPct val="170000"/>
              </a:lnSpc>
            </a:pPr>
            <a:r>
              <a:rPr lang="en-US" sz="1800" dirty="0"/>
              <a:t>Describe the mechanism of action of digitalis and its major effects. Indicate why digitalis is no longer considered a first-line therapy for chronic heart failure.</a:t>
            </a:r>
          </a:p>
          <a:p>
            <a:pPr algn="l" rtl="0">
              <a:lnSpc>
                <a:spcPct val="170000"/>
              </a:lnSpc>
            </a:pPr>
            <a:r>
              <a:rPr lang="en-US" sz="1800" dirty="0"/>
              <a:t>Describe the nature and mechanism of digitalis's toxic effects on the heart.</a:t>
            </a:r>
          </a:p>
          <a:p>
            <a:pPr algn="l" rtl="0">
              <a:lnSpc>
                <a:spcPct val="170000"/>
              </a:lnSpc>
            </a:pPr>
            <a:r>
              <a:rPr lang="en-US" sz="1800" dirty="0"/>
              <a:t>List some positive </a:t>
            </a:r>
            <a:r>
              <a:rPr lang="en-US" sz="1800" dirty="0" err="1"/>
              <a:t>inotropic</a:t>
            </a:r>
            <a:r>
              <a:rPr lang="en-US" sz="1800" dirty="0"/>
              <a:t> drugs other than digitalis that have been used in heart failure.</a:t>
            </a:r>
          </a:p>
          <a:p>
            <a:pPr algn="l" rtl="0">
              <a:lnSpc>
                <a:spcPct val="170000"/>
              </a:lnSpc>
            </a:pPr>
            <a:r>
              <a:rPr lang="en-US" sz="1800" dirty="0"/>
              <a:t>Describe the beneficial effects of diuretics, vasodilators, ACE inhibitors, and other drugs that lack positive </a:t>
            </a:r>
            <a:r>
              <a:rPr lang="en-US" sz="1800" dirty="0" err="1"/>
              <a:t>inotropic</a:t>
            </a:r>
            <a:r>
              <a:rPr lang="en-US" sz="1800" dirty="0"/>
              <a:t> effects in heart failure.</a:t>
            </a:r>
          </a:p>
          <a:p>
            <a:pPr algn="l" rtl="0">
              <a:lnSpc>
                <a:spcPct val="170000"/>
              </a:lnSpc>
            </a:pPr>
            <a:endParaRPr lang="ar-IQ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Compensatory increases in heart rate and </a:t>
            </a:r>
            <a:r>
              <a:rPr lang="en-US" sz="2800" b="1" dirty="0" err="1"/>
              <a:t>renin</a:t>
            </a:r>
            <a:r>
              <a:rPr lang="en-US" sz="2800" b="1" dirty="0"/>
              <a:t> release that occur in heart failure may be alleviated by</a:t>
            </a:r>
          </a:p>
          <a:p>
            <a:pPr algn="l"/>
            <a:r>
              <a:rPr lang="en-US" sz="2800" b="1" dirty="0"/>
              <a:t>which of the following drugs?</a:t>
            </a:r>
          </a:p>
          <a:p>
            <a:pPr algn="l"/>
            <a:r>
              <a:rPr lang="en-US" sz="2800" dirty="0"/>
              <a:t>A. </a:t>
            </a:r>
            <a:r>
              <a:rPr lang="en-US" sz="2800" dirty="0" err="1"/>
              <a:t>Milrinone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B. </a:t>
            </a:r>
            <a:r>
              <a:rPr lang="en-US" sz="2800" dirty="0" err="1"/>
              <a:t>Digoxin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C. </a:t>
            </a:r>
            <a:r>
              <a:rPr lang="en-US" sz="2800" dirty="0" err="1"/>
              <a:t>Dobutamine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D. </a:t>
            </a:r>
            <a:r>
              <a:rPr lang="en-US" sz="2800" dirty="0" err="1"/>
              <a:t>Enalapril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E. </a:t>
            </a:r>
            <a:r>
              <a:rPr lang="en-US" sz="2800" dirty="0" err="1"/>
              <a:t>Metoprolol</a:t>
            </a:r>
            <a:r>
              <a:rPr lang="en-US" sz="2800" dirty="0"/>
              <a:t>.</a:t>
            </a:r>
            <a:endParaRPr lang="ar-IQ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213518"/>
            <a:ext cx="8081735" cy="7071518"/>
          </a:xfrm>
        </p:spPr>
      </p:pic>
    </p:spTree>
    <p:extLst>
      <p:ext uri="{BB962C8B-B14F-4D97-AF65-F5344CB8AC3E}">
        <p14:creationId xmlns:p14="http://schemas.microsoft.com/office/powerpoint/2010/main" val="380962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39" y="1600200"/>
            <a:ext cx="81890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171450"/>
            <a:ext cx="56673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65114"/>
            <a:ext cx="8285227" cy="505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185738"/>
            <a:ext cx="23812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2926"/>
            <a:ext cx="6705600" cy="694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157</Words>
  <Application>Microsoft Office PowerPoint</Application>
  <PresentationFormat>On-screen Show (4:3)</PresentationFormat>
  <Paragraphs>14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21</cp:revision>
  <dcterms:created xsi:type="dcterms:W3CDTF">2013-02-03T13:06:51Z</dcterms:created>
  <dcterms:modified xsi:type="dcterms:W3CDTF">2022-12-10T16:14:18Z</dcterms:modified>
</cp:coreProperties>
</file>