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0" r:id="rId2"/>
    <p:sldId id="291" r:id="rId3"/>
    <p:sldId id="272" r:id="rId4"/>
    <p:sldId id="267" r:id="rId5"/>
    <p:sldId id="257" r:id="rId6"/>
    <p:sldId id="258" r:id="rId7"/>
    <p:sldId id="288" r:id="rId8"/>
    <p:sldId id="277" r:id="rId9"/>
    <p:sldId id="278" r:id="rId10"/>
    <p:sldId id="279" r:id="rId11"/>
    <p:sldId id="281" r:id="rId12"/>
    <p:sldId id="259" r:id="rId13"/>
    <p:sldId id="260" r:id="rId14"/>
    <p:sldId id="276" r:id="rId15"/>
    <p:sldId id="290" r:id="rId16"/>
    <p:sldId id="261" r:id="rId17"/>
    <p:sldId id="262" r:id="rId18"/>
    <p:sldId id="284" r:id="rId19"/>
    <p:sldId id="263" r:id="rId20"/>
    <p:sldId id="264" r:id="rId21"/>
    <p:sldId id="265" r:id="rId22"/>
    <p:sldId id="266" r:id="rId23"/>
    <p:sldId id="287" r:id="rId24"/>
    <p:sldId id="289" r:id="rId25"/>
    <p:sldId id="273" r:id="rId26"/>
    <p:sldId id="274" r:id="rId27"/>
    <p:sldId id="282" r:id="rId2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C0DD3B-4BF7-4031-B413-07C5799E057B}" type="datetimeFigureOut">
              <a:rPr lang="ar-IQ" smtClean="0"/>
              <a:pPr/>
              <a:t>21/12/1447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8A675B-8919-46B0-BD7C-37838048AE0D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74"/>
            <a:ext cx="9139767" cy="685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4818" name="Picture 2" descr="http://ocw.tufts.edu/data/51/561424/561513_x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227" y="838200"/>
            <a:ext cx="7897981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6866" name="AutoShape 2" descr="https://c2.staticflickr.com/4/3268/3147677545_1e2638d38d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IQ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7" y="1447800"/>
            <a:ext cx="889835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70358"/>
            <a:ext cx="6172200" cy="5950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20015"/>
            <a:ext cx="2286000" cy="661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95250"/>
            <a:ext cx="50292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0437"/>
            <a:ext cx="7086599" cy="6488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762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76072"/>
            <a:ext cx="5670550" cy="544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128588"/>
            <a:ext cx="2381250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3363"/>
            <a:ext cx="9553575" cy="639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972312"/>
            <a:ext cx="5552768" cy="459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115161"/>
            <a:ext cx="8991599" cy="4204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9592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27914"/>
            <a:ext cx="4419600" cy="6202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556768"/>
            <a:ext cx="5932332" cy="508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0"/>
            <a:ext cx="285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7078" y="1600200"/>
            <a:ext cx="9278158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8085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457200"/>
            <a:ext cx="8822531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3640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09600"/>
            <a:ext cx="8382000" cy="6248400"/>
          </a:xfrm>
        </p:spPr>
        <p:txBody>
          <a:bodyPr>
            <a:normAutofit fontScale="32500" lnSpcReduction="20000"/>
          </a:bodyPr>
          <a:lstStyle/>
          <a:p>
            <a:pPr algn="l" rtl="0">
              <a:lnSpc>
                <a:spcPct val="170000"/>
              </a:lnSpc>
            </a:pPr>
            <a:r>
              <a:rPr lang="en-US" sz="6200" dirty="0"/>
              <a:t>Checklist</a:t>
            </a:r>
          </a:p>
          <a:p>
            <a:pPr algn="l" rtl="0">
              <a:lnSpc>
                <a:spcPct val="170000"/>
              </a:lnSpc>
            </a:pPr>
            <a:r>
              <a:rPr lang="en-US" sz="6200" i="1" dirty="0"/>
              <a:t>When you complete this chapter, you should be able to:</a:t>
            </a:r>
            <a:endParaRPr lang="en-US" sz="6200" dirty="0"/>
          </a:p>
          <a:p>
            <a:pPr algn="l" rtl="0">
              <a:lnSpc>
                <a:spcPct val="170000"/>
              </a:lnSpc>
            </a:pPr>
            <a:r>
              <a:rPr lang="en-US" sz="6200" dirty="0"/>
              <a:t>List 5 major types of diuretics and relate them to their sites of action.</a:t>
            </a:r>
          </a:p>
          <a:p>
            <a:pPr algn="l" rtl="0">
              <a:lnSpc>
                <a:spcPct val="170000"/>
              </a:lnSpc>
            </a:pPr>
            <a:r>
              <a:rPr lang="en-US" sz="6200" dirty="0"/>
              <a:t>Describe 2 drugs that reduce potassium loss during sodium </a:t>
            </a:r>
            <a:r>
              <a:rPr lang="en-US" sz="6200" dirty="0" err="1"/>
              <a:t>diuresis</a:t>
            </a:r>
            <a:r>
              <a:rPr lang="en-US" sz="6200" dirty="0"/>
              <a:t>.</a:t>
            </a:r>
          </a:p>
          <a:p>
            <a:pPr algn="l" rtl="0">
              <a:lnSpc>
                <a:spcPct val="170000"/>
              </a:lnSpc>
            </a:pPr>
            <a:r>
              <a:rPr lang="en-US" sz="6200" dirty="0"/>
              <a:t>Describe a therapy that reduces calcium excretion in patients who have recurrent urinary stones.</a:t>
            </a:r>
          </a:p>
          <a:p>
            <a:pPr algn="l" rtl="0">
              <a:lnSpc>
                <a:spcPct val="170000"/>
              </a:lnSpc>
            </a:pPr>
            <a:r>
              <a:rPr lang="en-US" sz="6200" dirty="0"/>
              <a:t>Describe a treatment for severe acute </a:t>
            </a:r>
            <a:r>
              <a:rPr lang="en-US" sz="6200" dirty="0" err="1"/>
              <a:t>hypercalcemia</a:t>
            </a:r>
            <a:r>
              <a:rPr lang="en-US" sz="6200" dirty="0"/>
              <a:t> in a patient with advanced carcinoma.</a:t>
            </a:r>
          </a:p>
          <a:p>
            <a:pPr algn="l" rtl="0">
              <a:lnSpc>
                <a:spcPct val="170000"/>
              </a:lnSpc>
            </a:pPr>
            <a:r>
              <a:rPr lang="en-US" sz="6200" dirty="0"/>
              <a:t>Describe a method for reducing urine volume in </a:t>
            </a:r>
            <a:r>
              <a:rPr lang="en-US" sz="6200" dirty="0" err="1"/>
              <a:t>nephrogenic</a:t>
            </a:r>
            <a:r>
              <a:rPr lang="en-US" sz="6200" dirty="0"/>
              <a:t> diabetes </a:t>
            </a:r>
            <a:r>
              <a:rPr lang="en-US" sz="6200" dirty="0" err="1"/>
              <a:t>insipidus</a:t>
            </a:r>
            <a:r>
              <a:rPr lang="en-US" sz="6200" dirty="0"/>
              <a:t>.</a:t>
            </a:r>
          </a:p>
          <a:p>
            <a:pPr algn="l" rtl="0">
              <a:lnSpc>
                <a:spcPct val="170000"/>
              </a:lnSpc>
            </a:pPr>
            <a:r>
              <a:rPr lang="en-US" sz="6200" dirty="0"/>
              <a:t>List the major applications and the toxicities of </a:t>
            </a:r>
            <a:r>
              <a:rPr lang="en-US" sz="6200" dirty="0" err="1"/>
              <a:t>acetazolamide</a:t>
            </a:r>
            <a:r>
              <a:rPr lang="en-US" sz="6200" dirty="0"/>
              <a:t>, </a:t>
            </a:r>
            <a:r>
              <a:rPr lang="en-US" sz="6200" dirty="0" err="1"/>
              <a:t>thiazides</a:t>
            </a:r>
            <a:r>
              <a:rPr lang="en-US" sz="6200" dirty="0"/>
              <a:t>, loop diuretics, and potassium-sparing diuretics</a:t>
            </a:r>
            <a:r>
              <a:rPr lang="en-US" dirty="0"/>
              <a:t>.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Rectangle 3"/>
          <p:cNvSpPr/>
          <p:nvPr/>
        </p:nvSpPr>
        <p:spPr>
          <a:xfrm>
            <a:off x="1143000" y="1066800"/>
            <a:ext cx="7239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800" b="1" dirty="0"/>
              <a:t>An alcoholic male has developed hepatic cirrhosis. To control the </a:t>
            </a:r>
            <a:r>
              <a:rPr lang="en-US" sz="2800" b="1" dirty="0" err="1"/>
              <a:t>ascites</a:t>
            </a:r>
            <a:r>
              <a:rPr lang="en-US" sz="2800" b="1" dirty="0"/>
              <a:t> and edema, he is prescribed</a:t>
            </a:r>
          </a:p>
          <a:p>
            <a:pPr algn="l"/>
            <a:r>
              <a:rPr lang="en-US" sz="2800" b="1" dirty="0"/>
              <a:t>which one of the following?</a:t>
            </a:r>
          </a:p>
          <a:p>
            <a:pPr algn="l"/>
            <a:r>
              <a:rPr lang="en-US" sz="2800" dirty="0"/>
              <a:t>A. Hydrochlorothiazide.</a:t>
            </a:r>
          </a:p>
          <a:p>
            <a:pPr algn="l"/>
            <a:r>
              <a:rPr lang="en-US" sz="2800" dirty="0"/>
              <a:t>B. </a:t>
            </a:r>
            <a:r>
              <a:rPr lang="en-US" sz="2800" dirty="0" err="1"/>
              <a:t>Acetazolamide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C. </a:t>
            </a:r>
            <a:r>
              <a:rPr lang="en-US" sz="2800" dirty="0" err="1"/>
              <a:t>Spironolactone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D. </a:t>
            </a:r>
            <a:r>
              <a:rPr lang="en-US" sz="2800" dirty="0" err="1"/>
              <a:t>Furosemide</a:t>
            </a:r>
            <a:r>
              <a:rPr lang="en-US" sz="2800" dirty="0"/>
              <a:t>.</a:t>
            </a:r>
          </a:p>
          <a:p>
            <a:pPr algn="l"/>
            <a:r>
              <a:rPr lang="en-US" sz="2800" dirty="0"/>
              <a:t>E. </a:t>
            </a:r>
            <a:r>
              <a:rPr lang="en-US" sz="2800" dirty="0" err="1"/>
              <a:t>Chlorthalidone</a:t>
            </a:r>
            <a:r>
              <a:rPr lang="en-US" sz="2800" dirty="0"/>
              <a:t>.</a:t>
            </a:r>
            <a:endParaRPr lang="ar-IQ" sz="2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71779"/>
            <a:ext cx="6781800" cy="6386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75" y="147638"/>
            <a:ext cx="238125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419272"/>
            <a:ext cx="8326118" cy="4143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01169"/>
            <a:ext cx="9143999" cy="5455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10973"/>
            <a:ext cx="2747603" cy="684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378809"/>
            <a:ext cx="5867400" cy="634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462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71700"/>
            <a:ext cx="5562599" cy="54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2050" name="Picture 2" descr="http://www.cvphysiology.com/Microcirculation/M010%20cap%20filtr-reab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1" y="468884"/>
            <a:ext cx="5358036" cy="53223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143</Words>
  <Application>Microsoft Office PowerPoint</Application>
  <PresentationFormat>On-screen Show (4:3)</PresentationFormat>
  <Paragraphs>15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user</cp:lastModifiedBy>
  <cp:revision>23</cp:revision>
  <dcterms:created xsi:type="dcterms:W3CDTF">2013-02-04T07:21:46Z</dcterms:created>
  <dcterms:modified xsi:type="dcterms:W3CDTF">2026-06-06T12:36:08Z</dcterms:modified>
</cp:coreProperties>
</file>