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0" r:id="rId1"/>
  </p:sldMasterIdLst>
  <p:sldIdLst>
    <p:sldId id="268" r:id="rId2"/>
    <p:sldId id="269" r:id="rId3"/>
    <p:sldId id="256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0523"/>
    <a:srgbClr val="0000FF"/>
    <a:srgbClr val="33CC33"/>
    <a:srgbClr val="4A9E1C"/>
    <a:srgbClr val="F33B81"/>
    <a:srgbClr val="17010C"/>
    <a:srgbClr val="181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رابط مستقيم 6">
            <a:extLst>
              <a:ext uri="{FF2B5EF4-FFF2-40B4-BE49-F238E27FC236}">
                <a16:creationId xmlns:a16="http://schemas.microsoft.com/office/drawing/2014/main" xmlns="" id="{B473FD4A-B6AC-53DA-7F91-AE8F9A837482}"/>
              </a:ext>
            </a:extLst>
          </p:cNvPr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رابط مستقيم 7">
            <a:extLst>
              <a:ext uri="{FF2B5EF4-FFF2-40B4-BE49-F238E27FC236}">
                <a16:creationId xmlns:a16="http://schemas.microsoft.com/office/drawing/2014/main" xmlns="" id="{0E5F919F-849C-37A6-4432-F2ADDA1F2F1B}"/>
              </a:ext>
            </a:extLst>
          </p:cNvPr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شكل بيضاوي 8">
            <a:extLst>
              <a:ext uri="{FF2B5EF4-FFF2-40B4-BE49-F238E27FC236}">
                <a16:creationId xmlns:a16="http://schemas.microsoft.com/office/drawing/2014/main" xmlns="" id="{4D809E64-F8CD-383E-BFBF-1FD9B1042261}"/>
              </a:ext>
            </a:extLst>
          </p:cNvPr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28" name="عنوان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5" name="عنصر نائب للتاريخ 14">
            <a:extLst>
              <a:ext uri="{FF2B5EF4-FFF2-40B4-BE49-F238E27FC236}">
                <a16:creationId xmlns:a16="http://schemas.microsoft.com/office/drawing/2014/main" xmlns="" id="{ED23BAD3-716C-2DE7-17FA-FA257D724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15">
            <a:extLst>
              <a:ext uri="{FF2B5EF4-FFF2-40B4-BE49-F238E27FC236}">
                <a16:creationId xmlns:a16="http://schemas.microsoft.com/office/drawing/2014/main" xmlns="" id="{61FA965A-9003-3C87-E43B-C922CC9DAA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656491-5740-4C7E-AB15-AB81809F7D17}" type="slidenum">
              <a:rPr lang="ar-SA" altLang="en-US"/>
              <a:pPr/>
              <a:t>‹#›</a:t>
            </a:fld>
            <a:endParaRPr lang="en-US" altLang="en-US"/>
          </a:p>
        </p:txBody>
      </p:sp>
      <p:sp>
        <p:nvSpPr>
          <p:cNvPr id="7" name="عنصر نائب للتذييل 16">
            <a:extLst>
              <a:ext uri="{FF2B5EF4-FFF2-40B4-BE49-F238E27FC236}">
                <a16:creationId xmlns:a16="http://schemas.microsoft.com/office/drawing/2014/main" xmlns="" id="{C4E02B8B-CD8D-6F2C-5666-9A41272445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05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2" name="عنصر نائب للتاريخ 23">
            <a:extLst>
              <a:ext uri="{FF2B5EF4-FFF2-40B4-BE49-F238E27FC236}">
                <a16:creationId xmlns:a16="http://schemas.microsoft.com/office/drawing/2014/main" xmlns="" id="{529CBA5E-F858-84CD-DBFE-00CF2CCFD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ذييل 9">
            <a:extLst>
              <a:ext uri="{FF2B5EF4-FFF2-40B4-BE49-F238E27FC236}">
                <a16:creationId xmlns:a16="http://schemas.microsoft.com/office/drawing/2014/main" xmlns="" id="{9103AE13-ECD8-1957-7535-81BAED631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21">
            <a:extLst>
              <a:ext uri="{FF2B5EF4-FFF2-40B4-BE49-F238E27FC236}">
                <a16:creationId xmlns:a16="http://schemas.microsoft.com/office/drawing/2014/main" xmlns="" id="{3358EC7F-9112-7EAE-00C1-4A20C5202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C521C-D540-46C1-A5E8-024AC5C002F2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55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رابط مستقيم 6">
            <a:extLst>
              <a:ext uri="{FF2B5EF4-FFF2-40B4-BE49-F238E27FC236}">
                <a16:creationId xmlns:a16="http://schemas.microsoft.com/office/drawing/2014/main" xmlns="" id="{38322C10-F579-0753-9859-D1A1A79C18A6}"/>
              </a:ext>
            </a:extLst>
          </p:cNvPr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xmlns="" id="{3D695104-EDCA-ECA4-EBBD-D0FE9EAAA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xmlns="" id="{8BD9EE83-5FE3-048A-3990-CCE2B9D6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xmlns="" id="{060D70A1-A3C1-ACB2-E6AB-99FFB768A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C9C0F-BBAC-43F3-B0A4-E4DCCB8DA4A4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254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3" name="عنصر نائب للتاريخ 23">
            <a:extLst>
              <a:ext uri="{FF2B5EF4-FFF2-40B4-BE49-F238E27FC236}">
                <a16:creationId xmlns:a16="http://schemas.microsoft.com/office/drawing/2014/main" xmlns="" id="{76B48CE3-3816-0F0A-9FC9-84D4A6D35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لتذييل 9">
            <a:extLst>
              <a:ext uri="{FF2B5EF4-FFF2-40B4-BE49-F238E27FC236}">
                <a16:creationId xmlns:a16="http://schemas.microsoft.com/office/drawing/2014/main" xmlns="" id="{7917C244-9B44-648A-A4A3-1C2A46622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21">
            <a:extLst>
              <a:ext uri="{FF2B5EF4-FFF2-40B4-BE49-F238E27FC236}">
                <a16:creationId xmlns:a16="http://schemas.microsoft.com/office/drawing/2014/main" xmlns="" id="{8CA601BE-8BB1-DBC0-55B7-A076ABAC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1A7-C2EE-47F4-8DF1-640DE5D38606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597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رابط مستقيم 6">
            <a:extLst>
              <a:ext uri="{FF2B5EF4-FFF2-40B4-BE49-F238E27FC236}">
                <a16:creationId xmlns:a16="http://schemas.microsoft.com/office/drawing/2014/main" xmlns="" id="{01EFAF24-0CC3-7C0B-477B-16BAA2B57167}"/>
              </a:ext>
            </a:extLst>
          </p:cNvPr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7">
            <a:extLst>
              <a:ext uri="{FF2B5EF4-FFF2-40B4-BE49-F238E27FC236}">
                <a16:creationId xmlns:a16="http://schemas.microsoft.com/office/drawing/2014/main" xmlns="" id="{41282E53-001C-3011-7628-925975DEDDEE}"/>
              </a:ext>
            </a:extLst>
          </p:cNvPr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32" name="عنصر نائب للمحتوى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34" name="عنصر نائب للمحتوى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رقم الشريحة 8">
            <a:extLst>
              <a:ext uri="{FF2B5EF4-FFF2-40B4-BE49-F238E27FC236}">
                <a16:creationId xmlns:a16="http://schemas.microsoft.com/office/drawing/2014/main" xmlns="" id="{F6316745-35EB-6F77-5FCD-D0B114FE4B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97A45EE-32B9-4FEB-9E7A-9444301CE6C6}" type="slidenum">
              <a:rPr lang="ar-SA" altLang="en-US"/>
              <a:pPr/>
              <a:t>‹#›</a:t>
            </a:fld>
            <a:endParaRPr lang="en-US" altLang="en-US"/>
          </a:p>
        </p:txBody>
      </p:sp>
      <p:sp>
        <p:nvSpPr>
          <p:cNvPr id="7" name="عنصر نائب للتذييل 7">
            <a:extLst>
              <a:ext uri="{FF2B5EF4-FFF2-40B4-BE49-F238E27FC236}">
                <a16:creationId xmlns:a16="http://schemas.microsoft.com/office/drawing/2014/main" xmlns="" id="{76D80A9C-1ABE-1EF9-1C9E-794718B49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عنصر نائب للتاريخ 6">
            <a:extLst>
              <a:ext uri="{FF2B5EF4-FFF2-40B4-BE49-F238E27FC236}">
                <a16:creationId xmlns:a16="http://schemas.microsoft.com/office/drawing/2014/main" xmlns="" id="{68A6BCB2-DCB6-4888-9B2B-3FAE8A2258A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1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3">
            <a:extLst>
              <a:ext uri="{FF2B5EF4-FFF2-40B4-BE49-F238E27FC236}">
                <a16:creationId xmlns:a16="http://schemas.microsoft.com/office/drawing/2014/main" xmlns="" id="{0D5D6742-BF3D-B003-888A-52A17EF94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لتذييل 9">
            <a:extLst>
              <a:ext uri="{FF2B5EF4-FFF2-40B4-BE49-F238E27FC236}">
                <a16:creationId xmlns:a16="http://schemas.microsoft.com/office/drawing/2014/main" xmlns="" id="{FE713FCD-39F1-E5D0-20C5-AB719D29C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21">
            <a:extLst>
              <a:ext uri="{FF2B5EF4-FFF2-40B4-BE49-F238E27FC236}">
                <a16:creationId xmlns:a16="http://schemas.microsoft.com/office/drawing/2014/main" xmlns="" id="{973746AF-A997-1D0F-859B-0B9E4034A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1F87B-2E12-40C6-BCBC-40E7F005815F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232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23">
            <a:extLst>
              <a:ext uri="{FF2B5EF4-FFF2-40B4-BE49-F238E27FC236}">
                <a16:creationId xmlns:a16="http://schemas.microsoft.com/office/drawing/2014/main" xmlns="" id="{F38D86D4-AAF6-EA88-2975-036809935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ذييل 9">
            <a:extLst>
              <a:ext uri="{FF2B5EF4-FFF2-40B4-BE49-F238E27FC236}">
                <a16:creationId xmlns:a16="http://schemas.microsoft.com/office/drawing/2014/main" xmlns="" id="{F97D1DB3-B2A5-1AB8-0F16-46B78DF8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21">
            <a:extLst>
              <a:ext uri="{FF2B5EF4-FFF2-40B4-BE49-F238E27FC236}">
                <a16:creationId xmlns:a16="http://schemas.microsoft.com/office/drawing/2014/main" xmlns="" id="{E5EA46C4-52EE-1AE0-AB71-79DD1D486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A26BFD-4885-4CBA-9643-39DBEA87AD5D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140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لمحتوى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31" name="عنوان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2" name="عنصر نائب للتاريخ 23">
            <a:extLst>
              <a:ext uri="{FF2B5EF4-FFF2-40B4-BE49-F238E27FC236}">
                <a16:creationId xmlns:a16="http://schemas.microsoft.com/office/drawing/2014/main" xmlns="" id="{C0EEE015-4736-1A4F-A1C7-BA3F6D973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لتذييل 9">
            <a:extLst>
              <a:ext uri="{FF2B5EF4-FFF2-40B4-BE49-F238E27FC236}">
                <a16:creationId xmlns:a16="http://schemas.microsoft.com/office/drawing/2014/main" xmlns="" id="{6A41C660-B2B3-8458-0047-AA78509FD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21">
            <a:extLst>
              <a:ext uri="{FF2B5EF4-FFF2-40B4-BE49-F238E27FC236}">
                <a16:creationId xmlns:a16="http://schemas.microsoft.com/office/drawing/2014/main" xmlns="" id="{D5827714-0B53-60F6-C41E-3A3F5B3B4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41DB2-9A62-4112-B74F-E6B20F8191B9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547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ar-SA" noProof="0"/>
              <a:t>انقر فوق الرمز لإضافة صورة</a:t>
            </a:r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23">
            <a:extLst>
              <a:ext uri="{FF2B5EF4-FFF2-40B4-BE49-F238E27FC236}">
                <a16:creationId xmlns:a16="http://schemas.microsoft.com/office/drawing/2014/main" xmlns="" id="{7F8F0759-5CD3-4E94-FE26-10403A7D8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9">
            <a:extLst>
              <a:ext uri="{FF2B5EF4-FFF2-40B4-BE49-F238E27FC236}">
                <a16:creationId xmlns:a16="http://schemas.microsoft.com/office/drawing/2014/main" xmlns="" id="{22B2D7F9-0D28-F5A8-A863-4E2966A3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1">
            <a:extLst>
              <a:ext uri="{FF2B5EF4-FFF2-40B4-BE49-F238E27FC236}">
                <a16:creationId xmlns:a16="http://schemas.microsoft.com/office/drawing/2014/main" xmlns="" id="{BE685572-248D-2559-5CD6-FBEAA7CA1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CA7AB-4087-4C80-9E8A-516F860BAF49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851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23">
            <a:extLst>
              <a:ext uri="{FF2B5EF4-FFF2-40B4-BE49-F238E27FC236}">
                <a16:creationId xmlns:a16="http://schemas.microsoft.com/office/drawing/2014/main" xmlns="" id="{CD9FEA6D-D644-A367-3CB0-3CECE1AE8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9">
            <a:extLst>
              <a:ext uri="{FF2B5EF4-FFF2-40B4-BE49-F238E27FC236}">
                <a16:creationId xmlns:a16="http://schemas.microsoft.com/office/drawing/2014/main" xmlns="" id="{23AAA68C-2C9A-3DFD-46EC-8BE3744ED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>
            <a:extLst>
              <a:ext uri="{FF2B5EF4-FFF2-40B4-BE49-F238E27FC236}">
                <a16:creationId xmlns:a16="http://schemas.microsoft.com/office/drawing/2014/main" xmlns="" id="{C3CD3B55-D971-A79B-0C98-5C80F045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614482-832A-4C4A-9108-1C421FAC5D50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20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23">
            <a:extLst>
              <a:ext uri="{FF2B5EF4-FFF2-40B4-BE49-F238E27FC236}">
                <a16:creationId xmlns:a16="http://schemas.microsoft.com/office/drawing/2014/main" xmlns="" id="{BCA48E72-D27F-7CC1-A6FF-B307DEEB9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9">
            <a:extLst>
              <a:ext uri="{FF2B5EF4-FFF2-40B4-BE49-F238E27FC236}">
                <a16:creationId xmlns:a16="http://schemas.microsoft.com/office/drawing/2014/main" xmlns="" id="{14E1A702-9433-4F69-EAE1-C760056EB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>
            <a:extLst>
              <a:ext uri="{FF2B5EF4-FFF2-40B4-BE49-F238E27FC236}">
                <a16:creationId xmlns:a16="http://schemas.microsoft.com/office/drawing/2014/main" xmlns="" id="{AF5AED9F-0871-121E-A11E-425642773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46CE7-4F2C-47F1-B677-B232F6E7EAA4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3432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عنوان، ونص،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00B1386B-BF62-79A7-1B80-0B7CD50C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81CD65D3-E8F0-D2C8-3CA7-1F46F230B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7AF72476-E0E6-2A92-1171-9DD24DBB9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1520F79-19BA-46B4-8CAA-6FA1349D5BC4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917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نص 8">
            <a:extLst>
              <a:ext uri="{FF2B5EF4-FFF2-40B4-BE49-F238E27FC236}">
                <a16:creationId xmlns:a16="http://schemas.microsoft.com/office/drawing/2014/main" xmlns="" id="{28A07FF3-FD40-6C50-CAB1-A1BCEE71EF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en-US"/>
              <a:t>انقر لتحرير أنماط النص الرئيسي</a:t>
            </a:r>
          </a:p>
          <a:p>
            <a:pPr lvl="1"/>
            <a:r>
              <a:rPr lang="ar-SA" altLang="en-US"/>
              <a:t>المستوى الثاني</a:t>
            </a:r>
          </a:p>
          <a:p>
            <a:pPr lvl="2"/>
            <a:r>
              <a:rPr lang="ar-SA" altLang="en-US"/>
              <a:t>المستوى الثالث</a:t>
            </a:r>
          </a:p>
          <a:p>
            <a:pPr lvl="3"/>
            <a:r>
              <a:rPr lang="ar-SA" altLang="en-US"/>
              <a:t>المستوى الرابع</a:t>
            </a:r>
          </a:p>
          <a:p>
            <a:pPr lvl="4"/>
            <a:r>
              <a:rPr lang="ar-SA" altLang="en-US"/>
              <a:t>المستوى الخامس</a:t>
            </a:r>
          </a:p>
        </p:txBody>
      </p:sp>
      <p:sp>
        <p:nvSpPr>
          <p:cNvPr id="24" name="عنصر نائب للتاريخ 23">
            <a:extLst>
              <a:ext uri="{FF2B5EF4-FFF2-40B4-BE49-F238E27FC236}">
                <a16:creationId xmlns:a16="http://schemas.microsoft.com/office/drawing/2014/main" xmlns="" id="{3C01F653-BDFC-C1ED-A04E-EF7A710500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عنصر نائب للتذييل 9">
            <a:extLst>
              <a:ext uri="{FF2B5EF4-FFF2-40B4-BE49-F238E27FC236}">
                <a16:creationId xmlns:a16="http://schemas.microsoft.com/office/drawing/2014/main" xmlns="" id="{43C4E5E9-6DBA-6B86-B0D1-FB7231A10E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عنصر نائب لرقم الشريحة 21">
            <a:extLst>
              <a:ext uri="{FF2B5EF4-FFF2-40B4-BE49-F238E27FC236}">
                <a16:creationId xmlns:a16="http://schemas.microsoft.com/office/drawing/2014/main" xmlns="" id="{98850256-A6AD-E260-E01B-FB1D3C3E7B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fld id="{22887242-842D-4128-B394-676A45C1718E}" type="slidenum">
              <a:rPr lang="ar-SA" altLang="en-US"/>
              <a:pPr/>
              <a:t>‹#›</a:t>
            </a:fld>
            <a:endParaRPr lang="en-US" altLang="en-US"/>
          </a:p>
        </p:txBody>
      </p:sp>
      <p:sp>
        <p:nvSpPr>
          <p:cNvPr id="5" name="عنصر نائب للعنوان 4">
            <a:extLst>
              <a:ext uri="{FF2B5EF4-FFF2-40B4-BE49-F238E27FC236}">
                <a16:creationId xmlns:a16="http://schemas.microsoft.com/office/drawing/2014/main" xmlns="" id="{74EA858D-28E5-FA21-887B-D682F6E4E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7" r:id="rId1"/>
    <p:sldLayoutId id="2147483769" r:id="rId2"/>
    <p:sldLayoutId id="2147483778" r:id="rId3"/>
    <p:sldLayoutId id="2147483770" r:id="rId4"/>
    <p:sldLayoutId id="2147483779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80" r:id="rId12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cs typeface="Times New Roman" pitchFamily="18" charset="0"/>
        </a:defRPr>
      </a:lvl9pPr>
    </p:titleStyle>
    <p:bodyStyle>
      <a:lvl1pPr marL="273050" indent="-273050" algn="r" rtl="1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r" rtl="1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r" rtl="1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r" rtl="1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>
            <a:extLst>
              <a:ext uri="{FF2B5EF4-FFF2-40B4-BE49-F238E27FC236}">
                <a16:creationId xmlns:a16="http://schemas.microsoft.com/office/drawing/2014/main" xmlns="" id="{6E283D14-925B-9EF1-2342-E4181646768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981075"/>
            <a:ext cx="9144000" cy="4657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b="1" dirty="0"/>
              <a:t>The word </a:t>
            </a:r>
            <a:r>
              <a:rPr lang="en-US" sz="2400" b="1" dirty="0">
                <a:solidFill>
                  <a:srgbClr val="0000FF"/>
                </a:solidFill>
              </a:rPr>
              <a:t>Pharmacognosy</a:t>
            </a:r>
            <a:r>
              <a:rPr lang="en-US" sz="2400" b="1" dirty="0"/>
              <a:t> formed from two Greek words</a:t>
            </a:r>
            <a:r>
              <a:rPr lang="en-US" sz="2400" dirty="0"/>
              <a:t> </a:t>
            </a:r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xmlns="" id="{81C15459-A1B1-4286-F2D1-48D87915F50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i="1"/>
              <a:t>Pharmacognosy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xmlns="" id="{9DA71B5D-31C1-208C-8A9E-E79A4B36A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566988"/>
            <a:ext cx="2952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0000FF"/>
                </a:solidFill>
              </a:rPr>
              <a:t>pharmakon</a:t>
            </a:r>
            <a:r>
              <a:rPr lang="en-US" altLang="en-US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xmlns="" id="{82D3281E-3333-AEEF-96A6-646BA2540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2636838"/>
            <a:ext cx="2089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0000FF"/>
                </a:solidFill>
              </a:rPr>
              <a:t>gnosis</a:t>
            </a:r>
            <a:r>
              <a:rPr lang="en-US" altLang="en-US" sz="3200">
                <a:solidFill>
                  <a:srgbClr val="B90523"/>
                </a:solidFill>
              </a:rPr>
              <a:t> 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xmlns="" id="{27262FE2-6595-39B4-5EAD-27F75168C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868863"/>
            <a:ext cx="3594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/>
              <a:t>which means drug</a:t>
            </a:r>
            <a:r>
              <a:rPr lang="en-US" altLang="en-US"/>
              <a:t> 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xmlns="" id="{6B2E60EC-DBDD-B156-D00D-0A8CFC4BE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4724400"/>
            <a:ext cx="34559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/>
              <a:t>which means acquire knowledge</a:t>
            </a:r>
            <a:r>
              <a:rPr lang="en-US" altLang="en-US"/>
              <a:t>. </a:t>
            </a:r>
          </a:p>
        </p:txBody>
      </p:sp>
      <p:sp>
        <p:nvSpPr>
          <p:cNvPr id="52232" name="Line 8">
            <a:extLst>
              <a:ext uri="{FF2B5EF4-FFF2-40B4-BE49-F238E27FC236}">
                <a16:creationId xmlns:a16="http://schemas.microsoft.com/office/drawing/2014/main" xmlns="" id="{06B151F3-51F5-5EF1-5E80-F5A05B7175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98575" y="3143248"/>
            <a:ext cx="0" cy="15843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IQ"/>
          </a:p>
        </p:txBody>
      </p:sp>
      <p:sp>
        <p:nvSpPr>
          <p:cNvPr id="52233" name="Line 9">
            <a:extLst>
              <a:ext uri="{FF2B5EF4-FFF2-40B4-BE49-F238E27FC236}">
                <a16:creationId xmlns:a16="http://schemas.microsoft.com/office/drawing/2014/main" xmlns="" id="{93C92A29-EED2-5BEC-A33D-5C450A205CC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0575" y="3214686"/>
            <a:ext cx="0" cy="13684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ar-IQ"/>
          </a:p>
        </p:txBody>
      </p: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xmlns="" id="{C8636926-BBAE-0D14-361D-602C6255EA78}"/>
              </a:ext>
            </a:extLst>
          </p:cNvPr>
          <p:cNvCxnSpPr/>
          <p:nvPr/>
        </p:nvCxnSpPr>
        <p:spPr>
          <a:xfrm>
            <a:off x="2474912" y="1484784"/>
            <a:ext cx="0" cy="6480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رابط مستقيم 16">
            <a:extLst>
              <a:ext uri="{FF2B5EF4-FFF2-40B4-BE49-F238E27FC236}">
                <a16:creationId xmlns:a16="http://schemas.microsoft.com/office/drawing/2014/main" xmlns="" id="{7EC22D40-EE62-7029-64BC-9CC685B80BC1}"/>
              </a:ext>
            </a:extLst>
          </p:cNvPr>
          <p:cNvCxnSpPr/>
          <p:nvPr/>
        </p:nvCxnSpPr>
        <p:spPr>
          <a:xfrm>
            <a:off x="2143108" y="1755775"/>
            <a:ext cx="45365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xmlns="" id="{8A5EDA58-92FA-4569-5B60-7BD1F0BC0A22}"/>
              </a:ext>
            </a:extLst>
          </p:cNvPr>
          <p:cNvCxnSpPr/>
          <p:nvPr/>
        </p:nvCxnSpPr>
        <p:spPr>
          <a:xfrm>
            <a:off x="6327775" y="2143116"/>
            <a:ext cx="0" cy="504056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رابط مستقيم 20">
            <a:extLst>
              <a:ext uri="{FF2B5EF4-FFF2-40B4-BE49-F238E27FC236}">
                <a16:creationId xmlns:a16="http://schemas.microsoft.com/office/drawing/2014/main" xmlns="" id="{6212197F-7C57-CF56-775D-E5A42AB66A9E}"/>
              </a:ext>
            </a:extLst>
          </p:cNvPr>
          <p:cNvCxnSpPr/>
          <p:nvPr/>
        </p:nvCxnSpPr>
        <p:spPr>
          <a:xfrm>
            <a:off x="1755775" y="2143116"/>
            <a:ext cx="0" cy="43204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xmlns="" id="{4AEC7CA3-423C-C76E-33F4-FCE5793E98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2060575"/>
            <a:ext cx="9144000" cy="4797425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The classification of vegetable drugs are usually arranged for study in one or other of the following five ways:</a:t>
            </a: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xmlns="" id="{2B6C79A6-CF18-6D04-90C8-6A93ED5ABE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5048" y="332656"/>
            <a:ext cx="8173416" cy="148478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240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Pharmacognosy covering all information on medicine from natural sources (plants, animals, and microorganisms)</a:t>
            </a:r>
            <a:br>
              <a:rPr sz="240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</a:br>
            <a:r>
              <a:rPr sz="240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Pharmacognosy is closely related to both botany and plant chemistry.</a:t>
            </a:r>
          </a:p>
        </p:txBody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xmlns="" id="{12FB644A-CE98-703A-43B3-0953B6D9F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997200"/>
            <a:ext cx="88931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>
              <a:defRPr/>
            </a:pPr>
            <a:r>
              <a:rPr lang="en-US" sz="2800" dirty="0"/>
              <a:t>1- </a:t>
            </a:r>
            <a:r>
              <a:rPr lang="en-US" sz="2800" b="1" dirty="0">
                <a:cs typeface="+mn-cs"/>
              </a:rPr>
              <a:t>Alphabetical</a:t>
            </a:r>
            <a:r>
              <a:rPr lang="en-US" sz="2800" dirty="0">
                <a:cs typeface="+mn-cs"/>
              </a:rPr>
              <a:t>: using either Latin or English names</a:t>
            </a:r>
          </a:p>
          <a:p>
            <a:pPr algn="l">
              <a:defRPr/>
            </a:pPr>
            <a:r>
              <a:rPr lang="en-US" sz="2800" dirty="0">
                <a:cs typeface="+mn-cs"/>
              </a:rPr>
              <a:t>2- </a:t>
            </a:r>
            <a:r>
              <a:rPr lang="en-US" sz="2800" b="1" dirty="0">
                <a:cs typeface="+mn-cs"/>
              </a:rPr>
              <a:t>Taxonomic</a:t>
            </a:r>
            <a:r>
              <a:rPr lang="en-US" sz="2800" dirty="0">
                <a:cs typeface="+mn-cs"/>
              </a:rPr>
              <a:t>: families, genera and species </a:t>
            </a:r>
          </a:p>
          <a:p>
            <a:pPr algn="l">
              <a:defRPr/>
            </a:pPr>
            <a:r>
              <a:rPr lang="en-US" sz="2800" dirty="0">
                <a:cs typeface="+mn-cs"/>
              </a:rPr>
              <a:t>3</a:t>
            </a:r>
            <a:r>
              <a:rPr lang="en-US" sz="2800" b="1" dirty="0">
                <a:cs typeface="+mn-cs"/>
              </a:rPr>
              <a:t>- Morphological</a:t>
            </a:r>
            <a:r>
              <a:rPr lang="en-US" sz="2800" dirty="0">
                <a:cs typeface="+mn-cs"/>
              </a:rPr>
              <a:t>: either organized drugs (leaves, flowers, seed, herbs</a:t>
            </a:r>
            <a:r>
              <a:rPr lang="en-US" sz="2800" dirty="0">
                <a:latin typeface="Arial"/>
                <a:cs typeface="+mn-cs"/>
              </a:rPr>
              <a:t>……</a:t>
            </a:r>
            <a:r>
              <a:rPr lang="en-US" sz="2800" dirty="0">
                <a:cs typeface="+mn-cs"/>
              </a:rPr>
              <a:t>..etc) or unorganized (extracts, gums, resins, oils </a:t>
            </a:r>
            <a:r>
              <a:rPr lang="en-US" sz="2800" dirty="0">
                <a:latin typeface="Arial"/>
                <a:cs typeface="+mn-cs"/>
              </a:rPr>
              <a:t>…</a:t>
            </a:r>
            <a:r>
              <a:rPr lang="en-US" sz="2800" dirty="0">
                <a:cs typeface="+mn-cs"/>
              </a:rPr>
              <a:t>etc.)</a:t>
            </a:r>
          </a:p>
          <a:p>
            <a:pPr algn="l">
              <a:defRPr/>
            </a:pPr>
            <a:r>
              <a:rPr lang="en-US" sz="2800" dirty="0">
                <a:cs typeface="+mn-cs"/>
              </a:rPr>
              <a:t>4- </a:t>
            </a:r>
            <a:r>
              <a:rPr lang="en-US" sz="2800" b="1" dirty="0">
                <a:cs typeface="+mn-cs"/>
              </a:rPr>
              <a:t>Pharmacological or therapeutic uses</a:t>
            </a:r>
            <a:endParaRPr lang="en-US" sz="2800" dirty="0">
              <a:cs typeface="+mn-cs"/>
            </a:endParaRPr>
          </a:p>
          <a:p>
            <a:pPr algn="l">
              <a:defRPr/>
            </a:pPr>
            <a:r>
              <a:rPr lang="en-US" sz="2800" dirty="0">
                <a:cs typeface="+mn-cs"/>
              </a:rPr>
              <a:t>5- </a:t>
            </a:r>
            <a:r>
              <a:rPr lang="en-US" sz="2800" b="1" dirty="0">
                <a:cs typeface="+mn-cs"/>
              </a:rPr>
              <a:t>Chemical</a:t>
            </a:r>
            <a:r>
              <a:rPr lang="en-US" sz="2800" dirty="0">
                <a:cs typeface="+mn-cs"/>
              </a:rPr>
              <a:t> e.g. alkaloids, glycosides, volatile oils </a:t>
            </a:r>
            <a:r>
              <a:rPr lang="en-US" sz="2800" dirty="0">
                <a:latin typeface="Arial"/>
                <a:cs typeface="+mn-cs"/>
              </a:rPr>
              <a:t>……</a:t>
            </a:r>
            <a:r>
              <a:rPr lang="en-US" sz="2800" dirty="0">
                <a:cs typeface="+mn-cs"/>
              </a:rPr>
              <a:t>etc</a:t>
            </a:r>
            <a:r>
              <a:rPr lang="en-US" sz="2800" dirty="0"/>
              <a:t>.</a:t>
            </a:r>
          </a:p>
          <a:p>
            <a:pPr algn="l">
              <a:defRPr/>
            </a:pPr>
            <a:r>
              <a:rPr lang="en-US" sz="2800" dirty="0"/>
              <a:t> 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2DAA4D28-889C-4110-4384-F08BAE215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>
                <a:solidFill>
                  <a:srgbClr val="FF0000"/>
                </a:solidFill>
              </a:rPr>
              <a:t>1- Cinchona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xmlns="" id="{199D92F8-B7E7-0C24-A0F6-F9398605B52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836613"/>
            <a:ext cx="8424862" cy="5761037"/>
          </a:xfrm>
        </p:spPr>
        <p:txBody>
          <a:bodyPr>
            <a:normAutofit fontScale="70000" lnSpcReduction="2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Botanical name</a:t>
            </a:r>
            <a:r>
              <a:rPr lang="en-US" sz="2800" b="1" dirty="0"/>
              <a:t>:  </a:t>
            </a:r>
            <a:r>
              <a:rPr lang="en-US" sz="3200" b="1" u="sng" dirty="0"/>
              <a:t>Cinchona</a:t>
            </a:r>
            <a:r>
              <a:rPr lang="en-US" sz="3200" b="1" dirty="0"/>
              <a:t> </a:t>
            </a:r>
            <a:r>
              <a:rPr lang="en-US" sz="3200" b="1" u="sng" dirty="0" err="1"/>
              <a:t>succirubra</a:t>
            </a:r>
            <a:r>
              <a:rPr lang="en-US" sz="3200" b="1" u="sng" dirty="0"/>
              <a:t>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Family name: </a:t>
            </a:r>
            <a:r>
              <a:rPr lang="en-US" dirty="0" err="1"/>
              <a:t>Rubiaceae</a:t>
            </a:r>
            <a:endParaRPr lang="en-US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Local name: </a:t>
            </a:r>
            <a:r>
              <a:rPr lang="ar-SY" sz="4000" dirty="0"/>
              <a:t>الكينة</a:t>
            </a:r>
            <a:endParaRPr lang="en-US" sz="40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Active compound: </a:t>
            </a:r>
            <a:r>
              <a:rPr lang="en-US" sz="3600" dirty="0"/>
              <a:t>Alkaloid quinine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/>
              <a:t>Part used: bark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/>
              <a:t>Basic structure :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Dosage form: </a:t>
            </a:r>
            <a:r>
              <a:rPr lang="en-US" sz="4400" dirty="0"/>
              <a:t> tablets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Therapeutic use: </a:t>
            </a:r>
            <a:r>
              <a:rPr lang="en-US" sz="3400" dirty="0"/>
              <a:t>malaria </a:t>
            </a:r>
            <a:endParaRPr lang="en-US" dirty="0"/>
          </a:p>
        </p:txBody>
      </p:sp>
      <p:pic>
        <p:nvPicPr>
          <p:cNvPr id="8196" name="Picture 5" descr="cinchona">
            <a:extLst>
              <a:ext uri="{FF2B5EF4-FFF2-40B4-BE49-F238E27FC236}">
                <a16:creationId xmlns:a16="http://schemas.microsoft.com/office/drawing/2014/main" xmlns="" id="{29ACF322-CAAD-4141-24B1-7958B5F43B3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0" y="1268413"/>
            <a:ext cx="3097213" cy="4321175"/>
          </a:xfrm>
          <a:noFill/>
        </p:spPr>
      </p:pic>
      <p:graphicFrame>
        <p:nvGraphicFramePr>
          <p:cNvPr id="8197" name="Object 8">
            <a:extLst>
              <a:ext uri="{FF2B5EF4-FFF2-40B4-BE49-F238E27FC236}">
                <a16:creationId xmlns:a16="http://schemas.microsoft.com/office/drawing/2014/main" xmlns="" id="{8B2B805F-FD13-4921-47A0-F0F82B1A9A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59113" y="2852738"/>
          <a:ext cx="2665412" cy="252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S ChemDraw Drawing" r:id="rId4" imgW="2162175" imgH="2314575" progId="ChemDraw.Document.6.0">
                  <p:embed/>
                </p:oleObj>
              </mc:Choice>
              <mc:Fallback>
                <p:oleObj name="CS ChemDraw Drawing" r:id="rId4" imgW="2162175" imgH="2314575" progId="ChemDraw.Document.6.0">
                  <p:embed/>
                  <p:pic>
                    <p:nvPicPr>
                      <p:cNvPr id="8197" name="Object 8">
                        <a:extLst>
                          <a:ext uri="{FF2B5EF4-FFF2-40B4-BE49-F238E27FC236}">
                            <a16:creationId xmlns:a16="http://schemas.microsoft.com/office/drawing/2014/main" xmlns="" id="{8B2B805F-FD13-4921-47A0-F0F82B1A9A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852738"/>
                        <a:ext cx="2665412" cy="25209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chemeClr val="accent2"/>
            </a:gs>
            <a:gs pos="100000">
              <a:srgbClr val="17010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xmlns="" id="{1A25DF34-CBBB-07B1-D393-57A8A60FF2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315913"/>
            <a:ext cx="8229600" cy="114300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4000">
                <a:cs typeface="+mn-cs"/>
              </a:rPr>
              <a:t>2-DIGITALIS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xmlns="" id="{1642AA7B-0571-F6AF-3844-684F7D92166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836613"/>
            <a:ext cx="8820150" cy="5732462"/>
          </a:xfrm>
        </p:spPr>
        <p:txBody>
          <a:bodyPr>
            <a:normAutofit fontScale="85000" lnSpcReduction="20000"/>
          </a:bodyPr>
          <a:lstStyle/>
          <a:p>
            <a:pPr marL="274320" indent="-274320" algn="l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en-US" sz="2800" dirty="0"/>
              <a:t>Botanical name: </a:t>
            </a:r>
            <a:r>
              <a:rPr lang="en-US" sz="2800" b="1" u="sng" dirty="0"/>
              <a:t>Digitalis</a:t>
            </a:r>
            <a:r>
              <a:rPr lang="en-US" sz="2800" b="1" dirty="0"/>
              <a:t> </a:t>
            </a:r>
            <a:r>
              <a:rPr lang="en-US" sz="2800" b="1" u="sng" dirty="0" err="1"/>
              <a:t>lanata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Family name: </a:t>
            </a:r>
            <a:r>
              <a:rPr lang="en-US" sz="2800" dirty="0" err="1"/>
              <a:t>scrophulariaceae</a:t>
            </a:r>
            <a:endParaRPr lang="en-US" sz="2800" dirty="0"/>
          </a:p>
          <a:p>
            <a:pPr marL="274320" indent="-274320" algn="l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en-US" sz="2800" dirty="0"/>
              <a:t>Part used: Dried leaves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en-US" sz="2800" dirty="0"/>
              <a:t>Local name: </a:t>
            </a:r>
            <a:r>
              <a:rPr lang="ar-SA" sz="2800" dirty="0"/>
              <a:t>زهرة الكشتبان</a:t>
            </a:r>
            <a:r>
              <a:rPr lang="en-US" sz="2800" dirty="0"/>
              <a:t>                                                           </a:t>
            </a:r>
            <a:r>
              <a:rPr lang="en-US" sz="2400" dirty="0"/>
              <a:t>Active compound: Cardio tonic   glycoside 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en-US" sz="2400" dirty="0"/>
              <a:t>    (Digoxin)</a:t>
            </a: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en-US" sz="2800" dirty="0"/>
              <a:t>Basic structure :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endParaRPr lang="en-US" sz="2800" dirty="0"/>
          </a:p>
          <a:p>
            <a:pPr marL="274320" indent="-274320" algn="l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en-US" sz="2400" dirty="0"/>
              <a:t>Dosage form: tab., drops, injection.</a:t>
            </a:r>
          </a:p>
          <a:p>
            <a:pPr marL="274320" indent="-274320" algn="l"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en-US" sz="2400" dirty="0"/>
              <a:t>Therapeutic use:</a:t>
            </a:r>
            <a:r>
              <a:rPr lang="en-US" sz="2400" b="1" dirty="0"/>
              <a:t> </a:t>
            </a:r>
            <a:r>
              <a:rPr lang="en-US" sz="2400" dirty="0"/>
              <a:t>cardio tonic glycoside (increase the tone of heart muscle</a:t>
            </a:r>
            <a:r>
              <a:rPr lang="en-US" sz="3200" dirty="0"/>
              <a:t>)</a:t>
            </a:r>
            <a:endParaRPr lang="en-US" sz="3600" dirty="0"/>
          </a:p>
        </p:txBody>
      </p:sp>
      <p:pic>
        <p:nvPicPr>
          <p:cNvPr id="9220" name="Picture 5" descr="Digitalis%20x%20mertonensis">
            <a:extLst>
              <a:ext uri="{FF2B5EF4-FFF2-40B4-BE49-F238E27FC236}">
                <a16:creationId xmlns:a16="http://schemas.microsoft.com/office/drawing/2014/main" xmlns="" id="{77A4A77E-5100-0A1D-700B-DBD2DAD7532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4888" y="476250"/>
            <a:ext cx="2871787" cy="4824413"/>
          </a:xfrm>
          <a:noFill/>
        </p:spPr>
      </p:pic>
      <p:sp>
        <p:nvSpPr>
          <p:cNvPr id="9221" name="Rectangle 7">
            <a:extLst>
              <a:ext uri="{FF2B5EF4-FFF2-40B4-BE49-F238E27FC236}">
                <a16:creationId xmlns:a16="http://schemas.microsoft.com/office/drawing/2014/main" xmlns="" id="{300ECFD4-9A05-DC5B-9AAB-45CC8F312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IQ" altLang="en-US"/>
          </a:p>
        </p:txBody>
      </p:sp>
      <p:graphicFrame>
        <p:nvGraphicFramePr>
          <p:cNvPr id="9222" name="Object 6">
            <a:extLst>
              <a:ext uri="{FF2B5EF4-FFF2-40B4-BE49-F238E27FC236}">
                <a16:creationId xmlns:a16="http://schemas.microsoft.com/office/drawing/2014/main" xmlns="" id="{7B926AD9-04E4-DED2-EC27-E91C448226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43213" y="2636838"/>
          <a:ext cx="2625725" cy="259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S ChemDraw Drawing" r:id="rId4" imgW="3876621" imgH="5231583" progId="ChemDraw.Document.6.0">
                  <p:embed/>
                </p:oleObj>
              </mc:Choice>
              <mc:Fallback>
                <p:oleObj name="CS ChemDraw Drawing" r:id="rId4" imgW="3876621" imgH="5231583" progId="ChemDraw.Document.6.0">
                  <p:embed/>
                  <p:pic>
                    <p:nvPicPr>
                      <p:cNvPr id="9222" name="Object 6">
                        <a:extLst>
                          <a:ext uri="{FF2B5EF4-FFF2-40B4-BE49-F238E27FC236}">
                            <a16:creationId xmlns:a16="http://schemas.microsoft.com/office/drawing/2014/main" xmlns="" id="{7B926AD9-04E4-DED2-EC27-E91C448226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2636838"/>
                        <a:ext cx="2625725" cy="25923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xmlns="" id="{3B67D957-BDA7-DE32-F583-6EF98A8D1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7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4000">
                <a:solidFill>
                  <a:srgbClr val="FF0000"/>
                </a:solidFill>
              </a:rPr>
              <a:t>3- FENNEL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xmlns="" id="{9C0D9CCC-D11A-2D21-4AB2-4623EE93256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981075"/>
            <a:ext cx="8964613" cy="5876925"/>
          </a:xfrm>
        </p:spPr>
        <p:txBody>
          <a:bodyPr>
            <a:normAutofit fontScale="92500" lnSpcReduction="10000"/>
          </a:bodyPr>
          <a:lstStyle/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Botanical name: </a:t>
            </a:r>
            <a:r>
              <a:rPr lang="en-US" sz="2800" b="1" u="sng" dirty="0" err="1"/>
              <a:t>Foeniculum</a:t>
            </a:r>
            <a:r>
              <a:rPr lang="en-US" sz="2800" b="1" dirty="0"/>
              <a:t> </a:t>
            </a:r>
            <a:r>
              <a:rPr lang="en-US" sz="2800" b="1" u="sng" dirty="0" err="1"/>
              <a:t>vulgarae</a:t>
            </a:r>
            <a:endParaRPr lang="en-US" sz="2800" dirty="0"/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Family name: </a:t>
            </a:r>
            <a:r>
              <a:rPr lang="en-US" sz="2800" dirty="0" err="1"/>
              <a:t>Umbelliferae</a:t>
            </a:r>
            <a:endParaRPr lang="en-US" sz="2800" dirty="0"/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Part used: Fruit, seeds </a:t>
            </a:r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 Local name:  </a:t>
            </a:r>
            <a:r>
              <a:rPr lang="ar-SA" sz="2800" dirty="0"/>
              <a:t>حبة حلوة</a:t>
            </a:r>
            <a:r>
              <a:rPr lang="en-US" sz="2800" dirty="0"/>
              <a:t> </a:t>
            </a:r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Active compound: Volatile oil</a:t>
            </a:r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Basic structure :</a:t>
            </a:r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/>
              <a:t>            </a:t>
            </a:r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/>
              <a:t> </a:t>
            </a:r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Dosage form: syrup</a:t>
            </a:r>
          </a:p>
          <a:p>
            <a:pPr marL="274320" indent="-274320" algn="l" rtl="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Therapeutic use: Flavoring agent and carminative</a:t>
            </a:r>
            <a:r>
              <a:rPr lang="en-US" dirty="0"/>
              <a:t> </a:t>
            </a:r>
          </a:p>
        </p:txBody>
      </p:sp>
      <p:pic>
        <p:nvPicPr>
          <p:cNvPr id="10244" name="Picture 5" descr="294126">
            <a:extLst>
              <a:ext uri="{FF2B5EF4-FFF2-40B4-BE49-F238E27FC236}">
                <a16:creationId xmlns:a16="http://schemas.microsoft.com/office/drawing/2014/main" xmlns="" id="{1318F606-6703-96A8-002C-918F24136F4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1500" y="1557338"/>
            <a:ext cx="3244850" cy="4248150"/>
          </a:xfrm>
          <a:noFill/>
        </p:spPr>
      </p:pic>
      <p:sp>
        <p:nvSpPr>
          <p:cNvPr id="10245" name="Rectangle 7">
            <a:extLst>
              <a:ext uri="{FF2B5EF4-FFF2-40B4-BE49-F238E27FC236}">
                <a16:creationId xmlns:a16="http://schemas.microsoft.com/office/drawing/2014/main" xmlns="" id="{2310927E-208F-D631-65A2-07AC7C033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IQ" altLang="en-US"/>
          </a:p>
        </p:txBody>
      </p:sp>
      <p:graphicFrame>
        <p:nvGraphicFramePr>
          <p:cNvPr id="10246" name="Object 6">
            <a:extLst>
              <a:ext uri="{FF2B5EF4-FFF2-40B4-BE49-F238E27FC236}">
                <a16:creationId xmlns:a16="http://schemas.microsoft.com/office/drawing/2014/main" xmlns="" id="{3A7618ED-4CE8-7485-8FCE-4ABE7271A6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39975" y="3284538"/>
          <a:ext cx="2519363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CS ChemDraw Drawing" r:id="rId5" imgW="1514638" imgH="1688165" progId="ChemDraw.Document.6.0">
                  <p:embed/>
                </p:oleObj>
              </mc:Choice>
              <mc:Fallback>
                <p:oleObj name="CS ChemDraw Drawing" r:id="rId5" imgW="1514638" imgH="1688165" progId="ChemDraw.Document.6.0">
                  <p:embed/>
                  <p:pic>
                    <p:nvPicPr>
                      <p:cNvPr id="10246" name="Object 6">
                        <a:extLst>
                          <a:ext uri="{FF2B5EF4-FFF2-40B4-BE49-F238E27FC236}">
                            <a16:creationId xmlns:a16="http://schemas.microsoft.com/office/drawing/2014/main" xmlns="" id="{3A7618ED-4CE8-7485-8FCE-4ABE7271A6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3284538"/>
                        <a:ext cx="2519363" cy="2447925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xmlns="" id="{88288363-BE40-C5D7-7C6D-5213956A96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2977"/>
            <a:ext cx="8229600" cy="918090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ar-SA" dirty="0"/>
              <a:t>4</a:t>
            </a:r>
            <a:r>
              <a:rPr dirty="0"/>
              <a:t>- GLYCYRRHIZA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xmlns="" id="{7CC977E5-18C2-7994-2F0D-BF57B0789AD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2" y="1380898"/>
            <a:ext cx="8748713" cy="6021387"/>
          </a:xfrm>
        </p:spPr>
        <p:txBody>
          <a:bodyPr>
            <a:normAutofit lnSpcReduction="1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Botanical name: </a:t>
            </a:r>
            <a:r>
              <a:rPr lang="en-US" sz="2800" b="1" u="sng" dirty="0" err="1"/>
              <a:t>Glycyrrhiza</a:t>
            </a:r>
            <a:r>
              <a:rPr lang="en-US" sz="2800" b="1" dirty="0"/>
              <a:t> </a:t>
            </a:r>
            <a:r>
              <a:rPr lang="en-US" sz="2800" b="1" u="sng" dirty="0" err="1"/>
              <a:t>glabra</a:t>
            </a:r>
            <a:endParaRPr lang="en-US" sz="2800" b="1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Family name: </a:t>
            </a:r>
            <a:r>
              <a:rPr lang="en-US" sz="2800" dirty="0" err="1"/>
              <a:t>Leguminosae</a:t>
            </a: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Part used: ROOT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Local name:   </a:t>
            </a:r>
            <a:r>
              <a:rPr lang="ar-SA" sz="2800" dirty="0"/>
              <a:t>السوس</a:t>
            </a: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Active compound: </a:t>
            </a:r>
            <a:r>
              <a:rPr lang="en-US" sz="2800" dirty="0" err="1"/>
              <a:t>saponin</a:t>
            </a:r>
            <a:r>
              <a:rPr lang="en-US" sz="2800" dirty="0"/>
              <a:t> glycoside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/>
              <a:t>      (glycyrrhizin)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Basic structure :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/>
              <a:t>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8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/>
              <a:t>Therapeutic use: </a:t>
            </a:r>
            <a:r>
              <a:rPr lang="en-US" sz="2800" dirty="0">
                <a:solidFill>
                  <a:srgbClr val="FF0000"/>
                </a:solidFill>
              </a:rPr>
              <a:t>demulcent, expectorant, laxative</a:t>
            </a:r>
          </a:p>
        </p:txBody>
      </p:sp>
      <p:pic>
        <p:nvPicPr>
          <p:cNvPr id="11268" name="Picture 5" descr="glycyrrhiza-glabra-5">
            <a:extLst>
              <a:ext uri="{FF2B5EF4-FFF2-40B4-BE49-F238E27FC236}">
                <a16:creationId xmlns:a16="http://schemas.microsoft.com/office/drawing/2014/main" xmlns="" id="{9F9BD697-84B5-8B07-6AD2-91EAE846B65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4888" y="981075"/>
            <a:ext cx="2851150" cy="4530725"/>
          </a:xfrm>
          <a:noFill/>
        </p:spPr>
      </p:pic>
      <p:sp>
        <p:nvSpPr>
          <p:cNvPr id="11269" name="Rectangle 7">
            <a:extLst>
              <a:ext uri="{FF2B5EF4-FFF2-40B4-BE49-F238E27FC236}">
                <a16:creationId xmlns:a16="http://schemas.microsoft.com/office/drawing/2014/main" xmlns="" id="{E24401B6-8907-5385-CAB8-96549F474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IQ" altLang="en-US"/>
          </a:p>
        </p:txBody>
      </p:sp>
      <p:graphicFrame>
        <p:nvGraphicFramePr>
          <p:cNvPr id="11270" name="Object 6">
            <a:extLst>
              <a:ext uri="{FF2B5EF4-FFF2-40B4-BE49-F238E27FC236}">
                <a16:creationId xmlns:a16="http://schemas.microsoft.com/office/drawing/2014/main" xmlns="" id="{57C5DB80-34E9-93DA-657A-66C3594A6A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7675" y="3284538"/>
          <a:ext cx="2952750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CS ChemDraw Drawing" r:id="rId4" imgW="3204468" imgH="2706084" progId="ChemDraw.Document.6.0">
                  <p:embed/>
                </p:oleObj>
              </mc:Choice>
              <mc:Fallback>
                <p:oleObj name="CS ChemDraw Drawing" r:id="rId4" imgW="3204468" imgH="2706084" progId="ChemDraw.Document.6.0">
                  <p:embed/>
                  <p:pic>
                    <p:nvPicPr>
                      <p:cNvPr id="11270" name="Object 6">
                        <a:extLst>
                          <a:ext uri="{FF2B5EF4-FFF2-40B4-BE49-F238E27FC236}">
                            <a16:creationId xmlns:a16="http://schemas.microsoft.com/office/drawing/2014/main" xmlns="" id="{57C5DB80-34E9-93DA-657A-66C3594A6A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3284538"/>
                        <a:ext cx="2952750" cy="24479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4A9E1C"/>
            </a:gs>
            <a:gs pos="100000">
              <a:srgbClr val="F33B8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xmlns="" id="{49DE9EE0-F225-479C-ADE1-91CFC680E5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908719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ar-SA" sz="4000" dirty="0">
                <a:solidFill>
                  <a:srgbClr val="181400"/>
                </a:solidFill>
              </a:rPr>
              <a:t>5</a:t>
            </a:r>
            <a:r>
              <a:rPr sz="4000" dirty="0">
                <a:solidFill>
                  <a:srgbClr val="181400"/>
                </a:solidFill>
              </a:rPr>
              <a:t>-</a:t>
            </a:r>
            <a:r>
              <a:rPr sz="4800" dirty="0">
                <a:solidFill>
                  <a:srgbClr val="181400"/>
                </a:solidFill>
              </a:rPr>
              <a:t>COFFEE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xmlns="" id="{34738666-03FD-2EB1-A6B8-75C69AE93B3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96975"/>
            <a:ext cx="9144000" cy="5327650"/>
          </a:xfrm>
        </p:spPr>
        <p:txBody>
          <a:bodyPr>
            <a:normAutofit fontScale="92500" lnSpcReduction="1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>
                <a:solidFill>
                  <a:srgbClr val="181400"/>
                </a:solidFill>
              </a:rPr>
              <a:t>Botanical name: </a:t>
            </a:r>
            <a:r>
              <a:rPr lang="en-US" sz="3600" b="1" u="sng" dirty="0" err="1">
                <a:solidFill>
                  <a:srgbClr val="181400"/>
                </a:solidFill>
              </a:rPr>
              <a:t>Coffea</a:t>
            </a:r>
            <a:r>
              <a:rPr lang="en-US" sz="3600" b="1" dirty="0">
                <a:solidFill>
                  <a:srgbClr val="181400"/>
                </a:solidFill>
              </a:rPr>
              <a:t> </a:t>
            </a:r>
            <a:r>
              <a:rPr lang="en-US" sz="3600" b="1" u="sng" dirty="0" err="1">
                <a:solidFill>
                  <a:srgbClr val="181400"/>
                </a:solidFill>
              </a:rPr>
              <a:t>arabica</a:t>
            </a:r>
            <a:endParaRPr lang="en-US" sz="3600" dirty="0">
              <a:solidFill>
                <a:srgbClr val="181400"/>
              </a:solidFill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>
                <a:solidFill>
                  <a:srgbClr val="181400"/>
                </a:solidFill>
              </a:rPr>
              <a:t>Family name: </a:t>
            </a:r>
            <a:r>
              <a:rPr lang="en-US" sz="3600" dirty="0" err="1">
                <a:solidFill>
                  <a:srgbClr val="181400"/>
                </a:solidFill>
              </a:rPr>
              <a:t>Rubiaceae</a:t>
            </a:r>
            <a:endParaRPr lang="en-US" sz="3600" dirty="0">
              <a:solidFill>
                <a:srgbClr val="181400"/>
              </a:solidFill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>
                <a:solidFill>
                  <a:srgbClr val="181400"/>
                </a:solidFill>
              </a:rPr>
              <a:t>Part used: </a:t>
            </a:r>
            <a:r>
              <a:rPr lang="en-US" sz="3600" dirty="0">
                <a:solidFill>
                  <a:srgbClr val="181400"/>
                </a:solidFill>
              </a:rPr>
              <a:t>seeds</a:t>
            </a:r>
            <a:r>
              <a:rPr lang="en-US" dirty="0">
                <a:solidFill>
                  <a:srgbClr val="181400"/>
                </a:solidFill>
              </a:rPr>
              <a:t>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>
                <a:solidFill>
                  <a:srgbClr val="181400"/>
                </a:solidFill>
              </a:rPr>
              <a:t> Local name: </a:t>
            </a:r>
            <a:r>
              <a:rPr lang="ar-SA" dirty="0">
                <a:solidFill>
                  <a:srgbClr val="181400"/>
                </a:solidFill>
              </a:rPr>
              <a:t>القهوة</a:t>
            </a:r>
            <a:endParaRPr lang="en-US" dirty="0">
              <a:solidFill>
                <a:srgbClr val="181400"/>
              </a:solidFill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>
                <a:solidFill>
                  <a:srgbClr val="181400"/>
                </a:solidFill>
              </a:rPr>
              <a:t>Active compound: </a:t>
            </a:r>
            <a:r>
              <a:rPr lang="en-US" sz="3600" dirty="0">
                <a:solidFill>
                  <a:srgbClr val="181400"/>
                </a:solidFill>
              </a:rPr>
              <a:t>caffeine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>
                <a:solidFill>
                  <a:schemeClr val="bg1"/>
                </a:solidFill>
              </a:rPr>
              <a:t>Basic structure :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3600" dirty="0">
              <a:solidFill>
                <a:srgbClr val="181400"/>
              </a:solidFill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>
              <a:solidFill>
                <a:srgbClr val="181400"/>
              </a:solidFill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>
              <a:solidFill>
                <a:srgbClr val="181400"/>
              </a:solidFill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dirty="0">
                <a:solidFill>
                  <a:srgbClr val="181400"/>
                </a:solidFill>
              </a:rPr>
              <a:t>Therapeutic use: </a:t>
            </a:r>
            <a:r>
              <a:rPr lang="en-US" sz="3600" dirty="0">
                <a:solidFill>
                  <a:srgbClr val="181400"/>
                </a:solidFill>
              </a:rPr>
              <a:t>CNS stimulant</a:t>
            </a:r>
          </a:p>
        </p:txBody>
      </p:sp>
      <p:pic>
        <p:nvPicPr>
          <p:cNvPr id="12292" name="Picture 5" descr="IMG_0040">
            <a:extLst>
              <a:ext uri="{FF2B5EF4-FFF2-40B4-BE49-F238E27FC236}">
                <a16:creationId xmlns:a16="http://schemas.microsoft.com/office/drawing/2014/main" xmlns="" id="{4B07E96E-9EC6-C09A-9E4D-C19C03D1834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0" y="1196975"/>
            <a:ext cx="3025775" cy="4679950"/>
          </a:xfrm>
          <a:noFill/>
        </p:spPr>
      </p:pic>
      <p:sp>
        <p:nvSpPr>
          <p:cNvPr id="12293" name="Rectangle 7">
            <a:extLst>
              <a:ext uri="{FF2B5EF4-FFF2-40B4-BE49-F238E27FC236}">
                <a16:creationId xmlns:a16="http://schemas.microsoft.com/office/drawing/2014/main" xmlns="" id="{70376195-E597-DA93-A5B2-FCBA71549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IQ" altLang="en-US"/>
          </a:p>
        </p:txBody>
      </p:sp>
      <p:graphicFrame>
        <p:nvGraphicFramePr>
          <p:cNvPr id="12294" name="Object 6">
            <a:extLst>
              <a:ext uri="{FF2B5EF4-FFF2-40B4-BE49-F238E27FC236}">
                <a16:creationId xmlns:a16="http://schemas.microsoft.com/office/drawing/2014/main" xmlns="" id="{AA7C5901-83B6-689A-9362-28DAC6F740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3789363"/>
          <a:ext cx="2232025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CS ChemDraw Drawing" r:id="rId4" imgW="1675793" imgH="1904651" progId="ChemDraw.Document.6.0">
                  <p:embed/>
                </p:oleObj>
              </mc:Choice>
              <mc:Fallback>
                <p:oleObj name="CS ChemDraw Drawing" r:id="rId4" imgW="1675793" imgH="1904651" progId="ChemDraw.Document.6.0">
                  <p:embed/>
                  <p:pic>
                    <p:nvPicPr>
                      <p:cNvPr id="12294" name="Object 6">
                        <a:extLst>
                          <a:ext uri="{FF2B5EF4-FFF2-40B4-BE49-F238E27FC236}">
                            <a16:creationId xmlns:a16="http://schemas.microsoft.com/office/drawing/2014/main" xmlns="" id="{AA7C5901-83B6-689A-9362-28DAC6F740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789363"/>
                        <a:ext cx="2232025" cy="20161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33CC33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xmlns="" id="{595CDF64-6D01-8790-C876-F58301F5CB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836711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ar-SA" sz="4000" dirty="0"/>
              <a:t>6</a:t>
            </a:r>
            <a:r>
              <a:rPr sz="4000" dirty="0"/>
              <a:t>-</a:t>
            </a:r>
            <a:r>
              <a:rPr sz="4800" dirty="0"/>
              <a:t>cinnamon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xmlns="" id="{1F4543B6-3317-9525-E8A1-500AD1151EB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96975"/>
            <a:ext cx="9144000" cy="5661025"/>
          </a:xfrm>
        </p:spPr>
        <p:txBody>
          <a:bodyPr>
            <a:normAutofit fontScale="77500" lnSpcReduction="2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cs typeface="+mj-cs"/>
              </a:rPr>
              <a:t>Botanical name</a:t>
            </a:r>
            <a:r>
              <a:rPr lang="en-US" sz="3600" dirty="0">
                <a:cs typeface="+mj-cs"/>
              </a:rPr>
              <a:t>:</a:t>
            </a:r>
            <a:r>
              <a:rPr lang="en-US" sz="3600" b="1" dirty="0">
                <a:cs typeface="+mj-cs"/>
              </a:rPr>
              <a:t> </a:t>
            </a:r>
            <a:r>
              <a:rPr lang="en-US" b="1" u="sng" dirty="0" err="1">
                <a:cs typeface="+mj-cs"/>
              </a:rPr>
              <a:t>Cinnamonum</a:t>
            </a:r>
            <a:r>
              <a:rPr lang="en-US" b="1" dirty="0">
                <a:cs typeface="+mj-cs"/>
              </a:rPr>
              <a:t> </a:t>
            </a:r>
            <a:r>
              <a:rPr lang="en-US" b="1" u="sng" dirty="0" err="1">
                <a:cs typeface="+mj-cs"/>
              </a:rPr>
              <a:t>zeylanicum</a:t>
            </a:r>
            <a:r>
              <a:rPr lang="en-US" b="1" u="sng" dirty="0">
                <a:cs typeface="+mj-cs"/>
              </a:rPr>
              <a:t>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>
                <a:cs typeface="+mj-cs"/>
              </a:rPr>
              <a:t>Family name: </a:t>
            </a:r>
            <a:r>
              <a:rPr lang="en-US" sz="3600" dirty="0" err="1">
                <a:cs typeface="+mj-cs"/>
              </a:rPr>
              <a:t>Lauraceae</a:t>
            </a:r>
            <a:endParaRPr lang="en-US" sz="3600" dirty="0">
              <a:cs typeface="+mj-cs"/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>
                <a:cs typeface="+mj-cs"/>
              </a:rPr>
              <a:t>Part used: bark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>
                <a:cs typeface="+mj-cs"/>
              </a:rPr>
              <a:t> Local name:</a:t>
            </a:r>
            <a:r>
              <a:rPr lang="ar-SA" sz="3600" dirty="0">
                <a:cs typeface="+mj-cs"/>
              </a:rPr>
              <a:t>الدارسين </a:t>
            </a:r>
            <a:endParaRPr lang="en-US" sz="3600" dirty="0">
              <a:cs typeface="+mj-cs"/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>
                <a:cs typeface="+mj-cs"/>
              </a:rPr>
              <a:t>Active compound: </a:t>
            </a:r>
            <a:r>
              <a:rPr lang="en-US" sz="3600" dirty="0" err="1">
                <a:cs typeface="+mj-cs"/>
              </a:rPr>
              <a:t>aldehyde</a:t>
            </a:r>
            <a:r>
              <a:rPr lang="en-US" sz="3600" dirty="0">
                <a:cs typeface="+mj-cs"/>
              </a:rPr>
              <a:t> Volatile oil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/>
              <a:t>Basic structure :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600" dirty="0">
                <a:cs typeface="+mj-cs"/>
              </a:rPr>
              <a:t>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>
              <a:cs typeface="+mj-cs"/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>
              <a:cs typeface="+mj-cs"/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>
              <a:cs typeface="+mj-cs"/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3600" dirty="0">
              <a:cs typeface="+mj-cs"/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>
                <a:cs typeface="+mj-cs"/>
              </a:rPr>
              <a:t>Dosage form: solution and ointment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>
                <a:cs typeface="+mj-cs"/>
              </a:rPr>
              <a:t>Therapeutic use: carminative</a:t>
            </a:r>
          </a:p>
        </p:txBody>
      </p:sp>
      <p:pic>
        <p:nvPicPr>
          <p:cNvPr id="13316" name="Picture 5" descr="cinnamon">
            <a:extLst>
              <a:ext uri="{FF2B5EF4-FFF2-40B4-BE49-F238E27FC236}">
                <a16:creationId xmlns:a16="http://schemas.microsoft.com/office/drawing/2014/main" xmlns="" id="{FB0F446F-76D6-44D6-DDA1-FA5C436456A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663" y="836613"/>
            <a:ext cx="2520950" cy="4392612"/>
          </a:xfrm>
          <a:noFill/>
        </p:spPr>
      </p:pic>
      <p:sp>
        <p:nvSpPr>
          <p:cNvPr id="13317" name="Rectangle 7">
            <a:extLst>
              <a:ext uri="{FF2B5EF4-FFF2-40B4-BE49-F238E27FC236}">
                <a16:creationId xmlns:a16="http://schemas.microsoft.com/office/drawing/2014/main" xmlns="" id="{FC5583C5-8EBD-3A2A-D090-231A54A77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IQ" altLang="en-US"/>
          </a:p>
        </p:txBody>
      </p:sp>
      <p:graphicFrame>
        <p:nvGraphicFramePr>
          <p:cNvPr id="13318" name="Object 6">
            <a:extLst>
              <a:ext uri="{FF2B5EF4-FFF2-40B4-BE49-F238E27FC236}">
                <a16:creationId xmlns:a16="http://schemas.microsoft.com/office/drawing/2014/main" xmlns="" id="{BEF47B15-B2EA-0B07-C147-F1AB6BD555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9838" y="3357563"/>
          <a:ext cx="1800225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CS ChemDraw Drawing" r:id="rId4" imgW="1067886" imgH="1956479" progId="ChemDraw.Document.6.0">
                  <p:embed/>
                </p:oleObj>
              </mc:Choice>
              <mc:Fallback>
                <p:oleObj name="CS ChemDraw Drawing" r:id="rId4" imgW="1067886" imgH="1956479" progId="ChemDraw.Document.6.0">
                  <p:embed/>
                  <p:pic>
                    <p:nvPicPr>
                      <p:cNvPr id="13318" name="Object 6">
                        <a:extLst>
                          <a:ext uri="{FF2B5EF4-FFF2-40B4-BE49-F238E27FC236}">
                            <a16:creationId xmlns:a16="http://schemas.microsoft.com/office/drawing/2014/main" xmlns="" id="{BEF47B15-B2EA-0B07-C147-F1AB6BD555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3357563"/>
                        <a:ext cx="1800225" cy="22320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B90523"/>
            </a:gs>
            <a:gs pos="100000">
              <a:schemeClr val="fol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xmlns="" id="{876CD6DC-5A7C-7094-086E-444ED2D847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836711"/>
          </a:xfrm>
        </p:spPr>
        <p:txBody>
          <a:bodyPr>
            <a:normAutofit/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ar-SA" sz="4000" dirty="0"/>
              <a:t>7</a:t>
            </a:r>
            <a:r>
              <a:rPr sz="4000" dirty="0"/>
              <a:t>- SENNA 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xmlns="" id="{DDD2927D-B742-970C-6B2A-4C9D0C24F92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836613"/>
            <a:ext cx="7993063" cy="6021387"/>
          </a:xfrm>
        </p:spPr>
        <p:txBody>
          <a:bodyPr>
            <a:normAutofit fontScale="92500" lnSpcReduction="1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Botanical name:</a:t>
            </a:r>
            <a:r>
              <a:rPr lang="en-US" u="sng" dirty="0"/>
              <a:t> </a:t>
            </a:r>
            <a:r>
              <a:rPr lang="en-US" b="1" u="sng" dirty="0"/>
              <a:t>Cassia</a:t>
            </a:r>
            <a:r>
              <a:rPr lang="en-US" b="1" dirty="0"/>
              <a:t> </a:t>
            </a:r>
            <a:r>
              <a:rPr lang="en-US" b="1" u="sng" dirty="0" err="1"/>
              <a:t>acutifolia</a:t>
            </a:r>
            <a:r>
              <a:rPr lang="en-US" b="1" u="sng" dirty="0"/>
              <a:t>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Family name: </a:t>
            </a:r>
            <a:r>
              <a:rPr lang="en-US" dirty="0" err="1"/>
              <a:t>Leguminosae</a:t>
            </a:r>
            <a:endParaRPr lang="en-US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Part used: leaf and pods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 Local name: </a:t>
            </a:r>
            <a:r>
              <a:rPr lang="ar-SY" dirty="0"/>
              <a:t> </a:t>
            </a:r>
            <a:r>
              <a:rPr lang="ar-SY" dirty="0" err="1"/>
              <a:t>السنامكي</a:t>
            </a:r>
            <a:r>
              <a:rPr lang="en-US" dirty="0"/>
              <a:t> 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Active compound: </a:t>
            </a:r>
            <a:r>
              <a:rPr lang="en-US" dirty="0" err="1"/>
              <a:t>Anthraquinone</a:t>
            </a:r>
            <a:r>
              <a:rPr lang="en-US" dirty="0"/>
              <a:t> glycoside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Basic structure :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/>
              <a:t> 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Dosage form: tablet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Therapeutic use: cathartic or laxative</a:t>
            </a:r>
            <a:r>
              <a:rPr lang="en-US" sz="2800" dirty="0"/>
              <a:t> </a:t>
            </a:r>
          </a:p>
        </p:txBody>
      </p:sp>
      <p:pic>
        <p:nvPicPr>
          <p:cNvPr id="14340" name="Picture 5" descr="senna">
            <a:extLst>
              <a:ext uri="{FF2B5EF4-FFF2-40B4-BE49-F238E27FC236}">
                <a16:creationId xmlns:a16="http://schemas.microsoft.com/office/drawing/2014/main" xmlns="" id="{1704234A-B3ED-F79F-9FA7-6B29CC3C694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663" y="836613"/>
            <a:ext cx="2520950" cy="4032250"/>
          </a:xfrm>
          <a:noFill/>
        </p:spPr>
      </p:pic>
      <p:sp>
        <p:nvSpPr>
          <p:cNvPr id="14341" name="Rectangle 7">
            <a:extLst>
              <a:ext uri="{FF2B5EF4-FFF2-40B4-BE49-F238E27FC236}">
                <a16:creationId xmlns:a16="http://schemas.microsoft.com/office/drawing/2014/main" xmlns="" id="{33B7EB40-894C-9647-4C89-C89AC0207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IQ" altLang="en-US"/>
          </a:p>
        </p:txBody>
      </p:sp>
      <p:graphicFrame>
        <p:nvGraphicFramePr>
          <p:cNvPr id="14342" name="Object 6">
            <a:extLst>
              <a:ext uri="{FF2B5EF4-FFF2-40B4-BE49-F238E27FC236}">
                <a16:creationId xmlns:a16="http://schemas.microsoft.com/office/drawing/2014/main" xmlns="" id="{78B3DC2D-5E86-89CE-C354-21644A531E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2138" y="3284538"/>
          <a:ext cx="2519362" cy="237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CS ChemDraw Drawing" r:id="rId4" imgW="2035894" imgH="1951890" progId="ChemDraw.Document.6.0">
                  <p:embed/>
                </p:oleObj>
              </mc:Choice>
              <mc:Fallback>
                <p:oleObj name="CS ChemDraw Drawing" r:id="rId4" imgW="2035894" imgH="1951890" progId="ChemDraw.Document.6.0">
                  <p:embed/>
                  <p:pic>
                    <p:nvPicPr>
                      <p:cNvPr id="14342" name="Object 6">
                        <a:extLst>
                          <a:ext uri="{FF2B5EF4-FFF2-40B4-BE49-F238E27FC236}">
                            <a16:creationId xmlns:a16="http://schemas.microsoft.com/office/drawing/2014/main" xmlns="" id="{78B3DC2D-5E86-89CE-C354-21644A531E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3284538"/>
                        <a:ext cx="2519362" cy="23764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xmlns="" id="{E0546BC3-2AF5-40EE-C6D1-187BE3A7F5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908719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ar-SA" dirty="0"/>
              <a:t>8</a:t>
            </a:r>
            <a:r>
              <a:rPr dirty="0"/>
              <a:t>-Papaver 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xmlns="" id="{C4FCC18B-CE3A-06B1-75CC-0B536D00162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6613"/>
            <a:ext cx="8101013" cy="6021387"/>
          </a:xfrm>
        </p:spPr>
        <p:txBody>
          <a:bodyPr/>
          <a:lstStyle/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Botanical name: </a:t>
            </a:r>
            <a:r>
              <a:rPr lang="en-US" altLang="en-US" b="1" u="sng">
                <a:cs typeface="Times New Roman" panose="02020603050405020304" pitchFamily="18" charset="0"/>
              </a:rPr>
              <a:t>Papaver</a:t>
            </a:r>
            <a:r>
              <a:rPr lang="en-US" altLang="en-US" b="1">
                <a:cs typeface="Times New Roman" panose="02020603050405020304" pitchFamily="18" charset="0"/>
              </a:rPr>
              <a:t> </a:t>
            </a:r>
            <a:r>
              <a:rPr lang="en-US" altLang="en-US" b="1" u="sng">
                <a:cs typeface="Times New Roman" panose="02020603050405020304" pitchFamily="18" charset="0"/>
              </a:rPr>
              <a:t>somniferum</a:t>
            </a:r>
            <a:r>
              <a:rPr lang="en-US" altLang="en-US" b="1">
                <a:cs typeface="Times New Roman" panose="02020603050405020304" pitchFamily="18" charset="0"/>
              </a:rPr>
              <a:t> </a:t>
            </a:r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Family name: Papaveraceae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Part used: ripe capsules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 Local name: </a:t>
            </a:r>
            <a:r>
              <a:rPr lang="ar-SA" altLang="en-US"/>
              <a:t>الخشخاش</a:t>
            </a:r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Active compound: alkaloid e.g. morphine, papaverine, codeine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Basic structure </a:t>
            </a:r>
          </a:p>
          <a:p>
            <a:pPr algn="l" rtl="0" eaLnBrk="1" hangingPunct="1"/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>
              <a:buFont typeface="Wingdings 2" panose="05020102010507070707" pitchFamily="18" charset="2"/>
              <a:buNone/>
            </a:pPr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Dosage form: tab, syrup. 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Therapeutic use: narcotic, analgesic, antitussive and antispasmodic</a:t>
            </a:r>
          </a:p>
        </p:txBody>
      </p:sp>
      <p:pic>
        <p:nvPicPr>
          <p:cNvPr id="15364" name="Picture 5" descr="Papaver%20somniferum">
            <a:extLst>
              <a:ext uri="{FF2B5EF4-FFF2-40B4-BE49-F238E27FC236}">
                <a16:creationId xmlns:a16="http://schemas.microsoft.com/office/drawing/2014/main" xmlns="" id="{9823CD1A-0488-75C8-5173-D230F2F9065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6688" y="620713"/>
            <a:ext cx="2409825" cy="4895850"/>
          </a:xfrm>
          <a:noFill/>
        </p:spPr>
      </p:pic>
      <p:sp>
        <p:nvSpPr>
          <p:cNvPr id="15365" name="Rectangle 7">
            <a:extLst>
              <a:ext uri="{FF2B5EF4-FFF2-40B4-BE49-F238E27FC236}">
                <a16:creationId xmlns:a16="http://schemas.microsoft.com/office/drawing/2014/main" xmlns="" id="{544E50D7-00E4-1384-EF34-91A1BCBEA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IQ" altLang="en-US"/>
          </a:p>
        </p:txBody>
      </p:sp>
      <p:graphicFrame>
        <p:nvGraphicFramePr>
          <p:cNvPr id="15366" name="Object 6">
            <a:extLst>
              <a:ext uri="{FF2B5EF4-FFF2-40B4-BE49-F238E27FC236}">
                <a16:creationId xmlns:a16="http://schemas.microsoft.com/office/drawing/2014/main" xmlns="" id="{45A725D1-4CFC-28EC-05C6-5B3680A302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9838" y="3357563"/>
          <a:ext cx="2520950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CS ChemDraw Drawing" r:id="rId5" imgW="1871230" imgH="2332766" progId="ChemDraw.Document.6.0">
                  <p:embed/>
                </p:oleObj>
              </mc:Choice>
              <mc:Fallback>
                <p:oleObj name="CS ChemDraw Drawing" r:id="rId5" imgW="1871230" imgH="2332766" progId="ChemDraw.Document.6.0">
                  <p:embed/>
                  <p:pic>
                    <p:nvPicPr>
                      <p:cNvPr id="15366" name="Object 6">
                        <a:extLst>
                          <a:ext uri="{FF2B5EF4-FFF2-40B4-BE49-F238E27FC236}">
                            <a16:creationId xmlns:a16="http://schemas.microsoft.com/office/drawing/2014/main" xmlns="" id="{45A725D1-4CFC-28EC-05C6-5B3680A302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3357563"/>
                        <a:ext cx="2520950" cy="19145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xmlns="" id="{7C86B3DD-5CC2-563C-B5FD-812EC6E793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836711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ar-SA" dirty="0"/>
              <a:t>9</a:t>
            </a:r>
            <a:r>
              <a:rPr dirty="0"/>
              <a:t>-MENTHA 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xmlns="" id="{61AE5A39-33EE-AC2A-9863-7C01AEF12B3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908050"/>
            <a:ext cx="9144000" cy="5589588"/>
          </a:xfrm>
        </p:spPr>
        <p:txBody>
          <a:bodyPr>
            <a:normAutofit fontScale="77500" lnSpcReduction="20000"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4000" dirty="0"/>
              <a:t>Botanical name: </a:t>
            </a:r>
            <a:r>
              <a:rPr lang="en-US" sz="4000" b="1" u="sng" dirty="0" err="1"/>
              <a:t>Mentha</a:t>
            </a:r>
            <a:r>
              <a:rPr lang="en-US" sz="4000" b="1" dirty="0"/>
              <a:t> </a:t>
            </a:r>
            <a:r>
              <a:rPr lang="en-US" sz="4000" b="1" u="sng" dirty="0" err="1"/>
              <a:t>piperita</a:t>
            </a:r>
            <a:endParaRPr lang="en-US" sz="40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/>
              <a:t>Family name: </a:t>
            </a:r>
            <a:r>
              <a:rPr lang="en-US" sz="3600" dirty="0" err="1"/>
              <a:t>Labiatae</a:t>
            </a: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/>
              <a:t>Part used: leaves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/>
              <a:t> Local name: </a:t>
            </a:r>
            <a:r>
              <a:rPr lang="ar-SA" sz="3600" dirty="0"/>
              <a:t>النعناع</a:t>
            </a:r>
            <a:r>
              <a:rPr lang="en-US" sz="3600" dirty="0"/>
              <a:t>  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/>
              <a:t>Active compound: Volatile oil (menthol)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/>
              <a:t>  Basic structure :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3600" dirty="0"/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/>
              <a:t>Dosage form: ointment, syrup.</a:t>
            </a:r>
          </a:p>
          <a:p>
            <a:pPr marL="274320" indent="-274320" algn="l" rtl="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/>
              <a:t>Therapeutic use: flavor, carminative, counter irritant</a:t>
            </a:r>
          </a:p>
        </p:txBody>
      </p:sp>
      <p:pic>
        <p:nvPicPr>
          <p:cNvPr id="16388" name="Picture 5" descr="mentha">
            <a:extLst>
              <a:ext uri="{FF2B5EF4-FFF2-40B4-BE49-F238E27FC236}">
                <a16:creationId xmlns:a16="http://schemas.microsoft.com/office/drawing/2014/main" xmlns="" id="{17ABEC0F-5949-4CC8-7977-2C1F96EF12C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5463" y="1268413"/>
            <a:ext cx="2089150" cy="4032250"/>
          </a:xfrm>
          <a:noFill/>
        </p:spPr>
      </p:pic>
      <p:sp>
        <p:nvSpPr>
          <p:cNvPr id="16389" name="Rectangle 7">
            <a:extLst>
              <a:ext uri="{FF2B5EF4-FFF2-40B4-BE49-F238E27FC236}">
                <a16:creationId xmlns:a16="http://schemas.microsoft.com/office/drawing/2014/main" xmlns="" id="{F0B8EB1C-4563-FDEC-804C-4FF656388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IQ" altLang="en-US"/>
          </a:p>
        </p:txBody>
      </p:sp>
      <p:graphicFrame>
        <p:nvGraphicFramePr>
          <p:cNvPr id="16390" name="Object 6">
            <a:extLst>
              <a:ext uri="{FF2B5EF4-FFF2-40B4-BE49-F238E27FC236}">
                <a16:creationId xmlns:a16="http://schemas.microsoft.com/office/drawing/2014/main" xmlns="" id="{AEAC52BF-B23C-4511-3862-809CE819FB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3575" y="3213100"/>
          <a:ext cx="2808288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CS ChemDraw Drawing" r:id="rId5" imgW="1700627" imgH="1525125" progId="ChemDraw.Document.6.0">
                  <p:embed/>
                </p:oleObj>
              </mc:Choice>
              <mc:Fallback>
                <p:oleObj name="CS ChemDraw Drawing" r:id="rId5" imgW="1700627" imgH="1525125" progId="ChemDraw.Document.6.0">
                  <p:embed/>
                  <p:pic>
                    <p:nvPicPr>
                      <p:cNvPr id="16390" name="Object 6">
                        <a:extLst>
                          <a:ext uri="{FF2B5EF4-FFF2-40B4-BE49-F238E27FC236}">
                            <a16:creationId xmlns:a16="http://schemas.microsoft.com/office/drawing/2014/main" xmlns="" id="{AEAC52BF-B23C-4511-3862-809CE819FB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3213100"/>
                        <a:ext cx="2808288" cy="22320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xmlns="" id="{8993D48F-F2EA-B4F5-9390-F1E2D14AD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908719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ar-SA" dirty="0"/>
              <a:t>10</a:t>
            </a:r>
            <a:r>
              <a:rPr dirty="0"/>
              <a:t>-Belladonna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xmlns="" id="{7CCFBB00-AB1B-479F-0C3E-64531EAA94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25538"/>
            <a:ext cx="9144000" cy="5732462"/>
          </a:xfrm>
        </p:spPr>
        <p:txBody>
          <a:bodyPr/>
          <a:lstStyle/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Botanical name: </a:t>
            </a:r>
            <a:r>
              <a:rPr lang="en-US" altLang="en-US" b="1" u="sng">
                <a:cs typeface="Times New Roman" panose="02020603050405020304" pitchFamily="18" charset="0"/>
              </a:rPr>
              <a:t>Atropa</a:t>
            </a:r>
            <a:r>
              <a:rPr lang="en-US" altLang="en-US" b="1">
                <a:cs typeface="Times New Roman" panose="02020603050405020304" pitchFamily="18" charset="0"/>
              </a:rPr>
              <a:t> </a:t>
            </a:r>
            <a:r>
              <a:rPr lang="en-US" altLang="en-US" b="1" u="sng">
                <a:cs typeface="Times New Roman" panose="02020603050405020304" pitchFamily="18" charset="0"/>
              </a:rPr>
              <a:t>belladonna</a:t>
            </a:r>
            <a:r>
              <a:rPr lang="en-US" altLang="en-US" b="1">
                <a:cs typeface="Times New Roman" panose="02020603050405020304" pitchFamily="18" charset="0"/>
              </a:rPr>
              <a:t> </a:t>
            </a:r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Family name: Solanaceae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Part used: leaves 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 Local name:</a:t>
            </a:r>
            <a:r>
              <a:rPr lang="ar-SA" altLang="en-US"/>
              <a:t>ست الحسن</a:t>
            </a:r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Active compound: atropine, hyosine, hyoscyamine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Basic structure :</a:t>
            </a:r>
          </a:p>
          <a:p>
            <a:pPr algn="l" rtl="0" eaLnBrk="1" hangingPunct="1"/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>
              <a:buFont typeface="Wingdings 2" panose="05020102010507070707" pitchFamily="18" charset="2"/>
              <a:buNone/>
            </a:pPr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>
              <a:buFont typeface="Wingdings 2" panose="05020102010507070707" pitchFamily="18" charset="2"/>
              <a:buNone/>
            </a:pPr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Dosage form: tab., Inj., drops, syrup. 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Therapeutic use: antispasmodic, mydriatic</a:t>
            </a:r>
          </a:p>
        </p:txBody>
      </p:sp>
      <p:pic>
        <p:nvPicPr>
          <p:cNvPr id="17412" name="Picture 5" descr="atropa_belladonna">
            <a:extLst>
              <a:ext uri="{FF2B5EF4-FFF2-40B4-BE49-F238E27FC236}">
                <a16:creationId xmlns:a16="http://schemas.microsoft.com/office/drawing/2014/main" xmlns="" id="{17A43FB0-C7A6-E1A1-3C57-6AFA89EB7F4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2225" y="188913"/>
            <a:ext cx="2592388" cy="2952750"/>
          </a:xfrm>
          <a:noFill/>
        </p:spPr>
      </p:pic>
      <p:sp>
        <p:nvSpPr>
          <p:cNvPr id="17413" name="Rectangle 7">
            <a:extLst>
              <a:ext uri="{FF2B5EF4-FFF2-40B4-BE49-F238E27FC236}">
                <a16:creationId xmlns:a16="http://schemas.microsoft.com/office/drawing/2014/main" xmlns="" id="{CA9B8A23-8B79-CBC3-D9A5-B5F59C718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IQ" altLang="en-US"/>
          </a:p>
        </p:txBody>
      </p:sp>
      <p:graphicFrame>
        <p:nvGraphicFramePr>
          <p:cNvPr id="17414" name="Object 6">
            <a:extLst>
              <a:ext uri="{FF2B5EF4-FFF2-40B4-BE49-F238E27FC236}">
                <a16:creationId xmlns:a16="http://schemas.microsoft.com/office/drawing/2014/main" xmlns="" id="{E5029C99-F282-8EF0-388A-986246F516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43213" y="3573463"/>
          <a:ext cx="3313112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CS ChemDraw Drawing" r:id="rId5" imgW="2928858" imgH="1708140" progId="ChemDraw.Document.6.0">
                  <p:embed/>
                </p:oleObj>
              </mc:Choice>
              <mc:Fallback>
                <p:oleObj name="CS ChemDraw Drawing" r:id="rId5" imgW="2928858" imgH="1708140" progId="ChemDraw.Document.6.0">
                  <p:embed/>
                  <p:pic>
                    <p:nvPicPr>
                      <p:cNvPr id="17414" name="Object 6">
                        <a:extLst>
                          <a:ext uri="{FF2B5EF4-FFF2-40B4-BE49-F238E27FC236}">
                            <a16:creationId xmlns:a16="http://schemas.microsoft.com/office/drawing/2014/main" xmlns="" id="{E5029C99-F282-8EF0-388A-986246F516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3573463"/>
                        <a:ext cx="3313112" cy="1727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xmlns="" id="{B12C4083-C853-DBCE-5BA9-72C6EB33BB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836712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ar-SA" dirty="0"/>
              <a:t>1</a:t>
            </a:r>
            <a:r>
              <a:rPr lang="ar-SA"/>
              <a:t>1</a:t>
            </a:r>
            <a:r>
              <a:rPr dirty="0"/>
              <a:t>-ERGOT 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xmlns="" id="{FC70B2A9-55FE-3218-6E06-9131BAA7886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68413"/>
            <a:ext cx="8675688" cy="5589587"/>
          </a:xfrm>
        </p:spPr>
        <p:txBody>
          <a:bodyPr/>
          <a:lstStyle/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Scientific name: </a:t>
            </a:r>
            <a:r>
              <a:rPr lang="en-US" altLang="en-US" b="1" u="sng">
                <a:cs typeface="Times New Roman" panose="02020603050405020304" pitchFamily="18" charset="0"/>
              </a:rPr>
              <a:t>Claviceps</a:t>
            </a:r>
            <a:r>
              <a:rPr lang="en-US" altLang="en-US" b="1">
                <a:cs typeface="Times New Roman" panose="02020603050405020304" pitchFamily="18" charset="0"/>
              </a:rPr>
              <a:t> </a:t>
            </a:r>
            <a:r>
              <a:rPr lang="en-US" altLang="en-US" b="1" u="sng">
                <a:cs typeface="Times New Roman" panose="02020603050405020304" pitchFamily="18" charset="0"/>
              </a:rPr>
              <a:t>purpurea 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Family name: Claviceptaceae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Part used: dried sclerotium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 Local name:</a:t>
            </a:r>
            <a:r>
              <a:rPr lang="ar-SA" altLang="en-US"/>
              <a:t>المهماز </a:t>
            </a:r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Active compound: indole alkaloid (Ergotamine)</a:t>
            </a:r>
          </a:p>
          <a:p>
            <a:pPr algn="l" rtl="0" eaLnBrk="1" hangingPunct="1"/>
            <a:endParaRPr lang="en-US" altLang="en-US">
              <a:cs typeface="Times New Roman" panose="02020603050405020304" pitchFamily="18" charset="0"/>
            </a:endParaRP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Basic structure :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Dosage form: tab., Inj. </a:t>
            </a:r>
          </a:p>
          <a:p>
            <a:pPr algn="l" rtl="0" eaLnBrk="1" hangingPunct="1"/>
            <a:r>
              <a:rPr lang="en-US" altLang="en-US">
                <a:cs typeface="Times New Roman" panose="02020603050405020304" pitchFamily="18" charset="0"/>
              </a:rPr>
              <a:t>Therapeutic use: oxytocic ,</a:t>
            </a:r>
          </a:p>
          <a:p>
            <a:pPr algn="l" rtl="0" eaLnBrk="1" hangingPunct="1">
              <a:buFont typeface="Wingdings 2" panose="05020102010507070707" pitchFamily="18" charset="2"/>
              <a:buNone/>
            </a:pPr>
            <a:r>
              <a:rPr lang="en-US" altLang="en-US">
                <a:cs typeface="Times New Roman" panose="02020603050405020304" pitchFamily="18" charset="0"/>
              </a:rPr>
              <a:t>              migraine treatment</a:t>
            </a:r>
          </a:p>
        </p:txBody>
      </p:sp>
      <p:pic>
        <p:nvPicPr>
          <p:cNvPr id="18436" name="Picture 5" descr="ergot">
            <a:extLst>
              <a:ext uri="{FF2B5EF4-FFF2-40B4-BE49-F238E27FC236}">
                <a16:creationId xmlns:a16="http://schemas.microsoft.com/office/drawing/2014/main" xmlns="" id="{4B24B21A-153A-1EB5-096F-C9183D28231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1863" y="188913"/>
            <a:ext cx="2952750" cy="2735262"/>
          </a:xfrm>
          <a:noFill/>
        </p:spPr>
      </p:pic>
      <p:sp>
        <p:nvSpPr>
          <p:cNvPr id="18437" name="Rectangle 7">
            <a:extLst>
              <a:ext uri="{FF2B5EF4-FFF2-40B4-BE49-F238E27FC236}">
                <a16:creationId xmlns:a16="http://schemas.microsoft.com/office/drawing/2014/main" xmlns="" id="{26891454-E27D-6A7B-BDDF-199E8F44D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IQ" altLang="en-US"/>
          </a:p>
        </p:txBody>
      </p:sp>
      <p:graphicFrame>
        <p:nvGraphicFramePr>
          <p:cNvPr id="18438" name="Object 6">
            <a:extLst>
              <a:ext uri="{FF2B5EF4-FFF2-40B4-BE49-F238E27FC236}">
                <a16:creationId xmlns:a16="http://schemas.microsoft.com/office/drawing/2014/main" xmlns="" id="{D9F602D7-A71A-FB22-8630-A97F624C4A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3716338"/>
          <a:ext cx="3097213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CS ChemDraw Drawing" r:id="rId5" imgW="2267503" imgH="5344145" progId="ChemDraw.Document.6.0">
                  <p:embed/>
                </p:oleObj>
              </mc:Choice>
              <mc:Fallback>
                <p:oleObj name="CS ChemDraw Drawing" r:id="rId5" imgW="2267503" imgH="5344145" progId="ChemDraw.Document.6.0">
                  <p:embed/>
                  <p:pic>
                    <p:nvPicPr>
                      <p:cNvPr id="18438" name="Object 6">
                        <a:extLst>
                          <a:ext uri="{FF2B5EF4-FFF2-40B4-BE49-F238E27FC236}">
                            <a16:creationId xmlns:a16="http://schemas.microsoft.com/office/drawing/2014/main" xmlns="" id="{D9F602D7-A71A-FB22-8630-A97F624C4A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716338"/>
                        <a:ext cx="3097213" cy="29527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رق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250</TotalTime>
  <Words>555</Words>
  <Application>Microsoft Office PowerPoint</Application>
  <PresentationFormat>On-screen Show (4:3)</PresentationFormat>
  <Paragraphs>161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ورق</vt:lpstr>
      <vt:lpstr>CS ChemDraw Drawing</vt:lpstr>
      <vt:lpstr>Pharmacognosy</vt:lpstr>
      <vt:lpstr>Pharmacognosy covering all information on medicine from natural sources (plants, animals, and microorganisms) Pharmacognosy is closely related to both botany and plant chemistry.</vt:lpstr>
      <vt:lpstr>1- Cinchona</vt:lpstr>
      <vt:lpstr>2-DIGITALIS</vt:lpstr>
      <vt:lpstr>3- FENNEL</vt:lpstr>
      <vt:lpstr>4- GLYCYRRHIZA</vt:lpstr>
      <vt:lpstr>5-COFFEE</vt:lpstr>
      <vt:lpstr>6-cinnamon</vt:lpstr>
      <vt:lpstr>7- SENNA </vt:lpstr>
      <vt:lpstr>8-Papaver </vt:lpstr>
      <vt:lpstr>9-MENTHA </vt:lpstr>
      <vt:lpstr>10-Belladonna</vt:lpstr>
      <vt:lpstr>11-ERGOT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 Cinchona</dc:title>
  <dc:creator>thamer</dc:creator>
  <cp:lastModifiedBy>Maher</cp:lastModifiedBy>
  <cp:revision>40</cp:revision>
  <dcterms:created xsi:type="dcterms:W3CDTF">2009-02-06T06:21:04Z</dcterms:created>
  <dcterms:modified xsi:type="dcterms:W3CDTF">2026-08-31T19:14:00Z</dcterms:modified>
</cp:coreProperties>
</file>