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68" r:id="rId5"/>
    <p:sldId id="270" r:id="rId6"/>
    <p:sldId id="261" r:id="rId7"/>
    <p:sldId id="273" r:id="rId8"/>
    <p:sldId id="263" r:id="rId9"/>
    <p:sldId id="262" r:id="rId10"/>
    <p:sldId id="264" r:id="rId11"/>
    <p:sldId id="265" r:id="rId12"/>
    <p:sldId id="266" r:id="rId13"/>
    <p:sldId id="272" r:id="rId14"/>
    <p:sldId id="271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49821A-338A-4F76-91EE-1F37DCA655A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845460-538D-4652-9348-2F0AF3C6FA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667000"/>
          </a:xfrm>
        </p:spPr>
        <p:txBody>
          <a:bodyPr>
            <a:normAutofit/>
          </a:bodyPr>
          <a:lstStyle/>
          <a:p>
            <a:pPr lvl="0" algn="ctr"/>
            <a: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Rounded MT Bold" pitchFamily="34" charset="0"/>
              </a:rPr>
              <a:t>GLYCOSIDES</a:t>
            </a:r>
            <a:br>
              <a:rPr lang="en-US" b="1" dirty="0" smtClean="0">
                <a:solidFill>
                  <a:schemeClr val="tx2">
                    <a:lumMod val="90000"/>
                  </a:schemeClr>
                </a:solidFill>
                <a:latin typeface="Arial Rounded MT Bold" pitchFamily="34" charset="0"/>
              </a:rPr>
            </a:br>
            <a:r>
              <a:rPr lang="en-US" dirty="0" smtClean="0">
                <a:solidFill>
                  <a:schemeClr val="tx2">
                    <a:lumMod val="90000"/>
                  </a:schemeClr>
                </a:solidFill>
                <a:latin typeface="Arial Rounded MT Bold" pitchFamily="34" charset="0"/>
              </a:rPr>
              <a:t>Cardio active glycosides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6000" smtClean="0">
                <a:latin typeface="Arial Rounded MT Bold" pitchFamily="34" charset="0"/>
              </a:rPr>
              <a:t>Lab.2</a:t>
            </a:r>
            <a:endParaRPr lang="en-US" sz="6000" dirty="0">
              <a:latin typeface="Arial Rounded MT Bold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2286000"/>
          <a:ext cx="301625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Photo" r:id="rId3" imgW="2219635" imgH="3333333" progId="">
                  <p:embed/>
                </p:oleObj>
              </mc:Choice>
              <mc:Fallback>
                <p:oleObj name="Photo Editor Photo" r:id="rId3" imgW="2219635" imgH="33333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0"/>
                        <a:ext cx="3016250" cy="365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121400" y="2286000"/>
            <a:ext cx="3022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Introduction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495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Glycosides are compounds that yield on hydrolysis , one or more sugar 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Thus the glycoside composes of two parts: </a:t>
            </a:r>
            <a:r>
              <a:rPr lang="en-US" sz="2000" dirty="0">
                <a:solidFill>
                  <a:srgbClr val="FF0000"/>
                </a:solidFill>
                <a:latin typeface="Arial Rounded MT Bold" pitchFamily="34" charset="0"/>
              </a:rPr>
              <a:t>the sugar and the </a:t>
            </a:r>
            <a:r>
              <a:rPr lang="en-US" sz="2000" dirty="0" err="1">
                <a:solidFill>
                  <a:srgbClr val="FF0000"/>
                </a:solidFill>
                <a:latin typeface="Arial Rounded MT Bold" pitchFamily="34" charset="0"/>
              </a:rPr>
              <a:t>aglycone</a:t>
            </a:r>
            <a:r>
              <a:rPr lang="en-US" sz="2000" dirty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The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aglycon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may be a terpene, a flavonoid, a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coumarine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or any other natural product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Glycosides are soluble in water and alcohols.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Inside the body the glycoside will be cleaved to </a:t>
            </a:r>
            <a:r>
              <a:rPr lang="en-US" sz="2000" dirty="0" err="1">
                <a:latin typeface="Arial Rounded MT Bold" pitchFamily="34" charset="0"/>
              </a:rPr>
              <a:t>glycone</a:t>
            </a:r>
            <a:r>
              <a:rPr lang="en-US" sz="2000" dirty="0">
                <a:latin typeface="Arial Rounded MT Bold" pitchFamily="34" charset="0"/>
              </a:rPr>
              <a:t> and </a:t>
            </a:r>
            <a:r>
              <a:rPr lang="en-US" sz="2000" dirty="0" err="1">
                <a:latin typeface="Arial Rounded MT Bold" pitchFamily="34" charset="0"/>
              </a:rPr>
              <a:t>aglycone</a:t>
            </a:r>
            <a:r>
              <a:rPr lang="en-US" sz="2000" dirty="0">
                <a:latin typeface="Arial Rounded MT Bold" pitchFamily="34" charset="0"/>
              </a:rPr>
              <a:t> parts.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Glycone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part (Sugar)</a:t>
            </a:r>
            <a:r>
              <a:rPr lang="en-US" sz="2000" dirty="0">
                <a:latin typeface="Arial Rounded MT Bold" pitchFamily="34" charset="0"/>
              </a:rPr>
              <a:t>: water soluble, insoluble in the organic solvents.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Increase number of sugars increase water solubility.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Aglycone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part</a:t>
            </a:r>
            <a:r>
              <a:rPr lang="en-US" sz="2000" dirty="0">
                <a:latin typeface="Arial Rounded MT Bold" pitchFamily="34" charset="0"/>
              </a:rPr>
              <a:t>: water insoluble, soluble in the organic solvents.</a:t>
            </a:r>
          </a:p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7564" y="1600200"/>
            <a:ext cx="8153400" cy="4495800"/>
          </a:xfrm>
        </p:spPr>
        <p:txBody>
          <a:bodyPr/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Two forms of glycosides are present the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α-form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 and the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β- form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, but the β-form is the one that occur in plants .</a:t>
            </a:r>
          </a:p>
          <a:p>
            <a:endParaRPr lang="ar-IQ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124200"/>
            <a:ext cx="5715000" cy="243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8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Chemically, glycosides are usually mixed </a:t>
            </a:r>
            <a:r>
              <a:rPr lang="en-US" dirty="0" err="1"/>
              <a:t>acetals</a:t>
            </a:r>
            <a:r>
              <a:rPr lang="en-US" dirty="0"/>
              <a:t> in which the hydroxyl group on the anomeric carbon is replaced by a moiety possessing a nucleophilic atom. Thus the </a:t>
            </a:r>
          </a:p>
          <a:p>
            <a:r>
              <a:rPr lang="en-US" dirty="0"/>
              <a:t> sugar moiety of a glycoside can be joined to the </a:t>
            </a:r>
            <a:r>
              <a:rPr lang="en-US" dirty="0" err="1"/>
              <a:t>aglycone</a:t>
            </a:r>
            <a:r>
              <a:rPr lang="en-US" dirty="0"/>
              <a:t> </a:t>
            </a:r>
            <a:r>
              <a:rPr lang="en-US" dirty="0" smtClean="0"/>
              <a:t>via</a:t>
            </a:r>
          </a:p>
          <a:p>
            <a:pPr lvl="0"/>
            <a:r>
              <a:rPr lang="en-US" dirty="0"/>
              <a:t>Oxygen atom (O-glycosides -1)</a:t>
            </a:r>
          </a:p>
          <a:p>
            <a:pPr lvl="0"/>
            <a:r>
              <a:rPr lang="en-US" dirty="0"/>
              <a:t>Carbon atom (C-glycosides -2)</a:t>
            </a:r>
          </a:p>
          <a:p>
            <a:pPr lvl="0"/>
            <a:r>
              <a:rPr lang="en-US" dirty="0"/>
              <a:t>Nitrogen atom (N-glycosides- 3</a:t>
            </a:r>
          </a:p>
          <a:p>
            <a:pPr lvl="0"/>
            <a:r>
              <a:rPr lang="en-US" dirty="0"/>
              <a:t>Sulfur atom (S-glycosides-4)</a:t>
            </a:r>
          </a:p>
          <a:p>
            <a:endParaRPr lang="en-US" dirty="0"/>
          </a:p>
          <a:p>
            <a:pPr algn="just">
              <a:buFont typeface="Wingdings" pitchFamily="2" charset="2"/>
              <a:buChar char="v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32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52189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47061" y="2514600"/>
            <a:ext cx="8039739" cy="24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6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5720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CARDIO ACTIVE GLYCOSIDES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They are named as cardio active glycosides due to their action on the heart muscle.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aglycone part here is a steroid. Which is chemically cyclopenta phenanthrene .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steroidal aglycones are two types: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rial Rounded MT Bold" pitchFamily="34" charset="0"/>
              </a:rPr>
              <a:t> Cardenolide (α-β unsaturated-5 member lactones' ring).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rial Rounded MT Bold" pitchFamily="34" charset="0"/>
              </a:rPr>
              <a:t> Bufadienolide(doubly unsaturated 6-member lactones' ring)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more prevalent in nature is the cardenolide type.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31" y="1689847"/>
            <a:ext cx="8361363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05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Cont…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5181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latin typeface="Arial Rounded MT Bold" pitchFamily="34" charset="0"/>
                <a:cs typeface="Tahoma" pitchFamily="34" charset="0"/>
              </a:rPr>
              <a:t>The presence of lactone ring at </a:t>
            </a:r>
            <a:r>
              <a:rPr lang="en-US" sz="2000" b="1" dirty="0" smtClean="0">
                <a:latin typeface="Arial Rounded MT Bold" pitchFamily="34" charset="0"/>
              </a:rPr>
              <a:t>17-β</a:t>
            </a:r>
            <a:r>
              <a:rPr lang="en-US" sz="2000" b="1" dirty="0" smtClean="0">
                <a:latin typeface="Arial Rounded MT Bold" pitchFamily="34" charset="0"/>
                <a:cs typeface="Tahoma" pitchFamily="34" charset="0"/>
              </a:rPr>
              <a:t>:</a:t>
            </a:r>
          </a:p>
          <a:p>
            <a:pPr marL="457200" indent="-457200">
              <a:buNone/>
            </a:pPr>
            <a:r>
              <a:rPr lang="en-US" sz="2000" dirty="0" smtClean="0">
                <a:latin typeface="Arial Rounded MT Bold" pitchFamily="34" charset="0"/>
              </a:rPr>
              <a:t>       According to the type of lactone ring Cardiac Glycosides are classified into:</a:t>
            </a:r>
          </a:p>
          <a:p>
            <a:pPr marL="822960" lvl="1" indent="-457200">
              <a:buNone/>
            </a:pPr>
            <a:r>
              <a:rPr lang="en-US" sz="2000" b="1" u="sng" dirty="0" smtClean="0">
                <a:latin typeface="Arial Rounded MT Bold" pitchFamily="34" charset="0"/>
              </a:rPr>
              <a:t>1)  Cardinolides:</a:t>
            </a:r>
          </a:p>
          <a:p>
            <a:pPr marL="822960" lvl="1" indent="-457200">
              <a:buNone/>
            </a:pPr>
            <a:r>
              <a:rPr lang="en-US" sz="2000" dirty="0" smtClean="0">
                <a:latin typeface="Arial Rounded MT Bold" pitchFamily="34" charset="0"/>
              </a:rPr>
              <a:t>Containing 5-membered unsaturated lactone ring </a:t>
            </a:r>
          </a:p>
          <a:p>
            <a:pPr marL="822960" lvl="1" indent="-457200">
              <a:buNone/>
            </a:pPr>
            <a:r>
              <a:rPr lang="en-US" sz="2000" dirty="0" smtClean="0">
                <a:latin typeface="Arial Rounded MT Bold" pitchFamily="34" charset="0"/>
              </a:rPr>
              <a:t>e.g. </a:t>
            </a:r>
            <a:r>
              <a:rPr lang="en-US" sz="2000" i="1" dirty="0" smtClean="0">
                <a:latin typeface="Arial Rounded MT Bold" pitchFamily="34" charset="0"/>
              </a:rPr>
              <a:t>Digitalis</a:t>
            </a:r>
            <a:r>
              <a:rPr lang="en-US" sz="2000" dirty="0" smtClean="0">
                <a:latin typeface="Arial Rounded MT Bold" pitchFamily="34" charset="0"/>
              </a:rPr>
              <a:t> .</a:t>
            </a:r>
            <a:endParaRPr lang="en-US" sz="2000" i="1" dirty="0" smtClean="0">
              <a:latin typeface="Arial Rounded MT Bold" pitchFamily="34" charset="0"/>
            </a:endParaRPr>
          </a:p>
          <a:p>
            <a:pPr marL="822960" lvl="1" indent="-457200">
              <a:buFont typeface="+mj-lt"/>
              <a:buAutoNum type="arabicParenR"/>
            </a:pPr>
            <a:endParaRPr lang="en-US" sz="2000" i="1" dirty="0" smtClean="0">
              <a:latin typeface="Arial Rounded MT Bold" pitchFamily="34" charset="0"/>
            </a:endParaRPr>
          </a:p>
          <a:p>
            <a:pPr marL="822960" lvl="1" indent="-457200">
              <a:buNone/>
            </a:pPr>
            <a:r>
              <a:rPr lang="en-US" sz="2000" b="1" u="sng" dirty="0" smtClean="0">
                <a:latin typeface="Arial Rounded MT Bold" pitchFamily="34" charset="0"/>
              </a:rPr>
              <a:t>2)   Bufadienolides:</a:t>
            </a:r>
          </a:p>
          <a:p>
            <a:pPr marL="822960" lvl="1" indent="-457200">
              <a:buNone/>
            </a:pPr>
            <a:r>
              <a:rPr lang="en-US" sz="2000" dirty="0" smtClean="0">
                <a:latin typeface="Arial Rounded MT Bold" pitchFamily="34" charset="0"/>
              </a:rPr>
              <a:t>Containing 6-membered unsaturated lactone ring </a:t>
            </a:r>
          </a:p>
          <a:p>
            <a:pPr marL="822960" lvl="1" indent="-457200">
              <a:buNone/>
            </a:pPr>
            <a:r>
              <a:rPr lang="en-US" sz="2000" dirty="0" smtClean="0">
                <a:latin typeface="Arial Rounded MT Bold" pitchFamily="34" charset="0"/>
              </a:rPr>
              <a:t>e.g. </a:t>
            </a:r>
            <a:r>
              <a:rPr lang="en-US" sz="2000" i="1" dirty="0" smtClean="0">
                <a:latin typeface="Arial Rounded MT Bold" pitchFamily="34" charset="0"/>
              </a:rPr>
              <a:t>Squill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5943600" y="1828800"/>
          <a:ext cx="24511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CS ChemDraw Drawing" r:id="rId3" imgW="972720" imgH="3375360" progId="">
                  <p:embed/>
                </p:oleObj>
              </mc:Choice>
              <mc:Fallback>
                <p:oleObj name="CS ChemDraw Drawing" r:id="rId3" imgW="972720" imgH="33753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828800"/>
                        <a:ext cx="2451100" cy="44196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Cont…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40386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 Rounded MT Bold" pitchFamily="34" charset="0"/>
              </a:rPr>
              <a:t>    </a:t>
            </a:r>
            <a:r>
              <a:rPr lang="en-US" sz="2000" dirty="0" smtClean="0">
                <a:latin typeface="Arial Rounded MT Bold" pitchFamily="34" charset="0"/>
              </a:rPr>
              <a:t>For maximum activity of the cardio active glycosides the following points are important :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3b</a:t>
            </a: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-OH group involved in glycosidic linkage.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14</a:t>
            </a:r>
            <a:r>
              <a:rPr lang="en-US" sz="2000" i="1" dirty="0" smtClean="0">
                <a:latin typeface="Arial Rounded MT Bold" pitchFamily="34" charset="0"/>
              </a:rPr>
              <a:t>b</a:t>
            </a: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-OH group at C-14.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A/B ring junction </a:t>
            </a:r>
            <a:r>
              <a:rPr lang="en-US" sz="2000" i="1" dirty="0" smtClean="0">
                <a:latin typeface="Arial Rounded MT Bold" pitchFamily="34" charset="0"/>
                <a:cs typeface="Tahoma" pitchFamily="34" charset="0"/>
              </a:rPr>
              <a:t>cis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B/C ring junction </a:t>
            </a:r>
            <a:r>
              <a:rPr lang="en-US" sz="2000" i="1" dirty="0" smtClean="0">
                <a:latin typeface="Arial Rounded MT Bold" pitchFamily="34" charset="0"/>
                <a:cs typeface="Tahoma" pitchFamily="34" charset="0"/>
              </a:rPr>
              <a:t>trans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  <a:cs typeface="Tahoma" pitchFamily="34" charset="0"/>
              </a:rPr>
              <a:t>C/D ring junction </a:t>
            </a:r>
            <a:r>
              <a:rPr lang="en-US" sz="2000" i="1" dirty="0" smtClean="0">
                <a:latin typeface="Arial Rounded MT Bold" pitchFamily="34" charset="0"/>
                <a:cs typeface="Tahoma" pitchFamily="34" charset="0"/>
              </a:rPr>
              <a:t>cis</a:t>
            </a:r>
          </a:p>
          <a:p>
            <a:pPr>
              <a:buFont typeface="Wingdings" pitchFamily="2" charset="2"/>
              <a:buChar char="v"/>
            </a:pPr>
            <a:r>
              <a:rPr lang="en-US" sz="2000" i="1" dirty="0" smtClean="0">
                <a:latin typeface="Arial Rounded MT Bold" pitchFamily="34" charset="0"/>
                <a:cs typeface="Tahoma" pitchFamily="34" charset="0"/>
              </a:rPr>
              <a:t>Cis  </a:t>
            </a:r>
            <a:r>
              <a:rPr lang="en-US" sz="2000" dirty="0" smtClean="0">
                <a:latin typeface="Arial Rounded MT Bold" pitchFamily="34" charset="0"/>
              </a:rPr>
              <a:t>means on the same side.</a:t>
            </a:r>
          </a:p>
          <a:p>
            <a:pPr>
              <a:buFont typeface="Wingdings" pitchFamily="2" charset="2"/>
              <a:buChar char="v"/>
            </a:pPr>
            <a:r>
              <a:rPr lang="en-US" sz="2000" i="1" dirty="0" smtClean="0">
                <a:latin typeface="Arial Rounded MT Bold" pitchFamily="34" charset="0"/>
                <a:cs typeface="Tahoma" pitchFamily="34" charset="0"/>
              </a:rPr>
              <a:t>Transe</a:t>
            </a:r>
            <a:r>
              <a:rPr lang="en-US" sz="2000" dirty="0" smtClean="0">
                <a:latin typeface="Arial Rounded MT Bold" pitchFamily="34" charset="0"/>
              </a:rPr>
              <a:t>  means on the other side or across .</a:t>
            </a:r>
            <a:endParaRPr lang="en-US" sz="2000" i="1" dirty="0" smtClean="0">
              <a:latin typeface="Arial Rounded MT Bold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2400" i="1" dirty="0" smtClean="0">
              <a:latin typeface="Arial Rounded MT Bold" pitchFamily="34" charset="0"/>
              <a:cs typeface="Tahoma" pitchFamily="34" charset="0"/>
            </a:endParaRPr>
          </a:p>
          <a:p>
            <a:endParaRPr lang="en-US" dirty="0"/>
          </a:p>
        </p:txBody>
      </p:sp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73306"/>
            <a:ext cx="489585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>
                <a:latin typeface="Arial Rounded MT Bold" pitchFamily="34" charset="0"/>
              </a:rPr>
              <a:t>Plants containing cardio active glycosides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457200" lvl="0" indent="-457200" algn="just">
              <a:buNone/>
            </a:pPr>
            <a:r>
              <a:rPr lang="en-US" sz="2400" b="1" dirty="0" smtClean="0">
                <a:latin typeface="Arial Rounded MT Bold" pitchFamily="34" charset="0"/>
              </a:rPr>
              <a:t>1)  Digitalis (digitalis or fox glove)</a:t>
            </a:r>
            <a:r>
              <a:rPr lang="en-US" sz="2400" b="1" u="sng" dirty="0" smtClean="0">
                <a:latin typeface="Arial Rounded MT Bold" pitchFamily="34" charset="0"/>
              </a:rPr>
              <a:t> </a:t>
            </a:r>
            <a:r>
              <a:rPr lang="en-US" sz="2400" b="1" i="1" dirty="0" smtClean="0">
                <a:latin typeface="Arial Rounded MT Bold" pitchFamily="34" charset="0"/>
              </a:rPr>
              <a:t>Digitalis purpurea </a:t>
            </a:r>
            <a:r>
              <a:rPr lang="en-US" sz="2400" b="1" dirty="0" smtClean="0">
                <a:latin typeface="Arial Rounded MT Bold" pitchFamily="34" charset="0"/>
              </a:rPr>
              <a:t>.</a:t>
            </a: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family </a:t>
            </a:r>
            <a:r>
              <a:rPr lang="en-US" sz="2400" b="1" dirty="0" smtClean="0">
                <a:latin typeface="Arial Rounded MT Bold" pitchFamily="34" charset="0"/>
              </a:rPr>
              <a:t>Scrophulariaceae</a:t>
            </a:r>
            <a:r>
              <a:rPr lang="en-US" sz="2400" dirty="0" smtClean="0">
                <a:latin typeface="Arial Rounded MT Bold" pitchFamily="34" charset="0"/>
              </a:rPr>
              <a:t>. </a:t>
            </a: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name digitalis is from the Latin digitus which means finger refers to finger- shaped.</a:t>
            </a: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 While purpurea  refers to the purple color of the their flower. </a:t>
            </a: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This plant contains a number of glycosides as digitoxin , gitoxin and gitaloxin.</a:t>
            </a:r>
          </a:p>
          <a:p>
            <a:pPr lvl="0" algn="just"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marL="457200" indent="-457200">
              <a:buNone/>
            </a:pPr>
            <a:r>
              <a:rPr lang="en-US" sz="2400" b="1" i="1" dirty="0" smtClean="0">
                <a:latin typeface="Arial Rounded MT Bold" pitchFamily="34" charset="0"/>
              </a:rPr>
              <a:t>2)    Digitalis lanata </a:t>
            </a:r>
            <a:r>
              <a:rPr lang="en-US" sz="2400" dirty="0" smtClean="0">
                <a:latin typeface="Arial Rounded MT Bold" pitchFamily="34" charset="0"/>
              </a:rPr>
              <a:t>of the same family, from which the digoxin is obtained.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Cont…</a:t>
            </a:r>
            <a:endParaRPr lang="en-US" dirty="0">
              <a:latin typeface="Arial Rounded MT Bold" pitchFamily="34" charset="0"/>
            </a:endParaRPr>
          </a:p>
        </p:txBody>
      </p:sp>
      <p:graphicFrame>
        <p:nvGraphicFramePr>
          <p:cNvPr id="16386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286000" y="1600200"/>
          <a:ext cx="4495799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Photo Editor Photo" r:id="rId3" imgW="2219635" imgH="3333333" progId="">
                  <p:embed/>
                </p:oleObj>
              </mc:Choice>
              <mc:Fallback>
                <p:oleObj name="Photo Editor Photo" r:id="rId3" imgW="2219635" imgH="33333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00200"/>
                        <a:ext cx="4495799" cy="403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362200" y="5791200"/>
            <a:ext cx="411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latin typeface="Arial Rounded MT Bold" pitchFamily="34" charset="0"/>
              </a:rPr>
              <a:t>Digitalis purpurea</a:t>
            </a:r>
            <a:endParaRPr lang="en-US" sz="3200" i="1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Cont…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i="1" dirty="0" smtClean="0">
                <a:latin typeface="Arial Rounded MT Bold" pitchFamily="34" charset="0"/>
              </a:rPr>
              <a:t>    3) Nerium oleander </a:t>
            </a:r>
            <a:r>
              <a:rPr lang="en-US" sz="2400" dirty="0" smtClean="0">
                <a:latin typeface="Arial Rounded MT Bold" pitchFamily="34" charset="0"/>
              </a:rPr>
              <a:t>of the family Apocyanaceae. Here the glycoside is oleanderin .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667000"/>
            <a:ext cx="5791200" cy="36587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Cont…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Glycosides hydrolyzed by using mineral acids and temperature or by using enzymes such as: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 Emolsin  enzyme which is present in        Bitter almond seeds.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lnSpc>
                <a:spcPct val="90000"/>
              </a:lnSpc>
              <a:buNone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 Myrosin or Myrosinase enzyme which is present in         black mustard seeds.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4" name="Picture 3" descr="Almond See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3429000"/>
            <a:ext cx="3581400" cy="1295400"/>
          </a:xfrm>
          <a:prstGeom prst="rect">
            <a:avLst/>
          </a:prstGeom>
        </p:spPr>
      </p:pic>
      <p:pic>
        <p:nvPicPr>
          <p:cNvPr id="5" name="Picture 4" descr="Black Mustard See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5334000"/>
            <a:ext cx="35814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6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534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 smtClean="0">
                <a:latin typeface="Arial Rounded MT Bold" pitchFamily="34" charset="0"/>
              </a:rPr>
              <a:t>Generally in the extraction of the glycosides we need the following points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495800"/>
          </a:xfrm>
        </p:spPr>
        <p:txBody>
          <a:bodyPr/>
          <a:lstStyle/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A polar solvent, which is mostly alcohol, but not water, since water may induce fermentation , in addition water needs high temperatures due to its high boiling point.</a:t>
            </a:r>
          </a:p>
          <a:p>
            <a:pPr lvl="0" algn="just"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Neutralization of the extract with base, since the presence of acid lead to hydrolysis of the glycoside.</a:t>
            </a:r>
          </a:p>
          <a:p>
            <a:pPr lvl="0" algn="just"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Use of heat is to inhibit the activity of the hydrolytic enzyme that is present in the plant cell.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774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1981200" y="609600"/>
            <a:ext cx="6705600" cy="295161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Thank you</a:t>
            </a:r>
            <a:endParaRPr lang="en-US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Rounded MT Bold" pitchFamily="34" charset="0"/>
            </a:endParaRPr>
          </a:p>
        </p:txBody>
      </p:sp>
      <p:pic>
        <p:nvPicPr>
          <p:cNvPr id="6" name="Picture 5" descr="Almond Kerne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4114800"/>
            <a:ext cx="2819400" cy="2743200"/>
          </a:xfrm>
          <a:prstGeom prst="rect">
            <a:avLst/>
          </a:prstGeom>
        </p:spPr>
      </p:pic>
      <p:pic>
        <p:nvPicPr>
          <p:cNvPr id="7" name="Picture 6" descr="Squi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114800"/>
            <a:ext cx="2819400" cy="27432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439</TotalTime>
  <Words>591</Words>
  <Application>Microsoft Office PowerPoint</Application>
  <PresentationFormat>On-screen Show (4:3)</PresentationFormat>
  <Paragraphs>73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Median</vt:lpstr>
      <vt:lpstr>Photo Editor Photo</vt:lpstr>
      <vt:lpstr>CS ChemDraw Drawing</vt:lpstr>
      <vt:lpstr>GLYCOSIDES Cardio active glycosides </vt:lpstr>
      <vt:lpstr>Introduction</vt:lpstr>
      <vt:lpstr>PowerPoint Presentation</vt:lpstr>
      <vt:lpstr>PowerPoint Presentation</vt:lpstr>
      <vt:lpstr>PowerPoint Presentation</vt:lpstr>
      <vt:lpstr>CARDIO ACTIVE GLYCOSIDES </vt:lpstr>
      <vt:lpstr>PowerPoint Presentation</vt:lpstr>
      <vt:lpstr>Cont…</vt:lpstr>
      <vt:lpstr>Cont…</vt:lpstr>
      <vt:lpstr>  Plants containing cardio active glycosides </vt:lpstr>
      <vt:lpstr>Cont…</vt:lpstr>
      <vt:lpstr>Cont…</vt:lpstr>
      <vt:lpstr>Cont…</vt:lpstr>
      <vt:lpstr>Generally in the extraction of the glycosides we need the following points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GLYCOSIDES Cardio active glycosides</dc:title>
  <dc:creator>Sarah</dc:creator>
  <cp:lastModifiedBy>Maher</cp:lastModifiedBy>
  <cp:revision>36</cp:revision>
  <dcterms:created xsi:type="dcterms:W3CDTF">2012-09-29T17:29:55Z</dcterms:created>
  <dcterms:modified xsi:type="dcterms:W3CDTF">2025-09-16T16:40:31Z</dcterms:modified>
</cp:coreProperties>
</file>