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32" r:id="rId7"/>
    <p:sldMasterId id="2147483744" r:id="rId8"/>
    <p:sldMasterId id="2147483756" r:id="rId9"/>
  </p:sldMasterIdLst>
  <p:notesMasterIdLst>
    <p:notesMasterId r:id="rId25"/>
  </p:notesMasterIdLst>
  <p:sldIdLst>
    <p:sldId id="256" r:id="rId10"/>
    <p:sldId id="257" r:id="rId11"/>
    <p:sldId id="262" r:id="rId12"/>
    <p:sldId id="258" r:id="rId13"/>
    <p:sldId id="259" r:id="rId14"/>
    <p:sldId id="261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73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1" autoAdjust="0"/>
    <p:restoredTop sz="94660"/>
  </p:normalViewPr>
  <p:slideViewPr>
    <p:cSldViewPr>
      <p:cViewPr>
        <p:scale>
          <a:sx n="81" d="100"/>
          <a:sy n="81" d="100"/>
        </p:scale>
        <p:origin x="-107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F031C-A6E6-47C8-857B-E92538D8B4FB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A06A4-51F6-4890-ADF3-BCF52EFAEBD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61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A06A4-51F6-4890-ADF3-BCF52EFAEBD8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5A06A4-51F6-4890-ADF3-BCF52EFAEBD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8329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19461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348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660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3774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6207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610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312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2444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1692972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6038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1875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69767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4932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8329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90492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247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1050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723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4788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4787323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74057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692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00011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29846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200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9853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9745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60748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7203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827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8673672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6891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3236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29613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5390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2210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173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76150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3711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130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310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652163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509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05169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493757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66738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587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7380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739436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049684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2949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4670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360201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897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91263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44113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546757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339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04775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4578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98841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39677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9035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9227200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42810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11759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54877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385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7554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92749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45752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2742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107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567755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22314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89538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069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DD30D26A-A1C5-40A4-A010-765D93D1BB3A}" type="datetimeFigureOut">
              <a:rPr/>
              <a:pPr/>
              <a:t>9/16/2025</a:t>
            </a:fld>
            <a:endParaRPr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6FC5A7A7-6738-44F9-BC9D-38CD98D3A7DE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036514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6089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378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96393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86543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51672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992679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80041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F4E7ED"/>
                </a:solidFill>
              </a:rPr>
              <a:pPr/>
              <a:t>9/16/2025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F4E7ED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F4E7ED"/>
                </a:solidFill>
              </a:rPr>
              <a:pPr/>
              <a:t>‹#›</a:t>
            </a:fld>
            <a:endParaRPr lang="en-US">
              <a:solidFill>
                <a:srgbClr val="F4E7ED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278433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981080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5237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31D4A48-6C63-465E-B398-5886E87C5069}" type="datetimeFigureOut">
              <a:rPr lang="en-US" smtClean="0"/>
              <a:pPr/>
              <a:t>9/16/2025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38CB071-4DB7-457D-AD0A-B062EDFE9AF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048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15243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945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501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7628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7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08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DD30D26A-A1C5-40A4-A010-765D93D1BB3A}" type="datetimeFigureOut">
              <a:rPr lang="en-US" smtClean="0">
                <a:solidFill>
                  <a:srgbClr val="B13F9A"/>
                </a:solidFill>
              </a:rPr>
              <a:pPr/>
              <a:t>9/16/2025</a:t>
            </a:fld>
            <a:endParaRPr lang="en-US">
              <a:solidFill>
                <a:srgbClr val="B13F9A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>
              <a:solidFill>
                <a:srgbClr val="B13F9A"/>
              </a:solidFill>
            </a:endParaRP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FC5A7A7-6738-44F9-BC9D-38CD98D3A7DE}" type="slidenum">
              <a:rPr lang="en-US" smtClean="0">
                <a:solidFill>
                  <a:srgbClr val="B13F9A"/>
                </a:solidFill>
              </a:rPr>
              <a:pPr/>
              <a:t>‹#›</a:t>
            </a:fld>
            <a:endParaRPr lang="en-US">
              <a:solidFill>
                <a:srgbClr val="B13F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687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52800" y="1600200"/>
            <a:ext cx="5105400" cy="2868168"/>
          </a:xfrm>
        </p:spPr>
        <p:txBody>
          <a:bodyPr/>
          <a:lstStyle/>
          <a:p>
            <a:pPr algn="ctr"/>
            <a:r>
              <a:rPr lang="en-US" sz="3600" u="sng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THE </a:t>
            </a:r>
            <a:r>
              <a:rPr lang="en-US" sz="3600" u="sng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ISOLATION </a:t>
            </a:r>
            <a:r>
              <a:rPr lang="en-US" sz="36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OF THE CARDIO ACTIVE GLYCOSIDES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57600" y="4800600"/>
            <a:ext cx="1838178" cy="1101248"/>
          </a:xfrm>
        </p:spPr>
        <p:txBody>
          <a:bodyPr>
            <a:normAutofit/>
          </a:bodyPr>
          <a:lstStyle/>
          <a:p>
            <a:pPr algn="l"/>
            <a:endParaRPr lang="en-US" sz="360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3810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Pharmacognosy</a:t>
            </a:r>
          </a:p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 3rd Class, 1st Semester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153400" cy="685800"/>
          </a:xfrm>
        </p:spPr>
        <p:txBody>
          <a:bodyPr>
            <a:normAutofit fontScale="90000"/>
          </a:bodyPr>
          <a:lstStyle/>
          <a:p>
            <a:pPr lvl="0"/>
            <a:r>
              <a:rPr lang="en-US" sz="3100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EXTRACTION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8153400" cy="594360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400" dirty="0" smtClean="0">
                <a:latin typeface="Arial Rounded MT Bold" pitchFamily="34" charset="0"/>
              </a:rPr>
              <a:t>Aim: - to isolate the cardio active glycoside</a:t>
            </a:r>
          </a:p>
          <a:p>
            <a:pPr>
              <a:buNone/>
            </a:pPr>
            <a:r>
              <a:rPr lang="en-US" sz="2800" b="1" u="sng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Equipment and reagents</a:t>
            </a:r>
            <a:endParaRPr lang="en-US" sz="2800" u="sng" dirty="0" smtClean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Large beaker &amp;two medium size beakers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Two conical flask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Sintered glass</a:t>
            </a:r>
          </a:p>
          <a:p>
            <a:pPr lvl="0">
              <a:buNone/>
            </a:pPr>
            <a:r>
              <a:rPr lang="en-US" sz="2000" dirty="0" smtClean="0">
                <a:latin typeface="Arial Rounded MT Bold" pitchFamily="34" charset="0"/>
              </a:rPr>
              <a:t>     (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Sintered glass is a glass mesh used for filtration. It can be used instead of filter paper</a:t>
            </a:r>
            <a:r>
              <a:rPr lang="en-US" sz="2000" dirty="0" smtClean="0"/>
              <a:t>).</a:t>
            </a:r>
            <a:endParaRPr lang="en-US" sz="20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Centrifuge &amp;centrifuge tube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Separatory funnel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Water bath or rotary evaporator 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70% ethanol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Lead sub acetate</a:t>
            </a:r>
          </a:p>
          <a:p>
            <a:pPr lvl="0">
              <a:buNone/>
            </a:pPr>
            <a:r>
              <a:rPr lang="en-US" sz="2000" dirty="0" smtClean="0">
                <a:latin typeface="Arial Rounded MT Bold" pitchFamily="34" charset="0"/>
              </a:rPr>
              <a:t>    (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Lead sub acetate is added to precipitate tannins and other unwanted material</a:t>
            </a:r>
            <a:r>
              <a:rPr lang="en-US" sz="2000" dirty="0" smtClean="0">
                <a:latin typeface="Arial Rounded MT Bold" pitchFamily="34" charset="0"/>
              </a:rPr>
              <a:t>)</a:t>
            </a: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10% sodium phosphate solution </a:t>
            </a:r>
          </a:p>
          <a:p>
            <a:pPr>
              <a:buNone/>
            </a:pPr>
            <a:r>
              <a:rPr lang="en-US" sz="2000" dirty="0" smtClean="0">
                <a:latin typeface="Arial Rounded MT Bold" pitchFamily="34" charset="0"/>
              </a:rPr>
              <a:t>     (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10%sodium phosphate is added to take the excess of lead sub acetate</a:t>
            </a:r>
            <a:r>
              <a:rPr lang="en-US" sz="2000" dirty="0" smtClean="0">
                <a:latin typeface="Arial Rounded MT Bold" pitchFamily="34" charset="0"/>
              </a:rPr>
              <a:t>)</a:t>
            </a:r>
          </a:p>
          <a:p>
            <a:pPr>
              <a:buNone/>
            </a:pPr>
            <a:endParaRPr lang="en-US" dirty="0">
              <a:solidFill>
                <a:schemeClr val="bg2">
                  <a:lumMod val="25000"/>
                </a:schemeClr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8382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Cont…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066800"/>
            <a:ext cx="81534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n-US" sz="2000" dirty="0" smtClean="0">
              <a:latin typeface="Arial Rounded MT Bold" pitchFamily="34" charset="0"/>
            </a:endParaRPr>
          </a:p>
          <a:p>
            <a:pPr lvl="0"/>
            <a:endParaRPr lang="en-US" sz="20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Anhydrous sodium sulphate</a:t>
            </a:r>
          </a:p>
          <a:p>
            <a:pPr lvl="0"/>
            <a:r>
              <a:rPr lang="en-US" sz="2000" dirty="0" smtClean="0">
                <a:latin typeface="Arial Rounded MT Bold" pitchFamily="34" charset="0"/>
              </a:rPr>
              <a:t>(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Anhydrous sodium sulphate is added in during mixture since the anhydrous form will act as an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adsorbent</a:t>
            </a:r>
            <a:r>
              <a:rPr lang="en-US" sz="20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0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4 N HCL</a:t>
            </a:r>
          </a:p>
          <a:p>
            <a:pPr lvl="0"/>
            <a:r>
              <a:rPr lang="en-US" sz="2000" dirty="0" smtClean="0">
                <a:latin typeface="Arial Rounded MT Bold" pitchFamily="34" charset="0"/>
              </a:rPr>
              <a:t>(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4N HCL is used to hydrolyze the glycoside to glycone and aglycone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parts</a:t>
            </a:r>
            <a:r>
              <a:rPr lang="en-US" sz="2000" dirty="0" smtClean="0">
                <a:latin typeface="Arial Rounded MT Bold" pitchFamily="34" charset="0"/>
              </a:rPr>
              <a:t>)</a:t>
            </a:r>
          </a:p>
          <a:p>
            <a:pPr lvl="0"/>
            <a:endParaRPr lang="en-US" sz="2000" dirty="0" smtClean="0">
              <a:latin typeface="Arial Rounded MT Bold" pitchFamily="34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en-US" sz="2000" dirty="0" smtClean="0">
                <a:latin typeface="Arial Rounded MT Bold" pitchFamily="34" charset="0"/>
              </a:rPr>
              <a:t>Chloroform</a:t>
            </a:r>
          </a:p>
          <a:p>
            <a:r>
              <a:rPr lang="en-US" sz="2000" dirty="0" smtClean="0">
                <a:latin typeface="Arial Rounded MT Bold" pitchFamily="34" charset="0"/>
              </a:rPr>
              <a:t>(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Use of chloroform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is to extract the genin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part 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So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fraction 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, will contain the whole glycoside, while </a:t>
            </a: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fraction B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 will contain only the genin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Arial Rounded MT Bold" pitchFamily="34" charset="0"/>
              </a:rPr>
              <a:t>part</a:t>
            </a:r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 Rounded MT Bold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096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Arial Rounded MT Bold" pitchFamily="34" charset="0"/>
              </a:rPr>
              <a:t>Procedure</a:t>
            </a:r>
            <a:endParaRPr lang="en-US" sz="3600" dirty="0">
              <a:solidFill>
                <a:schemeClr val="accent4">
                  <a:lumMod val="60000"/>
                  <a:lumOff val="4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838200"/>
            <a:ext cx="8153400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solidFill>
                  <a:schemeClr val="tx1"/>
                </a:solidFill>
                <a:latin typeface="Arial Rounded MT Bold" pitchFamily="34" charset="0"/>
                <a:ea typeface="Times New Roman" pitchFamily="18" charset="0"/>
                <a:cs typeface="Calibri" pitchFamily="34" charset="0"/>
              </a:rPr>
              <a:t>M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Calibri" pitchFamily="34" charset="0"/>
              </a:rPr>
              <a:t>aceration 10 gm of the powdered leaf in 100ml of the 70%ethanol for 24hr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cs typeface="Arial" pitchFamily="34" charset="0"/>
              </a:rPr>
              <a:t> </a:t>
            </a:r>
          </a:p>
        </p:txBody>
      </p:sp>
      <p:sp>
        <p:nvSpPr>
          <p:cNvPr id="7" name="Down Arrow 6"/>
          <p:cNvSpPr/>
          <p:nvPr/>
        </p:nvSpPr>
        <p:spPr>
          <a:xfrm>
            <a:off x="3886200" y="1219200"/>
            <a:ext cx="484632" cy="6096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1828800"/>
            <a:ext cx="815340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Filtrate the </a:t>
            </a:r>
            <a:r>
              <a:rPr lang="en-US" sz="1600" dirty="0">
                <a:latin typeface="Arial Rounded MT Bold" pitchFamily="34" charset="0"/>
              </a:rPr>
              <a:t>macerate </a:t>
            </a:r>
            <a:r>
              <a:rPr lang="en-US" sz="1600" dirty="0" smtClean="0">
                <a:latin typeface="Arial Rounded MT Bold" pitchFamily="34" charset="0"/>
              </a:rPr>
              <a:t>through </a:t>
            </a:r>
            <a:r>
              <a:rPr lang="en-US" sz="1600" dirty="0">
                <a:latin typeface="Arial Rounded MT Bold" pitchFamily="34" charset="0"/>
              </a:rPr>
              <a:t>a sintered glass to yield a clear filtrate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2895600"/>
            <a:ext cx="815340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Place 60 ml of the alcoholic extract in conical flask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3886200" y="2286000"/>
            <a:ext cx="484632" cy="6096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Down Arrow 12"/>
          <p:cNvSpPr/>
          <p:nvPr/>
        </p:nvSpPr>
        <p:spPr>
          <a:xfrm>
            <a:off x="3886200" y="3352800"/>
            <a:ext cx="484632" cy="6858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0" y="4038600"/>
            <a:ext cx="815340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Add </a:t>
            </a:r>
            <a:r>
              <a:rPr lang="en-US" sz="1600" dirty="0">
                <a:latin typeface="Arial Rounded MT Bold" pitchFamily="34" charset="0"/>
              </a:rPr>
              <a:t>25 ml </a:t>
            </a:r>
            <a:r>
              <a:rPr lang="en-US" sz="1600" dirty="0" smtClean="0">
                <a:latin typeface="Arial Rounded MT Bold" pitchFamily="34" charset="0"/>
              </a:rPr>
              <a:t>of 0.1% of </a:t>
            </a:r>
            <a:r>
              <a:rPr lang="en-US" sz="1600" dirty="0">
                <a:latin typeface="Arial Rounded MT Bold" pitchFamily="34" charset="0"/>
              </a:rPr>
              <a:t>lead sub acetate</a:t>
            </a:r>
          </a:p>
        </p:txBody>
      </p:sp>
      <p:sp>
        <p:nvSpPr>
          <p:cNvPr id="15" name="Down Arrow 14"/>
          <p:cNvSpPr/>
          <p:nvPr/>
        </p:nvSpPr>
        <p:spPr>
          <a:xfrm>
            <a:off x="3886200" y="4495800"/>
            <a:ext cx="484632" cy="6858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0" y="5181600"/>
            <a:ext cx="8153400" cy="533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Mix thoroughly and standing for two minutes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3886200" y="5715000"/>
            <a:ext cx="484632" cy="6858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371600"/>
            <a:ext cx="8153400" cy="533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Decant and take the supernatant into a flask and add 35 ml of 10% sodium phosphate solution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152400"/>
            <a:ext cx="8153400" cy="533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latin typeface="Arial Rounded MT Bold" pitchFamily="34" charset="0"/>
              </a:rPr>
              <a:t>Placing </a:t>
            </a:r>
            <a:r>
              <a:rPr lang="en-US" sz="1600" dirty="0">
                <a:latin typeface="Arial Rounded MT Bold" pitchFamily="34" charset="0"/>
              </a:rPr>
              <a:t>the mixture in the centrifuge tubes and centrifuging for several minutes</a:t>
            </a:r>
          </a:p>
        </p:txBody>
      </p:sp>
      <p:sp>
        <p:nvSpPr>
          <p:cNvPr id="8" name="Down Arrow 7"/>
          <p:cNvSpPr/>
          <p:nvPr/>
        </p:nvSpPr>
        <p:spPr>
          <a:xfrm>
            <a:off x="3886200" y="685800"/>
            <a:ext cx="484632" cy="6858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3886200" y="1905000"/>
            <a:ext cx="484632" cy="6858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326" name="Rectangle 6"/>
          <p:cNvSpPr>
            <a:spLocks noChangeArrowheads="1"/>
          </p:cNvSpPr>
          <p:nvPr/>
        </p:nvSpPr>
        <p:spPr bwMode="auto">
          <a:xfrm>
            <a:off x="0" y="2590800"/>
            <a:ext cx="8153400" cy="33855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Mix thoroughly and centrifuge then</a:t>
            </a:r>
            <a:r>
              <a:rPr kumimoji="0" lang="en-US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divide the mixture you had into two divisions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eft-Up Arrow 16"/>
          <p:cNvSpPr/>
          <p:nvPr/>
        </p:nvSpPr>
        <p:spPr>
          <a:xfrm rot="13365369">
            <a:off x="3578644" y="2982456"/>
            <a:ext cx="1139994" cy="1111599"/>
          </a:xfrm>
          <a:prstGeom prst="leftUp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lowchart: Stored Data 17"/>
          <p:cNvSpPr/>
          <p:nvPr/>
        </p:nvSpPr>
        <p:spPr>
          <a:xfrm>
            <a:off x="228600" y="3733800"/>
            <a:ext cx="3810000" cy="612648"/>
          </a:xfrm>
          <a:prstGeom prst="flowChartOnlineStorag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Flowchart: Stored Data 18"/>
          <p:cNvSpPr/>
          <p:nvPr/>
        </p:nvSpPr>
        <p:spPr>
          <a:xfrm rot="10800000">
            <a:off x="4343400" y="3733800"/>
            <a:ext cx="3657600" cy="612648"/>
          </a:xfrm>
          <a:prstGeom prst="flowChartOnlineStorag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chemeClr val="bg2">
                  <a:lumMod val="25000"/>
                </a:schemeClr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6327" name="Rectangle 7"/>
          <p:cNvSpPr>
            <a:spLocks noChangeArrowheads="1"/>
          </p:cNvSpPr>
          <p:nvPr/>
        </p:nvSpPr>
        <p:spPr bwMode="auto">
          <a:xfrm>
            <a:off x="914400" y="3886200"/>
            <a:ext cx="205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FRACTION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5410200" y="3886200"/>
            <a:ext cx="1752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FRACTION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0" y="5088503"/>
            <a:ext cx="437083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accent4">
                  <a:lumMod val="60000"/>
                  <a:lumOff val="40000"/>
                </a:schemeClr>
              </a:solidFill>
              <a:effectLst/>
              <a:latin typeface="Arial Rounded MT Bold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Fraction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contains the whole glycoside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1472184" y="4429081"/>
            <a:ext cx="484632" cy="6858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143000" y="152400"/>
            <a:ext cx="6019800" cy="381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273" name="Rectangle 1"/>
          <p:cNvSpPr>
            <a:spLocks noChangeArrowheads="1"/>
          </p:cNvSpPr>
          <p:nvPr/>
        </p:nvSpPr>
        <p:spPr bwMode="auto">
          <a:xfrm>
            <a:off x="3048000" y="228600"/>
            <a:ext cx="2438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1" i="0" u="none" strike="noStrike" cap="none" normalizeH="0" baseline="0" dirty="0" smtClean="0">
                <a:ln>
                  <a:noFill/>
                </a:ln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FRACTION </a:t>
            </a:r>
            <a:r>
              <a:rPr kumimoji="0" lang="en-US" sz="1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3886200" y="533400"/>
            <a:ext cx="484632" cy="4572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Down Arrow 6"/>
          <p:cNvSpPr/>
          <p:nvPr/>
        </p:nvSpPr>
        <p:spPr>
          <a:xfrm>
            <a:off x="3886200" y="4648200"/>
            <a:ext cx="484632" cy="4572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3886200" y="5638800"/>
            <a:ext cx="484632" cy="4572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Down Arrow 8"/>
          <p:cNvSpPr/>
          <p:nvPr/>
        </p:nvSpPr>
        <p:spPr>
          <a:xfrm>
            <a:off x="3886200" y="2667000"/>
            <a:ext cx="484632" cy="5334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Down Arrow 9"/>
          <p:cNvSpPr/>
          <p:nvPr/>
        </p:nvSpPr>
        <p:spPr>
          <a:xfrm>
            <a:off x="3886200" y="1447800"/>
            <a:ext cx="484632" cy="4572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Down Arrow 10"/>
          <p:cNvSpPr/>
          <p:nvPr/>
        </p:nvSpPr>
        <p:spPr>
          <a:xfrm>
            <a:off x="3886200" y="3733800"/>
            <a:ext cx="484632" cy="457200"/>
          </a:xfrm>
          <a:prstGeom prst="downArrow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90600"/>
            <a:ext cx="815340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Place the other division of the extract in a conical flask, and then add 6ml </a:t>
            </a:r>
            <a:r>
              <a:rPr lang="en-US" sz="1600" dirty="0" smtClean="0">
                <a:latin typeface="Arial Rounded MT Bold" pitchFamily="34" charset="0"/>
              </a:rPr>
              <a:t>of </a:t>
            </a:r>
          </a:p>
          <a:p>
            <a:pPr algn="ctr"/>
            <a:r>
              <a:rPr lang="en-US" sz="1600" dirty="0" smtClean="0">
                <a:latin typeface="Arial Rounded MT Bold" pitchFamily="34" charset="0"/>
              </a:rPr>
              <a:t> </a:t>
            </a:r>
            <a:r>
              <a:rPr lang="en-US" sz="1600" dirty="0">
                <a:latin typeface="Arial Rounded MT Bold" pitchFamily="34" charset="0"/>
              </a:rPr>
              <a:t>4N HCL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1905000"/>
            <a:ext cx="8153400" cy="76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en-US" sz="1600" dirty="0" smtClean="0">
                <a:latin typeface="Arial Rounded MT Bold" pitchFamily="34" charset="0"/>
              </a:rPr>
              <a:t>Place </a:t>
            </a:r>
            <a:r>
              <a:rPr lang="en-US" sz="1600" dirty="0">
                <a:latin typeface="Arial Rounded MT Bold" pitchFamily="34" charset="0"/>
              </a:rPr>
              <a:t>in a boiling water bath for 20 minutes cool the hydrolysate and transfer to a separatory </a:t>
            </a:r>
            <a:r>
              <a:rPr lang="en-US" sz="1600" dirty="0" smtClean="0">
                <a:latin typeface="Arial Rounded MT Bold" pitchFamily="34" charset="0"/>
              </a:rPr>
              <a:t>funnel (Boiling </a:t>
            </a:r>
            <a:r>
              <a:rPr lang="en-US" sz="1600" dirty="0">
                <a:latin typeface="Arial Rounded MT Bold" pitchFamily="34" charset="0"/>
              </a:rPr>
              <a:t>is to accelerate the process of </a:t>
            </a:r>
            <a:r>
              <a:rPr lang="en-US" sz="1600" dirty="0" smtClean="0">
                <a:latin typeface="Arial Rounded MT Bold" pitchFamily="34" charset="0"/>
              </a:rPr>
              <a:t>hydrolysis)</a:t>
            </a:r>
            <a:r>
              <a:rPr lang="en-US" sz="1600" dirty="0" smtClean="0"/>
              <a:t>.</a:t>
            </a:r>
            <a:endParaRPr lang="en-US" sz="1600" dirty="0"/>
          </a:p>
          <a:p>
            <a:pPr algn="ctr"/>
            <a:endParaRPr lang="en-US" dirty="0">
              <a:latin typeface="Arial Rounded MT 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6096000"/>
            <a:ext cx="8153400" cy="609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3200400"/>
            <a:ext cx="8153400" cy="533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P</a:t>
            </a:r>
            <a:r>
              <a:rPr lang="en-US" sz="1600" dirty="0" smtClean="0">
                <a:latin typeface="Arial Rounded MT Bold" pitchFamily="34" charset="0"/>
              </a:rPr>
              <a:t>artition </a:t>
            </a:r>
            <a:r>
              <a:rPr lang="en-US" sz="1600" dirty="0">
                <a:latin typeface="Arial Rounded MT Bold" pitchFamily="34" charset="0"/>
              </a:rPr>
              <a:t>with three quantities each of 25ml of chloroform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4191000"/>
            <a:ext cx="8153400" cy="457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D</a:t>
            </a:r>
            <a:r>
              <a:rPr lang="en-US" sz="1600" dirty="0" smtClean="0">
                <a:latin typeface="Arial Rounded MT Bold" pitchFamily="34" charset="0"/>
              </a:rPr>
              <a:t>ry </a:t>
            </a:r>
            <a:r>
              <a:rPr lang="en-US" sz="1600" dirty="0">
                <a:latin typeface="Arial Rounded MT Bold" pitchFamily="34" charset="0"/>
              </a:rPr>
              <a:t>with a small quantity of anhydrous sodium sulphate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5105400"/>
            <a:ext cx="8153400" cy="5334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 Rounded MT Bold" pitchFamily="34" charset="0"/>
              </a:rPr>
              <a:t>Decant the chloroform and reduce the volume to about 1ml on a rotary evaporator (or water bath)</a:t>
            </a:r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1752600" y="6096000"/>
            <a:ext cx="480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accent4">
                    <a:lumMod val="60000"/>
                    <a:lumOff val="40000"/>
                  </a:schemeClr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Results</a:t>
            </a:r>
            <a:r>
              <a:rPr kumimoji="0" lang="en-US" sz="1600" b="1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Fraction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:-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contains the genin part only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990600"/>
            <a:ext cx="6477000" cy="2868168"/>
          </a:xfrm>
        </p:spPr>
        <p:txBody>
          <a:bodyPr>
            <a:normAutofit/>
          </a:bodyPr>
          <a:lstStyle/>
          <a:p>
            <a:pPr algn="ctr"/>
            <a:r>
              <a:rPr u="sng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Rounded MT Bold" pitchFamily="34" charset="0"/>
              </a:rPr>
              <a:t>THE IDENTIFICATION OF THE CARDIO ACTIVE GLYCOSIDES</a:t>
            </a:r>
            <a:endParaRPr lang="en-US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67200"/>
            <a:ext cx="6400800" cy="1600200"/>
          </a:xfrm>
        </p:spPr>
        <p:txBody>
          <a:bodyPr>
            <a:normAutofit/>
          </a:bodyPr>
          <a:lstStyle/>
          <a:p>
            <a:pPr algn="ctr"/>
            <a:endParaRPr lang="en-US" sz="3200" dirty="0">
              <a:solidFill>
                <a:schemeClr val="tx2">
                  <a:lumMod val="20000"/>
                  <a:lumOff val="8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05200" y="228600"/>
            <a:ext cx="4648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B13F9A">
                    <a:lumMod val="20000"/>
                    <a:lumOff val="80000"/>
                  </a:srgbClr>
                </a:solidFill>
                <a:latin typeface="Arial Rounded MT Bold" pitchFamily="34" charset="0"/>
              </a:rPr>
              <a:t>Pharmacognosy</a:t>
            </a:r>
          </a:p>
          <a:p>
            <a:pPr algn="ctr"/>
            <a:r>
              <a:rPr lang="en-US" sz="2400" dirty="0" smtClean="0">
                <a:solidFill>
                  <a:srgbClr val="B13F9A">
                    <a:lumMod val="20000"/>
                    <a:lumOff val="80000"/>
                  </a:srgbClr>
                </a:solidFill>
                <a:latin typeface="Arial Rounded MT Bold" pitchFamily="34" charset="0"/>
              </a:rPr>
              <a:t> 3rd Class, 1st Semester</a:t>
            </a:r>
            <a:endParaRPr lang="en-US" sz="2400" dirty="0">
              <a:solidFill>
                <a:srgbClr val="B13F9A">
                  <a:lumMod val="20000"/>
                  <a:lumOff val="80000"/>
                </a:srgbClr>
              </a:solidFill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80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533400"/>
          </a:xfrm>
        </p:spPr>
        <p:txBody>
          <a:bodyPr>
            <a:normAutofit/>
          </a:bodyPr>
          <a:lstStyle/>
          <a:p>
            <a:r>
              <a:rPr lang="en-US" sz="2800" u="sng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General  CHEMICAL TESTS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609601"/>
            <a:ext cx="81534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Tx/>
              <a:buAutoNum type="arabicParenR"/>
            </a:pPr>
            <a:r>
              <a:rPr lang="en-US" sz="2000" b="1" u="sng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BALJETS TEST 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 Aim</a:t>
            </a: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The identification of the cardio active glycosides in general.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lang="en-US" sz="2000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Equipment and reagents</a:t>
            </a:r>
            <a:endParaRPr lang="en-US" sz="2000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Test tube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Picric acid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Sodium hydroxide solution</a:t>
            </a:r>
          </a:p>
          <a:p>
            <a:r>
              <a:rPr lang="en-US" sz="2000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</a:rPr>
              <a:t>      </a:t>
            </a:r>
            <a:r>
              <a:rPr lang="en-US" sz="2000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</a:rPr>
              <a:t>Procedure</a:t>
            </a:r>
            <a:endParaRPr lang="en-US" sz="2000" dirty="0">
              <a:solidFill>
                <a:srgbClr val="F4E7ED">
                  <a:lumMod val="50000"/>
                </a:srgbClr>
              </a:solidFill>
              <a:latin typeface="Arial Rounded MT Bold" pitchFamily="34" charset="0"/>
            </a:endParaRPr>
          </a:p>
          <a:p>
            <a:pPr marL="457200" indent="-457200">
              <a:buFont typeface="+mj-lt"/>
              <a:buAutoNum type="arabicParenR"/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</a:rPr>
              <a:t>Take one ml of fraction 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A.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 Add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</a:rPr>
              <a:t>two drops of picric 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acid.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</a:rPr>
              <a:t>Make it alkaline with sodium hydroxide 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solution.</a:t>
            </a:r>
            <a:endParaRPr lang="en-US" sz="2000" dirty="0">
              <a:solidFill>
                <a:prstClr val="black"/>
              </a:solidFill>
              <a:latin typeface="Arial Rounded MT Bold" pitchFamily="34" charset="0"/>
            </a:endParaRPr>
          </a:p>
          <a:p>
            <a:r>
              <a:rPr lang="en-US" sz="2000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</a:rPr>
              <a:t>     </a:t>
            </a:r>
            <a:r>
              <a:rPr lang="en-US" sz="2000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</a:rPr>
              <a:t>Results</a:t>
            </a:r>
          </a:p>
          <a:p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Turbid, yellow to orange in color.</a:t>
            </a:r>
          </a:p>
          <a:p>
            <a:endParaRPr lang="en-US" sz="2000" dirty="0" smtClean="0">
              <a:solidFill>
                <a:prstClr val="black"/>
              </a:solidFill>
              <a:latin typeface="Arial Rounded MT Bold" pitchFamily="34" charset="0"/>
            </a:endParaRPr>
          </a:p>
          <a:p>
            <a:endParaRPr lang="en-US" sz="2000" dirty="0" smtClean="0">
              <a:solidFill>
                <a:prstClr val="black"/>
              </a:solidFill>
              <a:latin typeface="Arial Rounded MT Bold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prstClr val="black"/>
              </a:solidFill>
              <a:latin typeface="Arial Rounded MT Bold" pitchFamily="34" charset="0"/>
              <a:ea typeface="Times New Roman" pitchFamily="18" charset="0"/>
              <a:cs typeface="Arial" pitchFamily="34" charset="0"/>
            </a:endParaRPr>
          </a:p>
          <a:p>
            <a:pPr marL="457200" indent="-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0" y="4648200"/>
            <a:ext cx="81534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lang="en-US" sz="2000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Discussion</a:t>
            </a:r>
            <a:endParaRPr lang="en-US" sz="2000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use of picric acid is to hydrolyze the glycoside to glycone and aglycone parts.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The use of sodium hydroxide is to neutralize the acidity in the solution.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color </a:t>
            </a:r>
            <a:r>
              <a:rPr lang="en-US" sz="200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is produced 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due to the aglycone portion (genin).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7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1"/>
          <p:cNvSpPr>
            <a:spLocks noChangeArrowheads="1"/>
          </p:cNvSpPr>
          <p:nvPr/>
        </p:nvSpPr>
        <p:spPr bwMode="auto">
          <a:xfrm>
            <a:off x="0" y="457200"/>
            <a:ext cx="8153400" cy="5416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  <a:buFontTx/>
              <a:buAutoNum type="arabicParenR" startAt="2"/>
            </a:pPr>
            <a:r>
              <a:rPr lang="en-US" sz="2000" b="1" u="sng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KELLER-KILLIANS TEST</a:t>
            </a:r>
          </a:p>
          <a:p>
            <a:pPr marL="457200" indent="-457200" algn="just" fontAlgn="base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Aim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he identification of the cardio active glycosides in general.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Equipment and reagent</a:t>
            </a:r>
            <a:endParaRPr lang="en-US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Test tube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Glacial acetic acid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0.1%of ferric chloride solution 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Concentrated H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Procedure</a:t>
            </a:r>
            <a:endParaRPr lang="en-US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Take two ml of fraction A and add 3ml of glacial acetic acid.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dd two drops of 0.1%of ferric chloride solution. 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Take 1ml of concentrated H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and add it to the above mixture in drops so as to make two layers.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Results</a:t>
            </a:r>
            <a:endParaRPr lang="en-US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Two layers are formed: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he upper one has light bright green color. </a:t>
            </a:r>
          </a:p>
          <a:p>
            <a:pPr marL="342900" indent="-342900" algn="just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lower layer has transparent clear color (H­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SO­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Layer) the junction appears as a reddish-brown ring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574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228600"/>
            <a:ext cx="81534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Discussion</a:t>
            </a:r>
            <a:endParaRPr lang="en-US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color of the acetic acid layer is due to the genin part of the glycoside. 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use of glacial acetic acid is to hydrolyze the glycoside into glycone and aglycone parts.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The addition of 0.1 % ferric chloride is an oxidizing agent needed in the reaction. 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H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 </a:t>
            </a: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has a high density therefore will be in the lower layer causing charring of the sugar and hence giving the reddish-brown color.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6926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0" y="304800"/>
            <a:ext cx="8153400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sz="24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2)KEDDS REACTION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endParaRPr lang="en-US" sz="2400" dirty="0" smtClean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Aim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To identify the sterol nucleus 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Equipment and reagents</a:t>
            </a:r>
            <a:endParaRPr lang="en-US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Test tube 	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1%3, 5-dinitrobenzene acid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0.5 N aqueous methanolic KOH (50%)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US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Procedure</a:t>
            </a:r>
            <a:endParaRPr lang="en-US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To a solution of glycoside add a solution of 1%3, 5-dinitrobenzene acid in 0.5 N aqueous methanolic KOH (50%).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Report the color.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cs typeface="Arial" pitchFamily="34" charset="0"/>
              </a:rPr>
              <a:t>   </a:t>
            </a:r>
            <a:r>
              <a:rPr lang="en-US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cs typeface="Arial" pitchFamily="34" charset="0"/>
              </a:rPr>
              <a:t>Results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</a:rPr>
              <a:t>Violet color</a:t>
            </a:r>
            <a:endParaRPr lang="en-US" sz="2000" dirty="0" smtClean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endParaRPr lang="en-US" dirty="0" smtClean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tabLst>
                <a:tab pos="1741488" algn="l"/>
              </a:tabLs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4089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ChangeArrowheads="1"/>
          </p:cNvSpPr>
          <p:nvPr/>
        </p:nvSpPr>
        <p:spPr bwMode="auto">
          <a:xfrm>
            <a:off x="0" y="152400"/>
            <a:ext cx="8153400" cy="557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lang="en-US" sz="2400" b="1" dirty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)</a:t>
            </a:r>
            <a:r>
              <a:rPr lang="en-US" sz="24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LIEBERMANS STEROL REACTION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 smtClean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Aim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o identify the sterol nucleus 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Equipment and reagents</a:t>
            </a:r>
            <a:endParaRPr lang="en-US" sz="2000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Test tube 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Porcelain dish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Anhydrous acetic acid 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Concentrated H</a:t>
            </a:r>
            <a:r>
              <a:rPr lang="en-US" sz="1600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sz="1600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en-US" sz="20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Procedure</a:t>
            </a:r>
            <a:endParaRPr lang="en-US" sz="2000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Take 5ml of the alcoholic extract in a test tube.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dd 5ml of the anhydrous acetic acid and shake well. 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Take 4 drops of the above mixture and place in a porcelain dish.</a:t>
            </a:r>
          </a:p>
          <a:p>
            <a:pPr marL="342900" indent="-342900" eaLnBrk="0" fontAlgn="base" hangingPunct="0">
              <a:spcBef>
                <a:spcPct val="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dd 0ne drop of concentrated H</a:t>
            </a:r>
            <a:r>
              <a:rPr lang="en-US" sz="1600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SO</a:t>
            </a:r>
            <a:r>
              <a:rPr lang="en-US" sz="1600" baseline="-30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.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F9B639">
                    <a:lumMod val="60000"/>
                    <a:lumOff val="4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</a:t>
            </a:r>
            <a:r>
              <a:rPr lang="en-US" sz="20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Results</a:t>
            </a:r>
            <a:endParaRPr lang="en-US" sz="2000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A</a:t>
            </a: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change of color from rose, through red , violet, and blue to green. The color is slightly different from compound to compound.</a:t>
            </a:r>
            <a:endParaRPr lang="en-US" sz="9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  </a:t>
            </a:r>
            <a:r>
              <a:rPr lang="en-US" sz="2000" b="1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Discussion</a:t>
            </a:r>
            <a:endParaRPr lang="en-US" sz="2000" dirty="0" smtClean="0">
              <a:solidFill>
                <a:srgbClr val="F4E7ED">
                  <a:lumMod val="5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6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This reaction is due to the steroidal part of the molecule and it is characteristic of the aglycone of the scillarenin type (unsaturated steroidal part)</a:t>
            </a:r>
            <a:endParaRPr lang="en-US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41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0" y="304800"/>
            <a:ext cx="8153400" cy="372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u="sng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LEGALS REACTION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F9B639">
                  <a:lumMod val="60000"/>
                  <a:lumOff val="40000"/>
                </a:srgbClr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glycoside or the purified extract of the crude drug is dissolved in pyridine. When sodium hydroxide and sodium nitroprusside are added alternatively, a transient blood red color develops. This is a test for the unsaturated lactone ring of the genin.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prstClr val="black"/>
              </a:solidFill>
              <a:latin typeface="Arial Rounded MT Bold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b="1" dirty="0" smtClean="0">
              <a:solidFill>
                <a:prstClr val="black"/>
              </a:solidFill>
              <a:latin typeface="Arial Rounded MT Bold" pitchFamily="34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prstClr val="black"/>
                </a:solidFill>
                <a:latin typeface="Arial Rounded MT Bold" pitchFamily="34" charset="0"/>
              </a:rPr>
              <a:t> 		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609600" y="2819400"/>
            <a:ext cx="6781800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</a:rPr>
              <a:t>Cardenolide in pyridine + Na nitroprusside + NaOH</a:t>
            </a:r>
          </a:p>
        </p:txBody>
      </p:sp>
      <p:sp>
        <p:nvSpPr>
          <p:cNvPr id="4" name="Down Arrow 3"/>
          <p:cNvSpPr/>
          <p:nvPr/>
        </p:nvSpPr>
        <p:spPr>
          <a:xfrm>
            <a:off x="3962400" y="3733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514600" y="4724400"/>
            <a:ext cx="3352800" cy="9144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prstClr val="black"/>
                </a:solidFill>
                <a:latin typeface="Arial Rounded MT Bold" pitchFamily="34" charset="0"/>
              </a:rPr>
              <a:t>Deep red colour</a:t>
            </a: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04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153400" cy="914400"/>
          </a:xfrm>
        </p:spPr>
        <p:txBody>
          <a:bodyPr>
            <a:normAutofit/>
          </a:bodyPr>
          <a:lstStyle/>
          <a:p>
            <a:pPr algn="ctr"/>
            <a:r>
              <a:rPr lang="en-US" sz="2800" u="sng" dirty="0" smtClean="0">
                <a:solidFill>
                  <a:schemeClr val="bg2">
                    <a:lumMod val="50000"/>
                  </a:schemeClr>
                </a:solidFill>
                <a:latin typeface="Arial Rounded MT Bold" pitchFamily="34" charset="0"/>
              </a:rPr>
              <a:t>THE IDENTIFICATION OF CARDIO ACTIVE GLYCOSIDE BY CHROMATOGRAPHY</a:t>
            </a:r>
            <a:endParaRPr lang="en-US" sz="2800" dirty="0">
              <a:solidFill>
                <a:schemeClr val="bg2">
                  <a:lumMod val="50000"/>
                </a:schemeClr>
              </a:solidFill>
              <a:latin typeface="Arial Rounded MT Bold" pitchFamily="34" charset="0"/>
            </a:endParaRPr>
          </a:p>
        </p:txBody>
      </p:sp>
      <p:sp>
        <p:nvSpPr>
          <p:cNvPr id="45057" name="Rectangle 1"/>
          <p:cNvSpPr>
            <a:spLocks noChangeArrowheads="1"/>
          </p:cNvSpPr>
          <p:nvPr/>
        </p:nvSpPr>
        <p:spPr bwMode="auto">
          <a:xfrm>
            <a:off x="0" y="1143000"/>
            <a:ext cx="81534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By the use of thin layer chromatography (T.L.C)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stationary phase=silica gel G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mobile phase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C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hloroform: Ethanol: Water (7:3:1)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  Or Ethyl acetate: Methanol: Water (75:10:5)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The standard compound =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O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leanderin,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D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igoxin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The spray reagent=Lieberman's reagent.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srgbClr val="F4E7ED">
                    <a:lumMod val="50000"/>
                  </a:srgbClr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Other mobile phase as</a:t>
            </a: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Butanone: Xylene: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ormamide (50:5:4)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v"/>
            </a:pP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 Chloroform: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T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etrahydrofuran: </a:t>
            </a:r>
            <a:r>
              <a:rPr lang="en-US" sz="2000" dirty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F</a:t>
            </a:r>
            <a:r>
              <a:rPr lang="en-US" sz="2000" dirty="0" smtClean="0">
                <a:solidFill>
                  <a:prstClr val="black"/>
                </a:solidFill>
                <a:latin typeface="Arial Rounded MT Bold" pitchFamily="34" charset="0"/>
                <a:ea typeface="Times New Roman" pitchFamily="18" charset="0"/>
                <a:cs typeface="Arial" pitchFamily="34" charset="0"/>
              </a:rPr>
              <a:t>ormamide(50:50:6)</a:t>
            </a:r>
            <a:endParaRPr lang="en-US" sz="2000" dirty="0" smtClean="0">
              <a:solidFill>
                <a:prstClr val="black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0292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Callout 8"/>
          <p:cNvSpPr/>
          <p:nvPr/>
        </p:nvSpPr>
        <p:spPr>
          <a:xfrm>
            <a:off x="5105400" y="1600200"/>
            <a:ext cx="3886200" cy="1828800"/>
          </a:xfrm>
          <a:prstGeom prst="wedgeEllipseCallou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 Rounded MT Bold" pitchFamily="34" charset="0"/>
              </a:rPr>
              <a:t>Thank you</a:t>
            </a:r>
            <a:endParaRPr lang="en-US" sz="4000" dirty="0">
              <a:solidFill>
                <a:srgbClr val="FF0000"/>
              </a:solidFill>
              <a:latin typeface="Arial Rounded MT Bold" pitchFamily="34" charset="0"/>
            </a:endParaRPr>
          </a:p>
        </p:txBody>
      </p:sp>
      <p:pic>
        <p:nvPicPr>
          <p:cNvPr id="5" name="Picture Placeholder 4" descr="Olive Oil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2486" r="12486"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6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1508</TotalTime>
  <Words>987</Words>
  <Application>Microsoft Office PowerPoint</Application>
  <PresentationFormat>On-screen Show (4:3)</PresentationFormat>
  <Paragraphs>157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9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Opulent</vt:lpstr>
      <vt:lpstr>1_Opulent</vt:lpstr>
      <vt:lpstr>2_Opulent</vt:lpstr>
      <vt:lpstr>3_Opulent</vt:lpstr>
      <vt:lpstr>4_Opulent</vt:lpstr>
      <vt:lpstr>5_Opulent</vt:lpstr>
      <vt:lpstr>6_Opulent</vt:lpstr>
      <vt:lpstr>7_Opulent</vt:lpstr>
      <vt:lpstr>8_Opulent</vt:lpstr>
      <vt:lpstr>THE ISOLATION OF THE CARDIO ACTIVE GLYCOSIDES </vt:lpstr>
      <vt:lpstr>EXTRACTION </vt:lpstr>
      <vt:lpstr>Cont…</vt:lpstr>
      <vt:lpstr>Procedure</vt:lpstr>
      <vt:lpstr>PowerPoint Presentation</vt:lpstr>
      <vt:lpstr>PowerPoint Presentation</vt:lpstr>
      <vt:lpstr>THE IDENTIFICATION OF THE CARDIO ACTIVE GLYCOSIDES</vt:lpstr>
      <vt:lpstr>General  CHEMICAL TESTS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IDENTIFICATION OF CARDIO ACTIVE GLYCOSIDE BY CHROMATOGRAPHY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ISOLATION AND IDENTIFICATION OF THE CARDIO ACTIVE GLYCOSIDES</dc:title>
  <dc:creator>Sarah</dc:creator>
  <cp:lastModifiedBy>Maher</cp:lastModifiedBy>
  <cp:revision>86</cp:revision>
  <dcterms:created xsi:type="dcterms:W3CDTF">2012-10-06T11:13:41Z</dcterms:created>
  <dcterms:modified xsi:type="dcterms:W3CDTF">2025-09-16T16:51:25Z</dcterms:modified>
</cp:coreProperties>
</file>