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79" r:id="rId4"/>
    <p:sldId id="280" r:id="rId5"/>
    <p:sldId id="278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7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7C25"/>
    <a:srgbClr val="DE68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94660"/>
  </p:normalViewPr>
  <p:slideViewPr>
    <p:cSldViewPr>
      <p:cViewPr>
        <p:scale>
          <a:sx n="81" d="100"/>
          <a:sy n="81" d="100"/>
        </p:scale>
        <p:origin x="-840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917FA-A2F0-4D28-94D0-F20C1EA9D94A}" type="datetimeFigureOut">
              <a:rPr lang="en-US" smtClean="0"/>
              <a:pPr/>
              <a:t>11/8/2024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0591AD7-2F98-4F42-9BB9-E7E19F5951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917FA-A2F0-4D28-94D0-F20C1EA9D94A}" type="datetimeFigureOut">
              <a:rPr lang="en-US" smtClean="0"/>
              <a:pPr/>
              <a:t>11/8/2024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0591AD7-2F98-4F42-9BB9-E7E19F5951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917FA-A2F0-4D28-94D0-F20C1EA9D94A}" type="datetimeFigureOut">
              <a:rPr lang="en-US" smtClean="0"/>
              <a:pPr/>
              <a:t>11/8/2024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0591AD7-2F98-4F42-9BB9-E7E19F5951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2C7917FA-A2F0-4D28-94D0-F20C1EA9D94A}" type="datetimeFigureOut">
              <a:rPr lang="en-US" smtClean="0"/>
              <a:pPr/>
              <a:t>11/8/2024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91AD7-2F98-4F42-9BB9-E7E19F5951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917FA-A2F0-4D28-94D0-F20C1EA9D94A}" type="datetimeFigureOut">
              <a:rPr lang="en-US" smtClean="0"/>
              <a:pPr/>
              <a:t>11/8/2024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0591AD7-2F98-4F42-9BB9-E7E19F5951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917FA-A2F0-4D28-94D0-F20C1EA9D94A}" type="datetimeFigureOut">
              <a:rPr lang="en-US" smtClean="0"/>
              <a:pPr/>
              <a:t>11/8/2024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0591AD7-2F98-4F42-9BB9-E7E19F5951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917FA-A2F0-4D28-94D0-F20C1EA9D94A}" type="datetimeFigureOut">
              <a:rPr lang="en-US" smtClean="0"/>
              <a:pPr/>
              <a:t>11/8/2024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0591AD7-2F98-4F42-9BB9-E7E19F5951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0591AD7-2F98-4F42-9BB9-E7E19F5951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917FA-A2F0-4D28-94D0-F20C1EA9D94A}" type="datetimeFigureOut">
              <a:rPr lang="en-US" smtClean="0"/>
              <a:pPr/>
              <a:t>11/8/2024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0591AD7-2F98-4F42-9BB9-E7E19F5951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2C7917FA-A2F0-4D28-94D0-F20C1EA9D94A}" type="datetimeFigureOut">
              <a:rPr lang="en-US" smtClean="0"/>
              <a:pPr/>
              <a:t>11/8/2024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917FA-A2F0-4D28-94D0-F20C1EA9D94A}" type="datetimeFigureOut">
              <a:rPr lang="en-US" smtClean="0"/>
              <a:pPr/>
              <a:t>11/8/2024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91AD7-2F98-4F42-9BB9-E7E19F5951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0591AD7-2F98-4F42-9BB9-E7E19F5951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917FA-A2F0-4D28-94D0-F20C1EA9D94A}" type="datetimeFigureOut">
              <a:rPr lang="en-US" smtClean="0"/>
              <a:pPr/>
              <a:t>11/8/2024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2C7917FA-A2F0-4D28-94D0-F20C1EA9D94A}" type="datetimeFigureOut">
              <a:rPr lang="en-US" smtClean="0"/>
              <a:pPr/>
              <a:t>11/8/2024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0591AD7-2F98-4F42-9BB9-E7E19F5951D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2667000"/>
            <a:ext cx="8839200" cy="6858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>
                <a:solidFill>
                  <a:srgbClr val="DE6810"/>
                </a:solidFill>
                <a:latin typeface="Arial Rounded MT Bold" pitchFamily="34" charset="0"/>
              </a:rPr>
              <a:t>SAPONIN GLYCOSIDES</a:t>
            </a:r>
            <a:endParaRPr lang="en-US" sz="3200" b="1" dirty="0">
              <a:solidFill>
                <a:srgbClr val="DE6810"/>
              </a:solidFill>
              <a:latin typeface="Arial Rounded MT Bold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53340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400" b="1" dirty="0" smtClean="0">
                <a:solidFill>
                  <a:srgbClr val="DE6810"/>
                </a:solidFill>
                <a:latin typeface="Arial Rounded MT Bold" pitchFamily="34" charset="0"/>
              </a:rPr>
              <a:t>Pharmacognosy</a:t>
            </a:r>
          </a:p>
          <a:p>
            <a:pPr algn="ctr"/>
            <a:r>
              <a:rPr lang="en-US" sz="2400" b="1" dirty="0" smtClean="0">
                <a:solidFill>
                  <a:srgbClr val="DE6810"/>
                </a:solidFill>
                <a:latin typeface="Arial Rounded MT Bold" pitchFamily="34" charset="0"/>
              </a:rPr>
              <a:t> 3rd Class, 1st Semester</a:t>
            </a:r>
            <a:endParaRPr lang="en-US" sz="2400" b="1" dirty="0">
              <a:solidFill>
                <a:srgbClr val="DE6810"/>
              </a:solidFill>
              <a:latin typeface="Arial Rounded MT Bold" pitchFamily="34" charset="0"/>
            </a:endParaRPr>
          </a:p>
        </p:txBody>
      </p:sp>
      <p:pic>
        <p:nvPicPr>
          <p:cNvPr id="5" name="Picture 11" descr="A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3505200"/>
            <a:ext cx="5410200" cy="27432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>
                <a:latin typeface="Arial Rounded MT Bold" pitchFamily="34" charset="0"/>
              </a:rPr>
              <a:t>INTRODUCTION</a:t>
            </a:r>
            <a:endParaRPr lang="en-US" sz="3600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7048"/>
            <a:ext cx="8610600" cy="4873752"/>
          </a:xfrm>
        </p:spPr>
        <p:txBody>
          <a:bodyPr>
            <a:normAutofit fontScale="92500" lnSpcReduction="10000"/>
          </a:bodyPr>
          <a:lstStyle/>
          <a:p>
            <a:pPr algn="just">
              <a:buFont typeface="Wingdings" pitchFamily="2" charset="2"/>
              <a:buChar char="v"/>
            </a:pPr>
            <a:r>
              <a:rPr lang="en-US" sz="2200" dirty="0" smtClean="0">
                <a:latin typeface="Arial Rounded MT Bold" pitchFamily="34" charset="0"/>
              </a:rPr>
              <a:t>Saponin glycoside is widely distributed in plants.</a:t>
            </a:r>
          </a:p>
          <a:p>
            <a:pPr algn="just">
              <a:buFont typeface="Wingdings" pitchFamily="2" charset="2"/>
              <a:buChar char="v"/>
            </a:pPr>
            <a:endParaRPr lang="en-US" sz="2200" dirty="0" smtClean="0">
              <a:latin typeface="Arial Rounded MT Bold" pitchFamily="34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en-US" sz="2200" dirty="0" smtClean="0">
                <a:latin typeface="Arial Rounded MT Bold" pitchFamily="34" charset="0"/>
              </a:rPr>
              <a:t>Saponins consist of a polycyclic aglycones attached to one or more sugar side chains. The aglycone part, which is also called sapogenin, is either steroid (C27) or a triterpene (C30) and according to the nature of the aglycone saponins are classified into Steroidal   and Triterpenoidal saponins.</a:t>
            </a:r>
          </a:p>
          <a:p>
            <a:pPr algn="just">
              <a:buNone/>
            </a:pPr>
            <a:endParaRPr lang="en-US" sz="2200" dirty="0" smtClean="0">
              <a:latin typeface="Arial Rounded MT Bold" pitchFamily="34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en-US" sz="2200" dirty="0" smtClean="0">
                <a:latin typeface="Arial Rounded MT Bold" pitchFamily="34" charset="0"/>
              </a:rPr>
              <a:t>Saponin glycosides form colloidal solution in water upon shaking, this is due to a decrease in the surface tension action of water which is  done by Saponin glycosides, as a result of the hydrophobic/hydrophilic value of the Saponin (the combination of a hydrophobic (fat-soluble) sapogenin and a hydrophilic (water-soluble) sugar part) and due to this property the Saponins are used in the manufacturing of soap.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aponin Sche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457200"/>
            <a:ext cx="8001000" cy="5638800"/>
          </a:xfrm>
          <a:prstGeom prst="rect">
            <a:avLst/>
          </a:prstGeom>
          <a:ln w="88900" cap="sq" cmpd="thickThin">
            <a:solidFill>
              <a:schemeClr val="bg2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7270611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839200" cy="758952"/>
          </a:xfrm>
        </p:spPr>
        <p:txBody>
          <a:bodyPr>
            <a:normAutofit/>
          </a:bodyPr>
          <a:lstStyle/>
          <a:p>
            <a:pPr algn="l"/>
            <a:r>
              <a:rPr lang="en-US" sz="3600" dirty="0" smtClean="0">
                <a:latin typeface="Arial Rounded MT Bold" pitchFamily="34" charset="0"/>
              </a:rPr>
              <a:t>Sapogenin Structure </a:t>
            </a:r>
            <a:endParaRPr lang="en-US" sz="3600" dirty="0">
              <a:latin typeface="Arial Rounded MT Bold" pitchFamily="34" charset="0"/>
            </a:endParaRPr>
          </a:p>
        </p:txBody>
      </p:sp>
      <p:graphicFrame>
        <p:nvGraphicFramePr>
          <p:cNvPr id="1026" name="Object 2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533400" y="1905000"/>
          <a:ext cx="8077200" cy="365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CS ChemDraw Drawing" r:id="rId3" imgW="6415920" imgH="2491560" progId="">
                  <p:embed/>
                </p:oleObj>
              </mc:Choice>
              <mc:Fallback>
                <p:oleObj name="CS ChemDraw Drawing" r:id="rId3" imgW="6415920" imgH="24915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905000"/>
                        <a:ext cx="8077200" cy="3657600"/>
                      </a:xfrm>
                      <a:prstGeom prst="rect">
                        <a:avLst/>
                      </a:prstGeom>
                      <a:gradFill rotWithShape="1">
                        <a:gsLst>
                          <a:gs pos="0">
                            <a:schemeClr val="hlink"/>
                          </a:gs>
                          <a:gs pos="100000">
                            <a:schemeClr val="hlink">
                              <a:gamma/>
                              <a:shade val="46275"/>
                              <a:invGamma/>
                            </a:schemeClr>
                          </a:gs>
                        </a:gsLst>
                        <a:lin ang="5400000" scaled="1"/>
                      </a:gradFill>
                      <a:ln w="3175">
                        <a:solidFill>
                          <a:schemeClr val="hlink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54935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>
                <a:latin typeface="Arial Rounded MT Bold" pitchFamily="34" charset="0"/>
              </a:rPr>
              <a:t>Cont…</a:t>
            </a:r>
            <a:endParaRPr lang="en-US" sz="3600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en-US" sz="2000" dirty="0" smtClean="0">
                <a:latin typeface="Arial Rounded MT Bold" pitchFamily="34" charset="0"/>
              </a:rPr>
              <a:t>Saponins bind with bile salts and cholesterol in the digestive tract, which prevents cholesterol from being reabsorbed into the body. </a:t>
            </a:r>
          </a:p>
          <a:p>
            <a:pPr algn="just">
              <a:buFont typeface="Wingdings" pitchFamily="2" charset="2"/>
              <a:buChar char="v"/>
            </a:pPr>
            <a:r>
              <a:rPr lang="en-US" sz="2000" dirty="0" smtClean="0">
                <a:latin typeface="Arial Rounded MT Bold" pitchFamily="34" charset="0"/>
              </a:rPr>
              <a:t>They also react with the cholesterol rich membranes of cancer cells, preventing these cells from growing.</a:t>
            </a:r>
          </a:p>
          <a:p>
            <a:pPr algn="just">
              <a:buFont typeface="Wingdings" pitchFamily="2" charset="2"/>
              <a:buChar char="v"/>
            </a:pPr>
            <a:r>
              <a:rPr lang="en-US" sz="2000" dirty="0" smtClean="0">
                <a:latin typeface="Arial Rounded MT Bold" pitchFamily="34" charset="0"/>
              </a:rPr>
              <a:t> Further protection from cancer and heart disease comes from the sapogenin component of the compound, which has antioxidant properties.</a:t>
            </a:r>
          </a:p>
          <a:p>
            <a:pPr algn="just">
              <a:buNone/>
            </a:pPr>
            <a:endParaRPr lang="en-US" sz="2000" dirty="0" smtClean="0">
              <a:latin typeface="Arial Rounded MT Bold" pitchFamily="34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en-US" sz="2000" dirty="0" smtClean="0">
                <a:latin typeface="Arial Rounded MT Bold" pitchFamily="34" charset="0"/>
              </a:rPr>
              <a:t>The smaller amounts and types of saponins in foods we commonly eat, such as peas and beans, are safe and beneficial.</a:t>
            </a:r>
            <a:endParaRPr lang="en-US" sz="20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839200" cy="758952"/>
          </a:xfrm>
        </p:spPr>
        <p:txBody>
          <a:bodyPr/>
          <a:lstStyle/>
          <a:p>
            <a:pPr algn="l"/>
            <a:r>
              <a:rPr lang="en-US" dirty="0" smtClean="0">
                <a:latin typeface="Arial Rounded MT Bold" pitchFamily="34" charset="0"/>
              </a:rPr>
              <a:t>PROPERTIES OF SAPONIN</a:t>
            </a:r>
            <a:endParaRPr lang="en-US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endParaRPr lang="en-US" sz="2000" dirty="0" smtClean="0">
              <a:latin typeface="Arial Rounded MT Bold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000" dirty="0" smtClean="0">
                <a:latin typeface="Arial Rounded MT Bold" pitchFamily="34" charset="0"/>
              </a:rPr>
              <a:t>Saponin has a bitter, acrid taste and drugs containing them are irritating to the mucous membrane.</a:t>
            </a:r>
          </a:p>
          <a:p>
            <a:pPr>
              <a:buFont typeface="Wingdings" pitchFamily="2" charset="2"/>
              <a:buChar char="v"/>
            </a:pPr>
            <a:r>
              <a:rPr lang="en-US" sz="2000" dirty="0" smtClean="0">
                <a:latin typeface="Arial Rounded MT Bold" pitchFamily="34" charset="0"/>
              </a:rPr>
              <a:t>The most poisonous Saponin is often called sapotoxin and many are toxic to insects and some are used to control schistosomiasis snails.</a:t>
            </a:r>
          </a:p>
          <a:p>
            <a:pPr>
              <a:buFont typeface="Wingdings" pitchFamily="2" charset="2"/>
              <a:buChar char="v"/>
            </a:pPr>
            <a:r>
              <a:rPr lang="en-US" sz="2000" dirty="0" smtClean="0">
                <a:latin typeface="Arial Rounded MT Bold" pitchFamily="34" charset="0"/>
              </a:rPr>
              <a:t>Soluble in water, alcohol.</a:t>
            </a:r>
          </a:p>
          <a:p>
            <a:pPr>
              <a:buFont typeface="Wingdings" pitchFamily="2" charset="2"/>
              <a:buChar char="v"/>
            </a:pPr>
            <a:r>
              <a:rPr lang="en-US" sz="2000" dirty="0" smtClean="0">
                <a:latin typeface="Arial Rounded MT Bold" pitchFamily="34" charset="0"/>
              </a:rPr>
              <a:t>Used as detergent and emulsifying agents.</a:t>
            </a:r>
          </a:p>
          <a:p>
            <a:pPr>
              <a:buFont typeface="Wingdings" pitchFamily="2" charset="2"/>
              <a:buChar char="v"/>
            </a:pPr>
            <a:r>
              <a:rPr lang="en-US" sz="2000" dirty="0" smtClean="0">
                <a:latin typeface="Arial Rounded MT Bold" pitchFamily="34" charset="0"/>
              </a:rPr>
              <a:t>Cause haemolysis of RBC’s  </a:t>
            </a:r>
            <a:r>
              <a:rPr lang="en-ZA" sz="2000" dirty="0" smtClean="0">
                <a:latin typeface="Arial Rounded MT Bold" pitchFamily="34" charset="0"/>
                <a:sym typeface="Wingdings" pitchFamily="2" charset="2"/>
              </a:rPr>
              <a:t>when injected into the blood stream.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i="1" dirty="0" smtClean="0">
                <a:latin typeface="Arial Rounded MT Bold" pitchFamily="34" charset="0"/>
              </a:rPr>
              <a:t>Quillaia saponaria</a:t>
            </a:r>
            <a:endParaRPr lang="en-US" b="1" i="1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7048"/>
            <a:ext cx="8653272" cy="4572000"/>
          </a:xfrm>
        </p:spPr>
        <p:txBody>
          <a:bodyPr>
            <a:normAutofit/>
          </a:bodyPr>
          <a:lstStyle/>
          <a:p>
            <a:pPr algn="l">
              <a:buFont typeface="Wingdings" pitchFamily="2" charset="2"/>
              <a:buChar char="v"/>
            </a:pPr>
            <a:r>
              <a:rPr lang="en-US" sz="2000" dirty="0" smtClean="0">
                <a:latin typeface="Arial Rounded MT Bold" pitchFamily="34" charset="0"/>
              </a:rPr>
              <a:t>Quillaia bark is obtained from </a:t>
            </a:r>
            <a:r>
              <a:rPr lang="en-US" sz="2000" i="1" dirty="0" smtClean="0">
                <a:latin typeface="Arial Rounded MT Bold" pitchFamily="34" charset="0"/>
              </a:rPr>
              <a:t>Quillaia saponaria </a:t>
            </a:r>
          </a:p>
          <a:p>
            <a:pPr algn="l">
              <a:buFont typeface="Wingdings" pitchFamily="2" charset="2"/>
              <a:buChar char="v"/>
            </a:pPr>
            <a:r>
              <a:rPr lang="en-US" sz="2000" dirty="0" smtClean="0">
                <a:latin typeface="Arial Rounded MT Bold" pitchFamily="34" charset="0"/>
              </a:rPr>
              <a:t>Family Rosaceae</a:t>
            </a:r>
          </a:p>
          <a:p>
            <a:pPr algn="l">
              <a:buFont typeface="Wingdings" pitchFamily="2" charset="2"/>
              <a:buChar char="v"/>
            </a:pPr>
            <a:r>
              <a:rPr lang="en-US" sz="2000" dirty="0" smtClean="0">
                <a:latin typeface="Arial Rounded MT Bold" pitchFamily="34" charset="0"/>
              </a:rPr>
              <a:t> which is a large evergreen with shiny, leathery leaves and a thick bark</a:t>
            </a:r>
          </a:p>
          <a:p>
            <a:pPr algn="l">
              <a:buFont typeface="Wingdings" pitchFamily="2" charset="2"/>
              <a:buChar char="v"/>
            </a:pPr>
            <a:r>
              <a:rPr lang="en-US" sz="2000" dirty="0" smtClean="0">
                <a:latin typeface="Arial Rounded MT Bold" pitchFamily="34" charset="0"/>
              </a:rPr>
              <a:t> Native to China and several South American countries.</a:t>
            </a:r>
          </a:p>
          <a:p>
            <a:pPr algn="l">
              <a:buFont typeface="Wingdings" pitchFamily="2" charset="2"/>
              <a:buChar char="v"/>
            </a:pPr>
            <a:r>
              <a:rPr lang="en-US" sz="2000" dirty="0" smtClean="0">
                <a:latin typeface="Arial Rounded MT Bold" pitchFamily="34" charset="0"/>
              </a:rPr>
              <a:t>The word  “quillay” is derived from “quillean” that means “to wash”.</a:t>
            </a:r>
          </a:p>
          <a:p>
            <a:pPr algn="l">
              <a:buNone/>
            </a:pPr>
            <a:r>
              <a:rPr lang="en-US" sz="2000" dirty="0" smtClean="0">
                <a:latin typeface="Arial Rounded MT Bold" pitchFamily="34" charset="0"/>
              </a:rPr>
              <a:t> </a:t>
            </a:r>
            <a:endParaRPr lang="en-US" sz="20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i="1" dirty="0" smtClean="0">
                <a:latin typeface="Arial Rounded MT Bold" pitchFamily="34" charset="0"/>
              </a:rPr>
              <a:t>Quillaia saponaria</a:t>
            </a:r>
            <a:endParaRPr lang="en-US" dirty="0"/>
          </a:p>
        </p:txBody>
      </p:sp>
      <p:pic>
        <p:nvPicPr>
          <p:cNvPr id="4" name="Content Placeholder 3" descr="Quillaia saponaria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676400" y="1676400"/>
            <a:ext cx="5791200" cy="45720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>
                <a:latin typeface="Arial Rounded MT Bold" pitchFamily="34" charset="0"/>
              </a:rPr>
              <a:t>EXTRACTION </a:t>
            </a:r>
            <a:endParaRPr lang="en-US" sz="3600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 algn="just">
              <a:buFont typeface="Wingdings" pitchFamily="2" charset="2"/>
              <a:buChar char="v"/>
            </a:pPr>
            <a:r>
              <a:rPr lang="en-US" sz="2400" dirty="0" smtClean="0">
                <a:latin typeface="Arial Rounded MT Bold" pitchFamily="34" charset="0"/>
              </a:rPr>
              <a:t>Add 0.1 gm of </a:t>
            </a:r>
            <a:r>
              <a:rPr lang="en-US" sz="2400" i="1" dirty="0" smtClean="0">
                <a:latin typeface="Arial Rounded MT Bold" pitchFamily="34" charset="0"/>
              </a:rPr>
              <a:t>Quillaia </a:t>
            </a:r>
            <a:r>
              <a:rPr lang="en-US" sz="2400" dirty="0" smtClean="0">
                <a:latin typeface="Arial Rounded MT Bold" pitchFamily="34" charset="0"/>
              </a:rPr>
              <a:t>bark in coarse powder to 20 ml distilled water in a beaker and boil gently for 2-3 minutes filter hot and allow cooling.</a:t>
            </a:r>
          </a:p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>
                <a:latin typeface="Arial Rounded MT Bold" pitchFamily="34" charset="0"/>
              </a:rPr>
              <a:t>Cont…</a:t>
            </a:r>
            <a:endParaRPr lang="en-US" sz="3600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514350" lvl="0" indent="-514350" algn="just">
              <a:buFont typeface="+mj-lt"/>
              <a:buAutoNum type="alphaUcPeriod"/>
            </a:pPr>
            <a:r>
              <a:rPr lang="en-US" sz="2400" dirty="0" smtClean="0">
                <a:latin typeface="Arial Rounded MT Bold" pitchFamily="34" charset="0"/>
              </a:rPr>
              <a:t>Dilute 5ml of the filtrate with water and shake vigorously.</a:t>
            </a:r>
          </a:p>
          <a:p>
            <a:pPr marL="514350" lvl="0" indent="-514350" algn="just">
              <a:buFont typeface="+mj-lt"/>
              <a:buAutoNum type="alphaUcPeriod"/>
            </a:pPr>
            <a:endParaRPr lang="en-US" sz="2400" dirty="0" smtClean="0">
              <a:latin typeface="Arial Rounded MT Bold" pitchFamily="34" charset="0"/>
            </a:endParaRPr>
          </a:p>
          <a:p>
            <a:pPr marL="514350" lvl="0" indent="-514350" algn="just">
              <a:buFont typeface="+mj-lt"/>
              <a:buAutoNum type="alphaUcPeriod"/>
            </a:pPr>
            <a:r>
              <a:rPr lang="en-US" sz="2400" dirty="0" smtClean="0">
                <a:solidFill>
                  <a:srgbClr val="FF0000"/>
                </a:solidFill>
                <a:latin typeface="Arial Rounded MT Bold" pitchFamily="34" charset="0"/>
              </a:rPr>
              <a:t>a) </a:t>
            </a:r>
            <a:r>
              <a:rPr lang="en-US" sz="2400" dirty="0" smtClean="0">
                <a:latin typeface="Arial Rounded MT Bold" pitchFamily="34" charset="0"/>
              </a:rPr>
              <a:t>Add to the remained of the filtrate 5ml of dilute H</a:t>
            </a:r>
            <a:r>
              <a:rPr lang="en-US" sz="2400" baseline="-25000" dirty="0" smtClean="0">
                <a:latin typeface="Arial Rounded MT Bold" pitchFamily="34" charset="0"/>
              </a:rPr>
              <a:t>2</a:t>
            </a:r>
            <a:r>
              <a:rPr lang="en-US" sz="2400" dirty="0" smtClean="0">
                <a:latin typeface="Arial Rounded MT Bold" pitchFamily="34" charset="0"/>
              </a:rPr>
              <a:t>SO</a:t>
            </a:r>
            <a:r>
              <a:rPr lang="en-US" sz="2400" baseline="-25000" dirty="0" smtClean="0">
                <a:latin typeface="Arial Rounded MT Bold" pitchFamily="34" charset="0"/>
              </a:rPr>
              <a:t>4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</a:p>
          <a:p>
            <a:pPr marL="514350" lvl="0" indent="-514350" algn="just">
              <a:buNone/>
            </a:pPr>
            <a:r>
              <a:rPr lang="en-US" sz="2400" dirty="0" smtClean="0">
                <a:latin typeface="Arial Rounded MT Bold" pitchFamily="34" charset="0"/>
              </a:rPr>
              <a:t>       </a:t>
            </a:r>
            <a:r>
              <a:rPr lang="en-US" sz="2400" dirty="0" smtClean="0">
                <a:solidFill>
                  <a:srgbClr val="FF0000"/>
                </a:solidFill>
                <a:latin typeface="Arial Rounded MT Bold" pitchFamily="34" charset="0"/>
              </a:rPr>
              <a:t>b)</a:t>
            </a:r>
            <a:r>
              <a:rPr lang="en-US" sz="2400" dirty="0" smtClean="0">
                <a:latin typeface="Arial Rounded MT Bold" pitchFamily="34" charset="0"/>
              </a:rPr>
              <a:t>Boil gently for 3-5 minutes or until precipitate is formed.</a:t>
            </a:r>
          </a:p>
          <a:p>
            <a:pPr marL="514350" lvl="0" indent="-514350" algn="just">
              <a:buNone/>
            </a:pPr>
            <a:r>
              <a:rPr lang="en-US" sz="2400" dirty="0" smtClean="0">
                <a:latin typeface="Arial Rounded MT Bold" pitchFamily="34" charset="0"/>
              </a:rPr>
              <a:t>       </a:t>
            </a:r>
            <a:r>
              <a:rPr lang="en-US" sz="2400" dirty="0" smtClean="0">
                <a:solidFill>
                  <a:srgbClr val="FF0000"/>
                </a:solidFill>
                <a:latin typeface="Arial Rounded MT Bold" pitchFamily="34" charset="0"/>
              </a:rPr>
              <a:t>c)</a:t>
            </a:r>
            <a:r>
              <a:rPr lang="en-US" sz="2400" dirty="0" smtClean="0">
                <a:latin typeface="Arial Rounded MT Bold" pitchFamily="34" charset="0"/>
              </a:rPr>
              <a:t>The aglycones are obtained by acid hydrolysis and are insoluble in water but are soluble in 90% alcohol. </a:t>
            </a:r>
          </a:p>
          <a:p>
            <a:pPr marL="514350" lvl="0" indent="-514350" algn="just">
              <a:buNone/>
            </a:pPr>
            <a:r>
              <a:rPr lang="en-US" sz="2400" dirty="0" smtClean="0">
                <a:latin typeface="Arial Rounded MT Bold" pitchFamily="34" charset="0"/>
              </a:rPr>
              <a:t>       </a:t>
            </a:r>
            <a:r>
              <a:rPr lang="en-US" sz="2400" dirty="0" smtClean="0">
                <a:solidFill>
                  <a:srgbClr val="FF0000"/>
                </a:solidFill>
                <a:latin typeface="Arial Rounded MT Bold" pitchFamily="34" charset="0"/>
              </a:rPr>
              <a:t>d)</a:t>
            </a:r>
            <a:r>
              <a:rPr lang="en-US" sz="2400" dirty="0" smtClean="0">
                <a:latin typeface="Arial Rounded MT Bold" pitchFamily="34" charset="0"/>
              </a:rPr>
              <a:t>Make the filtrate alkaline by adding NaOH, and then carry  the first chemical test which is :-</a:t>
            </a:r>
          </a:p>
          <a:p>
            <a:pPr marL="514350" lvl="0" indent="-514350" algn="just">
              <a:buNone/>
            </a:pPr>
            <a:r>
              <a:rPr lang="en-US" sz="2400" dirty="0" smtClean="0">
                <a:latin typeface="Arial Rounded MT Bold" pitchFamily="34" charset="0"/>
              </a:rPr>
              <a:t>      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683752" cy="758952"/>
          </a:xfrm>
        </p:spPr>
        <p:txBody>
          <a:bodyPr>
            <a:normAutofit fontScale="90000"/>
          </a:bodyPr>
          <a:lstStyle/>
          <a:p>
            <a:pPr algn="l"/>
            <a:r>
              <a:rPr lang="en-US" sz="3600" dirty="0" smtClean="0">
                <a:latin typeface="Arial Rounded MT Bold" pitchFamily="34" charset="0"/>
              </a:rPr>
              <a:t/>
            </a:r>
            <a:br>
              <a:rPr lang="en-US" sz="3600" dirty="0" smtClean="0">
                <a:latin typeface="Arial Rounded MT Bold" pitchFamily="34" charset="0"/>
              </a:rPr>
            </a:br>
            <a:endParaRPr lang="en-US" sz="3600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7048"/>
            <a:ext cx="8839200" cy="48737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PH" b="1" dirty="0" smtClean="0"/>
              <a:t> </a:t>
            </a:r>
            <a:r>
              <a:rPr lang="en-PH" sz="2400" b="1" dirty="0" smtClean="0">
                <a:solidFill>
                  <a:srgbClr val="FF0000"/>
                </a:solidFill>
                <a:latin typeface="Arial Rounded MT Bold" pitchFamily="34" charset="0"/>
              </a:rPr>
              <a:t>Principle:  </a:t>
            </a:r>
            <a:r>
              <a:rPr lang="en-PH" sz="2400" dirty="0" smtClean="0">
                <a:latin typeface="Arial Rounded MT Bold" pitchFamily="34" charset="0"/>
              </a:rPr>
              <a:t>Redox reaction, reducing property of sugars.</a:t>
            </a:r>
            <a:endParaRPr lang="en-US" sz="2400" dirty="0" smtClean="0">
              <a:latin typeface="Arial Rounded MT Bold" pitchFamily="34" charset="0"/>
            </a:endParaRPr>
          </a:p>
          <a:p>
            <a:pPr algn="just">
              <a:buNone/>
            </a:pPr>
            <a:r>
              <a:rPr lang="en-PH" sz="2400" b="1" dirty="0" smtClean="0">
                <a:solidFill>
                  <a:srgbClr val="FF0000"/>
                </a:solidFill>
                <a:latin typeface="Arial Rounded MT Bold" pitchFamily="34" charset="0"/>
              </a:rPr>
              <a:t>Result: </a:t>
            </a:r>
            <a:r>
              <a:rPr lang="en-PH" sz="24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en-PH" sz="2400" dirty="0" smtClean="0">
                <a:latin typeface="Arial Rounded MT Bold" pitchFamily="34" charset="0"/>
              </a:rPr>
              <a:t>dark coloration of the solution and this  indicates the reduction of Copper ions in an alkaline solution by the reducing monosaccharide or sugars as glucose.</a:t>
            </a:r>
            <a:endParaRPr lang="en-US" sz="2400" dirty="0" smtClean="0">
              <a:latin typeface="Arial Rounded MT Bold" pitchFamily="34" charset="0"/>
            </a:endParaRPr>
          </a:p>
          <a:p>
            <a:pPr algn="just">
              <a:buNone/>
            </a:pPr>
            <a:r>
              <a:rPr lang="en-PH" sz="2200" dirty="0" smtClean="0">
                <a:latin typeface="Arial Rounded MT Bold" pitchFamily="34" charset="0"/>
              </a:rPr>
              <a:t> </a:t>
            </a:r>
            <a:endParaRPr lang="en-US" sz="2200" dirty="0" smtClean="0">
              <a:latin typeface="Arial Rounded MT Bold" pitchFamily="34" charset="0"/>
            </a:endParaRPr>
          </a:p>
          <a:p>
            <a:pPr marL="514350" indent="-514350">
              <a:buFont typeface="+mj-lt"/>
              <a:buAutoNum type="arabicParenR"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52400" y="152400"/>
            <a:ext cx="8839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EF7C25"/>
                </a:solidFill>
                <a:latin typeface="Arial Rounded MT Bold" pitchFamily="34" charset="0"/>
              </a:rPr>
              <a:t>CHEMICAL TESTS</a:t>
            </a:r>
            <a:r>
              <a:rPr lang="en-US" dirty="0" smtClean="0">
                <a:latin typeface="Arial Rounded MT Bold" pitchFamily="34" charset="0"/>
              </a:rPr>
              <a:t/>
            </a:r>
            <a:br>
              <a:rPr lang="en-US" dirty="0" smtClean="0">
                <a:latin typeface="Arial Rounded MT Bold" pitchFamily="34" charset="0"/>
              </a:rPr>
            </a:br>
            <a:r>
              <a:rPr lang="en-US" sz="2800" dirty="0" smtClean="0">
                <a:solidFill>
                  <a:srgbClr val="FF0000"/>
                </a:solidFill>
                <a:latin typeface="Arial Rounded MT Bold" pitchFamily="34" charset="0"/>
              </a:rPr>
              <a:t>1) </a:t>
            </a:r>
            <a:r>
              <a:rPr lang="en-US" sz="2800" dirty="0" smtClean="0">
                <a:latin typeface="Arial Rounded MT Bold" pitchFamily="34" charset="0"/>
              </a:rPr>
              <a:t>THE FEHLING TEST</a:t>
            </a:r>
            <a:endParaRPr lang="en-US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276600"/>
            <a:ext cx="20574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>
                <a:latin typeface="Arial Rounded MT Bold" pitchFamily="34" charset="0"/>
              </a:rPr>
              <a:t>Discussion </a:t>
            </a:r>
            <a:endParaRPr lang="en-US" sz="3600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Font typeface="Wingdings" pitchFamily="2" charset="2"/>
              <a:buChar char="v"/>
            </a:pPr>
            <a:r>
              <a:rPr lang="en-US" sz="2400" dirty="0" smtClean="0">
                <a:latin typeface="Arial Rounded MT Bold" pitchFamily="34" charset="0"/>
              </a:rPr>
              <a:t>The addition of H</a:t>
            </a:r>
            <a:r>
              <a:rPr lang="en-US" sz="2400" baseline="-25000" dirty="0" smtClean="0">
                <a:latin typeface="Arial Rounded MT Bold" pitchFamily="34" charset="0"/>
              </a:rPr>
              <a:t>2</a:t>
            </a:r>
            <a:r>
              <a:rPr lang="en-US" sz="2400" dirty="0" smtClean="0">
                <a:latin typeface="Arial Rounded MT Bold" pitchFamily="34" charset="0"/>
              </a:rPr>
              <a:t>SO</a:t>
            </a:r>
            <a:r>
              <a:rPr lang="en-US" sz="2400" baseline="-25000" dirty="0" smtClean="0">
                <a:latin typeface="Arial Rounded MT Bold" pitchFamily="34" charset="0"/>
              </a:rPr>
              <a:t>4</a:t>
            </a:r>
            <a:r>
              <a:rPr lang="en-US" sz="2400" dirty="0" smtClean="0">
                <a:latin typeface="Arial Rounded MT Bold" pitchFamily="34" charset="0"/>
              </a:rPr>
              <a:t> and boiling lead to hydrolysis of the glycoside to aglycone and glycone, and the aglycone will be precipitated since it is insoluble in water.</a:t>
            </a:r>
          </a:p>
          <a:p>
            <a:pPr marL="514350" indent="-514350">
              <a:buFont typeface="Wingdings" pitchFamily="2" charset="2"/>
              <a:buChar char="v"/>
            </a:pPr>
            <a:r>
              <a:rPr lang="en-US" sz="2400" dirty="0" smtClean="0">
                <a:latin typeface="Arial Rounded MT Bold" pitchFamily="34" charset="0"/>
              </a:rPr>
              <a:t>The alkalization with NaOH is necessary for the action of the Fehling reagent, which indicates the presence of the sugar part, and dark precipitate appears.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l"/>
            <a:r>
              <a:rPr lang="en-US" dirty="0" smtClean="0"/>
              <a:t/>
            </a:r>
            <a:br>
              <a:rPr lang="en-US" dirty="0" smtClean="0"/>
            </a:br>
            <a:r>
              <a:rPr lang="en-US" sz="3600" b="1" dirty="0" smtClean="0">
                <a:latin typeface="Arial Rounded MT Bold" pitchFamily="34" charset="0"/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latin typeface="Arial Rounded MT Bold" pitchFamily="34" charset="0"/>
              </a:rPr>
              <a:t>2)</a:t>
            </a:r>
            <a:r>
              <a:rPr lang="en-US" sz="3600" b="1" dirty="0" smtClean="0">
                <a:solidFill>
                  <a:schemeClr val="tx1"/>
                </a:solidFill>
                <a:latin typeface="Arial Rounded MT Bold" pitchFamily="34" charset="0"/>
              </a:rPr>
              <a:t>HAEMOLYTIC TEST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27048"/>
            <a:ext cx="8839200" cy="4873752"/>
          </a:xfrm>
        </p:spPr>
        <p:txBody>
          <a:bodyPr>
            <a:normAutofit fontScale="62500" lnSpcReduction="20000"/>
          </a:bodyPr>
          <a:lstStyle/>
          <a:p>
            <a:pPr>
              <a:buFont typeface="Wingdings" pitchFamily="2" charset="2"/>
              <a:buChar char="v"/>
            </a:pPr>
            <a:r>
              <a:rPr lang="en-US" b="1" dirty="0" smtClean="0">
                <a:solidFill>
                  <a:srgbClr val="FF0000"/>
                </a:solidFill>
                <a:latin typeface="Arial Rounded MT Bold" pitchFamily="34" charset="0"/>
              </a:rPr>
              <a:t>Aim</a:t>
            </a:r>
          </a:p>
          <a:p>
            <a:pPr>
              <a:buNone/>
            </a:pPr>
            <a:r>
              <a:rPr lang="en-US" dirty="0" smtClean="0">
                <a:latin typeface="Arial Rounded MT Bold" pitchFamily="34" charset="0"/>
              </a:rPr>
              <a:t>    Identity test (specific) for Saponin glycosides.</a:t>
            </a:r>
          </a:p>
          <a:p>
            <a:pPr>
              <a:buNone/>
            </a:pPr>
            <a:endParaRPr lang="en-US" dirty="0" smtClean="0">
              <a:latin typeface="Arial Rounded MT Bold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b="1" dirty="0" smtClean="0">
                <a:solidFill>
                  <a:srgbClr val="FF0000"/>
                </a:solidFill>
                <a:latin typeface="Arial Rounded MT Bold" pitchFamily="34" charset="0"/>
              </a:rPr>
              <a:t>Equipment and reagents</a:t>
            </a:r>
            <a:endParaRPr lang="en-US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marL="514350" indent="-514350">
              <a:buFont typeface="+mj-lt"/>
              <a:buAutoNum type="alphaLcParenR"/>
            </a:pPr>
            <a:r>
              <a:rPr lang="en-US" dirty="0" smtClean="0">
                <a:latin typeface="Arial Rounded MT Bold" pitchFamily="34" charset="0"/>
              </a:rPr>
              <a:t>Two test tubes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 smtClean="0">
                <a:latin typeface="Arial Rounded MT Bold" pitchFamily="34" charset="0"/>
              </a:rPr>
              <a:t>10% solution of blood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 smtClean="0">
                <a:latin typeface="Arial Rounded MT Bold" pitchFamily="34" charset="0"/>
              </a:rPr>
              <a:t>Normal saline</a:t>
            </a:r>
          </a:p>
          <a:p>
            <a:pPr marL="514350" indent="-514350">
              <a:buNone/>
            </a:pPr>
            <a:endParaRPr lang="en-US" dirty="0" smtClean="0">
              <a:latin typeface="Arial Rounded MT Bold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b="1" dirty="0" smtClean="0">
                <a:solidFill>
                  <a:srgbClr val="FF0000"/>
                </a:solidFill>
                <a:latin typeface="Arial Rounded MT Bold" pitchFamily="34" charset="0"/>
              </a:rPr>
              <a:t>Procedure</a:t>
            </a:r>
            <a:endParaRPr lang="en-US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marL="514350" indent="-514350">
              <a:buFont typeface="+mj-lt"/>
              <a:buAutoNum type="arabicParenR"/>
            </a:pPr>
            <a:r>
              <a:rPr lang="en-US" dirty="0" smtClean="0">
                <a:latin typeface="Arial Rounded MT Bold" pitchFamily="34" charset="0"/>
              </a:rPr>
              <a:t> Take two test tubes 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>
                <a:latin typeface="Arial Rounded MT Bold" pitchFamily="34" charset="0"/>
              </a:rPr>
              <a:t> Place in each 5ml of a 10% solution of blood in normal saline.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>
                <a:latin typeface="Arial Rounded MT Bold" pitchFamily="34" charset="0"/>
              </a:rPr>
              <a:t> Add to the one of them 5ml of normal saline solution and to the other one      add 5ml of the extract of </a:t>
            </a:r>
            <a:r>
              <a:rPr lang="en-US" i="1" dirty="0" smtClean="0">
                <a:latin typeface="Arial Rounded MT Bold" pitchFamily="34" charset="0"/>
              </a:rPr>
              <a:t>Quillaia</a:t>
            </a:r>
            <a:r>
              <a:rPr lang="en-US" dirty="0" smtClean="0">
                <a:latin typeface="Arial Rounded MT Bold" pitchFamily="34" charset="0"/>
              </a:rPr>
              <a:t> prepared by shaking powdered  </a:t>
            </a:r>
            <a:r>
              <a:rPr lang="en-US" i="1" dirty="0" smtClean="0">
                <a:latin typeface="Arial Rounded MT Bold" pitchFamily="34" charset="0"/>
              </a:rPr>
              <a:t>Quillaia</a:t>
            </a:r>
            <a:r>
              <a:rPr lang="en-US" dirty="0" smtClean="0">
                <a:latin typeface="Arial Rounded MT Bold" pitchFamily="34" charset="0"/>
              </a:rPr>
              <a:t> bark with normal saline solution , and filtering clear. 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>
                <a:latin typeface="Arial Rounded MT Bold" pitchFamily="34" charset="0"/>
              </a:rPr>
              <a:t> Shake both tubes gently and notice the results.</a:t>
            </a:r>
          </a:p>
          <a:p>
            <a:pPr marL="514350" indent="-514350">
              <a:buNone/>
            </a:pPr>
            <a:endParaRPr lang="en-US" dirty="0" smtClean="0">
              <a:latin typeface="Arial Rounded MT Bold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b="1" dirty="0" smtClean="0">
                <a:solidFill>
                  <a:srgbClr val="FF0000"/>
                </a:solidFill>
                <a:latin typeface="Arial Rounded MT Bold" pitchFamily="34" charset="0"/>
              </a:rPr>
              <a:t>Results</a:t>
            </a:r>
            <a:endParaRPr lang="en-US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>
              <a:buNone/>
            </a:pPr>
            <a:r>
              <a:rPr lang="en-US" dirty="0" smtClean="0">
                <a:latin typeface="Arial Rounded MT Bold" pitchFamily="34" charset="0"/>
              </a:rPr>
              <a:t>     The test tube containing the 5ml of the extract of </a:t>
            </a:r>
            <a:r>
              <a:rPr lang="en-US" i="1" dirty="0" smtClean="0">
                <a:latin typeface="Arial Rounded MT Bold" pitchFamily="34" charset="0"/>
              </a:rPr>
              <a:t>Quillaia</a:t>
            </a:r>
            <a:r>
              <a:rPr lang="en-US" dirty="0" smtClean="0">
                <a:latin typeface="Arial Rounded MT Bold" pitchFamily="34" charset="0"/>
              </a:rPr>
              <a:t> will cause blood hemolysis 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>
                <a:solidFill>
                  <a:srgbClr val="FF0000"/>
                </a:solidFill>
                <a:latin typeface="Arial Rounded MT Bold" pitchFamily="34" charset="0"/>
              </a:rPr>
              <a:t>3)</a:t>
            </a:r>
            <a:r>
              <a:rPr lang="en-US" b="1" dirty="0" smtClean="0">
                <a:solidFill>
                  <a:schemeClr val="tx1"/>
                </a:solidFill>
                <a:latin typeface="Arial Rounded MT Bold" pitchFamily="34" charset="0"/>
              </a:rPr>
              <a:t>FOAM INDEX</a:t>
            </a:r>
            <a:endParaRPr lang="en-US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buFont typeface="Wingdings" pitchFamily="2" charset="2"/>
              <a:buChar char="v"/>
            </a:pPr>
            <a:r>
              <a:rPr lang="en-US" sz="2400" dirty="0" smtClean="0">
                <a:latin typeface="Arial Rounded MT Bold" pitchFamily="34" charset="0"/>
              </a:rPr>
              <a:t>Foam index is a value which is used to express the quality of the crude drug containing Saponins .</a:t>
            </a:r>
          </a:p>
          <a:p>
            <a:pPr algn="just">
              <a:buNone/>
            </a:pPr>
            <a:endParaRPr lang="en-US" sz="2400" dirty="0" smtClean="0">
              <a:latin typeface="Arial Rounded MT Bold" pitchFamily="34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en-US" sz="2400" dirty="0" smtClean="0">
                <a:latin typeface="Arial Rounded MT Bold" pitchFamily="34" charset="0"/>
              </a:rPr>
              <a:t> The method is based upon the property of Saponin to form foam when shaken with water and </a:t>
            </a:r>
            <a:r>
              <a:rPr lang="en-PH" sz="2400" dirty="0" smtClean="0">
                <a:latin typeface="Arial Rounded MT Bold" pitchFamily="34" charset="0"/>
              </a:rPr>
              <a:t>this ability to foam is caused by the combination on non-polar sapogenin and water soluble side chain.</a:t>
            </a:r>
            <a:endParaRPr lang="en-US" sz="2400" dirty="0" smtClean="0">
              <a:latin typeface="Arial Rounded MT Bold" pitchFamily="34" charset="0"/>
            </a:endParaRPr>
          </a:p>
          <a:p>
            <a:pPr algn="just">
              <a:buFont typeface="Wingdings" pitchFamily="2" charset="2"/>
              <a:buChar char="v"/>
            </a:pPr>
            <a:endParaRPr lang="en-US" sz="2400" dirty="0" smtClean="0">
              <a:latin typeface="Arial Rounded MT Bold" pitchFamily="34" charset="0"/>
            </a:endParaRPr>
          </a:p>
          <a:p>
            <a:pPr algn="just">
              <a:buNone/>
            </a:pPr>
            <a:endParaRPr lang="en-US" sz="2400" dirty="0" smtClean="0">
              <a:latin typeface="Arial Rounded MT Bold" pitchFamily="34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en-US" sz="2400" dirty="0" smtClean="0">
                <a:latin typeface="Arial Rounded MT Bold" pitchFamily="34" charset="0"/>
              </a:rPr>
              <a:t>The foam index signifies the dilution of the substance or drug to be tested which gives a layer of foam 1 cm high if the aqueous solution is shaken for 15 seconds, and then allowed to stand for 15 minutes before reading is made.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>
                <a:latin typeface="Arial Rounded MT Bold" pitchFamily="34" charset="0"/>
              </a:rPr>
              <a:t>Cont…</a:t>
            </a:r>
            <a:endParaRPr lang="en-US" sz="3600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sz="2400" b="1" dirty="0" smtClean="0">
                <a:solidFill>
                  <a:srgbClr val="FF0000"/>
                </a:solidFill>
                <a:latin typeface="Arial Rounded MT Bold" pitchFamily="34" charset="0"/>
              </a:rPr>
              <a:t>Aim</a:t>
            </a:r>
          </a:p>
          <a:p>
            <a:pPr>
              <a:buNone/>
            </a:pPr>
            <a:r>
              <a:rPr lang="en-US" sz="2400" b="1" dirty="0" smtClean="0">
                <a:latin typeface="Arial Rounded MT Bold" pitchFamily="34" charset="0"/>
              </a:rPr>
              <a:t>    </a:t>
            </a:r>
            <a:r>
              <a:rPr lang="en-US" sz="2400" dirty="0" smtClean="0">
                <a:latin typeface="Arial Rounded MT Bold" pitchFamily="34" charset="0"/>
              </a:rPr>
              <a:t> Identity test (specific) for Saponin glycosides.</a:t>
            </a:r>
          </a:p>
          <a:p>
            <a:pPr>
              <a:buFont typeface="Wingdings" pitchFamily="2" charset="2"/>
              <a:buChar char="v"/>
            </a:pPr>
            <a:r>
              <a:rPr lang="en-US" sz="2400" b="1" dirty="0" smtClean="0">
                <a:solidFill>
                  <a:srgbClr val="FF0000"/>
                </a:solidFill>
                <a:latin typeface="Arial Rounded MT Bold" pitchFamily="34" charset="0"/>
              </a:rPr>
              <a:t>Equipment and reagents</a:t>
            </a:r>
            <a:endParaRPr lang="en-US" sz="2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marL="514350" indent="-514350">
              <a:buFont typeface="+mj-lt"/>
              <a:buAutoNum type="alphaLcParenR"/>
            </a:pPr>
            <a:r>
              <a:rPr lang="en-US" sz="2400" dirty="0" smtClean="0">
                <a:latin typeface="Arial Rounded MT Bold" pitchFamily="34" charset="0"/>
              </a:rPr>
              <a:t>10 test tubes have the same diameter.</a:t>
            </a:r>
          </a:p>
          <a:p>
            <a:pPr marL="514350" indent="-514350">
              <a:buFont typeface="+mj-lt"/>
              <a:buAutoNum type="alphaLcParenR"/>
            </a:pPr>
            <a:r>
              <a:rPr lang="en-US" sz="2400" dirty="0" smtClean="0">
                <a:latin typeface="Arial Rounded MT Bold" pitchFamily="34" charset="0"/>
              </a:rPr>
              <a:t>Graduated pipette</a:t>
            </a:r>
          </a:p>
          <a:p>
            <a:pPr marL="514350" indent="-514350">
              <a:buFont typeface="+mj-lt"/>
              <a:buAutoNum type="alphaLcParenR"/>
            </a:pPr>
            <a:r>
              <a:rPr lang="en-US" sz="2400" dirty="0" smtClean="0">
                <a:latin typeface="Arial Rounded MT Bold" pitchFamily="34" charset="0"/>
              </a:rPr>
              <a:t>1% decoction from the powdered drug.</a:t>
            </a:r>
          </a:p>
          <a:p>
            <a:pPr marL="514350" indent="-514350">
              <a:buFont typeface="+mj-lt"/>
              <a:buAutoNum type="alphaLcParenR"/>
            </a:pPr>
            <a:r>
              <a:rPr lang="en-US" sz="2400" dirty="0" smtClean="0">
                <a:latin typeface="Arial Rounded MT Bold" pitchFamily="34" charset="0"/>
              </a:rPr>
              <a:t>1% solution of sodium carbonate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>
                <a:latin typeface="Arial Rounded MT Bold" pitchFamily="34" charset="0"/>
              </a:rPr>
              <a:t>Cont…</a:t>
            </a:r>
            <a:endParaRPr lang="en-US" sz="3600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371600"/>
            <a:ext cx="6172200" cy="5029200"/>
          </a:xfrm>
        </p:spPr>
        <p:txBody>
          <a:bodyPr>
            <a:normAutofit fontScale="40000" lnSpcReduction="20000"/>
          </a:bodyPr>
          <a:lstStyle/>
          <a:p>
            <a:pPr>
              <a:buFont typeface="Wingdings" pitchFamily="2" charset="2"/>
              <a:buChar char="v"/>
            </a:pPr>
            <a:r>
              <a:rPr lang="en-US" sz="38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en-US" sz="5100" b="1" dirty="0" smtClean="0">
                <a:solidFill>
                  <a:srgbClr val="FF0000"/>
                </a:solidFill>
                <a:latin typeface="Arial Rounded MT Bold" pitchFamily="34" charset="0"/>
              </a:rPr>
              <a:t>Procedure</a:t>
            </a:r>
            <a:endParaRPr lang="en-US" sz="51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marL="742950" indent="-742950">
              <a:buFont typeface="+mj-lt"/>
              <a:buAutoNum type="arabicParenR"/>
            </a:pPr>
            <a:r>
              <a:rPr lang="en-US" sz="4200" dirty="0" smtClean="0">
                <a:latin typeface="Arial Rounded MT Bold" pitchFamily="34" charset="0"/>
              </a:rPr>
              <a:t>Prepare 1 %decoction from the powdered drug neutralize it by adding 1% solution of sodium carbonate drop and filter.</a:t>
            </a:r>
          </a:p>
          <a:p>
            <a:pPr marL="742950" indent="-742950">
              <a:buFont typeface="+mj-lt"/>
              <a:buAutoNum type="arabicParenR"/>
            </a:pPr>
            <a:endParaRPr lang="en-US" sz="4200" dirty="0" smtClean="0">
              <a:latin typeface="Arial Rounded MT Bold" pitchFamily="34" charset="0"/>
            </a:endParaRPr>
          </a:p>
          <a:p>
            <a:pPr marL="742950" indent="-742950">
              <a:buFont typeface="+mj-lt"/>
              <a:buAutoNum type="arabicParenR"/>
            </a:pPr>
            <a:r>
              <a:rPr lang="en-US" sz="4200" dirty="0" smtClean="0">
                <a:latin typeface="Arial Rounded MT Bold" pitchFamily="34" charset="0"/>
              </a:rPr>
              <a:t> Into 10 test tubes having the same diameter, 1 to 10ml of the decoction respectively is added using a graduated pipette, complete to 10 ml with water, shake the content of each test tube thoroughly for 15 second and allow standing for 15 minutes.</a:t>
            </a:r>
          </a:p>
          <a:p>
            <a:pPr marL="742950" indent="-742950">
              <a:buFont typeface="+mj-lt"/>
              <a:buAutoNum type="arabicParenR"/>
            </a:pPr>
            <a:endParaRPr lang="en-US" sz="4200" dirty="0" smtClean="0">
              <a:latin typeface="Arial Rounded MT Bold" pitchFamily="34" charset="0"/>
            </a:endParaRPr>
          </a:p>
          <a:p>
            <a:pPr marL="742950" indent="-742950">
              <a:buFont typeface="+mj-lt"/>
              <a:buAutoNum type="arabicParenR"/>
            </a:pPr>
            <a:r>
              <a:rPr lang="en-US" sz="4200" dirty="0" smtClean="0">
                <a:latin typeface="Arial Rounded MT Bold" pitchFamily="34" charset="0"/>
              </a:rPr>
              <a:t> After this time , the reading is made in the test tube containing the most dilute solution a ring of foam 1cm high is formed. When this is for example in the test tube number 8, which contains 8ml of the decoction and 2ml of water</a:t>
            </a:r>
            <a:endParaRPr lang="en-US" dirty="0"/>
          </a:p>
        </p:txBody>
      </p:sp>
      <p:pic>
        <p:nvPicPr>
          <p:cNvPr id="4" name="Picture 3" descr="DSC05107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6477000" y="1752600"/>
            <a:ext cx="2274139" cy="353683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>
                <a:latin typeface="Arial Rounded MT Bold" pitchFamily="34" charset="0"/>
              </a:rPr>
              <a:t>Cont…</a:t>
            </a:r>
            <a:endParaRPr lang="en-US" sz="3600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527048"/>
            <a:ext cx="8424672" cy="45720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000" dirty="0" smtClean="0">
              <a:latin typeface="Arial Rounded MT Bold" pitchFamily="34" charset="0"/>
            </a:endParaRPr>
          </a:p>
          <a:p>
            <a:pPr>
              <a:buNone/>
            </a:pPr>
            <a:r>
              <a:rPr lang="en-US" sz="2000" dirty="0" smtClean="0">
                <a:latin typeface="Arial Rounded MT Bold" pitchFamily="34" charset="0"/>
              </a:rPr>
              <a:t>1000/8 =125</a:t>
            </a:r>
          </a:p>
          <a:p>
            <a:pPr>
              <a:buNone/>
            </a:pPr>
            <a:r>
              <a:rPr lang="en-US" sz="2000" dirty="0" smtClean="0">
                <a:latin typeface="Arial Rounded MT Bold" pitchFamily="34" charset="0"/>
              </a:rPr>
              <a:t>That means the ring of foam 1cm high is formed by a solution diluted</a:t>
            </a:r>
            <a:r>
              <a:rPr lang="en-US" sz="2000" dirty="0">
                <a:latin typeface="Arial Rounded MT Bold" pitchFamily="34" charset="0"/>
              </a:rPr>
              <a:t> </a:t>
            </a:r>
            <a:r>
              <a:rPr lang="en-US" sz="2000" dirty="0" smtClean="0">
                <a:latin typeface="Arial Rounded MT Bold" pitchFamily="34" charset="0"/>
              </a:rPr>
              <a:t>1:125</a:t>
            </a:r>
          </a:p>
          <a:p>
            <a:pPr>
              <a:buNone/>
            </a:pPr>
            <a:r>
              <a:rPr lang="en-US" sz="2000" dirty="0" smtClean="0">
                <a:latin typeface="Arial Rounded MT Bold" pitchFamily="34" charset="0"/>
              </a:rPr>
              <a:t>The foam index is therefore 125</a:t>
            </a:r>
          </a:p>
          <a:p>
            <a:pPr>
              <a:buNone/>
            </a:pPr>
            <a:endParaRPr lang="en-US" sz="2000" dirty="0" smtClean="0">
              <a:latin typeface="Arial Rounded MT Bold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000" b="1" dirty="0" smtClean="0">
                <a:solidFill>
                  <a:srgbClr val="FF0000"/>
                </a:solidFill>
                <a:latin typeface="Arial Rounded MT Bold" pitchFamily="34" charset="0"/>
              </a:rPr>
              <a:t>Note</a:t>
            </a:r>
            <a:endParaRPr lang="en-US" sz="20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>
              <a:buNone/>
            </a:pPr>
            <a:r>
              <a:rPr lang="en-US" sz="2000" dirty="0" smtClean="0">
                <a:latin typeface="Arial Rounded MT Bold" pitchFamily="34" charset="0"/>
              </a:rPr>
              <a:t>    The addition of sodium carbonate is to convert the acidic Saponin that may be present in the decoction to salts which are soluble in water.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Quillaia saponaria 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066800"/>
            <a:ext cx="6019800" cy="48768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Rectangle 2"/>
          <p:cNvSpPr/>
          <p:nvPr/>
        </p:nvSpPr>
        <p:spPr>
          <a:xfrm>
            <a:off x="228600" y="228600"/>
            <a:ext cx="388907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4800" b="1" cap="none" spc="0" dirty="0" smtClean="0">
                <a:ln/>
                <a:solidFill>
                  <a:schemeClr val="accent3"/>
                </a:solidFill>
                <a:effectLst/>
                <a:latin typeface="Arial Rounded MT Bold" pitchFamily="34" charset="0"/>
              </a:rPr>
              <a:t>THANK YOU</a:t>
            </a:r>
            <a:endParaRPr lang="en-US" sz="4800" b="1" cap="none" spc="0" dirty="0">
              <a:ln/>
              <a:solidFill>
                <a:schemeClr val="accent3"/>
              </a:solidFill>
              <a:effectLst/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1687</TotalTime>
  <Words>967</Words>
  <Application>Microsoft Office PowerPoint</Application>
  <PresentationFormat>On-screen Show (4:3)</PresentationFormat>
  <Paragraphs>98</Paragraphs>
  <Slides>18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Civic</vt:lpstr>
      <vt:lpstr>CS ChemDraw Drawing</vt:lpstr>
      <vt:lpstr>SAPONIN GLYCOSIDES</vt:lpstr>
      <vt:lpstr>INTRODUCTION</vt:lpstr>
      <vt:lpstr>PowerPoint Presentation</vt:lpstr>
      <vt:lpstr>Sapogenin Structure </vt:lpstr>
      <vt:lpstr>Cont…</vt:lpstr>
      <vt:lpstr>PROPERTIES OF SAPONIN</vt:lpstr>
      <vt:lpstr>Quillaia saponaria</vt:lpstr>
      <vt:lpstr>Quillaia saponaria</vt:lpstr>
      <vt:lpstr>EXTRACTION </vt:lpstr>
      <vt:lpstr>Cont…</vt:lpstr>
      <vt:lpstr> </vt:lpstr>
      <vt:lpstr>Discussion </vt:lpstr>
      <vt:lpstr>  2)HAEMOLYTIC TEST</vt:lpstr>
      <vt:lpstr>3)FOAM INDEX</vt:lpstr>
      <vt:lpstr>Cont…</vt:lpstr>
      <vt:lpstr>Cont…</vt:lpstr>
      <vt:lpstr>Cont…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ANTHRAQUINONE GLYCOSIDES</dc:title>
  <dc:creator>Sarah</dc:creator>
  <cp:lastModifiedBy>trf</cp:lastModifiedBy>
  <cp:revision>167</cp:revision>
  <dcterms:created xsi:type="dcterms:W3CDTF">2012-10-20T08:39:40Z</dcterms:created>
  <dcterms:modified xsi:type="dcterms:W3CDTF">2024-11-08T05:28:28Z</dcterms:modified>
</cp:coreProperties>
</file>