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7" r:id="rId1"/>
  </p:sldMasterIdLst>
  <p:sldIdLst>
    <p:sldId id="270" r:id="rId2"/>
    <p:sldId id="273" r:id="rId3"/>
    <p:sldId id="260" r:id="rId4"/>
    <p:sldId id="263" r:id="rId5"/>
    <p:sldId id="261" r:id="rId6"/>
    <p:sldId id="262" r:id="rId7"/>
    <p:sldId id="266" r:id="rId8"/>
    <p:sldId id="271" r:id="rId9"/>
    <p:sldId id="274" r:id="rId10"/>
    <p:sldId id="275" r:id="rId11"/>
    <p:sldId id="258" r:id="rId12"/>
    <p:sldId id="259" r:id="rId13"/>
    <p:sldId id="257" r:id="rId14"/>
    <p:sldId id="268" r:id="rId15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شكل بيضاوي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6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6160165-3682-4810-BA83-489727FE856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877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E661E-F11F-4BB1-AC58-57E06669985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474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مستطيل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شكل بيضاوي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شكل بيضاوي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8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29BFAB7-263C-4204-A038-D717AC3E347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29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2987E-3B9B-4479-86CC-AD148EC3A4C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038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E77B7BA-78EF-4CC9-97DE-68FF23208A2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664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EAD25-7059-41FB-9D6D-18820FDF17F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120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مستطيل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7FF92BD-5A46-47F9-A678-413F5FA3DDB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841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52B958E-EB7F-4090-B987-7D6946ADBD6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64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 algn="l" rtl="0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مخطط انسيابي: معالجة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مخطط انسيابي: معالجة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ar-SA" noProof="0" smtClean="0"/>
              <a:t>انقر فوق الرمز لإضافة صورة</a:t>
            </a:r>
            <a:endParaRPr lang="en-US" noProof="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8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FBA0E54-88C9-4716-B669-B358C6ED59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893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43F80-959F-43E5-9F47-BF9E35CD780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830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06B12-53ED-49F8-AF81-BA68D2DDF90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25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مستطيل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33" name="عنصر نائب للنص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E5EE032E-39E3-4096-9C9D-09D27E477D0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24" r:id="rId2"/>
    <p:sldLayoutId id="2147483830" r:id="rId3"/>
    <p:sldLayoutId id="2147483825" r:id="rId4"/>
    <p:sldLayoutId id="2147483831" r:id="rId5"/>
    <p:sldLayoutId id="2147483826" r:id="rId6"/>
    <p:sldLayoutId id="2147483832" r:id="rId7"/>
    <p:sldLayoutId id="2147483833" r:id="rId8"/>
    <p:sldLayoutId id="2147483834" r:id="rId9"/>
    <p:sldLayoutId id="2147483827" r:id="rId10"/>
    <p:sldLayoutId id="2147483828" r:id="rId11"/>
  </p:sldLayoutIdLst>
  <p:txStyles>
    <p:titleStyle>
      <a:lvl1pPr algn="l" rtl="1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Majalla UI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Majalla UI"/>
          <a:cs typeface="Majalla UI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Majalla UI"/>
          <a:cs typeface="Majalla UI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Majalla UI"/>
          <a:cs typeface="Majalla UI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Majalla UI"/>
          <a:cs typeface="Majalla UI"/>
        </a:defRPr>
      </a:lvl5pPr>
      <a:lvl6pPr marL="457200" algn="l" rtl="1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Majalla UI"/>
          <a:cs typeface="Majalla UI"/>
        </a:defRPr>
      </a:lvl6pPr>
      <a:lvl7pPr marL="914400" algn="l" rtl="1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Majalla UI"/>
          <a:cs typeface="Majalla UI"/>
        </a:defRPr>
      </a:lvl7pPr>
      <a:lvl8pPr marL="1371600" algn="l" rtl="1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Majalla UI"/>
          <a:cs typeface="Majalla UI"/>
        </a:defRPr>
      </a:lvl8pPr>
      <a:lvl9pPr marL="1828800" algn="l" rtl="1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Majalla UI"/>
          <a:cs typeface="Majalla UI"/>
        </a:defRPr>
      </a:lvl9pPr>
      <a:extLst/>
    </p:titleStyle>
    <p:bodyStyle>
      <a:lvl1pPr marL="365125" indent="-282575" algn="r" rtl="1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Majalla UI"/>
          <a:cs typeface="+mn-cs"/>
        </a:defRPr>
      </a:lvl1pPr>
      <a:lvl2pPr marL="639763" indent="-236538" algn="r" rtl="1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Majalla UI"/>
          <a:cs typeface="+mn-cs"/>
        </a:defRPr>
      </a:lvl2pPr>
      <a:lvl3pPr marL="885825" indent="-22860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Majalla UI"/>
          <a:cs typeface="+mn-cs"/>
        </a:defRPr>
      </a:lvl3pPr>
      <a:lvl4pPr marL="1096963" indent="-173038" algn="r" rtl="1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Majalla UI"/>
          <a:cs typeface="+mn-cs"/>
        </a:defRPr>
      </a:lvl4pPr>
      <a:lvl5pPr marL="1296988" indent="-182563" algn="r" rtl="1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Majalla UI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350" y="908050"/>
            <a:ext cx="7407275" cy="1512888"/>
          </a:xfrm>
        </p:spPr>
        <p:txBody>
          <a:bodyPr/>
          <a:lstStyle/>
          <a:p>
            <a:pPr algn="ctr">
              <a:defRPr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  <a:effectLst/>
                <a:latin typeface="Arial Rounded MT Bold" pitchFamily="34" charset="0"/>
              </a:rPr>
              <a:t>Pharmacognosy</a:t>
            </a:r>
            <a:br>
              <a:rPr lang="en-US" sz="2800" dirty="0">
                <a:solidFill>
                  <a:schemeClr val="tx2">
                    <a:lumMod val="50000"/>
                  </a:schemeClr>
                </a:solidFill>
                <a:effectLst/>
                <a:latin typeface="Arial Rounded MT Bold" pitchFamily="34" charset="0"/>
              </a:rPr>
            </a:br>
            <a:r>
              <a:rPr lang="en-US" sz="2800" dirty="0">
                <a:solidFill>
                  <a:schemeClr val="tx2">
                    <a:lumMod val="50000"/>
                  </a:schemeClr>
                </a:solidFill>
                <a:effectLst/>
                <a:latin typeface="Arial Rounded MT Bold" pitchFamily="34" charset="0"/>
              </a:rPr>
              <a:t> 3rd Class, 1st Semester</a:t>
            </a:r>
            <a:br>
              <a:rPr lang="en-US" sz="2800" dirty="0">
                <a:solidFill>
                  <a:schemeClr val="tx2">
                    <a:lumMod val="50000"/>
                  </a:schemeClr>
                </a:solidFill>
                <a:effectLst/>
                <a:latin typeface="Arial Rounded MT Bold" pitchFamily="34" charset="0"/>
              </a:rPr>
            </a:br>
            <a:endParaRPr lang="en-US" sz="2800" dirty="0">
              <a:solidFill>
                <a:schemeClr val="tx2">
                  <a:lumMod val="50000"/>
                </a:schemeClr>
              </a:solidFill>
              <a:effectLst/>
              <a:latin typeface="Arial Rounded MT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350" y="3141663"/>
            <a:ext cx="7407275" cy="1362075"/>
          </a:xfrm>
        </p:spPr>
        <p:txBody>
          <a:bodyPr/>
          <a:lstStyle/>
          <a:p>
            <a:pPr algn="ctr">
              <a:defRPr/>
            </a:pPr>
            <a:r>
              <a:rPr lang="en-US" sz="2800" dirty="0" smtClean="0">
                <a:latin typeface="Arial Rounded MT Bold" pitchFamily="34" charset="0"/>
              </a:rPr>
              <a:t>ISOLATION OF PODOPHYLLOTOXIN FROM </a:t>
            </a:r>
            <a:r>
              <a:rPr lang="en-US" sz="2800" i="1" dirty="0" smtClean="0">
                <a:latin typeface="Arial Rounded MT Bold" pitchFamily="34" charset="0"/>
              </a:rPr>
              <a:t>Podophyllum emodi</a:t>
            </a:r>
            <a:endParaRPr lang="en-US" sz="2800" i="1" dirty="0">
              <a:latin typeface="Arial Rounded MT Bold" pitchFamily="34" charset="0"/>
            </a:endParaRPr>
          </a:p>
        </p:txBody>
      </p:sp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3635896" y="5222616"/>
            <a:ext cx="34559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3200" b="1" dirty="0">
                <a:solidFill>
                  <a:srgbClr val="C00000"/>
                </a:solidFill>
                <a:latin typeface="Arial Rounded MT Bold" pitchFamily="34" charset="0"/>
              </a:rPr>
              <a:t>Lab.1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Lignans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err="1"/>
              <a:t>Lignans</a:t>
            </a:r>
            <a:r>
              <a:rPr lang="en-US" dirty="0"/>
              <a:t> are </a:t>
            </a:r>
            <a:r>
              <a:rPr lang="en-US" dirty="0">
                <a:solidFill>
                  <a:schemeClr val="accent1"/>
                </a:solidFill>
              </a:rPr>
              <a:t>low molecular weight </a:t>
            </a:r>
            <a:r>
              <a:rPr lang="en-US" dirty="0" smtClean="0">
                <a:solidFill>
                  <a:schemeClr val="accent1"/>
                </a:solidFill>
              </a:rPr>
              <a:t>polymers</a:t>
            </a:r>
            <a:endParaRPr lang="en-US" dirty="0">
              <a:solidFill>
                <a:schemeClr val="accent1"/>
              </a:solidFill>
              <a:latin typeface="Arial Rounded MT Bold" pitchFamily="34" charset="0"/>
              <a:cs typeface="Majalla UI"/>
            </a:endParaRPr>
          </a:p>
          <a:p>
            <a:pPr algn="l" rtl="0"/>
            <a:r>
              <a:rPr lang="en-US" dirty="0" err="1"/>
              <a:t>Podophyllotoxin</a:t>
            </a:r>
            <a:r>
              <a:rPr lang="en-US" dirty="0"/>
              <a:t>  (abbreviated as PPT) is a </a:t>
            </a:r>
            <a:r>
              <a:rPr lang="en-US" dirty="0" err="1"/>
              <a:t>lignan</a:t>
            </a:r>
            <a:r>
              <a:rPr lang="en-US" dirty="0"/>
              <a:t> extracted from the roots and rhizomes of </a:t>
            </a:r>
            <a:r>
              <a:rPr lang="en-US" dirty="0" err="1">
                <a:solidFill>
                  <a:schemeClr val="accent1"/>
                </a:solidFill>
              </a:rPr>
              <a:t>Podophyllum</a:t>
            </a:r>
            <a:r>
              <a:rPr lang="en-US" dirty="0">
                <a:solidFill>
                  <a:schemeClr val="accent1"/>
                </a:solidFill>
              </a:rPr>
              <a:t> species </a:t>
            </a:r>
            <a:r>
              <a:rPr lang="en-US" dirty="0" smtClean="0"/>
              <a:t>:</a:t>
            </a:r>
          </a:p>
          <a:p>
            <a:pPr algn="l" rtl="0"/>
            <a:r>
              <a:rPr lang="en-US" sz="2400" b="1" i="1" dirty="0" err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Podophyllum</a:t>
            </a:r>
            <a:r>
              <a:rPr lang="en-US" sz="2400" b="1" i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Emodi</a:t>
            </a:r>
            <a:endParaRPr lang="en-US" sz="2400" b="1" i="1" dirty="0" smtClean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/>
            <a:r>
              <a:rPr lang="en-US" sz="2400" b="1" i="1" dirty="0" err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Podophyllum</a:t>
            </a:r>
            <a:r>
              <a:rPr lang="en-US" sz="2400" b="1" i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hexandrum</a:t>
            </a:r>
            <a:endParaRPr lang="en-US" sz="2400" b="1" i="1" dirty="0" smtClean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/>
            <a:r>
              <a:rPr lang="en-US" sz="2400" b="1" i="1" dirty="0" err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Podophyllum</a:t>
            </a:r>
            <a:r>
              <a:rPr lang="en-US" sz="2400" b="1" i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peltatum</a:t>
            </a:r>
            <a:endParaRPr lang="en-US" sz="24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195772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  <a:latin typeface="Arial Rounded MT Bold" pitchFamily="34" charset="0"/>
                <a:ea typeface="+mj-ea"/>
              </a:rPr>
              <a:t>Podophyllum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  <a:t/>
            </a:r>
            <a:br>
              <a:rPr lang="en-US" dirty="0" smtClean="0">
                <a:solidFill>
                  <a:schemeClr val="tx2">
                    <a:satMod val="130000"/>
                  </a:schemeClr>
                </a:solidFill>
                <a:ea typeface="+mj-ea"/>
              </a:rPr>
            </a:br>
            <a:endParaRPr lang="ar-IQ" dirty="0">
              <a:solidFill>
                <a:schemeClr val="tx2">
                  <a:satMod val="130000"/>
                </a:schemeClr>
              </a:solidFill>
              <a:ea typeface="+mj-ea"/>
            </a:endParaRPr>
          </a:p>
        </p:txBody>
      </p:sp>
      <p:sp>
        <p:nvSpPr>
          <p:cNvPr id="9219" name="عنصر نائب للمحتوى 2"/>
          <p:cNvSpPr>
            <a:spLocks noGrp="1"/>
          </p:cNvSpPr>
          <p:nvPr>
            <p:ph idx="1"/>
          </p:nvPr>
        </p:nvSpPr>
        <p:spPr>
          <a:xfrm>
            <a:off x="900113" y="1052513"/>
            <a:ext cx="8034337" cy="4800600"/>
          </a:xfrm>
        </p:spPr>
        <p:txBody>
          <a:bodyPr/>
          <a:lstStyle/>
          <a:p>
            <a:pPr algn="just" rtl="0" eaLnBrk="1" hangingPunct="1">
              <a:defRPr/>
            </a:pPr>
            <a:r>
              <a:rPr lang="en-US" sz="2400" dirty="0" smtClean="0">
                <a:latin typeface="Arial Rounded MT Bold" pitchFamily="34" charset="0"/>
                <a:cs typeface="Majalla UI"/>
              </a:rPr>
              <a:t>Botanical Name : </a:t>
            </a:r>
            <a:r>
              <a:rPr lang="en-US" sz="2400" i="1" dirty="0" err="1" smtClean="0">
                <a:latin typeface="Arial Rounded MT Bold" pitchFamily="34" charset="0"/>
                <a:cs typeface="Majalla UI"/>
              </a:rPr>
              <a:t>Podophyllum</a:t>
            </a:r>
            <a:r>
              <a:rPr lang="en-US" sz="2400" i="1" dirty="0" smtClean="0">
                <a:latin typeface="Arial Rounded MT Bold" pitchFamily="34" charset="0"/>
                <a:cs typeface="Majalla UI"/>
              </a:rPr>
              <a:t> </a:t>
            </a:r>
            <a:r>
              <a:rPr lang="en-US" sz="2400" i="1" dirty="0" err="1" smtClean="0">
                <a:latin typeface="Arial Rounded MT Bold" pitchFamily="34" charset="0"/>
                <a:cs typeface="Majalla UI"/>
              </a:rPr>
              <a:t>Emodi</a:t>
            </a:r>
            <a:endParaRPr lang="en-US" sz="2400" i="1" dirty="0" smtClean="0">
              <a:latin typeface="Arial Rounded MT Bold" pitchFamily="34" charset="0"/>
              <a:cs typeface="Majalla UI"/>
            </a:endParaRPr>
          </a:p>
          <a:p>
            <a:pPr algn="just" rtl="0" eaLnBrk="1" hangingPunct="1">
              <a:defRPr/>
            </a:pPr>
            <a:r>
              <a:rPr lang="en-US" sz="2400" dirty="0" smtClean="0">
                <a:latin typeface="Arial Rounded MT Bold" pitchFamily="34" charset="0"/>
                <a:cs typeface="Majalla UI"/>
              </a:rPr>
              <a:t>Family Name : </a:t>
            </a:r>
            <a:r>
              <a:rPr lang="en-US" sz="2400" dirty="0" err="1" smtClean="0">
                <a:latin typeface="Arial Rounded MT Bold" pitchFamily="34" charset="0"/>
                <a:cs typeface="Majalla UI"/>
              </a:rPr>
              <a:t>Berberidaceae</a:t>
            </a:r>
            <a:endParaRPr lang="en-US" sz="2400" dirty="0" smtClean="0">
              <a:latin typeface="Arial Rounded MT Bold" pitchFamily="34" charset="0"/>
              <a:cs typeface="Majalla UI"/>
            </a:endParaRPr>
          </a:p>
          <a:p>
            <a:pPr algn="just" rtl="0" eaLnBrk="1" hangingPunct="1">
              <a:defRPr/>
            </a:pPr>
            <a:r>
              <a:rPr lang="en-US" sz="2400" dirty="0" smtClean="0">
                <a:latin typeface="Arial Rounded MT Bold" pitchFamily="34" charset="0"/>
                <a:cs typeface="Majalla UI"/>
              </a:rPr>
              <a:t>Common Name : Indian </a:t>
            </a:r>
            <a:r>
              <a:rPr lang="en-US" sz="2400" dirty="0" err="1" smtClean="0">
                <a:latin typeface="Arial Rounded MT Bold" pitchFamily="34" charset="0"/>
                <a:cs typeface="Majalla UI"/>
              </a:rPr>
              <a:t>Podophyllum</a:t>
            </a:r>
            <a:r>
              <a:rPr lang="en-US" sz="2400" dirty="0" smtClean="0">
                <a:latin typeface="Arial Rounded MT Bold" pitchFamily="34" charset="0"/>
                <a:cs typeface="Majalla UI"/>
              </a:rPr>
              <a:t>, </a:t>
            </a:r>
          </a:p>
          <a:p>
            <a:pPr marL="82550" indent="0" algn="just" rtl="0" eaLnBrk="1" hangingPunct="1">
              <a:buFont typeface="Wingdings 2" pitchFamily="18" charset="2"/>
              <a:buNone/>
              <a:defRPr/>
            </a:pPr>
            <a:r>
              <a:rPr lang="en-US" sz="2400" dirty="0">
                <a:latin typeface="Arial Rounded MT Bold" pitchFamily="34" charset="0"/>
                <a:cs typeface="Majalla UI"/>
              </a:rPr>
              <a:t> </a:t>
            </a:r>
            <a:r>
              <a:rPr lang="en-US" sz="2400" dirty="0" smtClean="0">
                <a:latin typeface="Arial Rounded MT Bold" pitchFamily="34" charset="0"/>
                <a:cs typeface="Majalla UI"/>
              </a:rPr>
              <a:t>                                    Himalayan , May Apple.</a:t>
            </a:r>
          </a:p>
          <a:p>
            <a:pPr algn="just" rtl="0" eaLnBrk="1" hangingPunct="1">
              <a:defRPr/>
            </a:pPr>
            <a:r>
              <a:rPr lang="en-US" sz="2400" dirty="0" smtClean="0">
                <a:latin typeface="Arial Rounded MT Bold" pitchFamily="34" charset="0"/>
                <a:cs typeface="Majalla UI"/>
              </a:rPr>
              <a:t>Part Used : Rhizomes, Roots, Fruits.</a:t>
            </a:r>
          </a:p>
          <a:p>
            <a:pPr algn="just" rtl="0" eaLnBrk="1" hangingPunct="1">
              <a:defRPr/>
            </a:pPr>
            <a:r>
              <a:rPr lang="en-US" sz="2400" dirty="0" smtClean="0">
                <a:latin typeface="Arial Rounded MT Bold" pitchFamily="34" charset="0"/>
                <a:cs typeface="Majalla UI"/>
              </a:rPr>
              <a:t>Habitat : Distributed in northern </a:t>
            </a:r>
            <a:r>
              <a:rPr lang="en-US" sz="2400" dirty="0" err="1" smtClean="0">
                <a:latin typeface="Arial Rounded MT Bold" pitchFamily="34" charset="0"/>
                <a:cs typeface="Majalla UI"/>
              </a:rPr>
              <a:t>himalayan</a:t>
            </a:r>
            <a:r>
              <a:rPr lang="en-US" sz="2400" dirty="0" smtClean="0">
                <a:latin typeface="Arial Rounded MT Bold" pitchFamily="34" charset="0"/>
                <a:cs typeface="Majalla UI"/>
              </a:rPr>
              <a:t> region 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i="1" dirty="0" smtClean="0">
                <a:solidFill>
                  <a:schemeClr val="tx2">
                    <a:satMod val="130000"/>
                  </a:schemeClr>
                </a:solidFill>
                <a:latin typeface="Arial Rounded MT Bold" pitchFamily="34" charset="0"/>
                <a:ea typeface="+mj-ea"/>
              </a:rPr>
              <a:t>Podophyllum Emodi</a:t>
            </a:r>
            <a:r>
              <a:rPr lang="en-US" sz="3200" b="1" dirty="0" smtClean="0">
                <a:solidFill>
                  <a:schemeClr val="tx2">
                    <a:satMod val="130000"/>
                  </a:schemeClr>
                </a:solidFill>
                <a:latin typeface="Arial Rounded MT Bold" pitchFamily="34" charset="0"/>
                <a:ea typeface="+mj-ea"/>
              </a:rPr>
              <a:t/>
            </a:r>
            <a:br>
              <a:rPr lang="en-US" sz="3200" b="1" dirty="0" smtClean="0">
                <a:solidFill>
                  <a:schemeClr val="tx2">
                    <a:satMod val="130000"/>
                  </a:schemeClr>
                </a:solidFill>
                <a:latin typeface="Arial Rounded MT Bold" pitchFamily="34" charset="0"/>
                <a:ea typeface="+mj-ea"/>
              </a:rPr>
            </a:br>
            <a:endParaRPr lang="ar-IQ" sz="3200" dirty="0">
              <a:solidFill>
                <a:schemeClr val="tx2">
                  <a:satMod val="130000"/>
                </a:schemeClr>
              </a:solidFill>
              <a:latin typeface="Arial Rounded MT Bold" pitchFamily="34" charset="0"/>
              <a:ea typeface="+mj-ea"/>
            </a:endParaRPr>
          </a:p>
        </p:txBody>
      </p:sp>
      <p:pic>
        <p:nvPicPr>
          <p:cNvPr id="11267" name="Picture 2" descr="C:\Users\nashat\Desktop\full-images-podophyllum-emodi-892045-250x25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1412875"/>
            <a:ext cx="7312025" cy="4929188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عنوان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eaLnBrk="1" hangingPunct="1"/>
            <a:r>
              <a:rPr lang="en-US" sz="3200" b="1" i="1" dirty="0" err="1" smtClean="0">
                <a:effectLst/>
                <a:latin typeface="Arial Rounded MT Bold" pitchFamily="34" charset="0"/>
                <a:cs typeface="Majalla UI"/>
              </a:rPr>
              <a:t>Podophyllum</a:t>
            </a:r>
            <a:r>
              <a:rPr lang="en-US" sz="3200" b="1" i="1" dirty="0" smtClean="0">
                <a:effectLst/>
                <a:latin typeface="Arial Rounded MT Bold" pitchFamily="34" charset="0"/>
                <a:cs typeface="Majalla UI"/>
              </a:rPr>
              <a:t> </a:t>
            </a:r>
            <a:r>
              <a:rPr lang="en-US" sz="3200" b="1" i="1" dirty="0" err="1" smtClean="0">
                <a:effectLst/>
                <a:latin typeface="Arial Rounded MT Bold" pitchFamily="34" charset="0"/>
                <a:cs typeface="Majalla UI"/>
              </a:rPr>
              <a:t>hexandrum</a:t>
            </a:r>
            <a:endParaRPr lang="ar-IQ" sz="3200" i="1" dirty="0" smtClean="0">
              <a:effectLst/>
              <a:latin typeface="Arial Rounded MT Bold" pitchFamily="34" charset="0"/>
            </a:endParaRPr>
          </a:p>
        </p:txBody>
      </p:sp>
      <p:pic>
        <p:nvPicPr>
          <p:cNvPr id="12291" name="Picture 2" descr="C:\Users\nashat\Desktop\podophyllum-hexandru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1628775"/>
            <a:ext cx="7113588" cy="4679950"/>
          </a:xfr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عنوان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eaLnBrk="1" hangingPunct="1"/>
            <a:r>
              <a:rPr lang="en-US" sz="3200" b="1" i="1" dirty="0" err="1" smtClean="0">
                <a:effectLst/>
                <a:latin typeface="Arial Rounded MT Bold" pitchFamily="34" charset="0"/>
                <a:cs typeface="Majalla UI"/>
              </a:rPr>
              <a:t>Podophyllum</a:t>
            </a:r>
            <a:r>
              <a:rPr lang="en-US" sz="3200" b="1" i="1" dirty="0" smtClean="0">
                <a:effectLst/>
                <a:latin typeface="Arial Rounded MT Bold" pitchFamily="34" charset="0"/>
                <a:cs typeface="Majalla UI"/>
              </a:rPr>
              <a:t> </a:t>
            </a:r>
            <a:r>
              <a:rPr lang="en-US" sz="3200" b="1" i="1" dirty="0" err="1" smtClean="0">
                <a:effectLst/>
                <a:latin typeface="Arial Rounded MT Bold" pitchFamily="34" charset="0"/>
                <a:cs typeface="Majalla UI"/>
              </a:rPr>
              <a:t>peltatum</a:t>
            </a:r>
            <a:endParaRPr lang="ar-IQ" sz="3200" i="1" dirty="0" smtClean="0">
              <a:effectLst/>
              <a:latin typeface="Arial Rounded MT Bold" pitchFamily="34" charset="0"/>
            </a:endParaRPr>
          </a:p>
        </p:txBody>
      </p:sp>
      <p:pic>
        <p:nvPicPr>
          <p:cNvPr id="13315" name="Picture 2" descr="C:\Users\nashat\Desktop\podophyllum-peltatu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8888" y="1412875"/>
            <a:ext cx="7381875" cy="5040313"/>
          </a:xfr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hangingPunct="1">
              <a:defRPr/>
            </a:pPr>
            <a:r>
              <a:rPr lang="en-US" sz="3600" b="1" dirty="0" smtClean="0">
                <a:effectLst/>
                <a:latin typeface="Arial Rounded MT Bold" pitchFamily="34" charset="0"/>
              </a:rPr>
              <a:t>Mechanism of action</a:t>
            </a:r>
            <a:r>
              <a:rPr lang="en-US" dirty="0" smtClean="0"/>
              <a:t/>
            </a:r>
            <a:br>
              <a:rPr lang="en-US" dirty="0" smtClean="0"/>
            </a:br>
            <a:endParaRPr lang="ar-IQ" dirty="0"/>
          </a:p>
        </p:txBody>
      </p:sp>
      <p:sp>
        <p:nvSpPr>
          <p:cNvPr id="16387" name="عنصر نائب للمحتوى 2"/>
          <p:cNvSpPr>
            <a:spLocks noGrp="1"/>
          </p:cNvSpPr>
          <p:nvPr>
            <p:ph idx="1"/>
          </p:nvPr>
        </p:nvSpPr>
        <p:spPr>
          <a:xfrm>
            <a:off x="1042988" y="1447800"/>
            <a:ext cx="7891462" cy="4800600"/>
          </a:xfrm>
        </p:spPr>
        <p:txBody>
          <a:bodyPr/>
          <a:lstStyle/>
          <a:p>
            <a:pPr algn="just" rtl="0" eaLnBrk="1" hangingPunct="1"/>
            <a:r>
              <a:rPr lang="en-US" dirty="0"/>
              <a:t>This compound </a:t>
            </a:r>
            <a:r>
              <a:rPr lang="en-US" dirty="0">
                <a:solidFill>
                  <a:schemeClr val="accent1"/>
                </a:solidFill>
              </a:rPr>
              <a:t>inhibits the enzyme tubulin polymerase</a:t>
            </a:r>
            <a:r>
              <a:rPr lang="en-US" dirty="0"/>
              <a:t> which is needed for the synthesis of </a:t>
            </a:r>
            <a:r>
              <a:rPr lang="en-US" dirty="0">
                <a:solidFill>
                  <a:schemeClr val="accent1"/>
                </a:solidFill>
              </a:rPr>
              <a:t>tubulin</a:t>
            </a:r>
            <a:r>
              <a:rPr lang="en-US" dirty="0"/>
              <a:t>, a protein that is a vital component of cell division (mitosis). </a:t>
            </a:r>
            <a:endParaRPr lang="en-US" dirty="0" smtClean="0"/>
          </a:p>
          <a:p>
            <a:pPr algn="just" rtl="0" eaLnBrk="1" hangingPunct="1"/>
            <a:r>
              <a:rPr lang="en-US" b="1" dirty="0" err="1">
                <a:solidFill>
                  <a:schemeClr val="tx2"/>
                </a:solidFill>
              </a:rPr>
              <a:t>Podophyllotoxin</a:t>
            </a:r>
            <a:r>
              <a:rPr lang="en-US" dirty="0"/>
              <a:t> is highly toxic and not used clinically for the treatment of cancers, but this class of compounds was an excellent template on which to base the </a:t>
            </a:r>
            <a:r>
              <a:rPr lang="en-US" dirty="0">
                <a:solidFill>
                  <a:schemeClr val="accent3"/>
                </a:solidFill>
              </a:rPr>
              <a:t>semisynthetic</a:t>
            </a:r>
            <a:r>
              <a:rPr lang="en-US" dirty="0"/>
              <a:t> analogue </a:t>
            </a:r>
            <a:r>
              <a:rPr lang="en-US" dirty="0">
                <a:solidFill>
                  <a:schemeClr val="accent1"/>
                </a:solidFill>
              </a:rPr>
              <a:t>etoposide and </a:t>
            </a:r>
            <a:r>
              <a:rPr lang="en-US" dirty="0" err="1">
                <a:solidFill>
                  <a:schemeClr val="accent1"/>
                </a:solidFill>
              </a:rPr>
              <a:t>tenoposide</a:t>
            </a:r>
            <a:r>
              <a:rPr lang="en-US" dirty="0">
                <a:solidFill>
                  <a:schemeClr val="accent1"/>
                </a:solidFill>
              </a:rPr>
              <a:t>.</a:t>
            </a:r>
          </a:p>
          <a:p>
            <a:pPr algn="just" rtl="0" eaLnBrk="1" hangingPunct="1"/>
            <a:endParaRPr lang="ar-IQ" sz="24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/>
          <p:cNvSpPr>
            <a:spLocks noGrp="1"/>
          </p:cNvSpPr>
          <p:nvPr>
            <p:ph idx="1"/>
          </p:nvPr>
        </p:nvSpPr>
        <p:spPr>
          <a:xfrm>
            <a:off x="1042988" y="333375"/>
            <a:ext cx="7891462" cy="5915025"/>
          </a:xfrm>
        </p:spPr>
        <p:txBody>
          <a:bodyPr/>
          <a:lstStyle/>
          <a:p>
            <a:pPr algn="just" rtl="0">
              <a:defRPr/>
            </a:pPr>
            <a:r>
              <a:rPr lang="en-US" sz="2400" dirty="0" smtClean="0">
                <a:latin typeface="Arial Rounded MT Bold" pitchFamily="34" charset="0"/>
                <a:cs typeface="Majalla UI"/>
              </a:rPr>
              <a:t>Medicinal Uses :</a:t>
            </a:r>
          </a:p>
          <a:p>
            <a:pPr algn="just" rtl="0">
              <a:defRPr/>
            </a:pPr>
            <a:r>
              <a:rPr lang="en-US" sz="2400" dirty="0" err="1">
                <a:latin typeface="Arial Rounded MT Bold" pitchFamily="34" charset="0"/>
                <a:cs typeface="Majalla UI"/>
              </a:rPr>
              <a:t>Podophyllotoxin</a:t>
            </a:r>
            <a:r>
              <a:rPr lang="en-US" sz="2400" dirty="0">
                <a:latin typeface="Arial Rounded MT Bold" pitchFamily="34" charset="0"/>
                <a:cs typeface="Majalla UI"/>
              </a:rPr>
              <a:t>  (</a:t>
            </a:r>
            <a:r>
              <a:rPr lang="en-US" sz="2400" dirty="0">
                <a:solidFill>
                  <a:schemeClr val="accent5"/>
                </a:solidFill>
                <a:latin typeface="Arial Rounded MT Bold" pitchFamily="34" charset="0"/>
                <a:cs typeface="Majalla UI"/>
              </a:rPr>
              <a:t>abbreviated as PPT</a:t>
            </a:r>
            <a:r>
              <a:rPr lang="en-US" sz="2400" dirty="0">
                <a:latin typeface="Arial Rounded MT Bold" pitchFamily="34" charset="0"/>
                <a:cs typeface="Majalla UI"/>
              </a:rPr>
              <a:t>) is a </a:t>
            </a:r>
            <a:r>
              <a:rPr lang="en-US" sz="2400" dirty="0" err="1">
                <a:latin typeface="Arial Rounded MT Bold" pitchFamily="34" charset="0"/>
                <a:cs typeface="Majalla UI"/>
              </a:rPr>
              <a:t>lignan</a:t>
            </a:r>
            <a:r>
              <a:rPr lang="en-US" sz="2400" dirty="0">
                <a:latin typeface="Arial Rounded MT Bold" pitchFamily="34" charset="0"/>
                <a:cs typeface="Majalla UI"/>
              </a:rPr>
              <a:t> extracted from the roots and rhizomes of </a:t>
            </a:r>
            <a:r>
              <a:rPr lang="en-US" sz="2400" dirty="0" err="1">
                <a:latin typeface="Arial Rounded MT Bold" pitchFamily="34" charset="0"/>
                <a:cs typeface="Majalla UI"/>
              </a:rPr>
              <a:t>Podophyllum</a:t>
            </a:r>
            <a:r>
              <a:rPr lang="en-US" sz="2400" dirty="0">
                <a:latin typeface="Arial Rounded MT Bold" pitchFamily="34" charset="0"/>
                <a:cs typeface="Majalla UI"/>
              </a:rPr>
              <a:t> species</a:t>
            </a:r>
            <a:r>
              <a:rPr lang="en-US" sz="2400" dirty="0" smtClean="0">
                <a:latin typeface="Arial Rounded MT Bold" pitchFamily="34" charset="0"/>
                <a:cs typeface="Majalla UI"/>
              </a:rPr>
              <a:t>.</a:t>
            </a:r>
          </a:p>
          <a:p>
            <a:pPr marL="82550" indent="0" algn="just" rtl="0">
              <a:buNone/>
              <a:defRPr/>
            </a:pPr>
            <a:endParaRPr lang="en-US" sz="2400" dirty="0" smtClean="0">
              <a:latin typeface="Arial Rounded MT Bold" pitchFamily="34" charset="0"/>
              <a:cs typeface="Majalla UI"/>
            </a:endParaRPr>
          </a:p>
          <a:p>
            <a:pPr algn="just" rtl="0">
              <a:buFont typeface="Wingdings" panose="05000000000000000000" pitchFamily="2" charset="2"/>
              <a:buChar char="ü"/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Genital warts by applying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podophyllum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resin, also called </a:t>
            </a:r>
            <a:r>
              <a:rPr lang="en-US" sz="24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podophyllin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directly to the affected area is effective for the removal of warts caused by human papillomavirus</a:t>
            </a:r>
          </a:p>
          <a:p>
            <a:pPr algn="just" rtl="0" eaLnBrk="1" hangingPunct="1">
              <a:buFont typeface="Wingdings" panose="05000000000000000000" pitchFamily="2" charset="2"/>
              <a:buChar char="ü"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0">
              <a:defRPr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PPT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its derivatives display a wide selection in medical applications such </a:t>
            </a:r>
            <a:r>
              <a:rPr lang="en-U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sz="24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antirheumatic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antiviral, and antitumor </a:t>
            </a:r>
            <a:r>
              <a:rPr lang="en-U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agents(</a:t>
            </a:r>
            <a:r>
              <a:rPr lang="en-US" sz="2400" dirty="0">
                <a:latin typeface="Arial Rounded MT Bold" pitchFamily="34" charset="0"/>
              </a:rPr>
              <a:t>including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lung cancer, lymphomas, and genital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tumors</a:t>
            </a:r>
            <a:r>
              <a:rPr lang="en-US" sz="2400" b="1" dirty="0" smtClean="0">
                <a:solidFill>
                  <a:schemeClr val="accent1"/>
                </a:solidFill>
                <a:latin typeface="Arial Rounded MT Bold" pitchFamily="34" charset="0"/>
              </a:rPr>
              <a:t>).</a:t>
            </a:r>
            <a:endParaRPr lang="en-US" sz="2400" b="1" dirty="0">
              <a:solidFill>
                <a:schemeClr val="accent1"/>
              </a:solidFill>
              <a:latin typeface="Arial Rounded MT Bold" pitchFamily="34" charset="0"/>
            </a:endParaRPr>
          </a:p>
          <a:p>
            <a:pPr>
              <a:defRPr/>
            </a:pPr>
            <a:endParaRPr lang="en-US" sz="2400" dirty="0"/>
          </a:p>
          <a:p>
            <a:pPr algn="just" rtl="0" eaLnBrk="1" hangingPunct="1">
              <a:buFont typeface="Wingdings" panose="05000000000000000000" pitchFamily="2" charset="2"/>
              <a:buChar char="ü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Podophyllotoxin</a:t>
            </a:r>
            <a:r>
              <a:rPr lang="en-US" dirty="0" smtClean="0"/>
              <a:t> structure </a:t>
            </a:r>
            <a:endParaRPr lang="ar-IQ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7704" y="1484784"/>
            <a:ext cx="6356136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19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1800" y="1628800"/>
            <a:ext cx="4680520" cy="47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130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2988" y="188913"/>
            <a:ext cx="8101012" cy="79216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700" dirty="0" smtClean="0">
                <a:solidFill>
                  <a:schemeClr val="tx2">
                    <a:satMod val="130000"/>
                  </a:schemeClr>
                </a:solidFill>
                <a:effectLst/>
                <a:latin typeface="Arial Rounded MT Bold" pitchFamily="34" charset="0"/>
                <a:ea typeface="+mj-ea"/>
              </a:rPr>
              <a:t>Aim: - to isolate the Podophyllotoxin from Podophyllum.</a:t>
            </a: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1042988" y="4394200"/>
            <a:ext cx="7708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2000">
                <a:latin typeface="Arial Rounded MT Bold" pitchFamily="34" charset="0"/>
              </a:rPr>
              <a:t>Re-extract the residue with further 100 ml of ethanol </a:t>
            </a: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8394700" y="4664075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>
              <a:latin typeface="Arial" pitchFamily="34" charset="0"/>
            </a:endParaRPr>
          </a:p>
          <a:p>
            <a:endParaRPr lang="en-US">
              <a:latin typeface="Arial" pitchFamily="34" charset="0"/>
            </a:endParaRP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6527800" y="60960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17414" name="Line 7"/>
          <p:cNvSpPr>
            <a:spLocks noChangeShapeType="1"/>
          </p:cNvSpPr>
          <p:nvPr/>
        </p:nvSpPr>
        <p:spPr bwMode="auto">
          <a:xfrm>
            <a:off x="4500563" y="1989138"/>
            <a:ext cx="0" cy="719137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17415" name="Rectangle 8"/>
          <p:cNvSpPr>
            <a:spLocks noChangeArrowheads="1"/>
          </p:cNvSpPr>
          <p:nvPr/>
        </p:nvSpPr>
        <p:spPr bwMode="auto">
          <a:xfrm>
            <a:off x="1042988" y="1254125"/>
            <a:ext cx="81010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2000">
                <a:latin typeface="Arial Rounded MT Bold" pitchFamily="34" charset="0"/>
              </a:rPr>
              <a:t>Extract 4gm powdered </a:t>
            </a:r>
            <a:r>
              <a:rPr lang="en-US" sz="2000" i="1">
                <a:latin typeface="Arial Rounded MT Bold" pitchFamily="34" charset="0"/>
              </a:rPr>
              <a:t>Podophyllum emodi </a:t>
            </a:r>
            <a:r>
              <a:rPr lang="en-US" sz="2000">
                <a:latin typeface="Arial Rounded MT Bold" pitchFamily="34" charset="0"/>
              </a:rPr>
              <a:t>root by stirring and heating with 100 ml of ethanol for about 10 minutes </a:t>
            </a:r>
          </a:p>
        </p:txBody>
      </p:sp>
      <p:sp>
        <p:nvSpPr>
          <p:cNvPr id="17416" name="Line 9"/>
          <p:cNvSpPr>
            <a:spLocks noChangeShapeType="1"/>
          </p:cNvSpPr>
          <p:nvPr/>
        </p:nvSpPr>
        <p:spPr bwMode="auto">
          <a:xfrm>
            <a:off x="4500563" y="3357563"/>
            <a:ext cx="0" cy="998537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17417" name="Rectangle 10"/>
          <p:cNvSpPr>
            <a:spLocks noChangeArrowheads="1"/>
          </p:cNvSpPr>
          <p:nvPr/>
        </p:nvSpPr>
        <p:spPr bwMode="auto">
          <a:xfrm>
            <a:off x="1054100" y="2881313"/>
            <a:ext cx="7564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2000">
                <a:latin typeface="Arial Rounded MT Bold" pitchFamily="34" charset="0"/>
              </a:rPr>
              <a:t>Cool and filter the mixture </a:t>
            </a:r>
          </a:p>
        </p:txBody>
      </p:sp>
      <p:sp>
        <p:nvSpPr>
          <p:cNvPr id="17418" name="Rectangle 12"/>
          <p:cNvSpPr>
            <a:spLocks noChangeArrowheads="1"/>
          </p:cNvSpPr>
          <p:nvPr/>
        </p:nvSpPr>
        <p:spPr bwMode="auto">
          <a:xfrm>
            <a:off x="1600200" y="6078538"/>
            <a:ext cx="655478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sz="2000">
                <a:latin typeface="Arial Rounded MT Bold" pitchFamily="34" charset="0"/>
              </a:rPr>
              <a:t>Combine the extracts and evaporate to about 20 ml </a:t>
            </a:r>
          </a:p>
        </p:txBody>
      </p:sp>
      <p:sp>
        <p:nvSpPr>
          <p:cNvPr id="17419" name="Line 13"/>
          <p:cNvSpPr>
            <a:spLocks noChangeShapeType="1"/>
          </p:cNvSpPr>
          <p:nvPr/>
        </p:nvSpPr>
        <p:spPr bwMode="auto">
          <a:xfrm>
            <a:off x="4500563" y="4868863"/>
            <a:ext cx="0" cy="998537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IQ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835150" y="2090738"/>
            <a:ext cx="59737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>
                <a:latin typeface="Arial Rounded MT Bold" pitchFamily="34" charset="0"/>
              </a:rPr>
              <a:t>Combine the extract and evaporate to dryness 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1892300" y="3860800"/>
            <a:ext cx="6067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Arial Rounded MT Bold" pitchFamily="34" charset="0"/>
              </a:rPr>
              <a:t>Isolate the Podophyllotoxin by preparative TLC. 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2243138" y="5661025"/>
            <a:ext cx="4657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latin typeface="Arial Rounded MT Bold" pitchFamily="34" charset="0"/>
              </a:rPr>
              <a:t>crystallizing at 0 C° for several days </a:t>
            </a:r>
          </a:p>
        </p:txBody>
      </p:sp>
      <p:sp>
        <p:nvSpPr>
          <p:cNvPr id="18437" name="Line 7"/>
          <p:cNvSpPr>
            <a:spLocks noChangeShapeType="1"/>
          </p:cNvSpPr>
          <p:nvPr/>
        </p:nvSpPr>
        <p:spPr bwMode="auto">
          <a:xfrm>
            <a:off x="4572000" y="4724400"/>
            <a:ext cx="0" cy="838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18438" name="Line 8"/>
          <p:cNvSpPr>
            <a:spLocks noChangeShapeType="1"/>
          </p:cNvSpPr>
          <p:nvPr/>
        </p:nvSpPr>
        <p:spPr bwMode="auto">
          <a:xfrm>
            <a:off x="4572000" y="2708275"/>
            <a:ext cx="0" cy="108108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18439" name="Line 9"/>
          <p:cNvSpPr>
            <a:spLocks noChangeShapeType="1"/>
          </p:cNvSpPr>
          <p:nvPr/>
        </p:nvSpPr>
        <p:spPr bwMode="auto">
          <a:xfrm flipH="1">
            <a:off x="4572000" y="1052513"/>
            <a:ext cx="0" cy="1008062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18440" name="Rectangle 10"/>
          <p:cNvSpPr>
            <a:spLocks noChangeArrowheads="1"/>
          </p:cNvSpPr>
          <p:nvPr/>
        </p:nvSpPr>
        <p:spPr bwMode="auto">
          <a:xfrm>
            <a:off x="1020763" y="215900"/>
            <a:ext cx="8123237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2000">
                <a:latin typeface="Arial Rounded MT Bold" pitchFamily="34" charset="0"/>
              </a:rPr>
              <a:t>add the ethanolic solution into 100 ml of water, and extract three times with 50 ml of ethyl acetate.</a:t>
            </a:r>
            <a:r>
              <a:rPr lang="en-US" sz="2400"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0"/>
            <a:ext cx="8101012" cy="838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000" u="sng" dirty="0" smtClean="0">
                <a:solidFill>
                  <a:schemeClr val="tx2">
                    <a:satMod val="130000"/>
                  </a:schemeClr>
                </a:solidFill>
                <a:effectLst/>
                <a:latin typeface="Arial Rounded MT Bold" pitchFamily="34" charset="0"/>
                <a:ea typeface="+mj-ea"/>
              </a:rPr>
              <a:t>IDENTIFICATION OF  PODOPHYLLOTOXIN </a:t>
            </a:r>
            <a:r>
              <a:rPr lang="en-US" sz="2000" dirty="0" smtClean="0">
                <a:solidFill>
                  <a:schemeClr val="tx2">
                    <a:satMod val="130000"/>
                  </a:schemeClr>
                </a:solidFill>
                <a:effectLst/>
                <a:latin typeface="Arial Rounded MT Bold" pitchFamily="34" charset="0"/>
                <a:ea typeface="+mj-ea"/>
              </a:rPr>
              <a:t> </a:t>
            </a:r>
            <a:r>
              <a:rPr lang="en-US" sz="2000" u="sng" dirty="0" smtClean="0">
                <a:solidFill>
                  <a:schemeClr val="tx2">
                    <a:satMod val="130000"/>
                  </a:schemeClr>
                </a:solidFill>
                <a:effectLst/>
                <a:latin typeface="Arial Rounded MT Bold" pitchFamily="34" charset="0"/>
                <a:ea typeface="+mj-ea"/>
              </a:rPr>
              <a:t>BY CHROMATOGRAPHY (T.L.C)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785813"/>
            <a:ext cx="9144000" cy="411162"/>
          </a:xfrm>
        </p:spPr>
        <p:txBody>
          <a:bodyPr/>
          <a:lstStyle/>
          <a:p>
            <a:pPr algn="ctr" rtl="0" eaLnBrk="1" hangingPunct="1">
              <a:buFontTx/>
              <a:buNone/>
            </a:pPr>
            <a:r>
              <a:rPr lang="en-US" sz="2000" smtClean="0">
                <a:latin typeface="Arial Rounded MT Bold" pitchFamily="34" charset="0"/>
                <a:cs typeface="Majalla UI"/>
              </a:rPr>
              <a:t>Making the tank</a:t>
            </a:r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4419600" y="1828800"/>
            <a:ext cx="0" cy="533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IQ"/>
          </a:p>
        </p:txBody>
      </p:sp>
      <p:pic>
        <p:nvPicPr>
          <p:cNvPr id="19461" name="Picture 5" descr="ttt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744788"/>
            <a:ext cx="1828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1042988" y="1196975"/>
            <a:ext cx="7975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rtl="0"/>
            <a:r>
              <a:rPr lang="en-US" sz="2000">
                <a:latin typeface="Arial Rounded MT Bold" pitchFamily="34" charset="0"/>
              </a:rPr>
              <a:t>The mobile phase= Chloroform : methanol (90:10)</a:t>
            </a:r>
          </a:p>
          <a:p>
            <a:pPr algn="ctr" rtl="0"/>
            <a:r>
              <a:rPr lang="en-US" sz="2000">
                <a:latin typeface="Arial Rounded MT Bold" pitchFamily="34" charset="0"/>
              </a:rPr>
              <a:t>                                              Dichloromethane :methanol (95:5</a:t>
            </a:r>
            <a:r>
              <a:rPr lang="en-US" sz="2000">
                <a:latin typeface="Arial" pitchFamily="34" charset="0"/>
              </a:rPr>
              <a:t>)</a:t>
            </a:r>
            <a:endParaRPr lang="en-US" sz="2000" b="1">
              <a:latin typeface="Arial" pitchFamily="34" charset="0"/>
            </a:endParaRPr>
          </a:p>
          <a:p>
            <a:pPr algn="l" rtl="0"/>
            <a:r>
              <a:rPr lang="en-US" sz="2000" b="1">
                <a:latin typeface="Arial" pitchFamily="34" charset="0"/>
              </a:rPr>
              <a:t>                                                         </a:t>
            </a:r>
            <a:endParaRPr lang="en-US" sz="2000">
              <a:latin typeface="Arial" pitchFamily="34" charset="0"/>
            </a:endParaRP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2532063" y="2492375"/>
            <a:ext cx="3871912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rtl="0"/>
            <a:r>
              <a:rPr lang="en-US" sz="2000">
                <a:latin typeface="Arial Rounded MT Bold" pitchFamily="34" charset="0"/>
              </a:rPr>
              <a:t>Making the silica gel plates</a:t>
            </a:r>
          </a:p>
          <a:p>
            <a:pPr algn="l" rtl="0"/>
            <a:endParaRPr lang="en-US" sz="2400">
              <a:latin typeface="Arial" pitchFamily="34" charset="0"/>
            </a:endParaRP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2301875" y="3743325"/>
            <a:ext cx="4386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sz="2000">
                <a:latin typeface="Arial Rounded MT Bold" pitchFamily="34" charset="0"/>
              </a:rPr>
              <a:t>Spotting :-  Sample and standard .</a:t>
            </a:r>
          </a:p>
          <a:p>
            <a:pPr algn="ctr"/>
            <a:r>
              <a:rPr lang="en-US" sz="2000">
                <a:latin typeface="Arial Rounded MT Bold" pitchFamily="34" charset="0"/>
              </a:rPr>
              <a:t>Podophyllotoxin     </a:t>
            </a:r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>
            <a:off x="4419600" y="2878138"/>
            <a:ext cx="0" cy="762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 rot="10800000" flipV="1">
            <a:off x="2843213" y="5380038"/>
            <a:ext cx="40322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sz="2000">
                <a:latin typeface="Arial Rounded MT Bold" pitchFamily="34" charset="0"/>
              </a:rPr>
              <a:t>Detection : U.V  254 nm     </a:t>
            </a:r>
          </a:p>
          <a:p>
            <a:pPr algn="l"/>
            <a:r>
              <a:rPr lang="en-US" sz="2000">
                <a:latin typeface="Arial Rounded MT Bold" pitchFamily="34" charset="0"/>
              </a:rPr>
              <a:t>Or 50% ethanolic H</a:t>
            </a:r>
            <a:r>
              <a:rPr lang="en-US" sz="2000" baseline="-25000">
                <a:latin typeface="Arial Rounded MT Bold" pitchFamily="34" charset="0"/>
              </a:rPr>
              <a:t>2</a:t>
            </a:r>
            <a:r>
              <a:rPr lang="en-US" sz="2000">
                <a:latin typeface="Arial Rounded MT Bold" pitchFamily="34" charset="0"/>
              </a:rPr>
              <a:t>SO</a:t>
            </a:r>
            <a:r>
              <a:rPr lang="en-US" sz="2000" baseline="-25000">
                <a:latin typeface="Arial Rounded MT Bold" pitchFamily="34" charset="0"/>
              </a:rPr>
              <a:t>4</a:t>
            </a:r>
          </a:p>
          <a:p>
            <a:pPr algn="l"/>
            <a:r>
              <a:rPr lang="en-US" sz="2000">
                <a:latin typeface="Arial Rounded MT Bold" pitchFamily="34" charset="0"/>
              </a:rPr>
              <a:t>Or concentrated H</a:t>
            </a:r>
            <a:r>
              <a:rPr lang="en-US" sz="2000" baseline="-25000">
                <a:latin typeface="Arial Rounded MT Bold" pitchFamily="34" charset="0"/>
              </a:rPr>
              <a:t>2</a:t>
            </a:r>
            <a:r>
              <a:rPr lang="en-US" sz="2000">
                <a:latin typeface="Arial Rounded MT Bold" pitchFamily="34" charset="0"/>
              </a:rPr>
              <a:t>SO</a:t>
            </a:r>
            <a:r>
              <a:rPr lang="en-US" sz="2000" baseline="-25000">
                <a:latin typeface="Arial Rounded MT Bold" pitchFamily="34" charset="0"/>
              </a:rPr>
              <a:t>4</a:t>
            </a:r>
          </a:p>
          <a:p>
            <a:pPr algn="l"/>
            <a:r>
              <a:rPr lang="en-US" sz="2000">
                <a:latin typeface="Arial Rounded MT Bold" pitchFamily="34" charset="0"/>
              </a:rPr>
              <a:t>Or vanillin –sulphuric acid  </a:t>
            </a:r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>
            <a:off x="4419600" y="4610100"/>
            <a:ext cx="0" cy="762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IQ"/>
          </a:p>
        </p:txBody>
      </p:sp>
      <p:pic>
        <p:nvPicPr>
          <p:cNvPr id="19468" name="Picture 14" descr="Copy of TLC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475" y="4795838"/>
            <a:ext cx="1219200" cy="196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9" name="Picture 15" descr="jjjj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225" y="4697413"/>
            <a:ext cx="1366838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0377" y="2840162"/>
            <a:ext cx="568863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Thank you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562</TotalTime>
  <Words>388</Words>
  <Application>Microsoft Office PowerPoint</Application>
  <PresentationFormat>On-screen Show (4:3)</PresentationFormat>
  <Paragraphs>53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انقلاب</vt:lpstr>
      <vt:lpstr>Pharmacognosy  3rd Class, 1st Semester </vt:lpstr>
      <vt:lpstr>Lignans</vt:lpstr>
      <vt:lpstr>Podophyllum </vt:lpstr>
      <vt:lpstr>Podophyllum Emodi </vt:lpstr>
      <vt:lpstr>Podophyllum hexandrum</vt:lpstr>
      <vt:lpstr>Podophyllum peltatum</vt:lpstr>
      <vt:lpstr>Mechanism of action </vt:lpstr>
      <vt:lpstr>PowerPoint Presentation</vt:lpstr>
      <vt:lpstr>Podophyllotoxin structure </vt:lpstr>
      <vt:lpstr>PowerPoint Presentation</vt:lpstr>
      <vt:lpstr>Aim: - to isolate the Podophyllotoxin from Podophyllum.</vt:lpstr>
      <vt:lpstr>PowerPoint Presentation</vt:lpstr>
      <vt:lpstr>IDENTIFICATION OF  PODOPHYLLOTOXIN  BY CHROMATOGRAPHY (T.L.C)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malik almoulik</dc:creator>
  <cp:lastModifiedBy>Maher</cp:lastModifiedBy>
  <cp:revision>83</cp:revision>
  <dcterms:created xsi:type="dcterms:W3CDTF">2011-05-01T09:46:26Z</dcterms:created>
  <dcterms:modified xsi:type="dcterms:W3CDTF">2025-09-16T16:36:55Z</dcterms:modified>
</cp:coreProperties>
</file>