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76" r:id="rId9"/>
    <p:sldId id="263" r:id="rId10"/>
    <p:sldId id="264" r:id="rId11"/>
    <p:sldId id="265" r:id="rId12"/>
    <p:sldId id="267" r:id="rId13"/>
    <p:sldId id="269" r:id="rId14"/>
    <p:sldId id="268" r:id="rId15"/>
    <p:sldId id="270" r:id="rId16"/>
    <p:sldId id="277"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274.48462" units="1/cm"/>
          <inkml:channelProperty channel="Y" name="resolution" value="2261.35254" units="1/cm"/>
          <inkml:channelProperty channel="F" name="resolution" value="7.05615E-7" units="1/dev"/>
          <inkml:channelProperty channel="T" name="resolution" value="1" units="1/dev"/>
        </inkml:channelProperties>
      </inkml:inkSource>
      <inkml:timestamp xml:id="ts0" timeString="2024-01-28T03:22:51.950"/>
    </inkml:context>
    <inkml:brush xml:id="br0">
      <inkml:brushProperty name="width" value="0.05292" units="cm"/>
      <inkml:brushProperty name="height" value="0.05292" units="cm"/>
      <inkml:brushProperty name="color" value="#FF0000"/>
    </inkml:brush>
  </inkml:definitions>
  <inkml:trace contextRef="#ctx0" brushRef="#br0">21488 11573 922 0,'-23'19'-43'0,"8"21"-96"0,-14-3-43 0,0 2-18 16,1 0 0-16,2-17 43 0</inkml:trace>
  <inkml:trace contextRef="#ctx0" brushRef="#br0" timeOffset="125.018">21072 11133 452 0,'57'-16'194'0,"5"-4"11"0,9-6-102 15,-17 27-106-15,-13 19 3 0,-17 18-4 0,-27-1-75 16,-2 32-102-16,-8-1-4 0,-2-3-19 0,4 5-9 16,0-19 129-16</inkml:trace>
  <inkml:trace contextRef="#ctx0" brushRef="#br0" timeOffset="296.863">21439 11418 580 0,'40'-61'191'0,"8"18"-6"0,-28 36-188 16,-42 40-113-16,-21 37-87 0,-10 10 0 16,-13-5-5-16,9 12-1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274.48462" units="1/cm"/>
          <inkml:channelProperty channel="Y" name="resolution" value="2261.35254" units="1/cm"/>
          <inkml:channelProperty channel="F" name="resolution" value="7.05615E-7" units="1/dev"/>
          <inkml:channelProperty channel="T" name="resolution" value="1" units="1/dev"/>
        </inkml:channelProperties>
      </inkml:inkSource>
      <inkml:timestamp xml:id="ts0" timeString="2024-01-28T03:23:55.277"/>
    </inkml:context>
    <inkml:brush xml:id="br0">
      <inkml:brushProperty name="width" value="0.05292" units="cm"/>
      <inkml:brushProperty name="height" value="0.05292" units="cm"/>
      <inkml:brushProperty name="color" value="#FF0000"/>
    </inkml:brush>
  </inkml:definitions>
  <inkml:trace contextRef="#ctx0" brushRef="#br0">15177 4141 702 0,'5'75'229'0,"5"22"-137"0,-6 3-92 16,-8-9 0-16,-2-12 0 0,-12-31 0 0,2-8-124 15,-17-40-88-15,-1-22-15 0,1-22 4 0,0-11 0 16,10-2 210-16</inkml:trace>
  <inkml:trace contextRef="#ctx0" brushRef="#br0" timeOffset="984.3519">16539 16195 980 0,'0'0'-4'16,"0"0"-2"-16,10 18-122 0,-28-8-55 0,-12-2-18 16,3-8-12-16,1-20 0 0</inkml:trace>
  <inkml:trace contextRef="#ctx0" brushRef="#br0" timeOffset="1515.565">18531 12765 982 0,'30'-10'1'0,"18"1"-3"0,3-2 0 16,4 9 0-16,-2-1-2 0,-12 12-27 15,0 27-83-15,-25 3-69 0,-42 27-5 16,-24 5-14-16,-6-6-5 0,2-12 160 15</inkml:trace>
  <inkml:trace contextRef="#ctx0" brushRef="#br0" timeOffset="2140.545">4642 3068 398 0,'0'0'42'0,"27"8"-24"16,-27-8-223-16,21 24-4 0,-21-24 166 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274.48462" units="1/cm"/>
          <inkml:channelProperty channel="Y" name="resolution" value="2261.35254" units="1/cm"/>
          <inkml:channelProperty channel="F" name="resolution" value="7.05615E-7" units="1/dev"/>
          <inkml:channelProperty channel="T" name="resolution" value="1" units="1/dev"/>
        </inkml:channelProperties>
      </inkml:inkSource>
      <inkml:timestamp xml:id="ts0" timeString="2024-01-28T03:33:08.341"/>
    </inkml:context>
    <inkml:brush xml:id="br0">
      <inkml:brushProperty name="width" value="0.05292" units="cm"/>
      <inkml:brushProperty name="height" value="0.05292" units="cm"/>
      <inkml:brushProperty name="color" value="#FF0000"/>
    </inkml:brush>
  </inkml:definitions>
  <inkml:trace contextRef="#ctx0" brushRef="#br0">748 17797 944 0,'0'0'-4'0,"0"0"3"16,22-12-19-16,-22 12-24 0,26 28-71 0,-26-28-55 15,32 46-25-15,-32-46-4 16,19 52 4-16,-19-52 195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274.48462" units="1/cm"/>
          <inkml:channelProperty channel="Y" name="resolution" value="2261.35254" units="1/cm"/>
          <inkml:channelProperty channel="F" name="resolution" value="7.05615E-7" units="1/dev"/>
          <inkml:channelProperty channel="T" name="resolution" value="1" units="1/dev"/>
        </inkml:channelProperties>
      </inkml:inkSource>
      <inkml:timestamp xml:id="ts0" timeString="2024-01-28T03:34:58.741"/>
    </inkml:context>
    <inkml:brush xml:id="br0">
      <inkml:brushProperty name="width" value="0.05292" units="cm"/>
      <inkml:brushProperty name="height" value="0.05292" units="cm"/>
      <inkml:brushProperty name="color" value="#FF0000"/>
    </inkml:brush>
  </inkml:definitions>
  <inkml:trace contextRef="#ctx0" brushRef="#br0">3382 13557 525 0,'29'12'167'0,"-29"-12"-42"0,33 15-246 15,-33-15-30-15,25 39-35 0,-19-13-10 0,-6 3 34 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v"/>
          <inkml:channel name="T" type="integer" max="2.14748E9" units="dev"/>
        </inkml:traceFormat>
        <inkml:channelProperties>
          <inkml:channelProperty channel="X" name="resolution" value="1274.48462" units="1/cm"/>
          <inkml:channelProperty channel="Y" name="resolution" value="2261.35254" units="1/cm"/>
          <inkml:channelProperty channel="F" name="resolution" value="7.05615E-7" units="1/dev"/>
          <inkml:channelProperty channel="T" name="resolution" value="1" units="1/dev"/>
        </inkml:channelProperties>
      </inkml:inkSource>
      <inkml:timestamp xml:id="ts0" timeString="2024-01-28T03:38:52.389"/>
    </inkml:context>
    <inkml:brush xml:id="br0">
      <inkml:brushProperty name="width" value="0.05292" units="cm"/>
      <inkml:brushProperty name="height" value="0.05292" units="cm"/>
      <inkml:brushProperty name="color" value="#FF0000"/>
    </inkml:brush>
  </inkml:definitions>
  <inkml:trace contextRef="#ctx0" brushRef="#br0">1332 14887 636 0,'0'0'211'0,"20"-19"-35"15,9 4-176-15,-29 15 0 16,15-17-70-16,-15 17-73 0,0 0-53 15,4-21-6-15,-19-3-3 0,-4 3-1 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2D1C758-CDF5-4428-A53C-D57FBCF81E29}"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8525830-DDC9-46E4-B18E-CBF751F7945F}" type="datetimeFigureOut">
              <a:rPr lang="en-US" smtClean="0"/>
              <a:pPr/>
              <a:t>1/19/2025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1C758-CDF5-4428-A53C-D57FBCF81E2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8525830-DDC9-46E4-B18E-CBF751F7945F}" type="datetimeFigureOut">
              <a:rPr lang="en-US" smtClean="0"/>
              <a:pPr/>
              <a:t>1/19/2025</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2D1C758-CDF5-4428-A53C-D57FBCF81E29}"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customXml" Target="../ink/ink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914400"/>
            <a:ext cx="7772400" cy="2133600"/>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l"/>
            <a:r>
              <a:rPr lang="en-US" sz="48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
            </a:r>
            <a:br>
              <a:rPr lang="en-US" sz="48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br>
            <a:r>
              <a:rPr lang="en-US" sz="48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              </a:t>
            </a:r>
            <a:r>
              <a:rPr lang="en-ZA" sz="4800"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ALKALOIDS</a:t>
            </a:r>
            <a:endParaRPr lang="en-US"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endParaRPr>
          </a:p>
        </p:txBody>
      </p:sp>
      <p:sp>
        <p:nvSpPr>
          <p:cNvPr id="4" name="TextBox 3"/>
          <p:cNvSpPr txBox="1"/>
          <p:nvPr/>
        </p:nvSpPr>
        <p:spPr>
          <a:xfrm flipH="1">
            <a:off x="0" y="990600"/>
            <a:ext cx="5181600" cy="830997"/>
          </a:xfrm>
          <a:prstGeom prst="rect">
            <a:avLst/>
          </a:prstGeom>
          <a:noFill/>
        </p:spPr>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 Pharmacognosy</a:t>
            </a:r>
            <a:br>
              <a:rPr lang="en-US"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br>
            <a:r>
              <a:rPr lang="en-US"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Rounded MT Bold" pitchFamily="34" charset="0"/>
              </a:rPr>
              <a:t> </a:t>
            </a:r>
            <a:r>
              <a:rPr lang="en-US" sz="2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3rd stage, 2nd Semester</a:t>
            </a:r>
          </a:p>
        </p:txBody>
      </p:sp>
      <p:sp>
        <p:nvSpPr>
          <p:cNvPr id="6" name="Subtitle 2"/>
          <p:cNvSpPr txBox="1">
            <a:spLocks/>
          </p:cNvSpPr>
          <p:nvPr/>
        </p:nvSpPr>
        <p:spPr>
          <a:xfrm>
            <a:off x="5867400" y="914400"/>
            <a:ext cx="2971800" cy="914400"/>
          </a:xfrm>
          <a:prstGeom prst="rect">
            <a:avLst/>
          </a:prstGeom>
        </p:spPr>
        <p:txBody>
          <a:bodyPr vert="horz" lIns="0" rIns="18288">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5400" b="1" i="0" u="none" strike="noStrike" kern="1200" cap="all" spc="0" normalizeH="0" baseline="0" noProof="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uLnTx/>
                <a:uFillTx/>
                <a:latin typeface="Arial Rounded MT Bold" pitchFamily="34" charset="0"/>
                <a:ea typeface="+mn-ea"/>
                <a:cs typeface="+mn-cs"/>
              </a:rPr>
              <a:t>Lab.1</a:t>
            </a:r>
          </a:p>
        </p:txBody>
      </p:sp>
      <p:pic>
        <p:nvPicPr>
          <p:cNvPr id="5" name="Picture 6" descr="Morphine_sulfate2"/>
          <p:cNvPicPr>
            <a:picLocks noChangeAspect="1" noChangeArrowheads="1"/>
          </p:cNvPicPr>
          <p:nvPr/>
        </p:nvPicPr>
        <p:blipFill>
          <a:blip r:embed="rId2" cstate="print"/>
          <a:srcRect/>
          <a:stretch>
            <a:fillRect/>
          </a:stretch>
        </p:blipFill>
        <p:spPr bwMode="auto">
          <a:xfrm>
            <a:off x="0" y="3657600"/>
            <a:ext cx="3048000" cy="3200400"/>
          </a:xfrm>
          <a:prstGeom prst="rect">
            <a:avLst/>
          </a:prstGeom>
          <a:ln>
            <a:noFill/>
          </a:ln>
          <a:effectLst>
            <a:softEdge rad="112500"/>
          </a:effectLst>
        </p:spPr>
      </p:pic>
      <p:pic>
        <p:nvPicPr>
          <p:cNvPr id="7" name="Picture 6" descr="1.jpg"/>
          <p:cNvPicPr>
            <a:picLocks noChangeAspect="1"/>
          </p:cNvPicPr>
          <p:nvPr/>
        </p:nvPicPr>
        <p:blipFill>
          <a:blip r:embed="rId3" cstate="print"/>
          <a:stretch>
            <a:fillRect/>
          </a:stretch>
        </p:blipFill>
        <p:spPr>
          <a:xfrm>
            <a:off x="6096000" y="3657600"/>
            <a:ext cx="3048000" cy="3200400"/>
          </a:xfrm>
          <a:prstGeom prst="rect">
            <a:avLst/>
          </a:prstGeom>
          <a:ln>
            <a:noFill/>
          </a:ln>
          <a:effectLst>
            <a:softEdge rad="112500"/>
          </a:effectLst>
        </p:spPr>
      </p:pic>
      <p:pic>
        <p:nvPicPr>
          <p:cNvPr id="8" name="Picture 7" descr="2.jpg"/>
          <p:cNvPicPr>
            <a:picLocks noChangeAspect="1"/>
          </p:cNvPicPr>
          <p:nvPr/>
        </p:nvPicPr>
        <p:blipFill>
          <a:blip r:embed="rId4" cstate="print"/>
          <a:stretch>
            <a:fillRect/>
          </a:stretch>
        </p:blipFill>
        <p:spPr>
          <a:xfrm>
            <a:off x="3048000" y="3657600"/>
            <a:ext cx="3048000" cy="3200400"/>
          </a:xfrm>
          <a:prstGeom prst="rect">
            <a:avLst/>
          </a:prstGeom>
          <a:ln>
            <a:noFill/>
          </a:ln>
          <a:effectLst>
            <a:softEdge rad="112500"/>
          </a:effectLst>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xmlns="" id="{DA1076CC-0253-4B89-986C-018C95E1202F}"/>
                  </a:ext>
                </a:extLst>
              </p14:cNvPr>
              <p14:cNvContentPartPr/>
              <p14:nvPr/>
            </p14:nvContentPartPr>
            <p14:xfrm>
              <a:off x="7585920" y="3985560"/>
              <a:ext cx="171360" cy="251640"/>
            </p14:xfrm>
          </p:contentPart>
        </mc:Choice>
        <mc:Fallback xmlns="">
          <p:pic>
            <p:nvPicPr>
              <p:cNvPr id="3" name="Ink 2">
                <a:extLst>
                  <a:ext uri="{FF2B5EF4-FFF2-40B4-BE49-F238E27FC236}">
                    <a16:creationId xmlns:a16="http://schemas.microsoft.com/office/drawing/2014/main" id="{DA1076CC-0253-4B89-986C-018C95E1202F}"/>
                  </a:ext>
                </a:extLst>
              </p:cNvPr>
              <p:cNvPicPr/>
              <p:nvPr/>
            </p:nvPicPr>
            <p:blipFill>
              <a:blip r:embed="rId6"/>
              <a:stretch>
                <a:fillRect/>
              </a:stretch>
            </p:blipFill>
            <p:spPr>
              <a:xfrm>
                <a:off x="7576560" y="3976200"/>
                <a:ext cx="190080" cy="270360"/>
              </a:xfrm>
              <a:prstGeom prst="rect">
                <a:avLst/>
              </a:prstGeom>
            </p:spPr>
          </p:pic>
        </mc:Fallback>
      </mc:AlternateContent>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914400"/>
          </a:xfrm>
        </p:spPr>
        <p:txBody>
          <a:bodyPr>
            <a:normAutofit/>
          </a:bodyPr>
          <a:lstStyle/>
          <a:p>
            <a:r>
              <a:rPr lang="en-US" sz="3200" b="1" dirty="0">
                <a:solidFill>
                  <a:schemeClr val="tx1"/>
                </a:solidFill>
                <a:latin typeface="Arial Rounded MT Bold" pitchFamily="34" charset="0"/>
              </a:rPr>
              <a:t>Introduction</a:t>
            </a:r>
          </a:p>
        </p:txBody>
      </p:sp>
      <p:sp>
        <p:nvSpPr>
          <p:cNvPr id="3" name="Content Placeholder 2"/>
          <p:cNvSpPr>
            <a:spLocks noGrp="1"/>
          </p:cNvSpPr>
          <p:nvPr>
            <p:ph idx="1"/>
          </p:nvPr>
        </p:nvSpPr>
        <p:spPr>
          <a:xfrm>
            <a:off x="0" y="1600200"/>
            <a:ext cx="9144000" cy="5257800"/>
          </a:xfrm>
        </p:spPr>
        <p:txBody>
          <a:bodyPr>
            <a:normAutofit/>
          </a:bodyPr>
          <a:lstStyle/>
          <a:p>
            <a:pPr>
              <a:buFont typeface="Wingdings" pitchFamily="2" charset="2"/>
              <a:buChar char="v"/>
            </a:pPr>
            <a:r>
              <a:rPr lang="en-US" sz="2400" dirty="0">
                <a:latin typeface="Arial Rounded MT Bold" pitchFamily="34" charset="0"/>
              </a:rPr>
              <a:t>Are defined as organic nitrogenous compounds of plant origin that are physiologically active.</a:t>
            </a:r>
          </a:p>
          <a:p>
            <a:pPr>
              <a:buFont typeface="Wingdings" pitchFamily="2" charset="2"/>
              <a:buChar char="v"/>
            </a:pPr>
            <a:r>
              <a:rPr lang="en-US" sz="2400" dirty="0">
                <a:latin typeface="Arial Rounded MT Bold" pitchFamily="34" charset="0"/>
              </a:rPr>
              <a:t>In addition to </a:t>
            </a:r>
            <a:r>
              <a:rPr lang="en-US" sz="2400" dirty="0">
                <a:solidFill>
                  <a:srgbClr val="FF0000"/>
                </a:solidFill>
                <a:latin typeface="Arial Rounded MT Bold" pitchFamily="34" charset="0"/>
              </a:rPr>
              <a:t>carbon, hydrogen and nitrogen,</a:t>
            </a:r>
            <a:r>
              <a:rPr lang="en-US" sz="2400" dirty="0">
                <a:latin typeface="Arial Rounded MT Bold" pitchFamily="34" charset="0"/>
              </a:rPr>
              <a:t> alkaloids may also contain </a:t>
            </a:r>
            <a:r>
              <a:rPr lang="en-US" sz="2400" dirty="0">
                <a:solidFill>
                  <a:srgbClr val="FF0000"/>
                </a:solidFill>
                <a:latin typeface="Arial Rounded MT Bold" pitchFamily="34" charset="0"/>
              </a:rPr>
              <a:t>oxygen, sulfur </a:t>
            </a:r>
            <a:r>
              <a:rPr lang="en-US" sz="2400" dirty="0">
                <a:latin typeface="Arial Rounded MT Bold" pitchFamily="34" charset="0"/>
              </a:rPr>
              <a:t>and more rarely other elements such as </a:t>
            </a:r>
            <a:r>
              <a:rPr lang="en-US" sz="2400" dirty="0">
                <a:solidFill>
                  <a:srgbClr val="FF0000"/>
                </a:solidFill>
                <a:latin typeface="Arial Rounded MT Bold" pitchFamily="34" charset="0"/>
              </a:rPr>
              <a:t>chlorine, bromine, and phosphorus.</a:t>
            </a:r>
          </a:p>
          <a:p>
            <a:pPr>
              <a:buFont typeface="Wingdings" pitchFamily="2" charset="2"/>
              <a:buChar char="v"/>
            </a:pPr>
            <a:r>
              <a:rPr lang="en-US" sz="2400" dirty="0"/>
              <a:t> </a:t>
            </a:r>
            <a:r>
              <a:rPr lang="en-US" sz="2400" dirty="0">
                <a:latin typeface="Arial Rounded MT Bold" pitchFamily="34" charset="0"/>
              </a:rPr>
              <a:t>The following families represent good examples:-</a:t>
            </a:r>
          </a:p>
          <a:p>
            <a:pPr>
              <a:buFont typeface="Wingdings" pitchFamily="2" charset="2"/>
              <a:buChar char="ü"/>
            </a:pPr>
            <a:r>
              <a:rPr lang="en-US" sz="2400" dirty="0">
                <a:latin typeface="Arial Rounded MT Bold" pitchFamily="34" charset="0"/>
              </a:rPr>
              <a:t>Leguminosae</a:t>
            </a:r>
          </a:p>
          <a:p>
            <a:pPr>
              <a:buFont typeface="Wingdings" pitchFamily="2" charset="2"/>
              <a:buChar char="ü"/>
            </a:pPr>
            <a:r>
              <a:rPr lang="en-US" sz="2400" dirty="0">
                <a:latin typeface="Arial Rounded MT Bold" pitchFamily="34" charset="0"/>
              </a:rPr>
              <a:t> Papaveraceae</a:t>
            </a:r>
          </a:p>
          <a:p>
            <a:pPr>
              <a:buFont typeface="Wingdings" pitchFamily="2" charset="2"/>
              <a:buChar char="ü"/>
            </a:pPr>
            <a:r>
              <a:rPr lang="en-US" sz="2400" dirty="0">
                <a:latin typeface="Arial Rounded MT Bold" pitchFamily="34" charset="0"/>
              </a:rPr>
              <a:t>Ranunculaceae</a:t>
            </a:r>
          </a:p>
          <a:p>
            <a:pPr>
              <a:buFont typeface="Wingdings" pitchFamily="2" charset="2"/>
              <a:buChar char="ü"/>
            </a:pPr>
            <a:r>
              <a:rPr lang="en-US" sz="2400" dirty="0">
                <a:latin typeface="Arial Rounded MT Bold" pitchFamily="34" charset="0"/>
              </a:rPr>
              <a:t>Rubiaceae</a:t>
            </a:r>
          </a:p>
          <a:p>
            <a:pPr>
              <a:buFont typeface="Wingdings" pitchFamily="2" charset="2"/>
              <a:buChar char="ü"/>
            </a:pPr>
            <a:r>
              <a:rPr lang="en-US" sz="2400" dirty="0">
                <a:latin typeface="Arial Rounded MT Bold" pitchFamily="34" charset="0"/>
              </a:rPr>
              <a:t>Solanaceae</a:t>
            </a:r>
          </a:p>
          <a:p>
            <a:pPr>
              <a:buFont typeface="Wingdings" pitchFamily="2" charset="2"/>
              <a:buChar char="ü"/>
            </a:pPr>
            <a:r>
              <a:rPr lang="en-US" sz="2400" dirty="0" err="1">
                <a:latin typeface="Arial Rounded MT Bold" pitchFamily="34" charset="0"/>
              </a:rPr>
              <a:t>Berberidaceae</a:t>
            </a:r>
            <a:endParaRPr lang="en-US" sz="2400" dirty="0">
              <a:solidFill>
                <a:srgbClr val="FF0000"/>
              </a:solidFill>
              <a:latin typeface="Arial Rounded MT Bold" pitchFamily="34"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48890DBE-0B92-4559-AE10-ACC6EF7C87E7}"/>
                  </a:ext>
                </a:extLst>
              </p14:cNvPr>
              <p14:cNvContentPartPr/>
              <p14:nvPr/>
            </p14:nvContentPartPr>
            <p14:xfrm>
              <a:off x="1671120" y="1104480"/>
              <a:ext cx="5121000" cy="4739040"/>
            </p14:xfrm>
          </p:contentPart>
        </mc:Choice>
        <mc:Fallback xmlns="">
          <p:pic>
            <p:nvPicPr>
              <p:cNvPr id="4" name="Ink 3">
                <a:extLst>
                  <a:ext uri="{FF2B5EF4-FFF2-40B4-BE49-F238E27FC236}">
                    <a16:creationId xmlns:a16="http://schemas.microsoft.com/office/drawing/2014/main" id="{48890DBE-0B92-4559-AE10-ACC6EF7C87E7}"/>
                  </a:ext>
                </a:extLst>
              </p:cNvPr>
              <p:cNvPicPr/>
              <p:nvPr/>
            </p:nvPicPr>
            <p:blipFill>
              <a:blip r:embed="rId3"/>
              <a:stretch>
                <a:fillRect/>
              </a:stretch>
            </p:blipFill>
            <p:spPr>
              <a:xfrm>
                <a:off x="1661760" y="1095120"/>
                <a:ext cx="5139720" cy="4757760"/>
              </a:xfrm>
              <a:prstGeom prst="rect">
                <a:avLst/>
              </a:prstGeom>
            </p:spPr>
          </p:pic>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819912"/>
          </a:xfrm>
        </p:spPr>
        <p:txBody>
          <a:bodyPr>
            <a:normAutofit/>
          </a:bodyPr>
          <a:lstStyle/>
          <a:p>
            <a:r>
              <a:rPr lang="en-US" sz="3200" b="1" dirty="0">
                <a:solidFill>
                  <a:schemeClr val="tx1"/>
                </a:solidFill>
                <a:latin typeface="Arial Rounded MT Bold" pitchFamily="34" charset="0"/>
              </a:rPr>
              <a:t>Sources of Alkaloids</a:t>
            </a:r>
            <a:endParaRPr lang="en-US" sz="3200" dirty="0">
              <a:solidFill>
                <a:schemeClr val="tx1"/>
              </a:solidFill>
              <a:latin typeface="Arial Rounded MT Bold" pitchFamily="34" charset="0"/>
            </a:endParaRPr>
          </a:p>
        </p:txBody>
      </p:sp>
      <p:sp>
        <p:nvSpPr>
          <p:cNvPr id="3" name="Content Placeholder 2"/>
          <p:cNvSpPr>
            <a:spLocks noGrp="1"/>
          </p:cNvSpPr>
          <p:nvPr>
            <p:ph idx="1"/>
          </p:nvPr>
        </p:nvSpPr>
        <p:spPr>
          <a:xfrm>
            <a:off x="0" y="1676400"/>
            <a:ext cx="9144000" cy="5181600"/>
          </a:xfrm>
        </p:spPr>
        <p:txBody>
          <a:bodyPr>
            <a:normAutofit/>
          </a:bodyPr>
          <a:lstStyle/>
          <a:p>
            <a:pPr>
              <a:buFont typeface="Wingdings" pitchFamily="2" charset="2"/>
              <a:buChar char="v"/>
            </a:pPr>
            <a:r>
              <a:rPr lang="en-US" sz="2400" b="1" dirty="0">
                <a:solidFill>
                  <a:schemeClr val="accent3"/>
                </a:solidFill>
                <a:latin typeface="Arial Rounded MT Bold" pitchFamily="34" charset="0"/>
              </a:rPr>
              <a:t>Natural sources</a:t>
            </a:r>
          </a:p>
          <a:p>
            <a:pPr marL="514350" indent="-514350">
              <a:buFont typeface="+mj-lt"/>
              <a:buAutoNum type="alphaLcParenR"/>
            </a:pPr>
            <a:r>
              <a:rPr lang="en-US" sz="2400" dirty="0">
                <a:latin typeface="Arial Rounded MT Bold" pitchFamily="34" charset="0"/>
              </a:rPr>
              <a:t>Plants (ephedrine) </a:t>
            </a:r>
            <a:r>
              <a:rPr lang="en-US" sz="2400" i="1" dirty="0">
                <a:latin typeface="Arial Rounded MT Bold" pitchFamily="34" charset="0"/>
              </a:rPr>
              <a:t>Ephedra sinica </a:t>
            </a:r>
          </a:p>
          <a:p>
            <a:pPr marL="514350" indent="-514350">
              <a:buFont typeface="+mj-lt"/>
              <a:buAutoNum type="alphaLcParenR"/>
            </a:pPr>
            <a:r>
              <a:rPr lang="en-US" sz="2400" dirty="0">
                <a:latin typeface="Arial Rounded MT Bold" pitchFamily="34" charset="0"/>
              </a:rPr>
              <a:t>Animal (bufotenin) from skin </a:t>
            </a:r>
          </a:p>
          <a:p>
            <a:pPr marL="514350" indent="-514350">
              <a:buFont typeface="+mj-lt"/>
              <a:buAutoNum type="alphaLcParenR"/>
            </a:pPr>
            <a:r>
              <a:rPr lang="en-US" sz="2400" dirty="0">
                <a:latin typeface="Arial Rounded MT Bold" pitchFamily="34" charset="0"/>
              </a:rPr>
              <a:t>Bacteria</a:t>
            </a:r>
          </a:p>
          <a:p>
            <a:pPr marL="514350" indent="-514350">
              <a:buFont typeface="+mj-lt"/>
              <a:buAutoNum type="alphaLcParenR"/>
            </a:pPr>
            <a:r>
              <a:rPr lang="en-US" sz="2400" dirty="0">
                <a:latin typeface="Arial Rounded MT Bold" pitchFamily="34" charset="0"/>
              </a:rPr>
              <a:t>Fungi (psilocybin) from </a:t>
            </a:r>
            <a:r>
              <a:rPr lang="en-US" sz="2400" i="1" dirty="0">
                <a:solidFill>
                  <a:schemeClr val="accent3"/>
                </a:solidFill>
                <a:latin typeface="Arial Rounded MT Bold" pitchFamily="34" charset="0"/>
              </a:rPr>
              <a:t>Psilocybe</a:t>
            </a:r>
          </a:p>
          <a:p>
            <a:pPr>
              <a:buFont typeface="Wingdings" pitchFamily="2" charset="2"/>
              <a:buChar char="v"/>
            </a:pPr>
            <a:r>
              <a:rPr lang="en-US" sz="2400" dirty="0">
                <a:latin typeface="Arial Rounded MT Bold" pitchFamily="34" charset="0"/>
              </a:rPr>
              <a:t>  </a:t>
            </a:r>
            <a:r>
              <a:rPr lang="en-US" sz="2400" b="1" dirty="0">
                <a:solidFill>
                  <a:schemeClr val="accent3"/>
                </a:solidFill>
                <a:latin typeface="Arial Rounded MT Bold" pitchFamily="34" charset="0"/>
              </a:rPr>
              <a:t>Industrial sources </a:t>
            </a:r>
          </a:p>
          <a:p>
            <a:pPr>
              <a:buFont typeface="Wingdings" pitchFamily="2" charset="2"/>
              <a:buChar char="ü"/>
            </a:pPr>
            <a:r>
              <a:rPr lang="en-US" sz="2400" dirty="0">
                <a:latin typeface="Arial Rounded MT Bold" pitchFamily="34" charset="0"/>
              </a:rPr>
              <a:t>Nicotinic acid can be synthesized from tryptophan or aspartic acid.</a:t>
            </a:r>
          </a:p>
          <a:p>
            <a:pPr algn="just">
              <a:buNone/>
            </a:pPr>
            <a:endParaRPr lang="en-US" sz="2400" dirty="0">
              <a:latin typeface="Arial Rounded MT Bold" pitchFamily="34" charset="0"/>
            </a:endParaRPr>
          </a:p>
          <a:p>
            <a:pPr>
              <a:buNone/>
            </a:pPr>
            <a:endParaRPr lang="en-US" sz="3200" dirty="0">
              <a:solidFill>
                <a:schemeClr val="accent3"/>
              </a:solidFill>
              <a:latin typeface="Arial Rounded MT Bold" pitchFamily="34" charset="0"/>
            </a:endParaRP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991600" cy="1219200"/>
          </a:xfrm>
        </p:spPr>
        <p:txBody>
          <a:bodyPr>
            <a:normAutofit fontScale="90000"/>
          </a:bodyPr>
          <a:lstStyle/>
          <a:p>
            <a:r>
              <a:rPr lang="en-US" dirty="0"/>
              <a:t/>
            </a:r>
            <a:br>
              <a:rPr lang="en-US" dirty="0"/>
            </a:br>
            <a:r>
              <a:rPr lang="en-US" sz="5400" b="1" dirty="0">
                <a:solidFill>
                  <a:schemeClr val="tx1"/>
                </a:solidFill>
                <a:latin typeface="Arial Rounded MT Bold" pitchFamily="34" charset="0"/>
              </a:rPr>
              <a:t> </a:t>
            </a:r>
            <a:r>
              <a:rPr lang="en-US" sz="3100" b="1" dirty="0">
                <a:solidFill>
                  <a:schemeClr val="tx1"/>
                </a:solidFill>
                <a:latin typeface="Arial Rounded MT Bold" pitchFamily="34" charset="0"/>
              </a:rPr>
              <a:t>The names of alkaloids are obtained in various    ways:-</a:t>
            </a:r>
            <a:endParaRPr lang="en-US" sz="3100" dirty="0"/>
          </a:p>
        </p:txBody>
      </p:sp>
      <p:sp>
        <p:nvSpPr>
          <p:cNvPr id="3" name="Content Placeholder 2"/>
          <p:cNvSpPr>
            <a:spLocks noGrp="1"/>
          </p:cNvSpPr>
          <p:nvPr>
            <p:ph idx="1"/>
          </p:nvPr>
        </p:nvSpPr>
        <p:spPr>
          <a:xfrm>
            <a:off x="0" y="1524000"/>
            <a:ext cx="9144000" cy="5334000"/>
          </a:xfrm>
        </p:spPr>
        <p:txBody>
          <a:bodyPr/>
          <a:lstStyle/>
          <a:p>
            <a:pPr marL="596646" indent="-514350">
              <a:buFont typeface="+mj-lt"/>
              <a:buAutoNum type="arabicParenR"/>
            </a:pPr>
            <a:r>
              <a:rPr lang="en-US" sz="2400" dirty="0">
                <a:latin typeface="Arial Rounded MT Bold" pitchFamily="34" charset="0"/>
              </a:rPr>
              <a:t>From the generic name of the plant as    atropine  </a:t>
            </a:r>
            <a:r>
              <a:rPr lang="en-US" sz="2400" i="1" dirty="0">
                <a:solidFill>
                  <a:srgbClr val="C00000"/>
                </a:solidFill>
                <a:latin typeface="Arial Rounded MT Bold" pitchFamily="34" charset="0"/>
              </a:rPr>
              <a:t>Atropa belladonna </a:t>
            </a:r>
          </a:p>
          <a:p>
            <a:pPr marL="596646" indent="-514350">
              <a:buFont typeface="+mj-lt"/>
              <a:buAutoNum type="arabicParenR"/>
            </a:pPr>
            <a:r>
              <a:rPr lang="en-US" sz="2400" dirty="0">
                <a:latin typeface="Arial Rounded MT Bold" pitchFamily="34" charset="0"/>
              </a:rPr>
              <a:t>From the specific name of the plant as cocaine </a:t>
            </a:r>
            <a:r>
              <a:rPr lang="en-US" sz="2400" i="1" dirty="0">
                <a:solidFill>
                  <a:schemeClr val="accent3"/>
                </a:solidFill>
                <a:latin typeface="Arial Rounded MT Bold" pitchFamily="34" charset="0"/>
              </a:rPr>
              <a:t>Erythroxylum coca.</a:t>
            </a:r>
          </a:p>
          <a:p>
            <a:pPr marL="596646" indent="-514350">
              <a:buFont typeface="+mj-lt"/>
              <a:buAutoNum type="arabicParenR"/>
            </a:pPr>
            <a:r>
              <a:rPr lang="en-US" sz="2400" dirty="0">
                <a:latin typeface="Arial Rounded MT Bold" pitchFamily="34" charset="0"/>
              </a:rPr>
              <a:t>From the common name of the drug ergotamine(ergot) .</a:t>
            </a:r>
          </a:p>
          <a:p>
            <a:pPr marL="596646" indent="-514350">
              <a:buFont typeface="+mj-lt"/>
              <a:buAutoNum type="arabicParenR"/>
            </a:pPr>
            <a:r>
              <a:rPr lang="en-US" sz="2400" dirty="0">
                <a:latin typeface="Arial Rounded MT Bold" pitchFamily="34" charset="0"/>
              </a:rPr>
              <a:t>From their physiologic activity as </a:t>
            </a:r>
            <a:r>
              <a:rPr lang="en-ZA" sz="2400" dirty="0">
                <a:solidFill>
                  <a:schemeClr val="accent3"/>
                </a:solidFill>
                <a:latin typeface="Arial Rounded MT Bold" pitchFamily="34" charset="0"/>
              </a:rPr>
              <a:t>emetine producing emesis.</a:t>
            </a:r>
            <a:endParaRPr lang="en-US" sz="2400" dirty="0">
              <a:solidFill>
                <a:schemeClr val="accent3"/>
              </a:solidFill>
              <a:latin typeface="Arial Rounded MT Bold" pitchFamily="34" charset="0"/>
            </a:endParaRPr>
          </a:p>
          <a:p>
            <a:pPr marL="596646" indent="-514350">
              <a:buFont typeface="+mj-lt"/>
              <a:buAutoNum type="arabicParenR"/>
            </a:pPr>
            <a:r>
              <a:rPr lang="en-US" sz="2400" dirty="0">
                <a:latin typeface="Arial Rounded MT Bold" pitchFamily="34" charset="0"/>
              </a:rPr>
              <a:t>From the discoverer as </a:t>
            </a:r>
            <a:r>
              <a:rPr lang="en-US" sz="2400" dirty="0">
                <a:solidFill>
                  <a:schemeClr val="accent3"/>
                </a:solidFill>
                <a:latin typeface="Arial Rounded MT Bold" pitchFamily="34" charset="0"/>
              </a:rPr>
              <a:t>pelletrine.</a:t>
            </a:r>
          </a:p>
          <a:p>
            <a:pPr marL="596646" indent="-514350">
              <a:buFont typeface="+mj-lt"/>
              <a:buAutoNum type="arabicParenR"/>
            </a:pPr>
            <a:r>
              <a:rPr lang="en-ZA" sz="2400" dirty="0">
                <a:solidFill>
                  <a:srgbClr val="000000"/>
                </a:solidFill>
                <a:effectLst>
                  <a:outerShdw blurRad="38100" dist="38100" dir="2700000" algn="tl">
                    <a:srgbClr val="FFFFFF"/>
                  </a:outerShdw>
                </a:effectLst>
                <a:latin typeface="Arial Rounded MT Bold" pitchFamily="34" charset="0"/>
              </a:rPr>
              <a:t>Other – e.g. morphine derived from ancient Greek mythology – </a:t>
            </a:r>
            <a:r>
              <a:rPr lang="en-ZA" sz="2400" dirty="0">
                <a:solidFill>
                  <a:schemeClr val="accent3"/>
                </a:solidFill>
                <a:effectLst>
                  <a:outerShdw blurRad="38100" dist="38100" dir="2700000" algn="tl">
                    <a:srgbClr val="FFFFFF"/>
                  </a:outerShdw>
                </a:effectLst>
                <a:latin typeface="Arial Rounded MT Bold" pitchFamily="34" charset="0"/>
              </a:rPr>
              <a:t>Morpheus – god of dreams</a:t>
            </a:r>
            <a:endParaRPr lang="en-GB" sz="2400" dirty="0">
              <a:solidFill>
                <a:schemeClr val="accent3"/>
              </a:solidFill>
              <a:effectLst>
                <a:outerShdw blurRad="38100" dist="38100" dir="2700000" algn="tl">
                  <a:srgbClr val="FFFFFF"/>
                </a:outerShdw>
              </a:effectLst>
              <a:latin typeface="Arial Rounded MT Bold" pitchFamily="34" charset="0"/>
            </a:endParaRP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914400"/>
          </a:xfrm>
        </p:spPr>
        <p:txBody>
          <a:bodyPr>
            <a:normAutofit/>
          </a:bodyPr>
          <a:lstStyle/>
          <a:p>
            <a:r>
              <a:rPr lang="en-US" sz="3200" b="1" dirty="0">
                <a:solidFill>
                  <a:schemeClr val="tx1"/>
                </a:solidFill>
                <a:latin typeface="Arial Rounded MT Bold" pitchFamily="34" charset="0"/>
              </a:rPr>
              <a:t>Classification</a:t>
            </a:r>
            <a:endParaRPr lang="en-US" sz="3200" dirty="0">
              <a:solidFill>
                <a:schemeClr val="tx1"/>
              </a:solidFill>
              <a:latin typeface="Arial Rounded MT Bold" pitchFamily="34" charset="0"/>
            </a:endParaRPr>
          </a:p>
        </p:txBody>
      </p:sp>
      <p:sp>
        <p:nvSpPr>
          <p:cNvPr id="3" name="Content Placeholder 2"/>
          <p:cNvSpPr>
            <a:spLocks noGrp="1"/>
          </p:cNvSpPr>
          <p:nvPr>
            <p:ph idx="1"/>
          </p:nvPr>
        </p:nvSpPr>
        <p:spPr>
          <a:xfrm>
            <a:off x="0" y="1524000"/>
            <a:ext cx="9144000" cy="5105400"/>
          </a:xfrm>
        </p:spPr>
        <p:txBody>
          <a:bodyPr>
            <a:normAutofit/>
          </a:bodyPr>
          <a:lstStyle/>
          <a:p>
            <a:pPr>
              <a:buFont typeface="Wingdings" pitchFamily="2" charset="2"/>
              <a:buChar char="v"/>
            </a:pPr>
            <a:r>
              <a:rPr lang="en-US" sz="2800" dirty="0">
                <a:solidFill>
                  <a:schemeClr val="accent3"/>
                </a:solidFill>
                <a:latin typeface="Times New Roman" pitchFamily="18" charset="0"/>
                <a:cs typeface="Times New Roman" pitchFamily="18" charset="0"/>
              </a:rPr>
              <a:t>True alkaloids </a:t>
            </a:r>
            <a:r>
              <a:rPr lang="en-US" sz="2800" dirty="0">
                <a:latin typeface="Times New Roman" pitchFamily="18" charset="0"/>
                <a:cs typeface="Times New Roman" pitchFamily="18" charset="0"/>
              </a:rPr>
              <a:t>characterized by a heterocyclic ring with a nitrogen atom, and are derived from amino acids for example: are atropine, nicotine, and morphine.</a:t>
            </a:r>
          </a:p>
          <a:p>
            <a:pPr marL="0" indent="0">
              <a:buNone/>
            </a:pPr>
            <a:endParaRPr lang="en-US" sz="2800" dirty="0">
              <a:latin typeface="Times New Roman" pitchFamily="18" charset="0"/>
              <a:cs typeface="Times New Roman" pitchFamily="18" charset="0"/>
            </a:endParaRPr>
          </a:p>
          <a:p>
            <a:pPr>
              <a:buFont typeface="Wingdings" pitchFamily="2" charset="2"/>
              <a:buChar char="v"/>
            </a:pPr>
            <a:r>
              <a:rPr lang="en-US" sz="2800" dirty="0">
                <a:solidFill>
                  <a:schemeClr val="accent3"/>
                </a:solidFill>
                <a:latin typeface="Times New Roman" pitchFamily="18" charset="0"/>
                <a:cs typeface="Times New Roman" pitchFamily="18" charset="0"/>
              </a:rPr>
              <a:t>Proto alkaloids </a:t>
            </a:r>
            <a:r>
              <a:rPr lang="en-US" sz="2800" dirty="0">
                <a:latin typeface="Times New Roman" pitchFamily="18" charset="0"/>
                <a:cs typeface="Times New Roman" pitchFamily="18" charset="0"/>
              </a:rPr>
              <a:t>characterized by absence of the heterocyclic ring but also derived from amino acids for example:  adrenaline and ephedrine .</a:t>
            </a:r>
          </a:p>
          <a:p>
            <a:pPr marL="0" indent="0">
              <a:buNone/>
            </a:pPr>
            <a:endParaRPr lang="en-US" sz="2800" dirty="0">
              <a:latin typeface="Times New Roman" pitchFamily="18" charset="0"/>
              <a:cs typeface="Times New Roman" pitchFamily="18" charset="0"/>
            </a:endParaRPr>
          </a:p>
          <a:p>
            <a:pPr>
              <a:buFont typeface="Wingdings" pitchFamily="2" charset="2"/>
              <a:buChar char="v"/>
            </a:pPr>
            <a:r>
              <a:rPr lang="en-US" sz="2800" dirty="0">
                <a:solidFill>
                  <a:schemeClr val="accent3"/>
                </a:solidFill>
                <a:latin typeface="Times New Roman" pitchFamily="18" charset="0"/>
                <a:cs typeface="Times New Roman" pitchFamily="18" charset="0"/>
              </a:rPr>
              <a:t>Pseudo alkaloids </a:t>
            </a:r>
            <a:r>
              <a:rPr lang="en-US" sz="2800" dirty="0">
                <a:latin typeface="Times New Roman" pitchFamily="18" charset="0"/>
                <a:cs typeface="Times New Roman" pitchFamily="18" charset="0"/>
              </a:rPr>
              <a:t> characterized by a heterocyclic ring with a nitrogen atom, but are not derived from amino acids.</a:t>
            </a:r>
          </a:p>
          <a:p>
            <a:pPr>
              <a:buNone/>
            </a:pPr>
            <a:endParaRPr lang="en-US"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5791200"/>
          </a:xfrm>
        </p:spPr>
        <p:txBody>
          <a:bodyPr>
            <a:normAutofit/>
          </a:bodyPr>
          <a:lstStyle/>
          <a:p>
            <a:pPr algn="ctr">
              <a:buNone/>
            </a:pPr>
            <a:r>
              <a:rPr lang="en-US" sz="2800" b="1" dirty="0">
                <a:latin typeface="Times New Roman" pitchFamily="18" charset="0"/>
                <a:cs typeface="Times New Roman" pitchFamily="18" charset="0"/>
              </a:rPr>
              <a:t>In general the alkaloids are classified according to the chemical </a:t>
            </a:r>
          </a:p>
          <a:p>
            <a:pPr algn="ctr">
              <a:buNone/>
            </a:pPr>
            <a:r>
              <a:rPr lang="en-US" sz="2800" b="1" dirty="0">
                <a:latin typeface="Times New Roman" pitchFamily="18" charset="0"/>
                <a:cs typeface="Times New Roman" pitchFamily="18" charset="0"/>
              </a:rPr>
              <a:t>structure in two broad divisions:-</a:t>
            </a:r>
          </a:p>
          <a:p>
            <a:pPr rtl="1">
              <a:buNone/>
            </a:pPr>
            <a:endParaRPr lang="en-US" sz="3400" dirty="0">
              <a:latin typeface="Arial Rounded MT Bold" pitchFamily="34" charset="0"/>
            </a:endParaRPr>
          </a:p>
          <a:p>
            <a:pPr rtl="1">
              <a:buNone/>
            </a:pPr>
            <a:r>
              <a:rPr lang="en-US" sz="2800" dirty="0">
                <a:solidFill>
                  <a:schemeClr val="accent3"/>
                </a:solidFill>
                <a:latin typeface="Times New Roman" pitchFamily="18" charset="0"/>
                <a:cs typeface="Times New Roman" pitchFamily="18" charset="0"/>
              </a:rPr>
              <a:t>A) </a:t>
            </a:r>
            <a:r>
              <a:rPr lang="en-US" sz="2800" dirty="0">
                <a:latin typeface="Times New Roman" pitchFamily="18" charset="0"/>
                <a:cs typeface="Times New Roman" pitchFamily="18" charset="0"/>
              </a:rPr>
              <a:t>Non-heterocyclic or atypical alkaloids or biological amines.</a:t>
            </a:r>
          </a:p>
          <a:p>
            <a:pPr rtl="1">
              <a:buNone/>
            </a:pPr>
            <a:r>
              <a:rPr lang="en-US" sz="2800" dirty="0">
                <a:latin typeface="Times New Roman" pitchFamily="18" charset="0"/>
                <a:cs typeface="Times New Roman" pitchFamily="18" charset="0"/>
              </a:rPr>
              <a:t> </a:t>
            </a:r>
          </a:p>
          <a:p>
            <a:pPr rtl="1">
              <a:buNone/>
            </a:pPr>
            <a:r>
              <a:rPr lang="en-US" sz="2800" dirty="0">
                <a:solidFill>
                  <a:schemeClr val="accent3"/>
                </a:solidFill>
                <a:latin typeface="Times New Roman" pitchFamily="18" charset="0"/>
                <a:cs typeface="Times New Roman" pitchFamily="18" charset="0"/>
              </a:rPr>
              <a:t>B) </a:t>
            </a:r>
            <a:r>
              <a:rPr lang="en-US" sz="2800" dirty="0">
                <a:latin typeface="Times New Roman" pitchFamily="18" charset="0"/>
                <a:cs typeface="Times New Roman" pitchFamily="18" charset="0"/>
              </a:rPr>
              <a:t>Heterocyclic or typical alkaloids, divided into (14) group according  to their structure, as the following:-</a:t>
            </a:r>
          </a:p>
          <a:p>
            <a:pPr>
              <a:buNone/>
            </a:pPr>
            <a:r>
              <a:rPr lang="en-US" sz="2400" dirty="0">
                <a:latin typeface="Arial Rounded MT Bold" pitchFamily="34"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fontScale="92500" lnSpcReduction="10000"/>
          </a:bodyPr>
          <a:lstStyle/>
          <a:p>
            <a:pPr marL="514350" lvl="0" indent="-514350">
              <a:buFont typeface="+mj-lt"/>
              <a:buAutoNum type="arabicParenR"/>
            </a:pPr>
            <a:r>
              <a:rPr lang="en-US" dirty="0">
                <a:latin typeface="Arial Rounded MT Bold" pitchFamily="34" charset="0"/>
              </a:rPr>
              <a:t>Pyrrol and Pyrrolidine.</a:t>
            </a:r>
          </a:p>
          <a:p>
            <a:pPr marL="514350" lvl="0" indent="-514350">
              <a:buFont typeface="+mj-lt"/>
              <a:buAutoNum type="arabicParenR"/>
            </a:pPr>
            <a:r>
              <a:rPr lang="en-US" dirty="0">
                <a:latin typeface="Arial Rounded MT Bold" pitchFamily="34" charset="0"/>
              </a:rPr>
              <a:t>Pyrrolizidine.</a:t>
            </a:r>
          </a:p>
          <a:p>
            <a:pPr marL="514350" lvl="0" indent="-514350">
              <a:buFont typeface="+mj-lt"/>
              <a:buAutoNum type="arabicParenR"/>
            </a:pPr>
            <a:r>
              <a:rPr lang="en-US" dirty="0">
                <a:latin typeface="Arial Rounded MT Bold" pitchFamily="34" charset="0"/>
              </a:rPr>
              <a:t>Pyridine and Piperidine.</a:t>
            </a:r>
          </a:p>
          <a:p>
            <a:pPr marL="514350" lvl="0" indent="-514350">
              <a:buFont typeface="+mj-lt"/>
              <a:buAutoNum type="arabicParenR"/>
            </a:pPr>
            <a:r>
              <a:rPr lang="en-US" dirty="0">
                <a:latin typeface="Arial Rounded MT Bold" pitchFamily="34" charset="0"/>
              </a:rPr>
              <a:t>Tropane.</a:t>
            </a:r>
          </a:p>
          <a:p>
            <a:pPr marL="514350" lvl="0" indent="-514350">
              <a:buFont typeface="+mj-lt"/>
              <a:buAutoNum type="arabicParenR"/>
            </a:pPr>
            <a:r>
              <a:rPr lang="en-US" dirty="0">
                <a:latin typeface="Arial Rounded MT Bold" pitchFamily="34" charset="0"/>
              </a:rPr>
              <a:t>Quinoline.</a:t>
            </a:r>
          </a:p>
          <a:p>
            <a:pPr marL="514350" lvl="0" indent="-514350">
              <a:buFont typeface="+mj-lt"/>
              <a:buAutoNum type="arabicParenR"/>
            </a:pPr>
            <a:r>
              <a:rPr lang="en-US" dirty="0">
                <a:latin typeface="Arial Rounded MT Bold" pitchFamily="34" charset="0"/>
              </a:rPr>
              <a:t>Isoquinoline.</a:t>
            </a:r>
          </a:p>
          <a:p>
            <a:pPr marL="514350" lvl="0" indent="-514350">
              <a:buFont typeface="+mj-lt"/>
              <a:buAutoNum type="arabicParenR"/>
            </a:pPr>
            <a:r>
              <a:rPr lang="en-US" dirty="0">
                <a:latin typeface="Arial Rounded MT Bold" pitchFamily="34" charset="0"/>
              </a:rPr>
              <a:t>Aporphine</a:t>
            </a:r>
          </a:p>
          <a:p>
            <a:pPr marL="514350" lvl="0" indent="-514350">
              <a:buFont typeface="+mj-lt"/>
              <a:buAutoNum type="arabicParenR"/>
            </a:pPr>
            <a:r>
              <a:rPr lang="en-US" dirty="0">
                <a:latin typeface="Arial Rounded MT Bold" pitchFamily="34" charset="0"/>
              </a:rPr>
              <a:t>Norlupinane.</a:t>
            </a:r>
          </a:p>
          <a:p>
            <a:pPr marL="514350" lvl="0" indent="-514350">
              <a:buFont typeface="+mj-lt"/>
              <a:buAutoNum type="arabicParenR"/>
            </a:pPr>
            <a:r>
              <a:rPr lang="en-US" dirty="0">
                <a:latin typeface="Arial Rounded MT Bold" pitchFamily="34" charset="0"/>
              </a:rPr>
              <a:t>Indole.</a:t>
            </a:r>
          </a:p>
          <a:p>
            <a:pPr marL="514350" lvl="0" indent="-514350">
              <a:buFont typeface="+mj-lt"/>
              <a:buAutoNum type="arabicParenR"/>
            </a:pPr>
            <a:r>
              <a:rPr lang="en-US" dirty="0">
                <a:latin typeface="Arial Rounded MT Bold" pitchFamily="34" charset="0"/>
              </a:rPr>
              <a:t>Indolizidine.</a:t>
            </a:r>
          </a:p>
          <a:p>
            <a:pPr marL="514350" lvl="0" indent="-514350">
              <a:buFont typeface="+mj-lt"/>
              <a:buAutoNum type="arabicParenR"/>
            </a:pPr>
            <a:r>
              <a:rPr lang="en-US" dirty="0">
                <a:latin typeface="Arial Rounded MT Bold" pitchFamily="34" charset="0"/>
              </a:rPr>
              <a:t>Imidazole.</a:t>
            </a:r>
          </a:p>
          <a:p>
            <a:pPr marL="514350" lvl="0" indent="-514350">
              <a:buFont typeface="+mj-lt"/>
              <a:buAutoNum type="arabicParenR"/>
            </a:pPr>
            <a:r>
              <a:rPr lang="en-US" dirty="0">
                <a:latin typeface="Arial Rounded MT Bold" pitchFamily="34" charset="0"/>
              </a:rPr>
              <a:t>Purine.</a:t>
            </a:r>
          </a:p>
          <a:p>
            <a:pPr marL="514350" lvl="0" indent="-514350">
              <a:buFont typeface="+mj-lt"/>
              <a:buAutoNum type="arabicParenR"/>
            </a:pPr>
            <a:r>
              <a:rPr lang="en-US" dirty="0">
                <a:latin typeface="Arial Rounded MT Bold" pitchFamily="34" charset="0"/>
              </a:rPr>
              <a:t>Steroid.</a:t>
            </a:r>
          </a:p>
          <a:p>
            <a:pPr marL="514350" indent="-514350">
              <a:buFont typeface="+mj-lt"/>
              <a:buAutoNum type="arabicParenR"/>
            </a:pPr>
            <a:r>
              <a:rPr lang="en-US" dirty="0">
                <a:latin typeface="Arial Rounded MT Bold" pitchFamily="34" charset="0"/>
              </a:rPr>
              <a:t>Terpenoid</a:t>
            </a:r>
          </a:p>
          <a:p>
            <a:endParaRPr lang="en-US"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xmlns="" id="{414A209D-B3B4-48EB-913D-9A6829443993}"/>
                  </a:ext>
                </a:extLst>
              </p14:cNvPr>
              <p14:cNvContentPartPr/>
              <p14:nvPr/>
            </p14:nvContentPartPr>
            <p14:xfrm>
              <a:off x="269280" y="6402600"/>
              <a:ext cx="36000" cy="45720"/>
            </p14:xfrm>
          </p:contentPart>
        </mc:Choice>
        <mc:Fallback xmlns="">
          <p:pic>
            <p:nvPicPr>
              <p:cNvPr id="2" name="Ink 1">
                <a:extLst>
                  <a:ext uri="{FF2B5EF4-FFF2-40B4-BE49-F238E27FC236}">
                    <a16:creationId xmlns:a16="http://schemas.microsoft.com/office/drawing/2014/main" id="{414A209D-B3B4-48EB-913D-9A6829443993}"/>
                  </a:ext>
                </a:extLst>
              </p:cNvPr>
              <p:cNvPicPr/>
              <p:nvPr/>
            </p:nvPicPr>
            <p:blipFill>
              <a:blip r:embed="rId3"/>
              <a:stretch>
                <a:fillRect/>
              </a:stretch>
            </p:blipFill>
            <p:spPr>
              <a:xfrm>
                <a:off x="259920" y="6393240"/>
                <a:ext cx="54720" cy="64440"/>
              </a:xfrm>
              <a:prstGeom prst="rect">
                <a:avLst/>
              </a:prstGeom>
            </p:spPr>
          </p:pic>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F77F51A7-6A8F-4A88-A4C6-853F936A3A32}"/>
              </a:ext>
            </a:extLst>
          </p:cNvPr>
          <p:cNvPicPr>
            <a:picLocks noGrp="1" noChangeAspect="1" noChangeArrowheads="1"/>
          </p:cNvPicPr>
          <p:nvPr>
            <p:ph idx="1"/>
          </p:nvPr>
        </p:nvPicPr>
        <p:blipFill>
          <a:blip r:embed="rId2"/>
          <a:srcRect l="37482" t="11298" r="23865" b="38542"/>
          <a:stretch>
            <a:fillRect/>
          </a:stretch>
        </p:blipFill>
        <p:spPr bwMode="auto">
          <a:xfrm>
            <a:off x="582579" y="1219200"/>
            <a:ext cx="7266021" cy="4745333"/>
          </a:xfrm>
          <a:prstGeom prst="rect">
            <a:avLst/>
          </a:prstGeom>
          <a:noFill/>
          <a:ln w="9525">
            <a:noFill/>
            <a:miter lim="800000"/>
            <a:headEnd/>
            <a:tailEnd/>
          </a:ln>
          <a:effectLst/>
        </p:spPr>
      </p:pic>
    </p:spTree>
    <p:extLst>
      <p:ext uri="{BB962C8B-B14F-4D97-AF65-F5344CB8AC3E}">
        <p14:creationId xmlns:p14="http://schemas.microsoft.com/office/powerpoint/2010/main" val="2568206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914400"/>
          </a:xfrm>
        </p:spPr>
        <p:txBody>
          <a:bodyPr>
            <a:normAutofit/>
          </a:bodyPr>
          <a:lstStyle/>
          <a:p>
            <a:r>
              <a:rPr lang="en-ZA" sz="3600" b="1" dirty="0">
                <a:solidFill>
                  <a:schemeClr val="tx1"/>
                </a:solidFill>
                <a:latin typeface="Times New Roman" pitchFamily="18" charset="0"/>
                <a:cs typeface="Times New Roman" pitchFamily="18" charset="0"/>
              </a:rPr>
              <a:t>Alkaloid Description</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4191000"/>
          </a:xfrm>
        </p:spPr>
        <p:txBody>
          <a:bodyPr>
            <a:normAutofit/>
          </a:bodyPr>
          <a:lstStyle/>
          <a:p>
            <a:pPr>
              <a:buFont typeface="Wingdings" pitchFamily="2" charset="2"/>
              <a:buChar char="v"/>
            </a:pPr>
            <a:r>
              <a:rPr lang="en-GB" sz="2800" dirty="0">
                <a:latin typeface="Times New Roman" pitchFamily="18" charset="0"/>
                <a:cs typeface="Times New Roman" pitchFamily="18" charset="0"/>
              </a:rPr>
              <a:t>Contains nitrogen - usually derived from an amino acid</a:t>
            </a:r>
          </a:p>
          <a:p>
            <a:pPr>
              <a:buFont typeface="Wingdings" pitchFamily="2" charset="2"/>
              <a:buChar char="v"/>
            </a:pPr>
            <a:r>
              <a:rPr lang="en-GB" sz="2800" dirty="0">
                <a:latin typeface="Times New Roman" pitchFamily="18" charset="0"/>
                <a:cs typeface="Times New Roman" pitchFamily="18" charset="0"/>
              </a:rPr>
              <a:t>Bitter taste.</a:t>
            </a:r>
          </a:p>
          <a:p>
            <a:pPr>
              <a:buFont typeface="Wingdings" pitchFamily="2" charset="2"/>
              <a:buChar char="v"/>
            </a:pPr>
            <a:r>
              <a:rPr lang="en-US" sz="2800" dirty="0">
                <a:latin typeface="Times New Roman" pitchFamily="18" charset="0"/>
                <a:cs typeface="Times New Roman" pitchFamily="18" charset="0"/>
              </a:rPr>
              <a:t>Usually colorless</a:t>
            </a:r>
          </a:p>
          <a:p>
            <a:pPr>
              <a:buFont typeface="Wingdings" pitchFamily="2" charset="2"/>
              <a:buChar char="v"/>
            </a:pPr>
            <a:r>
              <a:rPr lang="en-US" sz="2800" dirty="0">
                <a:latin typeface="Times New Roman" pitchFamily="18" charset="0"/>
                <a:cs typeface="Times New Roman" pitchFamily="18" charset="0"/>
              </a:rPr>
              <a:t>Some alkaloids are colored, yellow or orange.</a:t>
            </a:r>
            <a:endParaRPr lang="en-GB" sz="2800" dirty="0">
              <a:latin typeface="Times New Roman" pitchFamily="18" charset="0"/>
              <a:cs typeface="Times New Roman" pitchFamily="18" charset="0"/>
            </a:endParaRPr>
          </a:p>
          <a:p>
            <a:pPr>
              <a:buFont typeface="Wingdings" pitchFamily="2" charset="2"/>
              <a:buChar char="v"/>
            </a:pPr>
            <a:r>
              <a:rPr lang="en-GB" sz="2800" dirty="0">
                <a:latin typeface="Times New Roman" pitchFamily="18" charset="0"/>
                <a:cs typeface="Times New Roman" pitchFamily="18" charset="0"/>
              </a:rPr>
              <a:t>Generally solids (except - nicotine is a brown liquid).</a:t>
            </a:r>
          </a:p>
          <a:p>
            <a:pPr>
              <a:buFont typeface="Wingdings" pitchFamily="2" charset="2"/>
              <a:buChar char="v"/>
            </a:pPr>
            <a:r>
              <a:rPr lang="en-GB" sz="2800" dirty="0">
                <a:latin typeface="Times New Roman" pitchFamily="18" charset="0"/>
                <a:cs typeface="Times New Roman" pitchFamily="18" charset="0"/>
              </a:rPr>
              <a:t>They give a precipitate with heavy metal iodides, except Caffeine.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914400"/>
          </a:xfrm>
        </p:spPr>
        <p:txBody>
          <a:bodyPr>
            <a:normAutofit/>
          </a:bodyPr>
          <a:lstStyle/>
          <a:p>
            <a:endParaRPr lang="en-US" sz="3200" b="1" dirty="0">
              <a:solidFill>
                <a:schemeClr val="tx1"/>
              </a:solidFill>
              <a:latin typeface="Arial Rounded MT Bold" pitchFamily="34" charset="0"/>
            </a:endParaRPr>
          </a:p>
        </p:txBody>
      </p:sp>
      <p:sp>
        <p:nvSpPr>
          <p:cNvPr id="3" name="Content Placeholder 2"/>
          <p:cNvSpPr>
            <a:spLocks noGrp="1"/>
          </p:cNvSpPr>
          <p:nvPr>
            <p:ph idx="1"/>
          </p:nvPr>
        </p:nvSpPr>
        <p:spPr>
          <a:xfrm>
            <a:off x="0" y="1447800"/>
            <a:ext cx="9144000" cy="5410200"/>
          </a:xfrm>
        </p:spPr>
        <p:txBody>
          <a:bodyPr>
            <a:normAutofit/>
          </a:bodyPr>
          <a:lstStyle/>
          <a:p>
            <a:pPr>
              <a:buFont typeface="Wingdings" pitchFamily="2" charset="2"/>
              <a:buChar char="v"/>
            </a:pPr>
            <a:r>
              <a:rPr lang="en-US" sz="3200" dirty="0">
                <a:latin typeface="Times New Roman" pitchFamily="18" charset="0"/>
                <a:cs typeface="Times New Roman" pitchFamily="18" charset="0"/>
              </a:rPr>
              <a:t>Most alkaloids are weak bases, but some are amphoteric, for example theobromine and theophyllin.</a:t>
            </a:r>
          </a:p>
          <a:p>
            <a:pPr>
              <a:buFont typeface="Wingdings" pitchFamily="2" charset="2"/>
              <a:buChar char="v"/>
            </a:pPr>
            <a:r>
              <a:rPr lang="en-US" sz="3200" dirty="0">
                <a:latin typeface="Times New Roman" pitchFamily="18" charset="0"/>
                <a:cs typeface="Times New Roman" pitchFamily="18" charset="0"/>
              </a:rPr>
              <a:t>Most alkaloids are poorly soluble in water but its  dissolve in organic solvents, such as diethyl ether, chloroform. However, caffeine dissolves well in boiling water</a:t>
            </a:r>
          </a:p>
          <a:p>
            <a:pPr>
              <a:buFont typeface="Wingdings" pitchFamily="2" charset="2"/>
              <a:buChar char="v"/>
            </a:pPr>
            <a:r>
              <a:rPr lang="en-US" sz="3200" dirty="0">
                <a:latin typeface="Times New Roman" pitchFamily="18" charset="0"/>
                <a:cs typeface="Times New Roman" pitchFamily="18" charset="0"/>
              </a:rPr>
              <a:t>Toxic  ex cyclopamine which is present in the leaves of corn lily.</a:t>
            </a:r>
          </a:p>
          <a:p>
            <a:endParaRPr lang="en-US" sz="3200" dirty="0">
              <a:latin typeface="Times New Roman" pitchFamily="18" charset="0"/>
              <a:cs typeface="Times New Roman"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A063E663-5EE4-46F2-8742-52BF2E26A363}"/>
                  </a:ext>
                </a:extLst>
              </p14:cNvPr>
              <p14:cNvContentPartPr/>
              <p14:nvPr/>
            </p14:nvContentPartPr>
            <p14:xfrm>
              <a:off x="1217520" y="4880520"/>
              <a:ext cx="33840" cy="43920"/>
            </p14:xfrm>
          </p:contentPart>
        </mc:Choice>
        <mc:Fallback xmlns="">
          <p:pic>
            <p:nvPicPr>
              <p:cNvPr id="4" name="Ink 3">
                <a:extLst>
                  <a:ext uri="{FF2B5EF4-FFF2-40B4-BE49-F238E27FC236}">
                    <a16:creationId xmlns:a16="http://schemas.microsoft.com/office/drawing/2014/main" id="{A063E663-5EE4-46F2-8742-52BF2E26A363}"/>
                  </a:ext>
                </a:extLst>
              </p:cNvPr>
              <p:cNvPicPr/>
              <p:nvPr/>
            </p:nvPicPr>
            <p:blipFill>
              <a:blip r:embed="rId3"/>
              <a:stretch>
                <a:fillRect/>
              </a:stretch>
            </p:blipFill>
            <p:spPr>
              <a:xfrm>
                <a:off x="1208160" y="4871160"/>
                <a:ext cx="52560" cy="62640"/>
              </a:xfrm>
              <a:prstGeom prst="rect">
                <a:avLst/>
              </a:prstGeom>
            </p:spPr>
          </p:pic>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743712"/>
          </a:xfrm>
        </p:spPr>
        <p:txBody>
          <a:bodyPr>
            <a:normAutofit/>
          </a:bodyPr>
          <a:lstStyle/>
          <a:p>
            <a:r>
              <a:rPr lang="en-ZA" sz="3600" b="1" dirty="0">
                <a:solidFill>
                  <a:schemeClr val="tx1"/>
                </a:solidFill>
                <a:latin typeface="Times New Roman" pitchFamily="18" charset="0"/>
                <a:cs typeface="Times New Roman" pitchFamily="18" charset="0"/>
              </a:rPr>
              <a:t>Chemistry of Alkaloids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0" y="1600200"/>
            <a:ext cx="9144000" cy="5257800"/>
          </a:xfrm>
        </p:spPr>
        <p:txBody>
          <a:bodyPr/>
          <a:lstStyle/>
          <a:p>
            <a:pPr>
              <a:buFont typeface="Wingdings" pitchFamily="2" charset="2"/>
              <a:buChar char="v"/>
            </a:pPr>
            <a:r>
              <a:rPr lang="en-US" sz="2800" dirty="0">
                <a:latin typeface="Times New Roman" pitchFamily="18" charset="0"/>
                <a:cs typeface="Times New Roman" pitchFamily="18" charset="0"/>
              </a:rPr>
              <a:t>Alkaloids usually contain one nitrogen atom, but some may contain up to (5) the nitrogen may exist as a primary amine (RNH</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 as a secondary amine(R</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NH), or as tertiary amine (R</a:t>
            </a:r>
            <a:r>
              <a:rPr lang="en-US" sz="2800" baseline="-25000" dirty="0">
                <a:latin typeface="Times New Roman" pitchFamily="18" charset="0"/>
                <a:cs typeface="Times New Roman" pitchFamily="18" charset="0"/>
              </a:rPr>
              <a:t>3</a:t>
            </a:r>
            <a:r>
              <a:rPr lang="en-US" sz="2800" dirty="0">
                <a:latin typeface="Times New Roman" pitchFamily="18" charset="0"/>
                <a:cs typeface="Times New Roman" pitchFamily="18" charset="0"/>
              </a:rPr>
              <a:t>N) .</a:t>
            </a:r>
          </a:p>
          <a:p>
            <a:pPr>
              <a:buNone/>
            </a:pPr>
            <a:endParaRPr lang="en-US" sz="2800" dirty="0">
              <a:latin typeface="Arial Rounded MT Bold" pitchFamily="34" charset="0"/>
            </a:endParaRPr>
          </a:p>
          <a:p>
            <a:pPr>
              <a:buNone/>
            </a:pPr>
            <a:endParaRPr lang="en-US" sz="2800" dirty="0">
              <a:latin typeface="Arial Rounded MT Bold" pitchFamily="34" charset="0"/>
            </a:endParaRPr>
          </a:p>
        </p:txBody>
      </p:sp>
      <p:pic>
        <p:nvPicPr>
          <p:cNvPr id="4" name="Picture 10" descr="quinoline"/>
          <p:cNvPicPr>
            <a:picLocks noChangeAspect="1" noChangeArrowheads="1"/>
          </p:cNvPicPr>
          <p:nvPr/>
        </p:nvPicPr>
        <p:blipFill>
          <a:blip r:embed="rId2" cstate="print"/>
          <a:srcRect/>
          <a:stretch>
            <a:fillRect/>
          </a:stretch>
        </p:blipFill>
        <p:spPr bwMode="auto">
          <a:xfrm>
            <a:off x="838200" y="3733800"/>
            <a:ext cx="2376488" cy="2209800"/>
          </a:xfrm>
          <a:prstGeom prst="rect">
            <a:avLst/>
          </a:prstGeom>
          <a:ln>
            <a:noFill/>
          </a:ln>
          <a:effectLst>
            <a:softEdge rad="112500"/>
          </a:effectLst>
        </p:spPr>
      </p:pic>
      <p:pic>
        <p:nvPicPr>
          <p:cNvPr id="5" name="Picture 11" descr="pyridine"/>
          <p:cNvPicPr>
            <a:picLocks noChangeAspect="1" noChangeArrowheads="1"/>
          </p:cNvPicPr>
          <p:nvPr/>
        </p:nvPicPr>
        <p:blipFill>
          <a:blip r:embed="rId3" cstate="print"/>
          <a:srcRect/>
          <a:stretch>
            <a:fillRect/>
          </a:stretch>
        </p:blipFill>
        <p:spPr bwMode="auto">
          <a:xfrm>
            <a:off x="5105400" y="3657600"/>
            <a:ext cx="2538413" cy="2209800"/>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762000"/>
          </a:xfrm>
        </p:spPr>
        <p:txBody>
          <a:bodyPr>
            <a:normAutofit/>
          </a:bodyPr>
          <a:lstStyle/>
          <a:p>
            <a:r>
              <a:rPr lang="en-US" sz="3200" dirty="0">
                <a:solidFill>
                  <a:schemeClr val="tx1"/>
                </a:solidFill>
                <a:latin typeface="Arial Rounded MT Bold" pitchFamily="34" charset="0"/>
              </a:rPr>
              <a:t>Applications</a:t>
            </a:r>
          </a:p>
        </p:txBody>
      </p:sp>
      <p:sp>
        <p:nvSpPr>
          <p:cNvPr id="3" name="Content Placeholder 2"/>
          <p:cNvSpPr>
            <a:spLocks noGrp="1"/>
          </p:cNvSpPr>
          <p:nvPr>
            <p:ph idx="1"/>
          </p:nvPr>
        </p:nvSpPr>
        <p:spPr>
          <a:xfrm>
            <a:off x="0" y="1371600"/>
            <a:ext cx="9144000" cy="5486400"/>
          </a:xfrm>
        </p:spPr>
        <p:txBody>
          <a:bodyPr>
            <a:normAutofit/>
          </a:bodyPr>
          <a:lstStyle/>
          <a:p>
            <a:pPr>
              <a:buFont typeface="Wingdings" pitchFamily="2" charset="2"/>
              <a:buChar char="v"/>
            </a:pPr>
            <a:r>
              <a:rPr lang="en-US" dirty="0">
                <a:latin typeface="Arial Rounded MT Bold" pitchFamily="34" charset="0"/>
              </a:rPr>
              <a:t>In medicine</a:t>
            </a:r>
          </a:p>
          <a:p>
            <a:endParaRPr lang="en-US" dirty="0"/>
          </a:p>
        </p:txBody>
      </p:sp>
      <p:pic>
        <p:nvPicPr>
          <p:cNvPr id="4" name="Picture 3" descr="Capture.JPG"/>
          <p:cNvPicPr>
            <a:picLocks noChangeAspect="1"/>
          </p:cNvPicPr>
          <p:nvPr/>
        </p:nvPicPr>
        <p:blipFill>
          <a:blip r:embed="rId2" cstate="print"/>
          <a:stretch>
            <a:fillRect/>
          </a:stretch>
        </p:blipFill>
        <p:spPr>
          <a:xfrm>
            <a:off x="990600" y="2071687"/>
            <a:ext cx="7315200" cy="402431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667512"/>
          </a:xfrm>
        </p:spPr>
        <p:txBody>
          <a:bodyPr>
            <a:normAutofit fontScale="90000"/>
          </a:bodyPr>
          <a:lstStyle/>
          <a:p>
            <a:pPr algn="ctr"/>
            <a:r>
              <a:rPr lang="en-US" dirty="0"/>
              <a:t/>
            </a:r>
            <a:br>
              <a:rPr lang="en-US" dirty="0"/>
            </a:br>
            <a:r>
              <a:rPr lang="en-US" sz="5400" b="1" dirty="0"/>
              <a:t> </a:t>
            </a:r>
            <a:r>
              <a:rPr lang="en-US" sz="4000" b="1" dirty="0">
                <a:solidFill>
                  <a:schemeClr val="tx1"/>
                </a:solidFill>
                <a:latin typeface="Arial Rounded MT Bold" pitchFamily="34" charset="0"/>
              </a:rPr>
              <a:t>Black pepper </a:t>
            </a:r>
            <a:endParaRPr lang="en-US" sz="4000" dirty="0">
              <a:solidFill>
                <a:schemeClr val="tx1"/>
              </a:solidFill>
              <a:latin typeface="Arial Rounded MT Bold" pitchFamily="34" charset="0"/>
            </a:endParaRPr>
          </a:p>
        </p:txBody>
      </p:sp>
      <p:pic>
        <p:nvPicPr>
          <p:cNvPr id="4" name="Content Placeholder 3" descr="3.jpg"/>
          <p:cNvPicPr>
            <a:picLocks noGrp="1" noChangeAspect="1"/>
          </p:cNvPicPr>
          <p:nvPr>
            <p:ph idx="1"/>
          </p:nvPr>
        </p:nvPicPr>
        <p:blipFill>
          <a:blip r:embed="rId2" cstate="print"/>
          <a:stretch>
            <a:fillRect/>
          </a:stretch>
        </p:blipFill>
        <p:spPr>
          <a:xfrm>
            <a:off x="1219200" y="1371600"/>
            <a:ext cx="7010400" cy="4114800"/>
          </a:xfrm>
          <a:prstGeom prst="rect">
            <a:avLst/>
          </a:prstGeom>
          <a:ln>
            <a:noFill/>
          </a:ln>
          <a:effectLst>
            <a:softEdge rad="112500"/>
          </a:effectLst>
        </p:spPr>
      </p:pic>
      <p:sp>
        <p:nvSpPr>
          <p:cNvPr id="5" name="Rectangle 4"/>
          <p:cNvSpPr/>
          <p:nvPr/>
        </p:nvSpPr>
        <p:spPr>
          <a:xfrm>
            <a:off x="1295400" y="5562600"/>
            <a:ext cx="6858000" cy="830997"/>
          </a:xfrm>
          <a:prstGeom prst="rect">
            <a:avLst/>
          </a:prstGeom>
        </p:spPr>
        <p:txBody>
          <a:bodyPr wrap="square">
            <a:spAutoFit/>
          </a:bodyPr>
          <a:lstStyle/>
          <a:p>
            <a:pPr algn="ctr"/>
            <a:r>
              <a:rPr lang="en-US" sz="2400" dirty="0">
                <a:latin typeface="Arial Rounded MT Bold" pitchFamily="34" charset="0"/>
              </a:rPr>
              <a:t>Botanical name                 </a:t>
            </a:r>
            <a:r>
              <a:rPr lang="en-US" sz="2400" b="1" i="1" dirty="0">
                <a:latin typeface="Arial Rounded MT Bold" pitchFamily="34" charset="0"/>
              </a:rPr>
              <a:t>Piper</a:t>
            </a:r>
            <a:r>
              <a:rPr lang="en-US" sz="2400" i="1" dirty="0">
                <a:latin typeface="Arial Rounded MT Bold" pitchFamily="34" charset="0"/>
              </a:rPr>
              <a:t> </a:t>
            </a:r>
            <a:r>
              <a:rPr lang="en-US" sz="2400" b="1" i="1" dirty="0" err="1">
                <a:latin typeface="Arial Rounded MT Bold" pitchFamily="34" charset="0"/>
              </a:rPr>
              <a:t>nigrum</a:t>
            </a:r>
            <a:r>
              <a:rPr lang="en-US" sz="2400" b="1" i="1" dirty="0">
                <a:latin typeface="Arial Rounded MT Bold" pitchFamily="34" charset="0"/>
              </a:rPr>
              <a:t> </a:t>
            </a:r>
          </a:p>
          <a:p>
            <a:pPr algn="ctr"/>
            <a:r>
              <a:rPr lang="en-US" sz="2400" dirty="0">
                <a:latin typeface="Arial Rounded MT Bold" pitchFamily="34" charset="0"/>
              </a:rPr>
              <a:t>     Family name                   </a:t>
            </a:r>
            <a:r>
              <a:rPr lang="en-US" sz="2400" b="1" dirty="0">
                <a:latin typeface="Arial Rounded MT Bold" pitchFamily="34" charset="0"/>
              </a:rPr>
              <a:t>Piperaceae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9144000" cy="5943600"/>
          </a:xfrm>
        </p:spPr>
        <p:txBody>
          <a:bodyPr>
            <a:normAutofit lnSpcReduction="10000"/>
          </a:bodyPr>
          <a:lstStyle/>
          <a:p>
            <a:pPr>
              <a:buFont typeface="Wingdings" pitchFamily="2" charset="2"/>
              <a:buChar char="v"/>
            </a:pPr>
            <a:r>
              <a:rPr lang="en-US" sz="2400" dirty="0">
                <a:latin typeface="Arial Rounded MT Bold" pitchFamily="34" charset="0"/>
              </a:rPr>
              <a:t>It belongs to the third group of the typical alkaloids, which is the pyridine and piperidine group.</a:t>
            </a:r>
          </a:p>
          <a:p>
            <a:pPr>
              <a:buNone/>
            </a:pPr>
            <a:endParaRPr lang="en-US" sz="2400" dirty="0">
              <a:latin typeface="Arial Rounded MT Bold" pitchFamily="34" charset="0"/>
            </a:endParaRPr>
          </a:p>
          <a:p>
            <a:pPr>
              <a:buFont typeface="Wingdings" pitchFamily="2" charset="2"/>
              <a:buChar char="v"/>
            </a:pPr>
            <a:r>
              <a:rPr lang="en-US" sz="2400" dirty="0">
                <a:latin typeface="Arial Rounded MT Bold" pitchFamily="34" charset="0"/>
              </a:rPr>
              <a:t>This plant is a perennial plant producing berry-like and aromatic pungent fruits, that are green when unripe and become red at mature, then the dried berries become black and wrinkled producing black pepper.</a:t>
            </a:r>
          </a:p>
          <a:p>
            <a:pPr>
              <a:buNone/>
            </a:pPr>
            <a:endParaRPr lang="en-US" sz="2400" dirty="0">
              <a:latin typeface="Arial Rounded MT Bold" pitchFamily="34" charset="0"/>
            </a:endParaRPr>
          </a:p>
          <a:p>
            <a:pPr>
              <a:buFont typeface="Wingdings" pitchFamily="2" charset="2"/>
              <a:buChar char="v"/>
            </a:pPr>
            <a:r>
              <a:rPr lang="en-US" sz="2400" dirty="0">
                <a:latin typeface="Arial Rounded MT Bold" pitchFamily="34" charset="0"/>
              </a:rPr>
              <a:t> The pepper yields both, black and white pepper according to the method of drying.</a:t>
            </a:r>
          </a:p>
          <a:p>
            <a:pPr>
              <a:buNone/>
            </a:pPr>
            <a:endParaRPr lang="en-US" sz="2400" dirty="0">
              <a:latin typeface="Arial Rounded MT Bold" pitchFamily="34" charset="0"/>
            </a:endParaRPr>
          </a:p>
          <a:p>
            <a:pPr>
              <a:buFont typeface="Wingdings" pitchFamily="2" charset="2"/>
              <a:buChar char="v"/>
            </a:pPr>
            <a:r>
              <a:rPr lang="en-US" sz="2400" dirty="0">
                <a:latin typeface="Arial Rounded MT Bold" pitchFamily="34" charset="0"/>
              </a:rPr>
              <a:t> In that when the ripe and the unripe fruit are dried directly under the sun, black pepper is the result. While if the fruit is soaked, and then removed the outer skin, before drying and then the result is white pepper.</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591312"/>
          </a:xfrm>
        </p:spPr>
        <p:txBody>
          <a:bodyPr>
            <a:noAutofit/>
          </a:bodyPr>
          <a:lstStyle/>
          <a:p>
            <a:r>
              <a:rPr lang="en-US" sz="3600" dirty="0">
                <a:solidFill>
                  <a:schemeClr val="tx1"/>
                </a:solidFill>
                <a:latin typeface="Arial Rounded MT Bold" pitchFamily="34" charset="0"/>
              </a:rPr>
              <a:t>Cont…</a:t>
            </a:r>
          </a:p>
        </p:txBody>
      </p:sp>
      <p:sp>
        <p:nvSpPr>
          <p:cNvPr id="3" name="Content Placeholder 2"/>
          <p:cNvSpPr>
            <a:spLocks noGrp="1"/>
          </p:cNvSpPr>
          <p:nvPr>
            <p:ph idx="1"/>
          </p:nvPr>
        </p:nvSpPr>
        <p:spPr>
          <a:xfrm>
            <a:off x="0" y="1371600"/>
            <a:ext cx="9144000" cy="5486400"/>
          </a:xfrm>
        </p:spPr>
        <p:txBody>
          <a:bodyPr/>
          <a:lstStyle/>
          <a:p>
            <a:pPr>
              <a:buFont typeface="Wingdings" pitchFamily="2" charset="2"/>
              <a:buChar char="v"/>
            </a:pPr>
            <a:r>
              <a:rPr lang="en-US" dirty="0">
                <a:latin typeface="Arial Rounded MT Bold" pitchFamily="34" charset="0"/>
              </a:rPr>
              <a:t>The alkaloid extracted from the black pepper is piperine.</a:t>
            </a:r>
          </a:p>
          <a:p>
            <a:pPr>
              <a:buNone/>
            </a:pPr>
            <a:endParaRPr lang="en-US" dirty="0">
              <a:latin typeface="Arial Rounded MT Bold" pitchFamily="34" charset="0"/>
            </a:endParaRPr>
          </a:p>
          <a:p>
            <a:pPr>
              <a:buFont typeface="Wingdings" pitchFamily="2" charset="2"/>
              <a:buChar char="v"/>
            </a:pPr>
            <a:r>
              <a:rPr lang="en-US" dirty="0">
                <a:latin typeface="Arial Rounded MT Bold" pitchFamily="34" charset="0"/>
              </a:rPr>
              <a:t>Piperine alkaloid is a solid substance essentially insoluble in water. It is a weak base that is tasteless at first, but leaves a burning after taste. </a:t>
            </a:r>
          </a:p>
          <a:p>
            <a:pPr>
              <a:buNone/>
            </a:pPr>
            <a:endParaRPr lang="en-US" dirty="0">
              <a:latin typeface="Arial Rounded MT Bold" pitchFamily="34" charset="0"/>
            </a:endParaRPr>
          </a:p>
          <a:p>
            <a:pPr>
              <a:buFont typeface="Wingdings" pitchFamily="2" charset="2"/>
              <a:buChar char="v"/>
            </a:pPr>
            <a:r>
              <a:rPr lang="en-US" dirty="0">
                <a:latin typeface="Arial Rounded MT Bold" pitchFamily="34" charset="0"/>
              </a:rPr>
              <a:t>The molecular formula is C17H19O3.</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CB4E49-3D77-4EA5-BD9D-3E365433E0D2}"/>
              </a:ext>
            </a:extLst>
          </p:cNvPr>
          <p:cNvSpPr>
            <a:spLocks noGrp="1"/>
          </p:cNvSpPr>
          <p:nvPr>
            <p:ph type="title"/>
          </p:nvPr>
        </p:nvSpPr>
        <p:spPr/>
        <p:txBody>
          <a:bodyPr/>
          <a:lstStyle/>
          <a:p>
            <a:r>
              <a:rPr lang="en-US" b="1" dirty="0" err="1">
                <a:solidFill>
                  <a:schemeClr val="tx1"/>
                </a:solidFill>
              </a:rPr>
              <a:t>Piperine</a:t>
            </a:r>
            <a:r>
              <a:rPr lang="en-US" b="1" dirty="0"/>
              <a:t> </a:t>
            </a:r>
            <a:r>
              <a:rPr lang="en-US" dirty="0"/>
              <a:t> </a:t>
            </a:r>
            <a:endParaRPr lang="ar-IQ" dirty="0"/>
          </a:p>
        </p:txBody>
      </p:sp>
      <p:pic>
        <p:nvPicPr>
          <p:cNvPr id="4" name="Content Placeholder 3">
            <a:extLst>
              <a:ext uri="{FF2B5EF4-FFF2-40B4-BE49-F238E27FC236}">
                <a16:creationId xmlns:a16="http://schemas.microsoft.com/office/drawing/2014/main" xmlns="" id="{9D387C5F-08AC-46CE-9E53-3482466AE4F3}"/>
              </a:ext>
            </a:extLst>
          </p:cNvPr>
          <p:cNvPicPr>
            <a:picLocks noGrp="1" noChangeAspect="1"/>
          </p:cNvPicPr>
          <p:nvPr>
            <p:ph idx="1"/>
          </p:nvPr>
        </p:nvPicPr>
        <p:blipFill>
          <a:blip r:embed="rId2"/>
          <a:stretch>
            <a:fillRect/>
          </a:stretch>
        </p:blipFill>
        <p:spPr>
          <a:xfrm>
            <a:off x="804243" y="1935163"/>
            <a:ext cx="7535514" cy="4389437"/>
          </a:xfrm>
          <a:prstGeom prst="rect">
            <a:avLst/>
          </a:prstGeom>
        </p:spPr>
      </p:pic>
    </p:spTree>
    <p:extLst>
      <p:ext uri="{BB962C8B-B14F-4D97-AF65-F5344CB8AC3E}">
        <p14:creationId xmlns:p14="http://schemas.microsoft.com/office/powerpoint/2010/main" val="3659155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0"/>
            <a:ext cx="9144000" cy="5334000"/>
          </a:xfrm>
        </p:spPr>
        <p:txBody>
          <a:bodyPr/>
          <a:lstStyle/>
          <a:p>
            <a:pPr marL="514350" indent="-514350">
              <a:buFont typeface="+mj-lt"/>
              <a:buAutoNum type="arabicParenR"/>
            </a:pPr>
            <a:r>
              <a:rPr lang="en-US" sz="2400" dirty="0">
                <a:latin typeface="Arial Rounded MT Bold" pitchFamily="34" charset="0"/>
              </a:rPr>
              <a:t> Piperine aid in the digestion of food due to its stimulation to the digestive enzymes.</a:t>
            </a:r>
          </a:p>
          <a:p>
            <a:pPr marL="514350" indent="-514350">
              <a:buFont typeface="+mj-lt"/>
              <a:buAutoNum type="arabicParenR"/>
            </a:pPr>
            <a:endParaRPr lang="en-US" sz="2400" dirty="0">
              <a:latin typeface="Arial Rounded MT Bold" pitchFamily="34" charset="0"/>
            </a:endParaRPr>
          </a:p>
          <a:p>
            <a:pPr marL="514350" indent="-514350">
              <a:buFont typeface="+mj-lt"/>
              <a:buAutoNum type="arabicParenR"/>
            </a:pPr>
            <a:r>
              <a:rPr lang="en-US" sz="2400" dirty="0">
                <a:latin typeface="Arial Rounded MT Bold" pitchFamily="34" charset="0"/>
              </a:rPr>
              <a:t> There is some evidence that it has an anticonvulsant activity in the treatment of epilepsy.</a:t>
            </a:r>
          </a:p>
          <a:p>
            <a:pPr marL="514350" indent="-514350">
              <a:buFont typeface="+mj-lt"/>
              <a:buAutoNum type="arabicParenR"/>
            </a:pPr>
            <a:endParaRPr lang="en-US" sz="2400" dirty="0">
              <a:latin typeface="Arial Rounded MT Bold" pitchFamily="34" charset="0"/>
            </a:endParaRPr>
          </a:p>
          <a:p>
            <a:pPr marL="514350" indent="-514350">
              <a:buFont typeface="+mj-lt"/>
              <a:buAutoNum type="arabicParenR"/>
            </a:pPr>
            <a:r>
              <a:rPr lang="en-US" sz="2400" dirty="0">
                <a:latin typeface="Arial Rounded MT Bold" pitchFamily="34" charset="0"/>
              </a:rPr>
              <a:t> There is some evidence that it has an anticancer and anti-inflammatory activity due to its antioxidant property.</a:t>
            </a:r>
          </a:p>
          <a:p>
            <a:endParaRPr lang="en-US" dirty="0"/>
          </a:p>
        </p:txBody>
      </p:sp>
      <p:sp>
        <p:nvSpPr>
          <p:cNvPr id="5" name="Title 1"/>
          <p:cNvSpPr>
            <a:spLocks noGrp="1"/>
          </p:cNvSpPr>
          <p:nvPr>
            <p:ph type="title"/>
          </p:nvPr>
        </p:nvSpPr>
        <p:spPr>
          <a:xfrm>
            <a:off x="0" y="704850"/>
            <a:ext cx="9144000" cy="819150"/>
          </a:xfrm>
        </p:spPr>
        <p:txBody>
          <a:bodyPr>
            <a:normAutofit fontScale="90000"/>
          </a:bodyPr>
          <a:lstStyle/>
          <a:p>
            <a:r>
              <a:rPr lang="en-US" dirty="0"/>
              <a:t/>
            </a:r>
            <a:br>
              <a:rPr lang="en-US" dirty="0"/>
            </a:br>
            <a:r>
              <a:rPr lang="en-US" sz="5400" b="1" dirty="0"/>
              <a:t> </a:t>
            </a:r>
            <a:r>
              <a:rPr lang="en-US" sz="3100" b="1" dirty="0">
                <a:solidFill>
                  <a:schemeClr val="tx1"/>
                </a:solidFill>
                <a:latin typeface="Arial Rounded MT Bold" pitchFamily="34" charset="0"/>
              </a:rPr>
              <a:t>The Pharmacological Activity of Piperine</a:t>
            </a:r>
            <a:endParaRPr lang="en-US" sz="3100" dirty="0">
              <a:solidFill>
                <a:schemeClr val="tx1"/>
              </a:solidFill>
              <a:latin typeface="Arial Rounded MT Bold" pitchFamily="34"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xmlns="" id="{314A1252-1874-4A26-9DFC-C65D073A05CE}"/>
                  </a:ext>
                </a:extLst>
              </p14:cNvPr>
              <p14:cNvContentPartPr/>
              <p14:nvPr/>
            </p14:nvContentPartPr>
            <p14:xfrm>
              <a:off x="479520" y="5317200"/>
              <a:ext cx="24840" cy="42480"/>
            </p14:xfrm>
          </p:contentPart>
        </mc:Choice>
        <mc:Fallback xmlns="">
          <p:pic>
            <p:nvPicPr>
              <p:cNvPr id="2" name="Ink 1">
                <a:extLst>
                  <a:ext uri="{FF2B5EF4-FFF2-40B4-BE49-F238E27FC236}">
                    <a16:creationId xmlns:a16="http://schemas.microsoft.com/office/drawing/2014/main" id="{314A1252-1874-4A26-9DFC-C65D073A05CE}"/>
                  </a:ext>
                </a:extLst>
              </p:cNvPr>
              <p:cNvPicPr/>
              <p:nvPr/>
            </p:nvPicPr>
            <p:blipFill>
              <a:blip r:embed="rId3"/>
              <a:stretch>
                <a:fillRect/>
              </a:stretch>
            </p:blipFill>
            <p:spPr>
              <a:xfrm>
                <a:off x="470160" y="5307840"/>
                <a:ext cx="43560" cy="61200"/>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743712"/>
          </a:xfrm>
        </p:spPr>
        <p:txBody>
          <a:bodyPr>
            <a:normAutofit fontScale="90000"/>
          </a:bodyPr>
          <a:lstStyle/>
          <a:p>
            <a:r>
              <a:rPr lang="en-US" dirty="0"/>
              <a:t/>
            </a:r>
            <a:br>
              <a:rPr lang="en-US" dirty="0"/>
            </a:br>
            <a:r>
              <a:rPr lang="en-US" sz="5400" b="1" dirty="0"/>
              <a:t> </a:t>
            </a:r>
            <a:r>
              <a:rPr lang="en-US" sz="3100" b="1" dirty="0">
                <a:solidFill>
                  <a:schemeClr val="tx1"/>
                </a:solidFill>
                <a:latin typeface="Arial Rounded MT Bold" pitchFamily="34" charset="0"/>
              </a:rPr>
              <a:t>Isolation of Piperine  from Black Pepper</a:t>
            </a:r>
            <a:endParaRPr lang="en-US" sz="3100" dirty="0">
              <a:solidFill>
                <a:schemeClr val="tx1"/>
              </a:solidFill>
              <a:latin typeface="Arial Rounded MT Bold" pitchFamily="34" charset="0"/>
            </a:endParaRPr>
          </a:p>
        </p:txBody>
      </p:sp>
      <p:sp>
        <p:nvSpPr>
          <p:cNvPr id="3" name="Content Placeholder 2"/>
          <p:cNvSpPr>
            <a:spLocks noGrp="1"/>
          </p:cNvSpPr>
          <p:nvPr>
            <p:ph idx="1"/>
          </p:nvPr>
        </p:nvSpPr>
        <p:spPr>
          <a:xfrm>
            <a:off x="0" y="1524000"/>
            <a:ext cx="9144000" cy="5334000"/>
          </a:xfrm>
        </p:spPr>
        <p:txBody>
          <a:bodyPr/>
          <a:lstStyle/>
          <a:p>
            <a:pPr rtl="1">
              <a:buNone/>
            </a:pPr>
            <a:r>
              <a:rPr lang="en-US" sz="2400" b="1" dirty="0">
                <a:latin typeface="Arial Rounded MT Bold" pitchFamily="34" charset="0"/>
              </a:rPr>
              <a:t>Aim: -</a:t>
            </a:r>
            <a:r>
              <a:rPr lang="en-US" sz="2400" dirty="0">
                <a:latin typeface="Arial Rounded MT Bold" pitchFamily="34" charset="0"/>
              </a:rPr>
              <a:t> Isolation the piperine alkaloid from black pepper </a:t>
            </a:r>
          </a:p>
          <a:p>
            <a:pPr rtl="1">
              <a:buNone/>
            </a:pPr>
            <a:r>
              <a:rPr lang="en-US" sz="2400" dirty="0">
                <a:latin typeface="Arial Rounded MT Bold" pitchFamily="34" charset="0"/>
              </a:rPr>
              <a:t> </a:t>
            </a:r>
          </a:p>
          <a:p>
            <a:pPr rtl="1">
              <a:buNone/>
            </a:pPr>
            <a:r>
              <a:rPr lang="en-US" sz="2400" b="1" dirty="0">
                <a:latin typeface="Arial Rounded MT Bold" pitchFamily="34" charset="0"/>
              </a:rPr>
              <a:t>Equipments and reagents:-</a:t>
            </a:r>
          </a:p>
          <a:p>
            <a:pPr lvl="0">
              <a:buFont typeface="Wingdings" pitchFamily="2" charset="2"/>
              <a:buChar char="v"/>
            </a:pPr>
            <a:r>
              <a:rPr lang="en-US" sz="2400" dirty="0">
                <a:latin typeface="Arial Rounded MT Bold" pitchFamily="34" charset="0"/>
              </a:rPr>
              <a:t>Large beaker and medium size beaker</a:t>
            </a:r>
          </a:p>
          <a:p>
            <a:pPr lvl="0">
              <a:buFont typeface="Wingdings" pitchFamily="2" charset="2"/>
              <a:buChar char="v"/>
            </a:pPr>
            <a:r>
              <a:rPr lang="en-US" sz="2400" dirty="0">
                <a:latin typeface="Arial Rounded MT Bold" pitchFamily="34" charset="0"/>
              </a:rPr>
              <a:t>Soxhlet instrument</a:t>
            </a:r>
          </a:p>
          <a:p>
            <a:pPr lvl="0">
              <a:buFont typeface="Wingdings" pitchFamily="2" charset="2"/>
              <a:buChar char="v"/>
            </a:pPr>
            <a:r>
              <a:rPr lang="en-US" sz="2400" dirty="0">
                <a:latin typeface="Arial Rounded MT Bold" pitchFamily="34" charset="0"/>
              </a:rPr>
              <a:t>Water bath </a:t>
            </a:r>
          </a:p>
          <a:p>
            <a:pPr lvl="0">
              <a:buFont typeface="Wingdings" pitchFamily="2" charset="2"/>
              <a:buChar char="v"/>
            </a:pPr>
            <a:r>
              <a:rPr lang="en-US" sz="2400" dirty="0">
                <a:latin typeface="Arial Rounded MT Bold" pitchFamily="34" charset="0"/>
              </a:rPr>
              <a:t>Filter paper and funnel </a:t>
            </a:r>
          </a:p>
          <a:p>
            <a:pPr lvl="0">
              <a:buFont typeface="Wingdings" pitchFamily="2" charset="2"/>
              <a:buChar char="v"/>
            </a:pPr>
            <a:r>
              <a:rPr lang="en-US" sz="2400" dirty="0">
                <a:latin typeface="Arial Rounded MT Bold" pitchFamily="34" charset="0"/>
              </a:rPr>
              <a:t>90% ethanol</a:t>
            </a:r>
          </a:p>
          <a:p>
            <a:pPr lvl="0">
              <a:buFont typeface="Wingdings" pitchFamily="2" charset="2"/>
              <a:buChar char="v"/>
            </a:pPr>
            <a:r>
              <a:rPr lang="en-US" sz="2400" dirty="0">
                <a:latin typeface="Arial Rounded MT Bold" pitchFamily="34" charset="0"/>
              </a:rPr>
              <a:t>10% alcoholic potassium hydroxide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lstStyle/>
          <a:p>
            <a:pPr rtl="1">
              <a:buNone/>
            </a:pPr>
            <a:r>
              <a:rPr lang="en-US" sz="2800" b="1" dirty="0">
                <a:latin typeface="Arial Rounded MT Bold" pitchFamily="34" charset="0"/>
              </a:rPr>
              <a:t>Procedure:-</a:t>
            </a:r>
            <a:endParaRPr lang="en-US" sz="2800" dirty="0">
              <a:latin typeface="Arial Rounded MT Bold" pitchFamily="34" charset="0"/>
            </a:endParaRPr>
          </a:p>
          <a:p>
            <a:pPr rtl="1">
              <a:buNone/>
            </a:pPr>
            <a:r>
              <a:rPr lang="en-US" dirty="0">
                <a:latin typeface="Arial Rounded MT Bold" pitchFamily="34" charset="0"/>
              </a:rPr>
              <a:t> </a:t>
            </a:r>
          </a:p>
          <a:p>
            <a:pPr marL="514350" indent="-514350">
              <a:buFont typeface="+mj-lt"/>
              <a:buAutoNum type="arabicParenR"/>
            </a:pPr>
            <a:r>
              <a:rPr lang="en-US" sz="2400" dirty="0">
                <a:latin typeface="Arial Rounded MT Bold" pitchFamily="34" charset="0"/>
              </a:rPr>
              <a:t>10gm of black pepper are ground to a fine powder.</a:t>
            </a:r>
          </a:p>
          <a:p>
            <a:pPr marL="514350" indent="-514350">
              <a:buFont typeface="+mj-lt"/>
              <a:buAutoNum type="arabicParenR"/>
            </a:pPr>
            <a:r>
              <a:rPr lang="en-US" sz="2400" dirty="0">
                <a:latin typeface="Arial Rounded MT Bold" pitchFamily="34" charset="0"/>
              </a:rPr>
              <a:t> Extracted with 150 ml of 90% ethanol in Soxhlet extractor for two hours. </a:t>
            </a:r>
          </a:p>
          <a:p>
            <a:pPr marL="514350" indent="-514350">
              <a:buFont typeface="+mj-lt"/>
              <a:buAutoNum type="arabicParenR"/>
            </a:pPr>
            <a:r>
              <a:rPr lang="en-US" sz="2400" dirty="0">
                <a:latin typeface="Arial Rounded MT Bold" pitchFamily="34" charset="0"/>
              </a:rPr>
              <a:t>The solution is concentrated .</a:t>
            </a:r>
          </a:p>
          <a:p>
            <a:pPr marL="514350" indent="-514350">
              <a:buFont typeface="+mj-lt"/>
              <a:buAutoNum type="arabicParenR"/>
            </a:pPr>
            <a:r>
              <a:rPr lang="en-US" sz="2400" dirty="0">
                <a:latin typeface="Arial Rounded MT Bold" pitchFamily="34" charset="0"/>
              </a:rPr>
              <a:t>Add 10ml of 10% alcoholic potassium hydroxide to the filtrate residue and after a while decanted from the insoluble residue .</a:t>
            </a:r>
          </a:p>
          <a:p>
            <a:pPr marL="514350" indent="-514350">
              <a:buFont typeface="+mj-lt"/>
              <a:buAutoNum type="arabicParenR"/>
            </a:pPr>
            <a:r>
              <a:rPr lang="en-US" sz="2400" dirty="0">
                <a:latin typeface="Arial Rounded MT Bold" pitchFamily="34" charset="0"/>
              </a:rPr>
              <a:t>The alcoholic solution is left over night.   </a:t>
            </a:r>
          </a:p>
          <a:p>
            <a:pPr>
              <a:buNone/>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pPr>
              <a:buNone/>
            </a:pPr>
            <a:r>
              <a:rPr lang="en-US" sz="2400" b="1" dirty="0">
                <a:latin typeface="Arial Rounded MT Bold" pitchFamily="34" charset="0"/>
              </a:rPr>
              <a:t>Results:-</a:t>
            </a:r>
            <a:endParaRPr lang="en-US" sz="2400" dirty="0">
              <a:latin typeface="Arial Rounded MT Bold" pitchFamily="34" charset="0"/>
            </a:endParaRPr>
          </a:p>
          <a:p>
            <a:pPr>
              <a:buFont typeface="Wingdings" pitchFamily="2" charset="2"/>
              <a:buChar char="v"/>
            </a:pPr>
            <a:r>
              <a:rPr lang="en-US" sz="2400" dirty="0">
                <a:latin typeface="Arial Rounded MT Bold" pitchFamily="34" charset="0"/>
              </a:rPr>
              <a:t>Yellow needles with melting point of 125ºC are deposited. Yielding 0.3 gm of piperine alkaloid.</a:t>
            </a:r>
          </a:p>
          <a:p>
            <a:pPr rtl="1">
              <a:buNone/>
            </a:pPr>
            <a:r>
              <a:rPr lang="en-US" sz="2400" b="1" dirty="0">
                <a:latin typeface="Arial Rounded MT Bold" pitchFamily="34" charset="0"/>
              </a:rPr>
              <a:t>Discussion :-</a:t>
            </a:r>
            <a:endParaRPr lang="en-US" sz="2400" dirty="0">
              <a:latin typeface="Arial Rounded MT Bold" pitchFamily="34" charset="0"/>
            </a:endParaRPr>
          </a:p>
          <a:p>
            <a:pPr marL="457200" indent="-457200">
              <a:buFont typeface="+mj-lt"/>
              <a:buAutoNum type="arabicParenR"/>
            </a:pPr>
            <a:r>
              <a:rPr lang="en-US" sz="2400" dirty="0">
                <a:latin typeface="Arial Rounded MT Bold" pitchFamily="34" charset="0"/>
              </a:rPr>
              <a:t> The plant is affected by heat therefore Soxhlet apparatus is used in its extraction.</a:t>
            </a:r>
          </a:p>
          <a:p>
            <a:pPr marL="457200" indent="-457200">
              <a:buFont typeface="+mj-lt"/>
              <a:buAutoNum type="arabicParenR"/>
            </a:pPr>
            <a:r>
              <a:rPr lang="en-US" sz="2400" dirty="0">
                <a:latin typeface="Arial Rounded MT Bold" pitchFamily="34" charset="0"/>
              </a:rPr>
              <a:t> The use of 90% ethanol is to extract both, the alkaloid and the alkaloidal salt that might be present. </a:t>
            </a:r>
          </a:p>
          <a:p>
            <a:pPr marL="457200" indent="-457200">
              <a:buFont typeface="+mj-lt"/>
              <a:buAutoNum type="arabicParenR"/>
            </a:pPr>
            <a:r>
              <a:rPr lang="en-US" sz="2400" dirty="0">
                <a:latin typeface="Arial Rounded MT Bold" pitchFamily="34" charset="0"/>
              </a:rPr>
              <a:t>The use of alcoholic KOH is to precipitate the isomers of piperine that are chuvacine, isochuvacine and piperic acid.</a:t>
            </a:r>
          </a:p>
          <a:p>
            <a:pPr marL="457200" indent="-457200">
              <a:buFont typeface="+mj-lt"/>
              <a:buAutoNum type="arabicParenR"/>
            </a:pPr>
            <a:r>
              <a:rPr lang="en-US" sz="2400" dirty="0">
                <a:latin typeface="Arial Rounded MT Bold" pitchFamily="34" charset="0"/>
              </a:rPr>
              <a:t>Alcohol was used in the preparation of KOH instead of water, since water will hydrolyze piperine into piperidine and piperic acid.</a:t>
            </a:r>
          </a:p>
          <a:p>
            <a:pPr>
              <a:buNone/>
            </a:pPr>
            <a:endParaRPr lang="en-US" sz="2400" dirty="0">
              <a:latin typeface="Arial Rounded MT Bold" pitchFamily="34" charset="0"/>
            </a:endParaRP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unched Tape 3"/>
          <p:cNvSpPr/>
          <p:nvPr/>
        </p:nvSpPr>
        <p:spPr>
          <a:xfrm>
            <a:off x="2133600" y="762000"/>
            <a:ext cx="4572000" cy="23622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cap="all" dirty="0">
                <a:ln w="0"/>
                <a:solidFill>
                  <a:schemeClr val="accent3">
                    <a:lumMod val="50000"/>
                  </a:schemeClr>
                </a:solidFill>
                <a:effectLst>
                  <a:reflection blurRad="12700" stA="50000" endPos="50000" dist="5000" dir="5400000" sy="-100000" rotWithShape="0"/>
                </a:effectLst>
                <a:latin typeface="Lucida Handwriting" pitchFamily="66" charset="0"/>
              </a:rPr>
              <a:t>THANK YOU</a:t>
            </a:r>
          </a:p>
        </p:txBody>
      </p:sp>
      <p:pic>
        <p:nvPicPr>
          <p:cNvPr id="5" name="Picture 4" descr="4.jpg"/>
          <p:cNvPicPr>
            <a:picLocks noChangeAspect="1"/>
          </p:cNvPicPr>
          <p:nvPr/>
        </p:nvPicPr>
        <p:blipFill>
          <a:blip r:embed="rId2" cstate="print"/>
          <a:stretch>
            <a:fillRect/>
          </a:stretch>
        </p:blipFill>
        <p:spPr>
          <a:xfrm>
            <a:off x="1905000" y="3276600"/>
            <a:ext cx="5105400" cy="3352800"/>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488</TotalTime>
  <Words>749</Words>
  <Application>Microsoft Office PowerPoint</Application>
  <PresentationFormat>عرض على الشاشة (3:4)‏</PresentationFormat>
  <Paragraphs>118</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Flow</vt:lpstr>
      <vt:lpstr>               ALKALOIDS</vt:lpstr>
      <vt:lpstr>Introduction</vt:lpstr>
      <vt:lpstr>Sources of Alkaloids</vt:lpstr>
      <vt:lpstr>  The names of alkaloids are obtained in various    ways:-</vt:lpstr>
      <vt:lpstr>Classification</vt:lpstr>
      <vt:lpstr>عرض تقديمي في PowerPoint</vt:lpstr>
      <vt:lpstr>عرض تقديمي في PowerPoint</vt:lpstr>
      <vt:lpstr>عرض تقديمي في PowerPoint</vt:lpstr>
      <vt:lpstr>Alkaloid Description</vt:lpstr>
      <vt:lpstr>عرض تقديمي في PowerPoint</vt:lpstr>
      <vt:lpstr>Chemistry of Alkaloids</vt:lpstr>
      <vt:lpstr>Applications</vt:lpstr>
      <vt:lpstr>  Black pepper </vt:lpstr>
      <vt:lpstr>عرض تقديمي في PowerPoint</vt:lpstr>
      <vt:lpstr>Cont…</vt:lpstr>
      <vt:lpstr>Piperine  </vt:lpstr>
      <vt:lpstr>  The Pharmacological Activity of Piperine</vt:lpstr>
      <vt:lpstr>  Isolation of Piperine  from Black Pepper</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Sarah</dc:creator>
  <cp:lastModifiedBy>Maher</cp:lastModifiedBy>
  <cp:revision>66</cp:revision>
  <dcterms:created xsi:type="dcterms:W3CDTF">2013-02-15T17:35:36Z</dcterms:created>
  <dcterms:modified xsi:type="dcterms:W3CDTF">2025-01-18T21:31:29Z</dcterms:modified>
</cp:coreProperties>
</file>