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96" r:id="rId1"/>
  </p:sldMasterIdLst>
  <p:sldIdLst>
    <p:sldId id="256" r:id="rId2"/>
    <p:sldId id="257" r:id="rId3"/>
    <p:sldId id="258" r:id="rId4"/>
    <p:sldId id="259" r:id="rId5"/>
    <p:sldId id="262" r:id="rId6"/>
    <p:sldId id="261" r:id="rId7"/>
    <p:sldId id="263" r:id="rId8"/>
    <p:sldId id="276" r:id="rId9"/>
    <p:sldId id="277" r:id="rId10"/>
    <p:sldId id="264" r:id="rId11"/>
    <p:sldId id="275" r:id="rId12"/>
    <p:sldId id="271" r:id="rId13"/>
    <p:sldId id="273" r:id="rId14"/>
    <p:sldId id="267" r:id="rId15"/>
    <p:sldId id="274" r:id="rId16"/>
    <p:sldId id="26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993300"/>
    <a:srgbClr val="11C5BC"/>
    <a:srgbClr val="FF6600"/>
    <a:srgbClr val="408E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7" d="100"/>
          <a:sy n="77" d="100"/>
        </p:scale>
        <p:origin x="-1176" y="-42"/>
      </p:cViewPr>
      <p:guideLst>
        <p:guide orient="horz" pos="2160"/>
        <p:guide pos="2880"/>
      </p:guideLst>
    </p:cSldViewPr>
  </p:slideViewPr>
  <p:outlineViewPr>
    <p:cViewPr>
      <p:scale>
        <a:sx n="33" d="100"/>
        <a:sy n="33" d="100"/>
      </p:scale>
      <p:origin x="0" y="15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1E02D9-3998-445A-8CC4-512983D33AF3}" type="doc">
      <dgm:prSet loTypeId="urn:microsoft.com/office/officeart/2005/8/layout/process4" loCatId="list" qsTypeId="urn:microsoft.com/office/officeart/2005/8/quickstyle/simple3" qsCatId="simple" csTypeId="urn:microsoft.com/office/officeart/2005/8/colors/accent1_2" csCatId="accent1" phldr="1"/>
      <dgm:spPr/>
      <dgm:t>
        <a:bodyPr/>
        <a:lstStyle/>
        <a:p>
          <a:pPr rtl="1"/>
          <a:endParaRPr lang="ar-IQ"/>
        </a:p>
      </dgm:t>
    </dgm:pt>
    <dgm:pt modelId="{A61882A7-8856-4F5B-93EE-928011C1D166}">
      <dgm:prSet phldrT="[Text]" custT="1"/>
      <dgm:spPr/>
      <dgm:t>
        <a:bodyPr/>
        <a:lstStyle/>
        <a:p>
          <a:pPr rtl="1"/>
          <a:r>
            <a:rPr lang="en-US" sz="2000" b="1" dirty="0">
              <a:latin typeface="Arial Rounded MT Bold" pitchFamily="34" charset="0"/>
            </a:rPr>
            <a:t>Take 50 gm. of coarsely powder tea </a:t>
          </a:r>
          <a:endParaRPr lang="ar-IQ" sz="2000" b="1" dirty="0"/>
        </a:p>
      </dgm:t>
    </dgm:pt>
    <dgm:pt modelId="{DC58F2AE-3904-4756-B5D1-6BFA1D7BB604}" type="parTrans" cxnId="{91A0CB91-E019-49AC-BD41-6E09D3A04960}">
      <dgm:prSet/>
      <dgm:spPr/>
      <dgm:t>
        <a:bodyPr/>
        <a:lstStyle/>
        <a:p>
          <a:pPr rtl="1"/>
          <a:endParaRPr lang="ar-IQ"/>
        </a:p>
      </dgm:t>
    </dgm:pt>
    <dgm:pt modelId="{C55954ED-8D5A-466A-BEF6-A63318B76209}" type="sibTrans" cxnId="{91A0CB91-E019-49AC-BD41-6E09D3A04960}">
      <dgm:prSet/>
      <dgm:spPr/>
      <dgm:t>
        <a:bodyPr/>
        <a:lstStyle/>
        <a:p>
          <a:pPr rtl="1"/>
          <a:endParaRPr lang="ar-IQ"/>
        </a:p>
      </dgm:t>
    </dgm:pt>
    <dgm:pt modelId="{EB57393E-6D15-4EA8-B3FC-D1CA3792769B}">
      <dgm:prSet phldrT="[Text]" custT="1"/>
      <dgm:spPr/>
      <dgm:t>
        <a:bodyPr/>
        <a:lstStyle/>
        <a:p>
          <a:pPr rtl="1"/>
          <a:r>
            <a:rPr lang="en-US" sz="2000" b="1" dirty="0">
              <a:latin typeface="Arial Rounded MT Bold" pitchFamily="34" charset="0"/>
            </a:rPr>
            <a:t>Add 250 ml of </a:t>
          </a:r>
          <a:r>
            <a:rPr lang="en-US" sz="2000" b="1" dirty="0" err="1">
              <a:latin typeface="Arial Rounded MT Bold" pitchFamily="34" charset="0"/>
            </a:rPr>
            <a:t>D.w</a:t>
          </a:r>
          <a:r>
            <a:rPr lang="en-US" sz="2000" b="1" dirty="0">
              <a:latin typeface="Arial Rounded MT Bold" pitchFamily="34" charset="0"/>
            </a:rPr>
            <a:t> water and boil gently for 15 min. </a:t>
          </a:r>
          <a:endParaRPr lang="ar-IQ" sz="2000" b="1" dirty="0"/>
        </a:p>
      </dgm:t>
    </dgm:pt>
    <dgm:pt modelId="{2A727FCE-1892-4052-9188-38D09FB19EBC}" type="parTrans" cxnId="{ED30ADAA-8C4F-4A1C-9EAD-5B5659AA954D}">
      <dgm:prSet/>
      <dgm:spPr/>
      <dgm:t>
        <a:bodyPr/>
        <a:lstStyle/>
        <a:p>
          <a:pPr rtl="1"/>
          <a:endParaRPr lang="ar-IQ"/>
        </a:p>
      </dgm:t>
    </dgm:pt>
    <dgm:pt modelId="{8AE07678-B9A1-4692-8B71-43C4E667AF0E}" type="sibTrans" cxnId="{ED30ADAA-8C4F-4A1C-9EAD-5B5659AA954D}">
      <dgm:prSet/>
      <dgm:spPr/>
      <dgm:t>
        <a:bodyPr/>
        <a:lstStyle/>
        <a:p>
          <a:pPr rtl="1"/>
          <a:endParaRPr lang="ar-IQ"/>
        </a:p>
      </dgm:t>
    </dgm:pt>
    <dgm:pt modelId="{3ADBFED5-1DC1-48DE-AD68-42F5F026831E}">
      <dgm:prSet custT="1"/>
      <dgm:spPr/>
      <dgm:t>
        <a:bodyPr/>
        <a:lstStyle/>
        <a:p>
          <a:pPr rtl="1"/>
          <a:r>
            <a:rPr lang="en-US" sz="2000" b="1" dirty="0"/>
            <a:t>Add 5g of Sodium carbonate and boiled gently </a:t>
          </a:r>
          <a:endParaRPr lang="ar-IQ" sz="2000" b="1" dirty="0"/>
        </a:p>
      </dgm:t>
    </dgm:pt>
    <dgm:pt modelId="{512DA48C-6ACB-4D79-8EC6-59336A3F7861}" type="parTrans" cxnId="{5BFCFAFE-C73C-4BD5-ABF2-208B5900CCC0}">
      <dgm:prSet/>
      <dgm:spPr/>
      <dgm:t>
        <a:bodyPr/>
        <a:lstStyle/>
        <a:p>
          <a:pPr rtl="1"/>
          <a:endParaRPr lang="ar-IQ"/>
        </a:p>
      </dgm:t>
    </dgm:pt>
    <dgm:pt modelId="{367766CD-4BE8-488E-A5B7-89E44CB85525}" type="sibTrans" cxnId="{5BFCFAFE-C73C-4BD5-ABF2-208B5900CCC0}">
      <dgm:prSet/>
      <dgm:spPr/>
      <dgm:t>
        <a:bodyPr/>
        <a:lstStyle/>
        <a:p>
          <a:pPr rtl="1"/>
          <a:endParaRPr lang="ar-IQ"/>
        </a:p>
      </dgm:t>
    </dgm:pt>
    <dgm:pt modelId="{4C28526A-F9C0-4C2A-A74D-CF1FD980F42F}">
      <dgm:prSet phldrT="[Text]" custT="1"/>
      <dgm:spPr/>
      <dgm:t>
        <a:bodyPr/>
        <a:lstStyle/>
        <a:p>
          <a:pPr rtl="1"/>
          <a:r>
            <a:rPr lang="en-US" sz="2000" b="1" dirty="0">
              <a:latin typeface="Arial Rounded MT Bold" pitchFamily="34" charset="0"/>
            </a:rPr>
            <a:t>Cool, transfer to a separatory funnel and shake out with three successive 10 ml portion of chloroform</a:t>
          </a:r>
          <a:endParaRPr lang="ar-IQ" sz="2000" b="1" dirty="0"/>
        </a:p>
      </dgm:t>
    </dgm:pt>
    <dgm:pt modelId="{7DB7F49B-D151-47BC-ABC0-33172FDD39D7}" type="parTrans" cxnId="{9D022831-4146-4DB5-8DC6-7F5D0F8FAB32}">
      <dgm:prSet/>
      <dgm:spPr/>
      <dgm:t>
        <a:bodyPr/>
        <a:lstStyle/>
        <a:p>
          <a:pPr rtl="1"/>
          <a:endParaRPr lang="ar-IQ"/>
        </a:p>
      </dgm:t>
    </dgm:pt>
    <dgm:pt modelId="{E9029DF7-CD91-4BA7-995E-636A3399E62C}" type="sibTrans" cxnId="{9D022831-4146-4DB5-8DC6-7F5D0F8FAB32}">
      <dgm:prSet/>
      <dgm:spPr/>
      <dgm:t>
        <a:bodyPr/>
        <a:lstStyle/>
        <a:p>
          <a:pPr rtl="1"/>
          <a:endParaRPr lang="ar-IQ"/>
        </a:p>
      </dgm:t>
    </dgm:pt>
    <dgm:pt modelId="{86621471-BA32-4329-9466-1AC396F8DB1C}" type="pres">
      <dgm:prSet presAssocID="{191E02D9-3998-445A-8CC4-512983D33AF3}" presName="Name0" presStyleCnt="0">
        <dgm:presLayoutVars>
          <dgm:dir/>
          <dgm:animLvl val="lvl"/>
          <dgm:resizeHandles val="exact"/>
        </dgm:presLayoutVars>
      </dgm:prSet>
      <dgm:spPr/>
      <dgm:t>
        <a:bodyPr/>
        <a:lstStyle/>
        <a:p>
          <a:endParaRPr lang="en-US"/>
        </a:p>
      </dgm:t>
    </dgm:pt>
    <dgm:pt modelId="{C2A9B935-A5EC-47C1-91F2-004DCE2C5C32}" type="pres">
      <dgm:prSet presAssocID="{4C28526A-F9C0-4C2A-A74D-CF1FD980F42F}" presName="boxAndChildren" presStyleCnt="0"/>
      <dgm:spPr/>
    </dgm:pt>
    <dgm:pt modelId="{DE5EB225-4053-4E19-BF86-88F51552ACC5}" type="pres">
      <dgm:prSet presAssocID="{4C28526A-F9C0-4C2A-A74D-CF1FD980F42F}" presName="parentTextBox" presStyleLbl="node1" presStyleIdx="0" presStyleCnt="4"/>
      <dgm:spPr/>
      <dgm:t>
        <a:bodyPr/>
        <a:lstStyle/>
        <a:p>
          <a:endParaRPr lang="en-US"/>
        </a:p>
      </dgm:t>
    </dgm:pt>
    <dgm:pt modelId="{F20C9CB5-F15D-45BF-91CD-DDFCE43B017A}" type="pres">
      <dgm:prSet presAssocID="{367766CD-4BE8-488E-A5B7-89E44CB85525}" presName="sp" presStyleCnt="0"/>
      <dgm:spPr/>
    </dgm:pt>
    <dgm:pt modelId="{77298FA3-1D84-4951-8BA5-F9DF1FB69AEE}" type="pres">
      <dgm:prSet presAssocID="{3ADBFED5-1DC1-48DE-AD68-42F5F026831E}" presName="arrowAndChildren" presStyleCnt="0"/>
      <dgm:spPr/>
    </dgm:pt>
    <dgm:pt modelId="{41A612BF-5488-4730-9919-C5690615D148}" type="pres">
      <dgm:prSet presAssocID="{3ADBFED5-1DC1-48DE-AD68-42F5F026831E}" presName="parentTextArrow" presStyleLbl="node1" presStyleIdx="1" presStyleCnt="4" custLinFactNeighborX="-22222" custLinFactNeighborY="-9944"/>
      <dgm:spPr/>
      <dgm:t>
        <a:bodyPr/>
        <a:lstStyle/>
        <a:p>
          <a:endParaRPr lang="en-US"/>
        </a:p>
      </dgm:t>
    </dgm:pt>
    <dgm:pt modelId="{789D5E68-3ED5-4094-9EEF-7182EFC877AB}" type="pres">
      <dgm:prSet presAssocID="{8AE07678-B9A1-4692-8B71-43C4E667AF0E}" presName="sp" presStyleCnt="0"/>
      <dgm:spPr/>
    </dgm:pt>
    <dgm:pt modelId="{10273D81-2CCD-404B-985B-15F0D4D47857}" type="pres">
      <dgm:prSet presAssocID="{EB57393E-6D15-4EA8-B3FC-D1CA3792769B}" presName="arrowAndChildren" presStyleCnt="0"/>
      <dgm:spPr/>
    </dgm:pt>
    <dgm:pt modelId="{4DF08061-F702-46FC-95B0-D0B557E7CC22}" type="pres">
      <dgm:prSet presAssocID="{EB57393E-6D15-4EA8-B3FC-D1CA3792769B}" presName="parentTextArrow" presStyleLbl="node1" presStyleIdx="2" presStyleCnt="4" custLinFactNeighborX="2778" custLinFactNeighborY="-5034"/>
      <dgm:spPr/>
      <dgm:t>
        <a:bodyPr/>
        <a:lstStyle/>
        <a:p>
          <a:endParaRPr lang="en-US"/>
        </a:p>
      </dgm:t>
    </dgm:pt>
    <dgm:pt modelId="{89A61680-8CA2-43EB-9FE9-D93957DD4BE6}" type="pres">
      <dgm:prSet presAssocID="{C55954ED-8D5A-466A-BEF6-A63318B76209}" presName="sp" presStyleCnt="0"/>
      <dgm:spPr/>
    </dgm:pt>
    <dgm:pt modelId="{BD751D8F-91B7-4C5D-B359-E271D089B2EB}" type="pres">
      <dgm:prSet presAssocID="{A61882A7-8856-4F5B-93EE-928011C1D166}" presName="arrowAndChildren" presStyleCnt="0"/>
      <dgm:spPr/>
    </dgm:pt>
    <dgm:pt modelId="{475CB076-1F4D-4785-B085-7DDEBC47C98D}" type="pres">
      <dgm:prSet presAssocID="{A61882A7-8856-4F5B-93EE-928011C1D166}" presName="parentTextArrow" presStyleLbl="node1" presStyleIdx="3" presStyleCnt="4" custLinFactNeighborY="4583"/>
      <dgm:spPr/>
      <dgm:t>
        <a:bodyPr/>
        <a:lstStyle/>
        <a:p>
          <a:endParaRPr lang="en-US"/>
        </a:p>
      </dgm:t>
    </dgm:pt>
  </dgm:ptLst>
  <dgm:cxnLst>
    <dgm:cxn modelId="{C1026ED4-7CBF-44AC-AC87-1914C56F084F}" type="presOf" srcId="{EB57393E-6D15-4EA8-B3FC-D1CA3792769B}" destId="{4DF08061-F702-46FC-95B0-D0B557E7CC22}" srcOrd="0" destOrd="0" presId="urn:microsoft.com/office/officeart/2005/8/layout/process4"/>
    <dgm:cxn modelId="{817EA3AD-C31F-4796-B4BC-FF3AC694403B}" type="presOf" srcId="{3ADBFED5-1DC1-48DE-AD68-42F5F026831E}" destId="{41A612BF-5488-4730-9919-C5690615D148}" srcOrd="0" destOrd="0" presId="urn:microsoft.com/office/officeart/2005/8/layout/process4"/>
    <dgm:cxn modelId="{5BFCFAFE-C73C-4BD5-ABF2-208B5900CCC0}" srcId="{191E02D9-3998-445A-8CC4-512983D33AF3}" destId="{3ADBFED5-1DC1-48DE-AD68-42F5F026831E}" srcOrd="2" destOrd="0" parTransId="{512DA48C-6ACB-4D79-8EC6-59336A3F7861}" sibTransId="{367766CD-4BE8-488E-A5B7-89E44CB85525}"/>
    <dgm:cxn modelId="{96670C84-ABCE-43F0-94F8-769DEA4C1F37}" type="presOf" srcId="{A61882A7-8856-4F5B-93EE-928011C1D166}" destId="{475CB076-1F4D-4785-B085-7DDEBC47C98D}" srcOrd="0" destOrd="0" presId="urn:microsoft.com/office/officeart/2005/8/layout/process4"/>
    <dgm:cxn modelId="{69B20793-7C97-4075-B1E1-6BE3E5FC6FED}" type="presOf" srcId="{4C28526A-F9C0-4C2A-A74D-CF1FD980F42F}" destId="{DE5EB225-4053-4E19-BF86-88F51552ACC5}" srcOrd="0" destOrd="0" presId="urn:microsoft.com/office/officeart/2005/8/layout/process4"/>
    <dgm:cxn modelId="{D367EE0F-8F9B-4AA2-8525-81D35D08FB91}" type="presOf" srcId="{191E02D9-3998-445A-8CC4-512983D33AF3}" destId="{86621471-BA32-4329-9466-1AC396F8DB1C}" srcOrd="0" destOrd="0" presId="urn:microsoft.com/office/officeart/2005/8/layout/process4"/>
    <dgm:cxn modelId="{9D022831-4146-4DB5-8DC6-7F5D0F8FAB32}" srcId="{191E02D9-3998-445A-8CC4-512983D33AF3}" destId="{4C28526A-F9C0-4C2A-A74D-CF1FD980F42F}" srcOrd="3" destOrd="0" parTransId="{7DB7F49B-D151-47BC-ABC0-33172FDD39D7}" sibTransId="{E9029DF7-CD91-4BA7-995E-636A3399E62C}"/>
    <dgm:cxn modelId="{ED30ADAA-8C4F-4A1C-9EAD-5B5659AA954D}" srcId="{191E02D9-3998-445A-8CC4-512983D33AF3}" destId="{EB57393E-6D15-4EA8-B3FC-D1CA3792769B}" srcOrd="1" destOrd="0" parTransId="{2A727FCE-1892-4052-9188-38D09FB19EBC}" sibTransId="{8AE07678-B9A1-4692-8B71-43C4E667AF0E}"/>
    <dgm:cxn modelId="{91A0CB91-E019-49AC-BD41-6E09D3A04960}" srcId="{191E02D9-3998-445A-8CC4-512983D33AF3}" destId="{A61882A7-8856-4F5B-93EE-928011C1D166}" srcOrd="0" destOrd="0" parTransId="{DC58F2AE-3904-4756-B5D1-6BFA1D7BB604}" sibTransId="{C55954ED-8D5A-466A-BEF6-A63318B76209}"/>
    <dgm:cxn modelId="{D506854B-A8B3-4304-BA6C-B46BB1E96495}" type="presParOf" srcId="{86621471-BA32-4329-9466-1AC396F8DB1C}" destId="{C2A9B935-A5EC-47C1-91F2-004DCE2C5C32}" srcOrd="0" destOrd="0" presId="urn:microsoft.com/office/officeart/2005/8/layout/process4"/>
    <dgm:cxn modelId="{22772955-755C-450D-9C61-046DB0B205CC}" type="presParOf" srcId="{C2A9B935-A5EC-47C1-91F2-004DCE2C5C32}" destId="{DE5EB225-4053-4E19-BF86-88F51552ACC5}" srcOrd="0" destOrd="0" presId="urn:microsoft.com/office/officeart/2005/8/layout/process4"/>
    <dgm:cxn modelId="{1EEBC69E-CEB4-4DDD-9552-A80BEAFA147B}" type="presParOf" srcId="{86621471-BA32-4329-9466-1AC396F8DB1C}" destId="{F20C9CB5-F15D-45BF-91CD-DDFCE43B017A}" srcOrd="1" destOrd="0" presId="urn:microsoft.com/office/officeart/2005/8/layout/process4"/>
    <dgm:cxn modelId="{A85CA50D-B432-4ADF-B6E2-B1154D97BD6A}" type="presParOf" srcId="{86621471-BA32-4329-9466-1AC396F8DB1C}" destId="{77298FA3-1D84-4951-8BA5-F9DF1FB69AEE}" srcOrd="2" destOrd="0" presId="urn:microsoft.com/office/officeart/2005/8/layout/process4"/>
    <dgm:cxn modelId="{CC0FF02C-68B7-47A2-B36E-6EC9BE1F81B1}" type="presParOf" srcId="{77298FA3-1D84-4951-8BA5-F9DF1FB69AEE}" destId="{41A612BF-5488-4730-9919-C5690615D148}" srcOrd="0" destOrd="0" presId="urn:microsoft.com/office/officeart/2005/8/layout/process4"/>
    <dgm:cxn modelId="{286DAD97-983E-4FDA-82FA-1561D8D25A09}" type="presParOf" srcId="{86621471-BA32-4329-9466-1AC396F8DB1C}" destId="{789D5E68-3ED5-4094-9EEF-7182EFC877AB}" srcOrd="3" destOrd="0" presId="urn:microsoft.com/office/officeart/2005/8/layout/process4"/>
    <dgm:cxn modelId="{FA86E9BF-4260-4711-B069-974E7506EAE3}" type="presParOf" srcId="{86621471-BA32-4329-9466-1AC396F8DB1C}" destId="{10273D81-2CCD-404B-985B-15F0D4D47857}" srcOrd="4" destOrd="0" presId="urn:microsoft.com/office/officeart/2005/8/layout/process4"/>
    <dgm:cxn modelId="{8F6D3444-966E-4160-A6EB-221730CAD61D}" type="presParOf" srcId="{10273D81-2CCD-404B-985B-15F0D4D47857}" destId="{4DF08061-F702-46FC-95B0-D0B557E7CC22}" srcOrd="0" destOrd="0" presId="urn:microsoft.com/office/officeart/2005/8/layout/process4"/>
    <dgm:cxn modelId="{16EC584D-6020-4326-B5AE-495EF19FD024}" type="presParOf" srcId="{86621471-BA32-4329-9466-1AC396F8DB1C}" destId="{89A61680-8CA2-43EB-9FE9-D93957DD4BE6}" srcOrd="5" destOrd="0" presId="urn:microsoft.com/office/officeart/2005/8/layout/process4"/>
    <dgm:cxn modelId="{1AD35A37-80B1-4CCB-B047-2408F05BD5CE}" type="presParOf" srcId="{86621471-BA32-4329-9466-1AC396F8DB1C}" destId="{BD751D8F-91B7-4C5D-B359-E271D089B2EB}" srcOrd="6" destOrd="0" presId="urn:microsoft.com/office/officeart/2005/8/layout/process4"/>
    <dgm:cxn modelId="{084BE1E9-BB50-4209-B2B5-A2A5CA3EED0E}" type="presParOf" srcId="{BD751D8F-91B7-4C5D-B359-E271D089B2EB}" destId="{475CB076-1F4D-4785-B085-7DDEBC47C98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9412AA-F973-4A92-BBF9-E389241F6C5A}" type="doc">
      <dgm:prSet loTypeId="urn:microsoft.com/office/officeart/2005/8/layout/process4" loCatId="list" qsTypeId="urn:microsoft.com/office/officeart/2005/8/quickstyle/simple3" qsCatId="simple" csTypeId="urn:microsoft.com/office/officeart/2005/8/colors/accent1_2" csCatId="accent1" phldr="1"/>
      <dgm:spPr/>
      <dgm:t>
        <a:bodyPr/>
        <a:lstStyle/>
        <a:p>
          <a:pPr rtl="1"/>
          <a:endParaRPr lang="ar-IQ"/>
        </a:p>
      </dgm:t>
    </dgm:pt>
    <dgm:pt modelId="{8931A36A-0EE4-44D1-976B-2812B36364AE}">
      <dgm:prSet phldrT="[Text]" custT="1"/>
      <dgm:spPr/>
      <dgm:t>
        <a:bodyPr/>
        <a:lstStyle/>
        <a:p>
          <a:pPr rtl="1"/>
          <a:r>
            <a:rPr lang="en-US" sz="2000" b="0" dirty="0">
              <a:latin typeface="Arial Rounded MT Bold" pitchFamily="34" charset="0"/>
            </a:rPr>
            <a:t>Transfer the combined chloroform extract to a small evaporating dish.</a:t>
          </a:r>
          <a:endParaRPr lang="ar-IQ" sz="2000" b="0" dirty="0"/>
        </a:p>
      </dgm:t>
    </dgm:pt>
    <dgm:pt modelId="{0E1835A7-E044-4623-B315-1F2101133F0F}" type="parTrans" cxnId="{9FA1C2AD-F62A-4449-98E7-8AD1546EC091}">
      <dgm:prSet/>
      <dgm:spPr/>
      <dgm:t>
        <a:bodyPr/>
        <a:lstStyle/>
        <a:p>
          <a:pPr rtl="1"/>
          <a:endParaRPr lang="ar-IQ"/>
        </a:p>
      </dgm:t>
    </dgm:pt>
    <dgm:pt modelId="{D91E8FDD-D224-4765-B6CF-B139847314E4}" type="sibTrans" cxnId="{9FA1C2AD-F62A-4449-98E7-8AD1546EC091}">
      <dgm:prSet/>
      <dgm:spPr/>
      <dgm:t>
        <a:bodyPr/>
        <a:lstStyle/>
        <a:p>
          <a:pPr rtl="1"/>
          <a:endParaRPr lang="ar-IQ"/>
        </a:p>
      </dgm:t>
    </dgm:pt>
    <dgm:pt modelId="{BC267A31-8C3D-4D17-BC6E-D478AC1BB85C}">
      <dgm:prSet phldrT="[Text]" custT="1"/>
      <dgm:spPr/>
      <dgm:t>
        <a:bodyPr/>
        <a:lstStyle/>
        <a:p>
          <a:pPr rtl="1"/>
          <a:r>
            <a:rPr lang="en-US" sz="2000" b="0" dirty="0">
              <a:latin typeface="Arial Rounded MT Bold" pitchFamily="34" charset="0"/>
            </a:rPr>
            <a:t>Evaporate the chloroform on steam bath in the hood</a:t>
          </a:r>
          <a:r>
            <a:rPr lang="en-US" sz="2300" dirty="0">
              <a:latin typeface="Arial Rounded MT Bold" pitchFamily="34" charset="0"/>
            </a:rPr>
            <a:t>.</a:t>
          </a:r>
          <a:endParaRPr lang="ar-IQ" sz="2300" dirty="0"/>
        </a:p>
      </dgm:t>
    </dgm:pt>
    <dgm:pt modelId="{AE50DDA2-08CD-4E1C-B350-19F29F4998D9}" type="parTrans" cxnId="{78FE53CD-B7DC-4501-9A7C-C068C479F8EB}">
      <dgm:prSet/>
      <dgm:spPr/>
      <dgm:t>
        <a:bodyPr/>
        <a:lstStyle/>
        <a:p>
          <a:pPr rtl="1"/>
          <a:endParaRPr lang="ar-IQ"/>
        </a:p>
      </dgm:t>
    </dgm:pt>
    <dgm:pt modelId="{D4C7DFA2-BC1D-4E64-A5C5-B709BEAA65D8}" type="sibTrans" cxnId="{78FE53CD-B7DC-4501-9A7C-C068C479F8EB}">
      <dgm:prSet/>
      <dgm:spPr/>
      <dgm:t>
        <a:bodyPr/>
        <a:lstStyle/>
        <a:p>
          <a:pPr rtl="1"/>
          <a:endParaRPr lang="ar-IQ"/>
        </a:p>
      </dgm:t>
    </dgm:pt>
    <dgm:pt modelId="{F2CE3800-3C43-4627-AE41-C951389EC203}">
      <dgm:prSet phldrT="[Text]" custT="1"/>
      <dgm:spPr/>
      <dgm:t>
        <a:bodyPr/>
        <a:lstStyle/>
        <a:p>
          <a:pPr rtl="1"/>
          <a:r>
            <a:rPr lang="en-US" sz="2000" dirty="0">
              <a:latin typeface="Arial Rounded MT Bold" pitchFamily="34" charset="0"/>
            </a:rPr>
            <a:t>Scrap out the residue, transfer to a small beaker and dissolve in the smallest quantity of hot 60 c ethanol necessary to affect the solution</a:t>
          </a:r>
          <a:r>
            <a:rPr lang="en-US" sz="2000" dirty="0"/>
            <a:t>.</a:t>
          </a:r>
          <a:endParaRPr lang="ar-IQ" sz="2000" dirty="0"/>
        </a:p>
      </dgm:t>
    </dgm:pt>
    <dgm:pt modelId="{BD212D1E-81D3-40AC-8F2E-2AC8231FF874}" type="parTrans" cxnId="{B021B7D1-FFD0-44CE-B760-02C7EA2DCDB7}">
      <dgm:prSet/>
      <dgm:spPr/>
      <dgm:t>
        <a:bodyPr/>
        <a:lstStyle/>
        <a:p>
          <a:pPr rtl="1"/>
          <a:endParaRPr lang="ar-IQ"/>
        </a:p>
      </dgm:t>
    </dgm:pt>
    <dgm:pt modelId="{CA2AF7ED-5EB6-422B-A6DE-8617CACFEBDF}" type="sibTrans" cxnId="{B021B7D1-FFD0-44CE-B760-02C7EA2DCDB7}">
      <dgm:prSet/>
      <dgm:spPr/>
      <dgm:t>
        <a:bodyPr/>
        <a:lstStyle/>
        <a:p>
          <a:pPr rtl="1"/>
          <a:endParaRPr lang="ar-IQ"/>
        </a:p>
      </dgm:t>
    </dgm:pt>
    <dgm:pt modelId="{5CBBED6E-862C-4767-9E67-9340E6FF7EB6}" type="pres">
      <dgm:prSet presAssocID="{5E9412AA-F973-4A92-BBF9-E389241F6C5A}" presName="Name0" presStyleCnt="0">
        <dgm:presLayoutVars>
          <dgm:dir/>
          <dgm:animLvl val="lvl"/>
          <dgm:resizeHandles val="exact"/>
        </dgm:presLayoutVars>
      </dgm:prSet>
      <dgm:spPr/>
      <dgm:t>
        <a:bodyPr/>
        <a:lstStyle/>
        <a:p>
          <a:endParaRPr lang="en-US"/>
        </a:p>
      </dgm:t>
    </dgm:pt>
    <dgm:pt modelId="{AED6F26F-C185-4A4A-954A-4F332947FABE}" type="pres">
      <dgm:prSet presAssocID="{F2CE3800-3C43-4627-AE41-C951389EC203}" presName="boxAndChildren" presStyleCnt="0"/>
      <dgm:spPr/>
    </dgm:pt>
    <dgm:pt modelId="{8269768B-DA6C-4C64-8ADD-B48E65649D20}" type="pres">
      <dgm:prSet presAssocID="{F2CE3800-3C43-4627-AE41-C951389EC203}" presName="parentTextBox" presStyleLbl="node1" presStyleIdx="0" presStyleCnt="3" custScaleY="98137" custLinFactNeighborY="-49026"/>
      <dgm:spPr/>
      <dgm:t>
        <a:bodyPr/>
        <a:lstStyle/>
        <a:p>
          <a:endParaRPr lang="en-US"/>
        </a:p>
      </dgm:t>
    </dgm:pt>
    <dgm:pt modelId="{55FAA735-BE3F-487F-856F-28E851054829}" type="pres">
      <dgm:prSet presAssocID="{D4C7DFA2-BC1D-4E64-A5C5-B709BEAA65D8}" presName="sp" presStyleCnt="0"/>
      <dgm:spPr/>
    </dgm:pt>
    <dgm:pt modelId="{CC88FD2C-7DBB-4A36-8E47-CCFADF67E0D8}" type="pres">
      <dgm:prSet presAssocID="{BC267A31-8C3D-4D17-BC6E-D478AC1BB85C}" presName="arrowAndChildren" presStyleCnt="0"/>
      <dgm:spPr/>
    </dgm:pt>
    <dgm:pt modelId="{747E0EBF-DC1A-4C50-BEE9-C23F20FAD195}" type="pres">
      <dgm:prSet presAssocID="{BC267A31-8C3D-4D17-BC6E-D478AC1BB85C}" presName="parentTextArrow" presStyleLbl="node1" presStyleIdx="1" presStyleCnt="3" custLinFactNeighborX="617" custLinFactNeighborY="-25057"/>
      <dgm:spPr/>
      <dgm:t>
        <a:bodyPr/>
        <a:lstStyle/>
        <a:p>
          <a:endParaRPr lang="en-US"/>
        </a:p>
      </dgm:t>
    </dgm:pt>
    <dgm:pt modelId="{EAD2C449-EFCA-4053-AA4F-915D5B609D20}" type="pres">
      <dgm:prSet presAssocID="{D91E8FDD-D224-4765-B6CF-B139847314E4}" presName="sp" presStyleCnt="0"/>
      <dgm:spPr/>
    </dgm:pt>
    <dgm:pt modelId="{16220C6E-9271-4BAC-A9E9-A366BB4BD7C7}" type="pres">
      <dgm:prSet presAssocID="{8931A36A-0EE4-44D1-976B-2812B36364AE}" presName="arrowAndChildren" presStyleCnt="0"/>
      <dgm:spPr/>
    </dgm:pt>
    <dgm:pt modelId="{EF8B4966-E862-4C1A-AA69-3435B991CB38}" type="pres">
      <dgm:prSet presAssocID="{8931A36A-0EE4-44D1-976B-2812B36364AE}" presName="parentTextArrow" presStyleLbl="node1" presStyleIdx="2" presStyleCnt="3"/>
      <dgm:spPr/>
      <dgm:t>
        <a:bodyPr/>
        <a:lstStyle/>
        <a:p>
          <a:endParaRPr lang="en-US"/>
        </a:p>
      </dgm:t>
    </dgm:pt>
  </dgm:ptLst>
  <dgm:cxnLst>
    <dgm:cxn modelId="{BEEC4D04-D1EF-4EB1-B230-BA71AEF7B21C}" type="presOf" srcId="{5E9412AA-F973-4A92-BBF9-E389241F6C5A}" destId="{5CBBED6E-862C-4767-9E67-9340E6FF7EB6}" srcOrd="0" destOrd="0" presId="urn:microsoft.com/office/officeart/2005/8/layout/process4"/>
    <dgm:cxn modelId="{B021B7D1-FFD0-44CE-B760-02C7EA2DCDB7}" srcId="{5E9412AA-F973-4A92-BBF9-E389241F6C5A}" destId="{F2CE3800-3C43-4627-AE41-C951389EC203}" srcOrd="2" destOrd="0" parTransId="{BD212D1E-81D3-40AC-8F2E-2AC8231FF874}" sibTransId="{CA2AF7ED-5EB6-422B-A6DE-8617CACFEBDF}"/>
    <dgm:cxn modelId="{78FE53CD-B7DC-4501-9A7C-C068C479F8EB}" srcId="{5E9412AA-F973-4A92-BBF9-E389241F6C5A}" destId="{BC267A31-8C3D-4D17-BC6E-D478AC1BB85C}" srcOrd="1" destOrd="0" parTransId="{AE50DDA2-08CD-4E1C-B350-19F29F4998D9}" sibTransId="{D4C7DFA2-BC1D-4E64-A5C5-B709BEAA65D8}"/>
    <dgm:cxn modelId="{AD85F79B-71F1-40C9-9F07-7E157F0AC959}" type="presOf" srcId="{BC267A31-8C3D-4D17-BC6E-D478AC1BB85C}" destId="{747E0EBF-DC1A-4C50-BEE9-C23F20FAD195}" srcOrd="0" destOrd="0" presId="urn:microsoft.com/office/officeart/2005/8/layout/process4"/>
    <dgm:cxn modelId="{79CB345E-C31D-4FF3-81FD-61AB20A42A7C}" type="presOf" srcId="{8931A36A-0EE4-44D1-976B-2812B36364AE}" destId="{EF8B4966-E862-4C1A-AA69-3435B991CB38}" srcOrd="0" destOrd="0" presId="urn:microsoft.com/office/officeart/2005/8/layout/process4"/>
    <dgm:cxn modelId="{7C1879B9-73B6-48F2-9394-3F4CB194D07B}" type="presOf" srcId="{F2CE3800-3C43-4627-AE41-C951389EC203}" destId="{8269768B-DA6C-4C64-8ADD-B48E65649D20}" srcOrd="0" destOrd="0" presId="urn:microsoft.com/office/officeart/2005/8/layout/process4"/>
    <dgm:cxn modelId="{9FA1C2AD-F62A-4449-98E7-8AD1546EC091}" srcId="{5E9412AA-F973-4A92-BBF9-E389241F6C5A}" destId="{8931A36A-0EE4-44D1-976B-2812B36364AE}" srcOrd="0" destOrd="0" parTransId="{0E1835A7-E044-4623-B315-1F2101133F0F}" sibTransId="{D91E8FDD-D224-4765-B6CF-B139847314E4}"/>
    <dgm:cxn modelId="{D6A114C1-19B1-44A8-BD03-2644FF98595C}" type="presParOf" srcId="{5CBBED6E-862C-4767-9E67-9340E6FF7EB6}" destId="{AED6F26F-C185-4A4A-954A-4F332947FABE}" srcOrd="0" destOrd="0" presId="urn:microsoft.com/office/officeart/2005/8/layout/process4"/>
    <dgm:cxn modelId="{72CFF475-230D-4E2B-8F0B-45DE5529DF86}" type="presParOf" srcId="{AED6F26F-C185-4A4A-954A-4F332947FABE}" destId="{8269768B-DA6C-4C64-8ADD-B48E65649D20}" srcOrd="0" destOrd="0" presId="urn:microsoft.com/office/officeart/2005/8/layout/process4"/>
    <dgm:cxn modelId="{2B087C35-AB83-44F5-8ADD-A7838B8126C1}" type="presParOf" srcId="{5CBBED6E-862C-4767-9E67-9340E6FF7EB6}" destId="{55FAA735-BE3F-487F-856F-28E851054829}" srcOrd="1" destOrd="0" presId="urn:microsoft.com/office/officeart/2005/8/layout/process4"/>
    <dgm:cxn modelId="{5F6E0E17-D23A-42C9-B085-4A794828B768}" type="presParOf" srcId="{5CBBED6E-862C-4767-9E67-9340E6FF7EB6}" destId="{CC88FD2C-7DBB-4A36-8E47-CCFADF67E0D8}" srcOrd="2" destOrd="0" presId="urn:microsoft.com/office/officeart/2005/8/layout/process4"/>
    <dgm:cxn modelId="{9BD39EC4-F538-4E69-AFF3-73C7C02C300F}" type="presParOf" srcId="{CC88FD2C-7DBB-4A36-8E47-CCFADF67E0D8}" destId="{747E0EBF-DC1A-4C50-BEE9-C23F20FAD195}" srcOrd="0" destOrd="0" presId="urn:microsoft.com/office/officeart/2005/8/layout/process4"/>
    <dgm:cxn modelId="{D2357073-4DBE-4193-A9F9-65750341D693}" type="presParOf" srcId="{5CBBED6E-862C-4767-9E67-9340E6FF7EB6}" destId="{EAD2C449-EFCA-4053-AA4F-915D5B609D20}" srcOrd="3" destOrd="0" presId="urn:microsoft.com/office/officeart/2005/8/layout/process4"/>
    <dgm:cxn modelId="{8F3A1649-99B6-4033-AD26-2B04B2A4443C}" type="presParOf" srcId="{5CBBED6E-862C-4767-9E67-9340E6FF7EB6}" destId="{16220C6E-9271-4BAC-A9E9-A366BB4BD7C7}" srcOrd="4" destOrd="0" presId="urn:microsoft.com/office/officeart/2005/8/layout/process4"/>
    <dgm:cxn modelId="{B22E8240-FDF0-463A-A111-4B607546F950}" type="presParOf" srcId="{16220C6E-9271-4BAC-A9E9-A366BB4BD7C7}" destId="{EF8B4966-E862-4C1A-AA69-3435B991CB3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A08844-5010-4A63-A3D5-F0DA322663D2}"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A08844-5010-4A63-A3D5-F0DA322663D2}"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EE36469-D3C0-4A46-8A6F-6EE88E2C896E}" type="datetimeFigureOut">
              <a:rPr lang="en-US" smtClean="0"/>
              <a:t>1/19/2025</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8DA08844-5010-4A63-A3D5-F0DA322663D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p:txStyles>
    <p:titleStyle>
      <a:lvl1pPr algn="l" defTabSz="914400" rtl="1"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r" defTabSz="914400" rtl="1"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r" defTabSz="914400" rtl="1"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r" defTabSz="914400" rtl="1"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r" defTabSz="914400" rtl="1"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r" defTabSz="914400" rtl="1"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77000" y="647543"/>
            <a:ext cx="1954306" cy="707886"/>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4000" b="1" cap="all" dirty="0">
                <a:ln w="0"/>
                <a:solidFill>
                  <a:srgbClr val="993300"/>
                </a:solidFill>
                <a:effectLst>
                  <a:reflection blurRad="12700" stA="50000" endPos="50000" dist="5000" dir="5400000" sy="-100000" rotWithShape="0"/>
                </a:effectLst>
                <a:latin typeface="Arial Rounded MT Bold" pitchFamily="34" charset="0"/>
              </a:rPr>
              <a:t>LAB.5</a:t>
            </a:r>
            <a:endParaRPr lang="ar-IQ" sz="4000" b="1" cap="all" dirty="0">
              <a:ln w="0"/>
              <a:solidFill>
                <a:srgbClr val="993300"/>
              </a:solidFill>
              <a:effectLst>
                <a:reflection blurRad="12700" stA="50000" endPos="50000" dist="5000" dir="5400000" sy="-100000" rotWithShape="0"/>
              </a:effectLst>
              <a:latin typeface="Arial Rounded MT Bold" pitchFamily="34" charset="0"/>
            </a:endParaRPr>
          </a:p>
        </p:txBody>
      </p:sp>
      <p:sp>
        <p:nvSpPr>
          <p:cNvPr id="5" name="TextBox 4"/>
          <p:cNvSpPr txBox="1"/>
          <p:nvPr/>
        </p:nvSpPr>
        <p:spPr>
          <a:xfrm>
            <a:off x="152400" y="524432"/>
            <a:ext cx="4637891" cy="830997"/>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400" b="1" cap="all" dirty="0">
                <a:ln w="0"/>
                <a:solidFill>
                  <a:srgbClr val="993300"/>
                </a:solidFill>
                <a:effectLst>
                  <a:reflection blurRad="12700" stA="50000" endPos="50000" dist="5000" dir="5400000" sy="-100000" rotWithShape="0"/>
                </a:effectLst>
                <a:latin typeface="Arial Rounded MT Bold" pitchFamily="34" charset="0"/>
              </a:rPr>
              <a:t>Pharmacognosy</a:t>
            </a:r>
            <a:br>
              <a:rPr lang="en-US" sz="2400" b="1" cap="all" dirty="0">
                <a:ln w="0"/>
                <a:solidFill>
                  <a:srgbClr val="993300"/>
                </a:solidFill>
                <a:effectLst>
                  <a:reflection blurRad="12700" stA="50000" endPos="50000" dist="5000" dir="5400000" sy="-100000" rotWithShape="0"/>
                </a:effectLst>
                <a:latin typeface="Arial Rounded MT Bold" pitchFamily="34" charset="0"/>
              </a:rPr>
            </a:br>
            <a:r>
              <a:rPr lang="en-US" sz="2400" b="1" cap="all" dirty="0">
                <a:ln w="0"/>
                <a:solidFill>
                  <a:srgbClr val="993300"/>
                </a:solidFill>
                <a:effectLst>
                  <a:reflection blurRad="12700" stA="50000" endPos="50000" dist="5000" dir="5400000" sy="-100000" rotWithShape="0"/>
                </a:effectLst>
                <a:latin typeface="Arial Rounded MT Bold" pitchFamily="34" charset="0"/>
              </a:rPr>
              <a:t> 3rd Class, 2nd Semester</a:t>
            </a:r>
          </a:p>
        </p:txBody>
      </p:sp>
      <p:sp>
        <p:nvSpPr>
          <p:cNvPr id="3" name="Rectangle 2"/>
          <p:cNvSpPr/>
          <p:nvPr/>
        </p:nvSpPr>
        <p:spPr>
          <a:xfrm>
            <a:off x="2209800" y="2743200"/>
            <a:ext cx="4953000" cy="523220"/>
          </a:xfrm>
          <a:prstGeom prst="rect">
            <a:avLst/>
          </a:prstGeom>
        </p:spPr>
        <p:txBody>
          <a:bodyPr wrap="square">
            <a:spAutoFit/>
          </a:bodyPr>
          <a:lstStyle/>
          <a:p>
            <a:pPr algn="ctr"/>
            <a:r>
              <a:rPr lang="en-US" sz="2800" b="1" cap="all" dirty="0">
                <a:ln w="9000" cmpd="sng">
                  <a:solidFill>
                    <a:schemeClr val="accent4">
                      <a:shade val="50000"/>
                      <a:satMod val="120000"/>
                    </a:schemeClr>
                  </a:solidFill>
                  <a:prstDash val="solid"/>
                </a:ln>
                <a:solidFill>
                  <a:srgbClr val="993300"/>
                </a:solidFill>
                <a:effectLst>
                  <a:reflection blurRad="12700" stA="28000" endPos="45000" dist="1000" dir="5400000" sy="-100000" algn="bl" rotWithShape="0"/>
                </a:effectLst>
                <a:latin typeface="Arial Rounded MT Bold" pitchFamily="34" charset="0"/>
              </a:rPr>
              <a:t>Purine  alkaloids</a:t>
            </a:r>
            <a:endParaRPr lang="ar-IQ" sz="2800" b="1" cap="all" dirty="0">
              <a:ln w="9000" cmpd="sng">
                <a:solidFill>
                  <a:schemeClr val="accent4">
                    <a:shade val="50000"/>
                    <a:satMod val="120000"/>
                  </a:schemeClr>
                </a:solidFill>
                <a:prstDash val="solid"/>
              </a:ln>
              <a:solidFill>
                <a:srgbClr val="993300"/>
              </a:solidFill>
              <a:effectLst>
                <a:reflection blurRad="12700" stA="28000" endPos="45000" dist="1000" dir="5400000" sy="-100000" algn="bl" rotWithShape="0"/>
              </a:effectLst>
              <a:latin typeface="Arial Rounded MT Bold" pitchFamily="34" charset="0"/>
            </a:endParaRPr>
          </a:p>
        </p:txBody>
      </p:sp>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943100" y="3675529"/>
            <a:ext cx="5486400" cy="28956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21463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solidFill>
                  <a:srgbClr val="A50021"/>
                </a:solidFill>
                <a:latin typeface="Arial Rounded MT Bold" pitchFamily="34" charset="0"/>
              </a:rPr>
              <a:t>Introduction</a:t>
            </a:r>
            <a:endParaRPr lang="ar-IQ" sz="3200" dirty="0">
              <a:solidFill>
                <a:srgbClr val="A50021"/>
              </a:solidFill>
              <a:latin typeface="Arial Rounded MT Bold" pitchFamily="34" charset="0"/>
            </a:endParaRPr>
          </a:p>
        </p:txBody>
      </p:sp>
      <p:sp>
        <p:nvSpPr>
          <p:cNvPr id="2" name="Content Placeholder 1"/>
          <p:cNvSpPr>
            <a:spLocks noGrp="1"/>
          </p:cNvSpPr>
          <p:nvPr>
            <p:ph idx="1"/>
          </p:nvPr>
        </p:nvSpPr>
        <p:spPr>
          <a:xfrm>
            <a:off x="228600" y="1743635"/>
            <a:ext cx="8686800" cy="4885765"/>
          </a:xfrm>
        </p:spPr>
        <p:txBody>
          <a:bodyPr>
            <a:normAutofit/>
          </a:bodyPr>
          <a:lstStyle/>
          <a:p>
            <a:pPr algn="just" rtl="0">
              <a:buFont typeface="Wingdings" pitchFamily="2" charset="2"/>
              <a:buChar char="v"/>
            </a:pPr>
            <a:r>
              <a:rPr lang="en-US" sz="2400" dirty="0">
                <a:latin typeface="Arial Rounded MT Bold" pitchFamily="34" charset="0"/>
              </a:rPr>
              <a:t>Purines nucleus is a heterocyclic nucleus consisting of pyrimidine ring fused to 5-membered imidazole ring known as xanthine.</a:t>
            </a:r>
          </a:p>
          <a:p>
            <a:pPr algn="just" rtl="0"/>
            <a:endParaRPr lang="en-US" sz="2400" dirty="0">
              <a:solidFill>
                <a:schemeClr val="tx2">
                  <a:lumMod val="90000"/>
                </a:schemeClr>
              </a:solidFill>
              <a:latin typeface="Arial Rounded MT Bold" pitchFamily="34" charset="0"/>
            </a:endParaRPr>
          </a:p>
          <a:p>
            <a:pPr algn="just" rtl="0"/>
            <a:endParaRPr lang="ar-IQ" sz="2400" dirty="0">
              <a:solidFill>
                <a:schemeClr val="tx2">
                  <a:lumMod val="90000"/>
                </a:schemeClr>
              </a:solidFill>
              <a:latin typeface="Arial Rounded MT Bold" pitchFamily="34" charset="0"/>
            </a:endParaRPr>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14600" y="3393140"/>
            <a:ext cx="3810000" cy="23218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83024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A50021"/>
                </a:solidFill>
                <a:latin typeface="Arial Rounded MT Bold" pitchFamily="34" charset="0"/>
              </a:rPr>
              <a:t>Cont…</a:t>
            </a:r>
            <a:endParaRPr lang="ar-IQ" dirty="0">
              <a:solidFill>
                <a:srgbClr val="A50021"/>
              </a:solidFill>
              <a:latin typeface="Arial Rounded MT Bold" pitchFamily="34" charset="0"/>
            </a:endParaRPr>
          </a:p>
        </p:txBody>
      </p:sp>
      <p:sp>
        <p:nvSpPr>
          <p:cNvPr id="3" name="Content Placeholder 2"/>
          <p:cNvSpPr>
            <a:spLocks noGrp="1"/>
          </p:cNvSpPr>
          <p:nvPr>
            <p:ph idx="1"/>
          </p:nvPr>
        </p:nvSpPr>
        <p:spPr/>
        <p:txBody>
          <a:bodyPr>
            <a:normAutofit/>
          </a:bodyPr>
          <a:lstStyle/>
          <a:p>
            <a:pPr algn="l" rtl="0">
              <a:buFont typeface="Wingdings" pitchFamily="2" charset="2"/>
              <a:buChar char="v"/>
            </a:pPr>
            <a:r>
              <a:rPr lang="en-US" dirty="0">
                <a:latin typeface="Arial Rounded MT Bold" pitchFamily="34" charset="0"/>
              </a:rPr>
              <a:t>Amphoteric Character</a:t>
            </a:r>
          </a:p>
          <a:p>
            <a:pPr algn="l" rtl="0">
              <a:buFont typeface="Wingdings" pitchFamily="2" charset="2"/>
              <a:buChar char="v"/>
            </a:pPr>
            <a:r>
              <a:rPr lang="en-US" dirty="0">
                <a:latin typeface="Arial Rounded MT Bold" pitchFamily="34" charset="0"/>
              </a:rPr>
              <a:t> Purines unlike other alkaloids do not give positive results with general tests of alkaloids; instead murexide test (</a:t>
            </a:r>
            <a:r>
              <a:rPr lang="en-US" dirty="0">
                <a:solidFill>
                  <a:srgbClr val="7030A0"/>
                </a:solidFill>
                <a:latin typeface="Arial Rounded MT Bold" pitchFamily="34" charset="0"/>
              </a:rPr>
              <a:t>Purple Color</a:t>
            </a:r>
            <a:r>
              <a:rPr lang="en-US" dirty="0">
                <a:latin typeface="Arial Rounded MT Bold" pitchFamily="34" charset="0"/>
              </a:rPr>
              <a:t>) is used in its identification.</a:t>
            </a:r>
          </a:p>
          <a:p>
            <a:pPr algn="l" rtl="0">
              <a:buFont typeface="Wingdings" pitchFamily="2" charset="2"/>
              <a:buChar char="v"/>
            </a:pPr>
            <a:r>
              <a:rPr lang="en-US" dirty="0">
                <a:latin typeface="Arial Rounded MT Bold" pitchFamily="34" charset="0"/>
              </a:rPr>
              <a:t>Purines are present as methylated compound, which are:-</a:t>
            </a:r>
          </a:p>
          <a:p>
            <a:pPr marL="457200" indent="-457200" algn="l" rtl="0">
              <a:buFont typeface="+mj-lt"/>
              <a:buAutoNum type="arabicParenR"/>
            </a:pPr>
            <a:endParaRPr lang="en-US" dirty="0">
              <a:latin typeface="Arial Rounded MT Bold" pitchFamily="34" charset="0"/>
            </a:endParaRPr>
          </a:p>
          <a:p>
            <a:pPr marL="457200" indent="-457200" algn="l" rtl="0">
              <a:buFont typeface="+mj-lt"/>
              <a:buAutoNum type="arabicParenR"/>
            </a:pPr>
            <a:r>
              <a:rPr lang="en-US" dirty="0">
                <a:latin typeface="Arial Rounded MT Bold" pitchFamily="34" charset="0"/>
              </a:rPr>
              <a:t> Caffeine (1, 3, 7-tri methylxanthine).</a:t>
            </a:r>
          </a:p>
          <a:p>
            <a:pPr marL="457200" indent="-457200" algn="l" rtl="0">
              <a:buFont typeface="+mj-lt"/>
              <a:buAutoNum type="arabicParenR"/>
            </a:pPr>
            <a:r>
              <a:rPr lang="en-US" dirty="0">
                <a:latin typeface="Arial Rounded MT Bold" pitchFamily="34" charset="0"/>
              </a:rPr>
              <a:t> Theophylline (1, 3,-dimethylxanthine).</a:t>
            </a:r>
          </a:p>
          <a:p>
            <a:pPr marL="457200" indent="-457200" algn="l" rtl="0">
              <a:buFont typeface="+mj-lt"/>
              <a:buAutoNum type="arabicParenR"/>
            </a:pPr>
            <a:r>
              <a:rPr lang="en-US" dirty="0">
                <a:latin typeface="Arial Rounded MT Bold" pitchFamily="34" charset="0"/>
              </a:rPr>
              <a:t> Theo bromine (3, 7-dimethylxanthine).</a:t>
            </a:r>
          </a:p>
          <a:p>
            <a:pPr algn="l" rtl="0">
              <a:buFont typeface="Wingdings" pitchFamily="2" charset="2"/>
              <a:buChar char="v"/>
            </a:pPr>
            <a:endParaRPr lang="en-US" dirty="0">
              <a:latin typeface="Arial Rounded MT Bold" pitchFamily="34" charset="0"/>
            </a:endParaRPr>
          </a:p>
          <a:p>
            <a:pPr algn="l" rtl="0">
              <a:buFont typeface="Wingdings" pitchFamily="2" charset="2"/>
              <a:buChar char="v"/>
            </a:pPr>
            <a:endParaRPr lang="en-US" dirty="0">
              <a:latin typeface="Arial Rounded MT Bold" pitchFamily="34" charset="0"/>
            </a:endParaRPr>
          </a:p>
          <a:p>
            <a:endParaRPr lang="ar-IQ" dirty="0"/>
          </a:p>
        </p:txBody>
      </p:sp>
    </p:spTree>
    <p:extLst>
      <p:ext uri="{BB962C8B-B14F-4D97-AF65-F5344CB8AC3E}">
        <p14:creationId xmlns:p14="http://schemas.microsoft.com/office/powerpoint/2010/main" val="855532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09600" y="1143000"/>
            <a:ext cx="25908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812" y="3810000"/>
            <a:ext cx="2590800" cy="2286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1160927"/>
            <a:ext cx="2590800" cy="2286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86565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62600"/>
          </a:xfrm>
        </p:spPr>
        <p:txBody>
          <a:bodyPr/>
          <a:lstStyle/>
          <a:p>
            <a:pPr algn="l" rtl="0">
              <a:buFont typeface="Wingdings" pitchFamily="2" charset="2"/>
              <a:buChar char="v"/>
            </a:pPr>
            <a:r>
              <a:rPr lang="en-US" dirty="0">
                <a:solidFill>
                  <a:srgbClr val="C00000"/>
                </a:solidFill>
                <a:latin typeface="Arial Rounded MT Bold" pitchFamily="34" charset="0"/>
              </a:rPr>
              <a:t>Caffeine:  </a:t>
            </a:r>
            <a:r>
              <a:rPr lang="en-US" dirty="0">
                <a:latin typeface="Arial Rounded MT Bold" pitchFamily="34" charset="0"/>
              </a:rPr>
              <a:t>stimulates CNS and has a weak diuretic action.</a:t>
            </a:r>
          </a:p>
          <a:p>
            <a:pPr algn="l" rtl="0">
              <a:buFont typeface="Wingdings" pitchFamily="2" charset="2"/>
              <a:buChar char="v"/>
            </a:pPr>
            <a:r>
              <a:rPr lang="en-US" dirty="0">
                <a:solidFill>
                  <a:srgbClr val="C00000"/>
                </a:solidFill>
                <a:latin typeface="Arial Rounded MT Bold" pitchFamily="34" charset="0"/>
              </a:rPr>
              <a:t>Theobromine:  </a:t>
            </a:r>
            <a:r>
              <a:rPr lang="en-US" dirty="0">
                <a:latin typeface="Arial Rounded MT Bold" pitchFamily="34" charset="0"/>
              </a:rPr>
              <a:t>it has particularly no stimulant effect </a:t>
            </a:r>
            <a:r>
              <a:rPr lang="en-US">
                <a:latin typeface="Arial Rounded MT Bold" pitchFamily="34" charset="0"/>
              </a:rPr>
              <a:t>on CNS</a:t>
            </a:r>
            <a:endParaRPr lang="en-US" dirty="0">
              <a:latin typeface="Arial Rounded MT Bold" pitchFamily="34" charset="0"/>
            </a:endParaRPr>
          </a:p>
          <a:p>
            <a:pPr algn="l" rtl="0">
              <a:buFont typeface="Wingdings" pitchFamily="2" charset="2"/>
              <a:buChar char="v"/>
            </a:pPr>
            <a:r>
              <a:rPr lang="en-US" dirty="0">
                <a:solidFill>
                  <a:srgbClr val="C00000"/>
                </a:solidFill>
                <a:latin typeface="Arial Rounded MT Bold" pitchFamily="34" charset="0"/>
              </a:rPr>
              <a:t>Theophylline:  </a:t>
            </a:r>
            <a:r>
              <a:rPr lang="en-US" dirty="0">
                <a:latin typeface="Arial Rounded MT Bold" pitchFamily="34" charset="0"/>
              </a:rPr>
              <a:t>relaxes involuntary muscles more effectively than caffeine or theobromine</a:t>
            </a:r>
          </a:p>
          <a:p>
            <a:pPr algn="l" rtl="0">
              <a:buFont typeface="Wingdings" pitchFamily="2" charset="2"/>
              <a:buChar char="v"/>
            </a:pPr>
            <a:r>
              <a:rPr lang="en-US" dirty="0">
                <a:solidFill>
                  <a:srgbClr val="C00000"/>
                </a:solidFill>
                <a:latin typeface="Arial Rounded MT Bold" pitchFamily="34" charset="0"/>
              </a:rPr>
              <a:t>Caffeine:</a:t>
            </a:r>
            <a:r>
              <a:rPr lang="en-US" dirty="0">
                <a:latin typeface="Arial Rounded MT Bold" pitchFamily="34" charset="0"/>
              </a:rPr>
              <a:t> does not precipitate like most alkaloids.</a:t>
            </a:r>
          </a:p>
          <a:p>
            <a:pPr algn="l" rtl="0"/>
            <a:endParaRPr lang="ar-IQ" dirty="0"/>
          </a:p>
        </p:txBody>
      </p:sp>
    </p:spTree>
    <p:extLst>
      <p:ext uri="{BB962C8B-B14F-4D97-AF65-F5344CB8AC3E}">
        <p14:creationId xmlns:p14="http://schemas.microsoft.com/office/powerpoint/2010/main" val="2800962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A50021"/>
                </a:solidFill>
                <a:latin typeface="Arial Rounded MT Bold" pitchFamily="34" charset="0"/>
              </a:rPr>
              <a:t>Generally the pharmacological activities of the Purine Alkaloids</a:t>
            </a:r>
            <a:endParaRPr lang="ar-IQ" sz="3200" dirty="0">
              <a:solidFill>
                <a:srgbClr val="A50021"/>
              </a:solidFill>
              <a:latin typeface="Arial Rounded MT Bold" pitchFamily="34" charset="0"/>
            </a:endParaRPr>
          </a:p>
        </p:txBody>
      </p:sp>
      <p:sp>
        <p:nvSpPr>
          <p:cNvPr id="3" name="Content Placeholder 2"/>
          <p:cNvSpPr>
            <a:spLocks noGrp="1"/>
          </p:cNvSpPr>
          <p:nvPr>
            <p:ph idx="1"/>
          </p:nvPr>
        </p:nvSpPr>
        <p:spPr/>
        <p:txBody>
          <a:bodyPr/>
          <a:lstStyle/>
          <a:p>
            <a:pPr marL="457200" indent="-457200" algn="l" rtl="0">
              <a:buFont typeface="+mj-lt"/>
              <a:buAutoNum type="arabicParenR"/>
            </a:pPr>
            <a:r>
              <a:rPr lang="en-US" dirty="0">
                <a:latin typeface="Arial Rounded MT Bold" pitchFamily="34" charset="0"/>
              </a:rPr>
              <a:t>Stimulation of the CNS.</a:t>
            </a:r>
          </a:p>
          <a:p>
            <a:pPr marL="457200" indent="-457200" algn="l" rtl="0">
              <a:buFont typeface="+mj-lt"/>
              <a:buAutoNum type="arabicParenR"/>
            </a:pPr>
            <a:r>
              <a:rPr lang="en-US" dirty="0">
                <a:latin typeface="Arial Rounded MT Bold" pitchFamily="34" charset="0"/>
              </a:rPr>
              <a:t>Diuretic effect.</a:t>
            </a:r>
          </a:p>
          <a:p>
            <a:pPr marL="457200" indent="-457200" algn="l" rtl="0">
              <a:buFont typeface="+mj-lt"/>
              <a:buAutoNum type="arabicParenR"/>
            </a:pPr>
            <a:r>
              <a:rPr lang="en-US" dirty="0">
                <a:latin typeface="Arial Rounded MT Bold" pitchFamily="34" charset="0"/>
              </a:rPr>
              <a:t>Increase gastric acid secretion.</a:t>
            </a:r>
          </a:p>
          <a:p>
            <a:pPr marL="457200" indent="-457200" algn="l" rtl="0">
              <a:buFont typeface="+mj-lt"/>
              <a:buAutoNum type="arabicParenR"/>
            </a:pPr>
            <a:r>
              <a:rPr lang="en-US" dirty="0">
                <a:latin typeface="Arial Rounded MT Bold" pitchFamily="34" charset="0"/>
              </a:rPr>
              <a:t>Relaxation of the bronchial smooth muscle (theophylline).</a:t>
            </a:r>
          </a:p>
          <a:p>
            <a:pPr marL="457200" indent="-457200" algn="l" rtl="0">
              <a:buFont typeface="+mj-lt"/>
              <a:buAutoNum type="arabicParenR"/>
            </a:pPr>
            <a:r>
              <a:rPr lang="en-US" dirty="0">
                <a:latin typeface="Arial Rounded MT Bold" pitchFamily="34" charset="0"/>
              </a:rPr>
              <a:t>Positive inotropic and chronotropic effect on the heart.</a:t>
            </a:r>
          </a:p>
          <a:p>
            <a:pPr algn="l" rtl="0"/>
            <a:endParaRPr lang="ar-IQ" dirty="0"/>
          </a:p>
        </p:txBody>
      </p:sp>
    </p:spTree>
    <p:extLst>
      <p:ext uri="{BB962C8B-B14F-4D97-AF65-F5344CB8AC3E}">
        <p14:creationId xmlns:p14="http://schemas.microsoft.com/office/powerpoint/2010/main" val="135124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C00000"/>
                </a:solidFill>
                <a:latin typeface="Arial Rounded MT Bold" pitchFamily="34" charset="0"/>
              </a:rPr>
              <a:t>The most important plants in this group are:-</a:t>
            </a:r>
            <a:endParaRPr lang="ar-IQ" sz="3200" dirty="0">
              <a:solidFill>
                <a:srgbClr val="C00000"/>
              </a:solidFill>
              <a:latin typeface="Arial Rounded MT Bold" pitchFamily="34" charset="0"/>
            </a:endParaRPr>
          </a:p>
        </p:txBody>
      </p:sp>
      <p:sp>
        <p:nvSpPr>
          <p:cNvPr id="3" name="Content Placeholder 2"/>
          <p:cNvSpPr>
            <a:spLocks noGrp="1"/>
          </p:cNvSpPr>
          <p:nvPr>
            <p:ph idx="1"/>
          </p:nvPr>
        </p:nvSpPr>
        <p:spPr>
          <a:xfrm>
            <a:off x="547687" y="1600199"/>
            <a:ext cx="8229600" cy="9275975"/>
          </a:xfrm>
        </p:spPr>
        <p:txBody>
          <a:bodyPr/>
          <a:lstStyle/>
          <a:p>
            <a:pPr marL="457200" indent="-457200" algn="l" rtl="0">
              <a:buFont typeface="+mj-lt"/>
              <a:buAutoNum type="arabicParenR"/>
            </a:pPr>
            <a:r>
              <a:rPr lang="en-US" dirty="0">
                <a:latin typeface="Arial Rounded MT Bold" pitchFamily="34" charset="0"/>
              </a:rPr>
              <a:t> Coffee (</a:t>
            </a:r>
            <a:r>
              <a:rPr lang="en-US" i="1" dirty="0">
                <a:solidFill>
                  <a:srgbClr val="FF0000"/>
                </a:solidFill>
                <a:latin typeface="Arial Rounded MT Bold" pitchFamily="34" charset="0"/>
              </a:rPr>
              <a:t>Coffea arabica </a:t>
            </a:r>
            <a:r>
              <a:rPr lang="en-US" dirty="0">
                <a:latin typeface="Arial Rounded MT Bold" pitchFamily="34" charset="0"/>
              </a:rPr>
              <a:t>of the family Rubiaceae) contain about 1-2% of caffeine.</a:t>
            </a:r>
          </a:p>
          <a:p>
            <a:pPr marL="457200" indent="-457200" algn="l" rtl="0">
              <a:buFont typeface="+mj-lt"/>
              <a:buAutoNum type="arabicParenR"/>
            </a:pPr>
            <a:endParaRPr lang="en-US" dirty="0">
              <a:latin typeface="Arial Rounded MT Bold" pitchFamily="34" charset="0"/>
            </a:endParaRPr>
          </a:p>
          <a:p>
            <a:pPr marL="0" indent="0" algn="l" rtl="0">
              <a:buNone/>
            </a:pPr>
            <a:endParaRPr lang="en-US" dirty="0">
              <a:latin typeface="Arial Rounded MT Bold" pitchFamily="34" charset="0"/>
            </a:endParaRPr>
          </a:p>
        </p:txBody>
      </p:sp>
      <p:pic>
        <p:nvPicPr>
          <p:cNvPr id="4" name="Picture 3">
            <a:extLst>
              <a:ext uri="{FF2B5EF4-FFF2-40B4-BE49-F238E27FC236}">
                <a16:creationId xmlns:a16="http://schemas.microsoft.com/office/drawing/2014/main" xmlns="" id="{7CDA400C-A2E3-44D9-8295-C8246D391C1C}"/>
              </a:ext>
            </a:extLst>
          </p:cNvPr>
          <p:cNvPicPr>
            <a:picLocks noChangeAspect="1"/>
          </p:cNvPicPr>
          <p:nvPr/>
        </p:nvPicPr>
        <p:blipFill>
          <a:blip r:embed="rId2"/>
          <a:stretch>
            <a:fillRect/>
          </a:stretch>
        </p:blipFill>
        <p:spPr>
          <a:xfrm>
            <a:off x="990600" y="2590800"/>
            <a:ext cx="6629400" cy="3511600"/>
          </a:xfrm>
          <a:prstGeom prst="rect">
            <a:avLst/>
          </a:prstGeom>
        </p:spPr>
      </p:pic>
    </p:spTree>
    <p:extLst>
      <p:ext uri="{BB962C8B-B14F-4D97-AF65-F5344CB8AC3E}">
        <p14:creationId xmlns:p14="http://schemas.microsoft.com/office/powerpoint/2010/main" val="1612886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2EE768-3B13-4008-8BD6-3AF60B687CE7}"/>
              </a:ext>
            </a:extLst>
          </p:cNvPr>
          <p:cNvSpPr>
            <a:spLocks noGrp="1"/>
          </p:cNvSpPr>
          <p:nvPr>
            <p:ph type="title"/>
          </p:nvPr>
        </p:nvSpPr>
        <p:spPr/>
        <p:txBody>
          <a:bodyPr/>
          <a:lstStyle/>
          <a:p>
            <a:endParaRPr lang="ar-IQ"/>
          </a:p>
        </p:txBody>
      </p:sp>
      <p:sp>
        <p:nvSpPr>
          <p:cNvPr id="3" name="Content Placeholder 2">
            <a:extLst>
              <a:ext uri="{FF2B5EF4-FFF2-40B4-BE49-F238E27FC236}">
                <a16:creationId xmlns:a16="http://schemas.microsoft.com/office/drawing/2014/main" xmlns="" id="{4E745945-B1E7-48BC-B0D0-DE6124083033}"/>
              </a:ext>
            </a:extLst>
          </p:cNvPr>
          <p:cNvSpPr>
            <a:spLocks noGrp="1"/>
          </p:cNvSpPr>
          <p:nvPr>
            <p:ph idx="1"/>
          </p:nvPr>
        </p:nvSpPr>
        <p:spPr/>
        <p:txBody>
          <a:bodyPr/>
          <a:lstStyle/>
          <a:p>
            <a:pPr marL="457200" indent="-457200" algn="l" rtl="0">
              <a:buFont typeface="+mj-lt"/>
              <a:buAutoNum type="arabicParenR"/>
            </a:pPr>
            <a:r>
              <a:rPr lang="en-US" dirty="0">
                <a:latin typeface="Arial Rounded MT Bold" pitchFamily="34" charset="0"/>
              </a:rPr>
              <a:t>Tea (</a:t>
            </a:r>
            <a:r>
              <a:rPr lang="en-US" i="1" dirty="0">
                <a:solidFill>
                  <a:srgbClr val="FF0000"/>
                </a:solidFill>
                <a:latin typeface="Arial Rounded MT Bold" pitchFamily="34" charset="0"/>
              </a:rPr>
              <a:t>Camellia </a:t>
            </a:r>
            <a:r>
              <a:rPr lang="en-US" i="1" dirty="0" err="1">
                <a:solidFill>
                  <a:srgbClr val="FF0000"/>
                </a:solidFill>
                <a:latin typeface="Arial Rounded MT Bold" pitchFamily="34" charset="0"/>
              </a:rPr>
              <a:t>sinensis</a:t>
            </a:r>
            <a:r>
              <a:rPr lang="en-US" i="1" dirty="0">
                <a:solidFill>
                  <a:srgbClr val="FF0000"/>
                </a:solidFill>
                <a:latin typeface="Arial Rounded MT Bold" pitchFamily="34" charset="0"/>
              </a:rPr>
              <a:t> </a:t>
            </a:r>
            <a:r>
              <a:rPr lang="en-US" dirty="0">
                <a:latin typeface="Arial Rounded MT Bold" pitchFamily="34" charset="0"/>
              </a:rPr>
              <a:t>of the family </a:t>
            </a:r>
            <a:r>
              <a:rPr lang="en-US" dirty="0" err="1">
                <a:latin typeface="Arial Rounded MT Bold" pitchFamily="34" charset="0"/>
              </a:rPr>
              <a:t>Theaceae</a:t>
            </a:r>
            <a:r>
              <a:rPr lang="en-US" dirty="0">
                <a:latin typeface="Arial Rounded MT Bold" pitchFamily="34" charset="0"/>
              </a:rPr>
              <a:t>) contain about 1-4% of caffeine.</a:t>
            </a:r>
          </a:p>
          <a:p>
            <a:pPr marL="0" indent="0" algn="l" rtl="0">
              <a:buNone/>
            </a:pPr>
            <a:endParaRPr lang="en-US" dirty="0">
              <a:latin typeface="Arial Rounded MT Bold" pitchFamily="34" charset="0"/>
            </a:endParaRPr>
          </a:p>
          <a:p>
            <a:endParaRPr lang="ar-IQ" dirty="0"/>
          </a:p>
        </p:txBody>
      </p:sp>
      <p:pic>
        <p:nvPicPr>
          <p:cNvPr id="4" name="Picture 3">
            <a:extLst>
              <a:ext uri="{FF2B5EF4-FFF2-40B4-BE49-F238E27FC236}">
                <a16:creationId xmlns:a16="http://schemas.microsoft.com/office/drawing/2014/main" xmlns="" id="{1CD719A0-DAF1-46F2-8074-5D38492C1046}"/>
              </a:ext>
            </a:extLst>
          </p:cNvPr>
          <p:cNvPicPr>
            <a:picLocks noChangeAspect="1"/>
          </p:cNvPicPr>
          <p:nvPr/>
        </p:nvPicPr>
        <p:blipFill>
          <a:blip r:embed="rId2"/>
          <a:stretch>
            <a:fillRect/>
          </a:stretch>
        </p:blipFill>
        <p:spPr>
          <a:xfrm>
            <a:off x="1828800" y="2505074"/>
            <a:ext cx="5410200" cy="3819525"/>
          </a:xfrm>
          <a:prstGeom prst="rect">
            <a:avLst/>
          </a:prstGeom>
        </p:spPr>
      </p:pic>
    </p:spTree>
    <p:extLst>
      <p:ext uri="{BB962C8B-B14F-4D97-AF65-F5344CB8AC3E}">
        <p14:creationId xmlns:p14="http://schemas.microsoft.com/office/powerpoint/2010/main" val="95737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38C3E8-E18B-4178-937E-455D1A9FC19B}"/>
              </a:ext>
            </a:extLst>
          </p:cNvPr>
          <p:cNvSpPr>
            <a:spLocks noGrp="1"/>
          </p:cNvSpPr>
          <p:nvPr>
            <p:ph type="title"/>
          </p:nvPr>
        </p:nvSpPr>
        <p:spPr/>
        <p:txBody>
          <a:bodyPr/>
          <a:lstStyle/>
          <a:p>
            <a:endParaRPr lang="ar-IQ"/>
          </a:p>
        </p:txBody>
      </p:sp>
      <p:sp>
        <p:nvSpPr>
          <p:cNvPr id="3" name="Content Placeholder 2">
            <a:extLst>
              <a:ext uri="{FF2B5EF4-FFF2-40B4-BE49-F238E27FC236}">
                <a16:creationId xmlns:a16="http://schemas.microsoft.com/office/drawing/2014/main" xmlns="" id="{DF694754-F0B9-4694-A29B-E5FA420AE95C}"/>
              </a:ext>
            </a:extLst>
          </p:cNvPr>
          <p:cNvSpPr>
            <a:spLocks noGrp="1"/>
          </p:cNvSpPr>
          <p:nvPr>
            <p:ph idx="1"/>
          </p:nvPr>
        </p:nvSpPr>
        <p:spPr/>
        <p:txBody>
          <a:bodyPr/>
          <a:lstStyle/>
          <a:p>
            <a:pPr algn="l"/>
            <a:r>
              <a:rPr lang="en-US" dirty="0">
                <a:latin typeface="Arial Rounded MT Bold" pitchFamily="34" charset="0"/>
              </a:rPr>
              <a:t> Cola (</a:t>
            </a:r>
            <a:r>
              <a:rPr lang="en-US" i="1" dirty="0">
                <a:solidFill>
                  <a:srgbClr val="FF0000"/>
                </a:solidFill>
                <a:latin typeface="Arial Rounded MT Bold" pitchFamily="34" charset="0"/>
              </a:rPr>
              <a:t>Cola </a:t>
            </a:r>
            <a:r>
              <a:rPr lang="en-US" i="1" dirty="0" err="1">
                <a:solidFill>
                  <a:srgbClr val="FF0000"/>
                </a:solidFill>
                <a:latin typeface="Arial Rounded MT Bold" pitchFamily="34" charset="0"/>
              </a:rPr>
              <a:t>nitida</a:t>
            </a:r>
            <a:r>
              <a:rPr lang="en-US" i="1" dirty="0">
                <a:solidFill>
                  <a:srgbClr val="FF0000"/>
                </a:solidFill>
                <a:latin typeface="Arial Rounded MT Bold" pitchFamily="34" charset="0"/>
              </a:rPr>
              <a:t> </a:t>
            </a:r>
            <a:r>
              <a:rPr lang="en-US" dirty="0">
                <a:latin typeface="Arial Rounded MT Bold" pitchFamily="34" charset="0"/>
              </a:rPr>
              <a:t>of the family </a:t>
            </a:r>
            <a:r>
              <a:rPr lang="en-US" dirty="0" err="1">
                <a:latin typeface="Arial Rounded MT Bold" pitchFamily="34" charset="0"/>
              </a:rPr>
              <a:t>Sterouliaceae</a:t>
            </a:r>
            <a:r>
              <a:rPr lang="en-US" dirty="0">
                <a:latin typeface="Arial Rounded MT Bold" pitchFamily="34" charset="0"/>
              </a:rPr>
              <a:t>) contain about3.5% of caffeine.</a:t>
            </a:r>
          </a:p>
          <a:p>
            <a:pPr algn="l"/>
            <a:endParaRPr lang="en-US" dirty="0">
              <a:latin typeface="Arial Rounded MT Bold" pitchFamily="34" charset="0"/>
            </a:endParaRPr>
          </a:p>
          <a:p>
            <a:pPr algn="l"/>
            <a:endParaRPr lang="en-US" dirty="0">
              <a:latin typeface="Arial Rounded MT Bold" pitchFamily="34" charset="0"/>
            </a:endParaRPr>
          </a:p>
          <a:p>
            <a:pPr algn="l"/>
            <a:endParaRPr lang="ar-IQ" dirty="0"/>
          </a:p>
        </p:txBody>
      </p:sp>
      <p:pic>
        <p:nvPicPr>
          <p:cNvPr id="4" name="Picture 3">
            <a:extLst>
              <a:ext uri="{FF2B5EF4-FFF2-40B4-BE49-F238E27FC236}">
                <a16:creationId xmlns:a16="http://schemas.microsoft.com/office/drawing/2014/main" xmlns="" id="{5F4F4867-35CA-426C-89FE-F2108B9CF123}"/>
              </a:ext>
            </a:extLst>
          </p:cNvPr>
          <p:cNvPicPr>
            <a:picLocks noChangeAspect="1"/>
          </p:cNvPicPr>
          <p:nvPr/>
        </p:nvPicPr>
        <p:blipFill>
          <a:blip r:embed="rId2"/>
          <a:stretch>
            <a:fillRect/>
          </a:stretch>
        </p:blipFill>
        <p:spPr>
          <a:xfrm>
            <a:off x="1371600" y="2557462"/>
            <a:ext cx="6400800" cy="3995738"/>
          </a:xfrm>
          <a:prstGeom prst="rect">
            <a:avLst/>
          </a:prstGeom>
        </p:spPr>
      </p:pic>
    </p:spTree>
    <p:extLst>
      <p:ext uri="{BB962C8B-B14F-4D97-AF65-F5344CB8AC3E}">
        <p14:creationId xmlns:p14="http://schemas.microsoft.com/office/powerpoint/2010/main" val="1940659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C00000"/>
                </a:solidFill>
                <a:latin typeface="Arial Rounded MT Bold" pitchFamily="34" charset="0"/>
              </a:rPr>
              <a:t>Isolation Of Caffeine From Tea</a:t>
            </a:r>
            <a:endParaRPr lang="ar-IQ" sz="3600" dirty="0">
              <a:solidFill>
                <a:srgbClr val="C00000"/>
              </a:solidFill>
              <a:latin typeface="Arial Rounded MT Bold" pitchFamily="34" charset="0"/>
            </a:endParaRPr>
          </a:p>
        </p:txBody>
      </p:sp>
      <p:sp>
        <p:nvSpPr>
          <p:cNvPr id="3" name="Content Placeholder 2"/>
          <p:cNvSpPr>
            <a:spLocks noGrp="1"/>
          </p:cNvSpPr>
          <p:nvPr>
            <p:ph idx="1"/>
          </p:nvPr>
        </p:nvSpPr>
        <p:spPr/>
        <p:txBody>
          <a:bodyPr>
            <a:normAutofit/>
          </a:bodyPr>
          <a:lstStyle/>
          <a:p>
            <a:pPr algn="l" rtl="0">
              <a:buFont typeface="Wingdings" pitchFamily="2" charset="2"/>
              <a:buChar char="v"/>
            </a:pPr>
            <a:r>
              <a:rPr lang="en-US" dirty="0">
                <a:solidFill>
                  <a:srgbClr val="C00000"/>
                </a:solidFill>
                <a:latin typeface="Arial Rounded MT Bold" pitchFamily="34" charset="0"/>
              </a:rPr>
              <a:t>AIM: - </a:t>
            </a:r>
            <a:r>
              <a:rPr lang="en-US" dirty="0">
                <a:latin typeface="Arial Rounded MT Bold" pitchFamily="34" charset="0"/>
              </a:rPr>
              <a:t>To isolate the caffeine alkaloid from tea.</a:t>
            </a:r>
          </a:p>
          <a:p>
            <a:pPr algn="l" rtl="0">
              <a:buFont typeface="Wingdings" pitchFamily="2" charset="2"/>
              <a:buChar char="v"/>
            </a:pPr>
            <a:endParaRPr lang="en-US" dirty="0">
              <a:latin typeface="Arial Rounded MT Bold" pitchFamily="34" charset="0"/>
            </a:endParaRPr>
          </a:p>
          <a:p>
            <a:pPr algn="l" rtl="0">
              <a:buFont typeface="Wingdings" pitchFamily="2" charset="2"/>
              <a:buChar char="v"/>
            </a:pPr>
            <a:r>
              <a:rPr lang="en-US" dirty="0">
                <a:solidFill>
                  <a:srgbClr val="C00000"/>
                </a:solidFill>
                <a:latin typeface="Arial Rounded MT Bold" pitchFamily="34" charset="0"/>
              </a:rPr>
              <a:t>Equipments and reagent:-</a:t>
            </a:r>
          </a:p>
          <a:p>
            <a:pPr algn="l" rtl="0">
              <a:buFont typeface="Wingdings" pitchFamily="2" charset="2"/>
              <a:buChar char="ü"/>
            </a:pPr>
            <a:r>
              <a:rPr lang="en-US" dirty="0">
                <a:latin typeface="Arial Rounded MT Bold" pitchFamily="34" charset="0"/>
              </a:rPr>
              <a:t>Large beaker and small beaker</a:t>
            </a:r>
          </a:p>
          <a:p>
            <a:pPr algn="l" rtl="0">
              <a:buFont typeface="Wingdings" pitchFamily="2" charset="2"/>
              <a:buChar char="ü"/>
            </a:pPr>
            <a:r>
              <a:rPr lang="en-US" dirty="0">
                <a:latin typeface="Arial Rounded MT Bold" pitchFamily="34" charset="0"/>
              </a:rPr>
              <a:t>Hot plate  </a:t>
            </a:r>
          </a:p>
          <a:p>
            <a:pPr algn="l" rtl="0">
              <a:buFont typeface="Wingdings" pitchFamily="2" charset="2"/>
              <a:buChar char="ü"/>
            </a:pPr>
            <a:r>
              <a:rPr lang="en-US" dirty="0">
                <a:latin typeface="Arial Rounded MT Bold" pitchFamily="34" charset="0"/>
              </a:rPr>
              <a:t>Evaporating dish</a:t>
            </a:r>
          </a:p>
          <a:p>
            <a:pPr algn="l" rtl="0">
              <a:buFont typeface="Wingdings" pitchFamily="2" charset="2"/>
              <a:buChar char="ü"/>
            </a:pPr>
            <a:r>
              <a:rPr lang="en-US" dirty="0">
                <a:latin typeface="Arial Rounded MT Bold" pitchFamily="34" charset="0"/>
              </a:rPr>
              <a:t>Boiling water</a:t>
            </a:r>
          </a:p>
          <a:p>
            <a:pPr algn="l" rtl="0">
              <a:buFont typeface="Wingdings" pitchFamily="2" charset="2"/>
              <a:buChar char="ü"/>
            </a:pPr>
            <a:r>
              <a:rPr lang="en-US" dirty="0">
                <a:latin typeface="Arial Rounded MT Bold" pitchFamily="34" charset="0"/>
              </a:rPr>
              <a:t>Separatory  funnel</a:t>
            </a:r>
          </a:p>
          <a:p>
            <a:pPr algn="l" rtl="0">
              <a:buFont typeface="Wingdings" pitchFamily="2" charset="2"/>
              <a:buChar char="ü"/>
            </a:pPr>
            <a:r>
              <a:rPr lang="en-US" dirty="0">
                <a:latin typeface="Arial Rounded MT Bold" pitchFamily="34" charset="0"/>
              </a:rPr>
              <a:t>Sodium carbonate (why?)</a:t>
            </a:r>
          </a:p>
          <a:p>
            <a:pPr algn="l" rtl="0">
              <a:buFont typeface="Wingdings" pitchFamily="2" charset="2"/>
              <a:buChar char="ü"/>
            </a:pPr>
            <a:r>
              <a:rPr lang="en-US" dirty="0">
                <a:latin typeface="Arial Rounded MT Bold" pitchFamily="34" charset="0"/>
              </a:rPr>
              <a:t>Chloroform(why?)</a:t>
            </a:r>
          </a:p>
          <a:p>
            <a:pPr marL="0" indent="0" algn="l" rtl="0">
              <a:buNone/>
            </a:pPr>
            <a:endParaRPr lang="en-US" dirty="0">
              <a:latin typeface="Arial Rounded MT Bold" pitchFamily="34" charset="0"/>
            </a:endParaRPr>
          </a:p>
          <a:p>
            <a:endParaRPr lang="ar-IQ" dirty="0"/>
          </a:p>
        </p:txBody>
      </p:sp>
    </p:spTree>
    <p:extLst>
      <p:ext uri="{BB962C8B-B14F-4D97-AF65-F5344CB8AC3E}">
        <p14:creationId xmlns:p14="http://schemas.microsoft.com/office/powerpoint/2010/main" val="94009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PT - Isolation of Caffeine from Tea Leaves PowerPoint Presentation, free  download - ID:1607508">
            <a:extLst>
              <a:ext uri="{FF2B5EF4-FFF2-40B4-BE49-F238E27FC236}">
                <a16:creationId xmlns:a16="http://schemas.microsoft.com/office/drawing/2014/main" xmlns="" id="{366655C0-2393-417C-B108-B5C0DDD10C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81000"/>
            <a:ext cx="9144000"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346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7C9A2D1A-C2A5-48F9-A958-E0836E17786F}"/>
              </a:ext>
            </a:extLst>
          </p:cNvPr>
          <p:cNvGraphicFramePr>
            <a:graphicFrameLocks noGrp="1"/>
          </p:cNvGraphicFramePr>
          <p:nvPr>
            <p:ph idx="1"/>
            <p:extLst>
              <p:ext uri="{D42A27DB-BD31-4B8C-83A1-F6EECF244321}">
                <p14:modId xmlns:p14="http://schemas.microsoft.com/office/powerpoint/2010/main" val="3156263016"/>
              </p:ext>
            </p:extLst>
          </p:nvPr>
        </p:nvGraphicFramePr>
        <p:xfrm>
          <a:off x="457200" y="609600"/>
          <a:ext cx="82296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1604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C2B4FCC5-8E54-45D7-BFAD-2C3483B806E2}"/>
              </a:ext>
            </a:extLst>
          </p:cNvPr>
          <p:cNvGraphicFramePr>
            <a:graphicFrameLocks noGrp="1"/>
          </p:cNvGraphicFramePr>
          <p:nvPr>
            <p:ph idx="1"/>
            <p:extLst>
              <p:ext uri="{D42A27DB-BD31-4B8C-83A1-F6EECF244321}">
                <p14:modId xmlns:p14="http://schemas.microsoft.com/office/powerpoint/2010/main" val="3267705783"/>
              </p:ext>
            </p:extLst>
          </p:nvPr>
        </p:nvGraphicFramePr>
        <p:xfrm>
          <a:off x="457200" y="607060"/>
          <a:ext cx="8229600" cy="56438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Sequential Access Storage 4">
            <a:extLst>
              <a:ext uri="{FF2B5EF4-FFF2-40B4-BE49-F238E27FC236}">
                <a16:creationId xmlns:a16="http://schemas.microsoft.com/office/drawing/2014/main" xmlns="" id="{1061D9F0-E094-4D27-B19F-1886F6346401}"/>
              </a:ext>
            </a:extLst>
          </p:cNvPr>
          <p:cNvSpPr/>
          <p:nvPr/>
        </p:nvSpPr>
        <p:spPr>
          <a:xfrm>
            <a:off x="3128169" y="5638800"/>
            <a:ext cx="2887662" cy="1112057"/>
          </a:xfrm>
          <a:prstGeom prst="flowChartMagneticTape">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dirty="0">
                <a:solidFill>
                  <a:schemeClr val="tx1"/>
                </a:solidFill>
                <a:latin typeface="Arial Rounded MT Bold" pitchFamily="34" charset="0"/>
              </a:rPr>
              <a:t>Allow the solution to stand overnight</a:t>
            </a:r>
            <a:r>
              <a:rPr lang="en-US" dirty="0"/>
              <a:t>. </a:t>
            </a:r>
            <a:endParaRPr lang="ar-IQ" dirty="0"/>
          </a:p>
        </p:txBody>
      </p:sp>
    </p:spTree>
    <p:extLst>
      <p:ext uri="{BB962C8B-B14F-4D97-AF65-F5344CB8AC3E}">
        <p14:creationId xmlns:p14="http://schemas.microsoft.com/office/powerpoint/2010/main" val="2635573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6477000"/>
          </a:xfrm>
        </p:spPr>
        <p:txBody>
          <a:bodyPr>
            <a:normAutofit lnSpcReduction="10000"/>
          </a:bodyPr>
          <a:lstStyle/>
          <a:p>
            <a:pPr marL="0" indent="0" algn="l" rtl="0">
              <a:buNone/>
            </a:pPr>
            <a:r>
              <a:rPr lang="en-US" sz="2000" dirty="0">
                <a:solidFill>
                  <a:srgbClr val="C00000"/>
                </a:solidFill>
                <a:latin typeface="Arial Rounded MT Bold" pitchFamily="34" charset="0"/>
              </a:rPr>
              <a:t>Results:-</a:t>
            </a:r>
          </a:p>
          <a:p>
            <a:pPr marL="0" indent="0" algn="l" rtl="0">
              <a:buNone/>
            </a:pPr>
            <a:r>
              <a:rPr lang="en-US" sz="2000" dirty="0">
                <a:latin typeface="Arial Rounded MT Bold" pitchFamily="34" charset="0"/>
              </a:rPr>
              <a:t>Pure crystals with a white color will be obtained.</a:t>
            </a:r>
          </a:p>
          <a:p>
            <a:pPr marL="0" indent="0" algn="l" rtl="0">
              <a:buNone/>
            </a:pPr>
            <a:r>
              <a:rPr lang="en-US" sz="2000" dirty="0">
                <a:solidFill>
                  <a:srgbClr val="C00000"/>
                </a:solidFill>
                <a:latin typeface="Arial Rounded MT Bold" pitchFamily="34" charset="0"/>
              </a:rPr>
              <a:t>Discussion:- </a:t>
            </a:r>
          </a:p>
          <a:p>
            <a:pPr algn="l" rtl="0">
              <a:buFont typeface="Wingdings" pitchFamily="2" charset="2"/>
              <a:buChar char="v"/>
            </a:pPr>
            <a:r>
              <a:rPr lang="en-US" sz="2000" dirty="0">
                <a:latin typeface="Arial Rounded MT Bold" pitchFamily="34" charset="0"/>
              </a:rPr>
              <a:t> Purines differ from other alkaloids in that they are soluble in hot water, which is used in it is extraction, and this is the cause why all the time you should heat the mixture ( to prevent the precipitation of caffeine in cold water).</a:t>
            </a:r>
          </a:p>
          <a:p>
            <a:pPr marL="0" indent="0" algn="l" rtl="0">
              <a:buNone/>
            </a:pPr>
            <a:endParaRPr lang="en-US" sz="2000" dirty="0">
              <a:latin typeface="Arial Rounded MT Bold" pitchFamily="34" charset="0"/>
            </a:endParaRPr>
          </a:p>
          <a:p>
            <a:pPr algn="l" rtl="0">
              <a:buFont typeface="Wingdings" pitchFamily="2" charset="2"/>
              <a:buChar char="v"/>
            </a:pPr>
            <a:r>
              <a:rPr lang="en-US" sz="2100" dirty="0">
                <a:latin typeface="Arial Rounded MT Bold" pitchFamily="34" charset="0"/>
              </a:rPr>
              <a:t>Addition of sodium carbonate to the water and the tannins will be converted to phenolic anions, which are not soluble in the dichloromethane but are soluble in highly polar water. </a:t>
            </a:r>
          </a:p>
          <a:p>
            <a:pPr marL="0" indent="0" algn="l" rtl="0">
              <a:buNone/>
            </a:pPr>
            <a:endParaRPr lang="en-US" sz="2000" dirty="0">
              <a:latin typeface="Arial Rounded MT Bold" pitchFamily="34" charset="0"/>
            </a:endParaRPr>
          </a:p>
          <a:p>
            <a:pPr algn="l" rtl="0">
              <a:buFont typeface="Wingdings" pitchFamily="2" charset="2"/>
              <a:buChar char="v"/>
            </a:pPr>
            <a:r>
              <a:rPr lang="en-US" sz="2000" dirty="0">
                <a:latin typeface="Arial Rounded MT Bold" pitchFamily="34" charset="0"/>
              </a:rPr>
              <a:t>Addition of charcoal is for the decolorization, so that the crystals will take its normal white color.</a:t>
            </a:r>
          </a:p>
          <a:p>
            <a:pPr marL="0" indent="0" algn="l" rtl="0">
              <a:buNone/>
            </a:pPr>
            <a:endParaRPr lang="en-US" sz="2000" dirty="0">
              <a:latin typeface="Arial Rounded MT Bold" pitchFamily="34" charset="0"/>
            </a:endParaRPr>
          </a:p>
          <a:p>
            <a:pPr algn="l" rtl="0">
              <a:buFont typeface="Wingdings" pitchFamily="2" charset="2"/>
              <a:buChar char="v"/>
            </a:pPr>
            <a:r>
              <a:rPr lang="en-US" sz="2000" dirty="0">
                <a:latin typeface="Arial Rounded MT Bold" pitchFamily="34" charset="0"/>
              </a:rPr>
              <a:t>Use of chloroform is to extract the caffeine from other component of the mixture.</a:t>
            </a:r>
          </a:p>
          <a:p>
            <a:pPr marL="0" indent="0" algn="l" rtl="0">
              <a:buNone/>
            </a:pPr>
            <a:endParaRPr lang="en-US" sz="2000" dirty="0">
              <a:latin typeface="Arial Rounded MT Bold" pitchFamily="34" charset="0"/>
            </a:endParaRPr>
          </a:p>
          <a:p>
            <a:pPr algn="l" rtl="0">
              <a:buFont typeface="Wingdings" pitchFamily="2" charset="2"/>
              <a:buChar char="v"/>
            </a:pPr>
            <a:r>
              <a:rPr lang="en-US" sz="2000" dirty="0">
                <a:latin typeface="Arial Rounded MT Bold" pitchFamily="34" charset="0"/>
              </a:rPr>
              <a:t>Use of hot ethanol is for the recrystallization process. </a:t>
            </a:r>
            <a:endParaRPr lang="ar-IQ" sz="2000" dirty="0">
              <a:latin typeface="Arial Rounded MT Bold" pitchFamily="34" charset="0"/>
            </a:endParaRPr>
          </a:p>
        </p:txBody>
      </p:sp>
    </p:spTree>
    <p:extLst>
      <p:ext uri="{BB962C8B-B14F-4D97-AF65-F5344CB8AC3E}">
        <p14:creationId xmlns:p14="http://schemas.microsoft.com/office/powerpoint/2010/main" val="3978688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965817-550E-4649-A75C-75F33A3AC627}"/>
              </a:ext>
            </a:extLst>
          </p:cNvPr>
          <p:cNvSpPr>
            <a:spLocks noGrp="1"/>
          </p:cNvSpPr>
          <p:nvPr>
            <p:ph type="title"/>
          </p:nvPr>
        </p:nvSpPr>
        <p:spPr/>
        <p:txBody>
          <a:bodyPr/>
          <a:lstStyle/>
          <a:p>
            <a:r>
              <a:rPr lang="en-US" b="1" dirty="0">
                <a:solidFill>
                  <a:schemeClr val="tx1"/>
                </a:solidFill>
              </a:rPr>
              <a:t>Crystals of caffeine </a:t>
            </a:r>
            <a:endParaRPr lang="ar-IQ" b="1" dirty="0">
              <a:solidFill>
                <a:schemeClr val="tx1"/>
              </a:solidFill>
            </a:endParaRPr>
          </a:p>
        </p:txBody>
      </p:sp>
      <p:pic>
        <p:nvPicPr>
          <p:cNvPr id="1026" name="Picture 2" descr="This is what caffeine looks like (purified and crystallized by sublimation)  : r/mildlyinteresting">
            <a:extLst>
              <a:ext uri="{FF2B5EF4-FFF2-40B4-BE49-F238E27FC236}">
                <a16:creationId xmlns:a16="http://schemas.microsoft.com/office/drawing/2014/main" xmlns="" id="{A427C9A5-38EE-48A2-B400-AA5D549CFE8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1752600"/>
            <a:ext cx="65532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63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a:off x="304800" y="1057141"/>
            <a:ext cx="8534400" cy="3200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rPr>
              <a:t>THANK YOU</a:t>
            </a:r>
            <a:endParaRPr lang="ar-IQ"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Rounded MT Bold"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4800600"/>
            <a:ext cx="3429000" cy="1851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4800600"/>
            <a:ext cx="3429000" cy="1851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249492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790</TotalTime>
  <Words>473</Words>
  <Application>Microsoft Office PowerPoint</Application>
  <PresentationFormat>عرض على الشاشة (3:4)‏</PresentationFormat>
  <Paragraphs>62</Paragraphs>
  <Slides>16</Slides>
  <Notes>0</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Clarity</vt:lpstr>
      <vt:lpstr>عرض تقديمي في PowerPoint</vt:lpstr>
      <vt:lpstr>Introduction</vt:lpstr>
      <vt:lpstr>Cont…</vt:lpstr>
      <vt:lpstr>عرض تقديمي في PowerPoint</vt:lpstr>
      <vt:lpstr>عرض تقديمي في PowerPoint</vt:lpstr>
      <vt:lpstr>Generally the pharmacological activities of the Purine Alkaloids</vt:lpstr>
      <vt:lpstr>The most important plants in this group are:-</vt:lpstr>
      <vt:lpstr>عرض تقديمي في PowerPoint</vt:lpstr>
      <vt:lpstr>عرض تقديمي في PowerPoint</vt:lpstr>
      <vt:lpstr>Isolation Of Caffeine From Tea</vt:lpstr>
      <vt:lpstr>عرض تقديمي في PowerPoint</vt:lpstr>
      <vt:lpstr>عرض تقديمي في PowerPoint</vt:lpstr>
      <vt:lpstr>عرض تقديمي في PowerPoint</vt:lpstr>
      <vt:lpstr>عرض تقديمي في PowerPoint</vt:lpstr>
      <vt:lpstr>Crystals of caffeine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Black pepper alkaloid</dc:title>
  <dc:creator>Sarah</dc:creator>
  <cp:lastModifiedBy>Maher</cp:lastModifiedBy>
  <cp:revision>107</cp:revision>
  <dcterms:created xsi:type="dcterms:W3CDTF">2013-02-22T19:48:08Z</dcterms:created>
  <dcterms:modified xsi:type="dcterms:W3CDTF">2025-01-18T21:37:40Z</dcterms:modified>
</cp:coreProperties>
</file>