
<file path=[Content_Types].xml><?xml version="1.0" encoding="utf-8"?>
<Types xmlns="http://schemas.openxmlformats.org/package/2006/content-types"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presentation.main+xml" PartName="/ppt/presentation.xml"/>
  <Override ContentType="application/vnd.openxmlformats-officedocument.presentationml.presProps+xml" PartName="/ppt/presProps2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2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7.xml"/><Relationship Id="rId11" Type="http://schemas.openxmlformats.org/officeDocument/2006/relationships/slide" Target="slides/slide8.xml"/><Relationship Id="rId22" Type="http://schemas.openxmlformats.org/officeDocument/2006/relationships/slide" Target="slides/slide19.xml"/><Relationship Id="rId10" Type="http://schemas.openxmlformats.org/officeDocument/2006/relationships/slide" Target="slides/slide7.xml"/><Relationship Id="rId21" Type="http://schemas.openxmlformats.org/officeDocument/2006/relationships/slide" Target="slides/slide18.xml"/><Relationship Id="rId13" Type="http://schemas.openxmlformats.org/officeDocument/2006/relationships/slide" Target="slides/slide10.xml"/><Relationship Id="rId24" Type="http://schemas.openxmlformats.org/officeDocument/2006/relationships/slide" Target="slides/slide21.xml"/><Relationship Id="rId12" Type="http://schemas.openxmlformats.org/officeDocument/2006/relationships/slide" Target="slides/slide9.xml"/><Relationship Id="rId23" Type="http://schemas.openxmlformats.org/officeDocument/2006/relationships/slide" Target="slides/slide20.xml"/><Relationship Id="rId1" Type="http://schemas.openxmlformats.org/officeDocument/2006/relationships/theme" Target="theme/theme1.xml"/><Relationship Id="rId2" Type="http://schemas.openxmlformats.org/officeDocument/2006/relationships/presProps" Target="presProps2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6" Type="http://schemas.openxmlformats.org/officeDocument/2006/relationships/slide" Target="slides/slide3.xml"/><Relationship Id="rId18" Type="http://schemas.openxmlformats.org/officeDocument/2006/relationships/slide" Target="slides/slide15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C611B-5F62-4ADA-0040-216E83B4F1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8C094-636C-3958-C27F-F0F4E390E8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19141F-BDF6-4B88-0CD9-86597819F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009A-6AA0-4EDA-9D68-83F458AB0BD4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AFCF5-5EFE-1C02-08C6-DD571A24E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4D24B3-3423-AFCB-72D8-3D61514E5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FBCD-FCF7-4C4A-8208-1F6EAEA2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123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43E7F-3E84-8614-B749-E96FD09D4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3CF49-ACDE-8DE6-F9A2-D340E4F67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F574D-D6F4-4A0B-7921-1B7EED36F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009A-6AA0-4EDA-9D68-83F458AB0BD4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712EC-EDE4-F5F7-7FBA-D2FB54F4D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A2F08-D783-A387-B760-E12705F06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FBCD-FCF7-4C4A-8208-1F6EAEA2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19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14FD-4A50-2390-B125-A1DC28381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EA091-45A2-865E-CA38-AA3F061FC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43BE8-B0DB-FE73-CF46-8E73487FB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009A-6AA0-4EDA-9D68-83F458AB0BD4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34B79-460C-3DF0-2863-628CE445E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1E2CC-3E32-CFC5-1611-724632B4E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FBCD-FCF7-4C4A-8208-1F6EAEA2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15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37398-0F57-3E65-29EA-1C1AC22E4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3F983-80CF-8CC8-3145-E34272867C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0E65E-FDAD-AD1D-4A9C-64D85A0B6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FE3226-455B-08A4-FA01-574E294BF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009A-6AA0-4EDA-9D68-83F458AB0BD4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84D85-D970-5D7E-A958-2A9FEE5F7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AD4ED-11CF-19AD-5C97-76C73A01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FBCD-FCF7-4C4A-8208-1F6EAEA2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817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6BD10-647D-4D60-3669-9663F4D65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F0607-D40B-DCF0-875F-F82731E4D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5FE8DE-F31E-C0A0-D132-BC93D5FCA7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61AB7E-1DB3-73D5-BC19-DB7B6964E2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573D10-58A1-1CB6-80AC-64CC398A2D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47D915-B4E2-E9E1-AA67-FC2DF6B89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009A-6AA0-4EDA-9D68-83F458AB0BD4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E98708-A7FE-3860-C5F5-D6AD9878E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E48A30-0805-82B9-DA58-9EF03B2A3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FBCD-FCF7-4C4A-8208-1F6EAEA2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61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9A3BA-AFC7-85B7-5F55-D7C006364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8AC1A8-83E6-8669-6E25-B4BDCE519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009A-6AA0-4EDA-9D68-83F458AB0BD4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7DB4EA-1777-D3AA-5C13-3F5F4034A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8CCFA6-3F43-48C2-E1C6-9BC2704B5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FBCD-FCF7-4C4A-8208-1F6EAEA2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33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667DB5-8B10-EBB4-94F2-212D3F2C7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009A-6AA0-4EDA-9D68-83F458AB0BD4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54D7F2-83B7-FB00-3EB5-C79456FE6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528BA-7321-B5A5-8122-CDB49D195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FBCD-FCF7-4C4A-8208-1F6EAEA2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20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BBD10-4E54-49E1-F8E7-BB5FF9BDB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3478F-5B03-6EDD-F411-0C26F7F6B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60013-1DB2-3BD8-77DD-34F4CB601F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3C60D8-7783-598B-085C-6CF771291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009A-6AA0-4EDA-9D68-83F458AB0BD4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B9D595-0C90-35D9-724E-E6A35DF62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36A682-A81C-C964-C092-AC01F2F56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FBCD-FCF7-4C4A-8208-1F6EAEA2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496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28861-1FA8-CBE1-59F4-D930B2BC5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7DE45C-D2AF-BDB3-482D-CA51B11992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277FF-3CE0-633B-27F6-2F2DD7874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AFDA4B-5F59-0401-AF9C-8263BD502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009A-6AA0-4EDA-9D68-83F458AB0BD4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3F400-AA73-25DC-24EB-AF6A8630C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CD913-DDB1-C40D-3D94-0C2A143DD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FBCD-FCF7-4C4A-8208-1F6EAEA2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692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6FF32-FD12-BD15-465D-C956B5D99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A8A2A1-B8EE-A26E-E438-BC9EBAC2E3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AC0BF-F0EE-3990-08D8-0146DEF4B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009A-6AA0-4EDA-9D68-83F458AB0BD4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18C03-325E-069D-9996-5856C0DFD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53A10-0D14-2141-2E52-5B81990C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FBCD-FCF7-4C4A-8208-1F6EAEA2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83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D8C4F5-5BAD-B191-A2AA-EB678240F8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75A62-D8C9-61B6-613F-C134BDC8D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8C30A-A290-1A2A-CCC3-6265510C5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009A-6AA0-4EDA-9D68-83F458AB0BD4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53F78-6913-BF63-5A74-3DD147AE8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D15E4-B6E9-B9FD-A78E-7427B2B72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A3FBCD-FCF7-4C4A-8208-1F6EAEA2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695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B44C6F-D516-C99E-24A8-C1D33548C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3C9D6-A1AC-E559-EFCF-AE617DEBF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B6E0E-1A24-3244-AE98-CE88EF4599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A009A-6AA0-4EDA-9D68-83F458AB0BD4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E3A4F-72B7-196D-BC09-8327F6530F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66B6E-9F34-27B4-3976-C854596807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3FBCD-FCF7-4C4A-8208-1F6EAEA2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24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IR Spectra of organic compounds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54482-C700-729B-0B44-6C6447DDCBEC}"/>
              </a:ext>
            </a:extLst>
          </p:cNvPr>
          <p:cNvSpPr txBox="1"/>
          <p:nvPr/>
        </p:nvSpPr>
        <p:spPr>
          <a:xfrm>
            <a:off x="6096000" y="4948535"/>
            <a:ext cx="3460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IQ" sz="36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أ.م. علي رسول محمود البكاء</a:t>
            </a:r>
            <a:endParaRPr lang="en-US" sz="3600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1444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A8DD70-81D2-1F9A-FDC9-1D73E42FF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046" y="353457"/>
            <a:ext cx="10860259" cy="635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949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00B976-6454-AE94-DF26-9AB7E8B9F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38" y="98474"/>
            <a:ext cx="11211950" cy="6471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540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FA1A84-414C-56A0-ABA9-6A597914C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87" y="154745"/>
            <a:ext cx="11732456" cy="649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57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B7820C-6E5E-3289-99E0-1C0C7DBC15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4843"/>
          <a:stretch/>
        </p:blipFill>
        <p:spPr>
          <a:xfrm>
            <a:off x="215705" y="0"/>
            <a:ext cx="11760590" cy="145732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EE20D19-8022-BC4B-CCA6-22AA612F7829}"/>
              </a:ext>
            </a:extLst>
          </p:cNvPr>
          <p:cNvSpPr/>
          <p:nvPr/>
        </p:nvSpPr>
        <p:spPr>
          <a:xfrm>
            <a:off x="6428935" y="2560322"/>
            <a:ext cx="4853354" cy="4220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75A95A19-0EC2-090F-C1B7-D188E60A4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8634" y="1457326"/>
            <a:ext cx="9523828" cy="5441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  <a:spcAft>
                <a:spcPct val="35000"/>
              </a:spcAft>
            </a:pPr>
            <a:r>
              <a:rPr lang="en-GB" altLang="en-US" sz="1500" b="1" dirty="0">
                <a:solidFill>
                  <a:srgbClr val="663300"/>
                </a:solidFill>
                <a:latin typeface="Arial" charset="0"/>
              </a:rPr>
              <a:t>Bond	Class of compound		Range / cm</a:t>
            </a:r>
            <a:r>
              <a:rPr lang="en-GB" altLang="en-US" sz="1500" b="1" baseline="30000" dirty="0">
                <a:solidFill>
                  <a:srgbClr val="663300"/>
                </a:solidFill>
                <a:latin typeface="Arial" charset="0"/>
              </a:rPr>
              <a:t>-1</a:t>
            </a:r>
            <a:r>
              <a:rPr lang="en-GB" altLang="en-US" sz="1500" b="1" dirty="0">
                <a:solidFill>
                  <a:srgbClr val="663300"/>
                </a:solidFill>
                <a:latin typeface="Arial" charset="0"/>
              </a:rPr>
              <a:t>	Intensity</a:t>
            </a: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latin typeface="Arial" charset="0"/>
              </a:rPr>
              <a:t>C-H	Alkane			2965 - 2850	strong</a:t>
            </a: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latin typeface="Arial" charset="0"/>
              </a:rPr>
              <a:t>C-C	Alkane			1200 - 700		weak</a:t>
            </a: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latin typeface="Arial" charset="0"/>
              </a:rPr>
              <a:t>C=C	Alkene			1680 - 1620	variable</a:t>
            </a:r>
          </a:p>
          <a:p>
            <a:pPr algn="l">
              <a:spcAft>
                <a:spcPts val="200"/>
              </a:spcAft>
            </a:pPr>
            <a:endParaRPr lang="en-GB" altLang="en-US" sz="1400" b="1" dirty="0">
              <a:latin typeface="Arial" charset="0"/>
            </a:endParaRP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solidFill>
                  <a:srgbClr val="CC3300"/>
                </a:solidFill>
                <a:latin typeface="Arial" charset="0"/>
              </a:rPr>
              <a:t>C=O	Ketone			1725 - 1705	strong</a:t>
            </a:r>
          </a:p>
          <a:p>
            <a:pPr lvl="2" algn="l">
              <a:spcAft>
                <a:spcPts val="200"/>
              </a:spcAft>
            </a:pPr>
            <a:r>
              <a:rPr lang="en-GB" altLang="en-US" sz="1400" b="1" dirty="0">
                <a:solidFill>
                  <a:srgbClr val="CC3300"/>
                </a:solidFill>
                <a:latin typeface="Arial" charset="0"/>
              </a:rPr>
              <a:t>Aldehyde			1740 - 1720	strong</a:t>
            </a: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solidFill>
                  <a:srgbClr val="CC3300"/>
                </a:solidFill>
                <a:latin typeface="Arial" charset="0"/>
              </a:rPr>
              <a:t>	Carboxylic acid		1725 - 1700	strong</a:t>
            </a: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solidFill>
                  <a:srgbClr val="CC3300"/>
                </a:solidFill>
                <a:latin typeface="Arial" charset="0"/>
              </a:rPr>
              <a:t>	Ester			1750 - 1730	strong</a:t>
            </a:r>
            <a:endParaRPr lang="en-GB" altLang="en-US" sz="1400" b="1" dirty="0">
              <a:solidFill>
                <a:srgbClr val="663300"/>
              </a:solidFill>
              <a:latin typeface="Arial" charset="0"/>
            </a:endParaRP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latin typeface="Arial" charset="0"/>
              </a:rPr>
              <a:t>	Amide			1700 - 1630	strong</a:t>
            </a: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latin typeface="Arial" charset="0"/>
              </a:rPr>
              <a:t>C-O	Alcohol, ester, acid, ether	1300 - 1000	strong</a:t>
            </a:r>
          </a:p>
          <a:p>
            <a:pPr algn="l">
              <a:spcAft>
                <a:spcPts val="200"/>
              </a:spcAft>
            </a:pPr>
            <a:endParaRPr lang="en-GB" altLang="en-US" sz="1400" b="1" dirty="0">
              <a:latin typeface="Arial" charset="0"/>
            </a:endParaRP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solidFill>
                  <a:srgbClr val="CC3300"/>
                </a:solidFill>
                <a:latin typeface="Arial" charset="0"/>
              </a:rPr>
              <a:t>O-H	Alcohol (monomer)		3650 - 3590	variable, sharp</a:t>
            </a: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solidFill>
                  <a:srgbClr val="CC3300"/>
                </a:solidFill>
                <a:latin typeface="Arial" charset="0"/>
              </a:rPr>
              <a:t>	Alcohol (H-bonded)		3420 - 3200	strong, broad</a:t>
            </a: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solidFill>
                  <a:srgbClr val="CC3300"/>
                </a:solidFill>
                <a:latin typeface="Arial" charset="0"/>
              </a:rPr>
              <a:t>	Carboxylic acid (H-bonded)	3300 - 3250	variable, broad</a:t>
            </a:r>
            <a:endParaRPr lang="en-GB" altLang="en-US" sz="1400" b="1" dirty="0">
              <a:latin typeface="Arial" charset="0"/>
            </a:endParaRPr>
          </a:p>
          <a:p>
            <a:pPr algn="l">
              <a:spcAft>
                <a:spcPts val="200"/>
              </a:spcAft>
            </a:pPr>
            <a:endParaRPr lang="en-GB" altLang="en-US" sz="1400" b="1" dirty="0">
              <a:latin typeface="Arial" charset="0"/>
            </a:endParaRP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latin typeface="Arial" charset="0"/>
              </a:rPr>
              <a:t>N-H	Amine, Amide		3500 (</a:t>
            </a:r>
            <a:r>
              <a:rPr lang="en-GB" altLang="en-US" sz="1400" b="1" dirty="0" err="1">
                <a:latin typeface="Arial" charset="0"/>
              </a:rPr>
              <a:t>approx</a:t>
            </a:r>
            <a:r>
              <a:rPr lang="en-GB" altLang="en-US" sz="1400" b="1" dirty="0">
                <a:latin typeface="Arial" charset="0"/>
              </a:rPr>
              <a:t>)	medium</a:t>
            </a: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latin typeface="Arial" charset="0"/>
              </a:rPr>
              <a:t>C</a:t>
            </a:r>
            <a:r>
              <a:rPr lang="en-GB" altLang="en-US" sz="1400" b="1" dirty="0">
                <a:latin typeface="Arial" charset="0"/>
                <a:sym typeface="Symbol" pitchFamily="18" charset="2"/>
              </a:rPr>
              <a:t></a:t>
            </a:r>
            <a:r>
              <a:rPr lang="en-GB" altLang="en-US" sz="1400" b="1" dirty="0">
                <a:latin typeface="Arial" charset="0"/>
              </a:rPr>
              <a:t>N	Nitrile 			2260 - 2240	medium</a:t>
            </a:r>
          </a:p>
          <a:p>
            <a:pPr algn="l">
              <a:spcAft>
                <a:spcPts val="200"/>
              </a:spcAft>
            </a:pPr>
            <a:endParaRPr lang="en-GB" altLang="en-US" sz="1400" b="1" dirty="0">
              <a:latin typeface="Arial" charset="0"/>
            </a:endParaRP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latin typeface="Arial" charset="0"/>
              </a:rPr>
              <a:t>C-X	Chloride			800 - 600		strong</a:t>
            </a: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latin typeface="Arial" charset="0"/>
              </a:rPr>
              <a:t>	Bromide			600 - 500		strong</a:t>
            </a:r>
          </a:p>
          <a:p>
            <a:pPr algn="l">
              <a:spcAft>
                <a:spcPts val="200"/>
              </a:spcAft>
            </a:pPr>
            <a:r>
              <a:rPr lang="en-GB" altLang="en-US" sz="1400" b="1" dirty="0">
                <a:latin typeface="Arial" charset="0"/>
              </a:rPr>
              <a:t>	Iodide			500 (</a:t>
            </a:r>
            <a:r>
              <a:rPr lang="en-GB" altLang="en-US" sz="1400" b="1" dirty="0" err="1">
                <a:latin typeface="Arial" charset="0"/>
              </a:rPr>
              <a:t>approx</a:t>
            </a:r>
            <a:r>
              <a:rPr lang="en-GB" altLang="en-US" sz="1400" b="1" dirty="0">
                <a:latin typeface="Arial" charset="0"/>
              </a:rPr>
              <a:t>)	strong</a:t>
            </a:r>
          </a:p>
        </p:txBody>
      </p:sp>
    </p:spTree>
    <p:extLst>
      <p:ext uri="{BB962C8B-B14F-4D97-AF65-F5344CB8AC3E}">
        <p14:creationId xmlns:p14="http://schemas.microsoft.com/office/powerpoint/2010/main" val="597013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infrared spectrum of hexane prominent wavenumbers cm-1 detecting ?  functional groups present finger print for identification of hexane image  diagram doc brown&amp;#39;s advanced organic chemistry revision no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55" y="675242"/>
            <a:ext cx="11277289" cy="55075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9316016" y="4553893"/>
            <a:ext cx="1910281" cy="4979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60079" y="814812"/>
            <a:ext cx="10746463" cy="344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78598" y="1158844"/>
            <a:ext cx="10737410" cy="90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968721" y="1158844"/>
            <a:ext cx="10538234" cy="45719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20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R: aromati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84" y="323558"/>
            <a:ext cx="10948796" cy="597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4873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R: alcohol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8" y="562709"/>
            <a:ext cx="10906083" cy="5539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963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hen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69" y="644289"/>
            <a:ext cx="11027121" cy="5258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422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nfrared spectrum of ethanal prominent wavenumbers cm-1 detecting  functional groups present finger print for identification of acetaldehyde  image diagram doc brown&amp;#39;s advanced organic chemistry revision not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98" y="896293"/>
            <a:ext cx="10764570" cy="509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83929" y="896293"/>
            <a:ext cx="3702867" cy="280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5918702" y="1013987"/>
            <a:ext cx="4040110" cy="4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010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h13 - Sample IR spectr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63" y="492369"/>
            <a:ext cx="11453371" cy="5795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62684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cetic aci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83" y="432617"/>
            <a:ext cx="11171977" cy="568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859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nfrared spectrum of benzoic acid C7H6O2 C6H5COOH prominent wavenumbers  cm-1 detecting ? functional groups present finger print for identification  of benzoic acid image diagram doc brown&amp;#39;s advanced organic chemistry  revision no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90" y="393895"/>
            <a:ext cx="11530697" cy="570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7375370" y="422033"/>
            <a:ext cx="3414550" cy="225083"/>
          </a:xfrm>
          <a:prstGeom prst="rect">
            <a:avLst/>
          </a:prstGeom>
          <a:solidFill>
            <a:srgbClr val="CF4A0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9743EA-5424-A912-CF8C-F119F9EC524A}"/>
              </a:ext>
            </a:extLst>
          </p:cNvPr>
          <p:cNvSpPr/>
          <p:nvPr/>
        </p:nvSpPr>
        <p:spPr>
          <a:xfrm>
            <a:off x="1730326" y="393895"/>
            <a:ext cx="3953022" cy="225083"/>
          </a:xfrm>
          <a:prstGeom prst="rect">
            <a:avLst/>
          </a:prstGeom>
          <a:solidFill>
            <a:srgbClr val="D55E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174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R: es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96" y="478302"/>
            <a:ext cx="11448200" cy="587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625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3H8O CH3OCH2CH3 infrared spectrum of methoxyethane prominent wavenumbers  cm-1 detecting ? functional groups present finger print for identification  of ethyl methyl ether image diagram doc brown&amp;#39;s advanced organic chemistry  revision no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31" y="393895"/>
            <a:ext cx="11181029" cy="58982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1"/>
          <p:cNvSpPr/>
          <p:nvPr/>
        </p:nvSpPr>
        <p:spPr>
          <a:xfrm>
            <a:off x="1430448" y="400649"/>
            <a:ext cx="9804902" cy="235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60079" y="472625"/>
            <a:ext cx="10664981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556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Ethylamine, 2-(2-methoxyethoxy)-,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71" y="312274"/>
            <a:ext cx="11253457" cy="594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4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R: ami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89" y="323557"/>
            <a:ext cx="11521439" cy="6147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45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R: amin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54" y="309489"/>
            <a:ext cx="11549575" cy="621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4384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nil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348" y="348175"/>
            <a:ext cx="11493303" cy="616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5783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21.10: Spectroscopy of Carboxylic Acid Derivatives - Chemistry LibreTex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83" y="182880"/>
            <a:ext cx="11521439" cy="628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402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C2EBA9F-D2CD-2EEB-D52C-4F6B17E193BE}"/>
              </a:ext>
            </a:extLst>
          </p:cNvPr>
          <p:cNvSpPr txBox="1"/>
          <p:nvPr/>
        </p:nvSpPr>
        <p:spPr>
          <a:xfrm>
            <a:off x="2869809" y="1941342"/>
            <a:ext cx="7202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atin typeface="Blackadder ITC" panose="04020505051007020D02" pitchFamily="82" charset="0"/>
                <a:cs typeface="Arial" panose="020B0604020202020204" pitchFamily="34" charset="0"/>
              </a:rPr>
              <a:t>Thank you for listening</a:t>
            </a:r>
          </a:p>
        </p:txBody>
      </p:sp>
    </p:spTree>
    <p:extLst>
      <p:ext uri="{BB962C8B-B14F-4D97-AF65-F5344CB8AC3E}">
        <p14:creationId xmlns:p14="http://schemas.microsoft.com/office/powerpoint/2010/main" val="2162145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