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6" r:id="rId10"/>
    <p:sldId id="267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5" d="100"/>
          <a:sy n="65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3648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 slide. State the aim of the lecture: to define the discipline, survey the agents it studies, and set out the principles that organise the rest of the course.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 that medical microbiology is an applied science: every structural or genetic fact eventually connects to diagnosis, treatment or prevention.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class which of these six groups can be grown on an inanimate culture medium — only bacteria, fungi and some protozoa. That single fact shapes the whole diagnostic workflow.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Anchor the scale with the red blood cell at about 7 µm — students already have a feel for that object from histology.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Selective toxicity is the practical pay-off: antibacterial drugs exploit structures absent from human cells, which is why antifungal and antiparasitic therapy is inherently harder.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diagram from outside in. Emphasise that almost every structure here has a diagnostic or therapeutic consequence.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that viruses are classified in a separate system based on genome type, symmetry and the presence of an envelope.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through-line: every conceptual advance followed a technical one. Lenses, then solid media, then amplification.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Infection is not a property of the organism alone: it is the product of microbial virulence, inoculum size, route of entry and host defence.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linking these five points to the structure of the course: bacteriology, virology, mycology and parasitology each revisit them in turn.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B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914400"/>
            <a:ext cx="4663440" cy="46634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7240" y="1691640"/>
            <a:ext cx="6035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8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Introduction to Microbiology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777240" y="3154680"/>
            <a:ext cx="5852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777240" y="3703320"/>
            <a:ext cx="5852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50" dirty="0"/>
          </a:p>
        </p:txBody>
      </p:sp>
      <p:sp>
        <p:nvSpPr>
          <p:cNvPr id="6" name="Text 3"/>
          <p:cNvSpPr txBox="1"/>
          <p:nvPr/>
        </p:nvSpPr>
        <p:spPr>
          <a:xfrm>
            <a:off x="777240" y="4846320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Ahmed E. Salman
</a:t>
            </a:r>
            <a:r>
              <a:rPr lang="en-US" sz="1200" dirty="0">
                <a:solidFill>
                  <a:srgbClr val="DCEB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Laboratory Department, College of Pharmacy</a:t>
            </a:r>
            <a:endParaRPr lang="en-US" sz="1600" dirty="0"/>
          </a:p>
          <a:p>
            <a:pPr marL="0" indent="0">
              <a:lnSpc>
                <a:spcPts val="1700"/>
              </a:lnSpc>
              <a:buNone/>
            </a:pPr>
            <a:r>
              <a:rPr lang="en-US" sz="1200" dirty="0">
                <a:solidFill>
                  <a:srgbClr val="DCEB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Mustansiriyah University, 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58368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 AND SCOPE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microbiology?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702318" y="1417320"/>
            <a:ext cx="6701372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55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Microbiology is the study of organisms too small to be seen with the unaided eye</a:t>
            </a:r>
            <a:r>
              <a:rPr lang="en-US" sz="155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bacteria, archaea, fungi, protozoa, helminth stages, viruses— together with the techniques used to detect, cultivate and control them.
It asks four practical questions: </a:t>
            </a:r>
            <a:r>
              <a:rPr lang="en-US" sz="155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organism, how does it cause disease, how is it identified in the laboratory, and how is the infection treated or prevented.</a:t>
            </a:r>
            <a:endParaRPr lang="en-US" sz="1550" dirty="0">
              <a:solidFill>
                <a:srgbClr val="FF0000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685800" y="4343400"/>
            <a:ext cx="2011680" cy="1508760"/>
          </a:xfrm>
          <a:prstGeom prst="roundRect">
            <a:avLst>
              <a:gd name="adj" fmla="val 6061"/>
            </a:avLst>
          </a:prstGeom>
          <a:solidFill>
            <a:srgbClr val="F0F5F5"/>
          </a:solidFill>
          <a:ln w="12700">
            <a:solidFill>
              <a:srgbClr val="DCEB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50392" y="4498848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Basic science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94944" y="484632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b="1" dirty="0">
                <a:solidFill>
                  <a:srgbClr val="5A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Structure, metabolism, genetics and ecology of microbes</a:t>
            </a:r>
            <a:endParaRPr lang="en-US" sz="1100" b="1" dirty="0"/>
          </a:p>
        </p:txBody>
      </p:sp>
      <p:sp>
        <p:nvSpPr>
          <p:cNvPr id="8" name="Shape 6"/>
          <p:cNvSpPr/>
          <p:nvPr/>
        </p:nvSpPr>
        <p:spPr>
          <a:xfrm>
            <a:off x="2862072" y="4343400"/>
            <a:ext cx="2029968" cy="1508760"/>
          </a:xfrm>
          <a:prstGeom prst="roundRect">
            <a:avLst>
              <a:gd name="adj" fmla="val 6061"/>
            </a:avLst>
          </a:prstGeom>
          <a:solidFill>
            <a:srgbClr val="F0F5F5"/>
          </a:solidFill>
          <a:ln w="12700">
            <a:solidFill>
              <a:srgbClr val="DCEBE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044952" y="4498848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Diagnosis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3044952" y="4846320"/>
            <a:ext cx="1874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b="1" dirty="0">
                <a:solidFill>
                  <a:srgbClr val="5A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Microscopy, culture, serology and molecular detection</a:t>
            </a:r>
            <a:endParaRPr lang="en-US" sz="1100" b="1" dirty="0"/>
          </a:p>
        </p:txBody>
      </p:sp>
      <p:sp>
        <p:nvSpPr>
          <p:cNvPr id="11" name="Shape 9"/>
          <p:cNvSpPr/>
          <p:nvPr/>
        </p:nvSpPr>
        <p:spPr>
          <a:xfrm>
            <a:off x="5074920" y="4343400"/>
            <a:ext cx="2011680" cy="1508760"/>
          </a:xfrm>
          <a:prstGeom prst="roundRect">
            <a:avLst>
              <a:gd name="adj" fmla="val 6061"/>
            </a:avLst>
          </a:prstGeom>
          <a:solidFill>
            <a:srgbClr val="F0F5F5"/>
          </a:solidFill>
          <a:ln w="12700">
            <a:solidFill>
              <a:srgbClr val="DCEBE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239512" y="4498848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102352" y="4846320"/>
            <a:ext cx="19842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b="1" dirty="0">
                <a:solidFill>
                  <a:srgbClr val="5A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Antimicrobials, vaccines, sterilisation and infection control</a:t>
            </a:r>
            <a:endParaRPr lang="en-US" sz="1100" b="1" dirty="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1188720"/>
            <a:ext cx="402336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58368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 GROUPS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agents we study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40080" y="1508760"/>
            <a:ext cx="3429000" cy="1783080"/>
          </a:xfrm>
          <a:prstGeom prst="roundRect">
            <a:avLst>
              <a:gd name="adj" fmla="val 5128"/>
            </a:avLst>
          </a:prstGeom>
          <a:solidFill>
            <a:srgbClr val="F0F5F5"/>
          </a:solidFill>
          <a:ln w="12700">
            <a:solidFill>
              <a:srgbClr val="DCEBEB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1709928"/>
            <a:ext cx="749808" cy="74980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91640" y="178308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Bacteria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560320"/>
            <a:ext cx="3063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Prokaryotes with a peptidoglycan wall; most cultivable and the largest group of human pathogens.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4453128" y="1508760"/>
            <a:ext cx="3429000" cy="1783080"/>
          </a:xfrm>
          <a:prstGeom prst="roundRect">
            <a:avLst>
              <a:gd name="adj" fmla="val 5128"/>
            </a:avLst>
          </a:prstGeom>
          <a:solidFill>
            <a:srgbClr val="F0F5F5"/>
          </a:solidFill>
          <a:ln w="12700">
            <a:solidFill>
              <a:srgbClr val="DCEBEB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6008" y="1709928"/>
            <a:ext cx="749808" cy="74980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504688" y="178308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Fungi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4636008" y="2560320"/>
            <a:ext cx="3063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Eukaryotes: yeasts and moulds. Chitinous wall, ergosterol membrane — both are drug targets.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8266176" y="1508760"/>
            <a:ext cx="3429000" cy="1783080"/>
          </a:xfrm>
          <a:prstGeom prst="roundRect">
            <a:avLst>
              <a:gd name="adj" fmla="val 5128"/>
            </a:avLst>
          </a:prstGeom>
          <a:solidFill>
            <a:srgbClr val="F0F5F5"/>
          </a:solidFill>
          <a:ln w="12700">
            <a:solidFill>
              <a:srgbClr val="DCEBEB"/>
            </a:solidFill>
            <a:prstDash val="solid"/>
          </a:ln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9056" y="1709928"/>
            <a:ext cx="749808" cy="749808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9317736" y="178308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Protozoa</a:t>
            </a:r>
            <a:endParaRPr lang="en-US" sz="1700" dirty="0"/>
          </a:p>
        </p:txBody>
      </p:sp>
      <p:sp>
        <p:nvSpPr>
          <p:cNvPr id="15" name="Text 10"/>
          <p:cNvSpPr txBox="1"/>
          <p:nvPr/>
        </p:nvSpPr>
        <p:spPr>
          <a:xfrm>
            <a:off x="8449056" y="2560320"/>
            <a:ext cx="3063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Single-celled eukaryotes such as Plasmodium and Entamoeba; complex life cycles.</a:t>
            </a:r>
            <a:endParaRPr lang="en-US" sz="1150" dirty="0"/>
          </a:p>
        </p:txBody>
      </p:sp>
      <p:sp>
        <p:nvSpPr>
          <p:cNvPr id="16" name="Shape 11"/>
          <p:cNvSpPr/>
          <p:nvPr/>
        </p:nvSpPr>
        <p:spPr>
          <a:xfrm>
            <a:off x="640080" y="3566160"/>
            <a:ext cx="3429000" cy="1783080"/>
          </a:xfrm>
          <a:prstGeom prst="roundRect">
            <a:avLst>
              <a:gd name="adj" fmla="val 5128"/>
            </a:avLst>
          </a:prstGeom>
          <a:solidFill>
            <a:srgbClr val="F0F5F5"/>
          </a:solidFill>
          <a:ln w="12700">
            <a:solidFill>
              <a:srgbClr val="DCEBEB"/>
            </a:solidFill>
            <a:prstDash val="solid"/>
          </a:ln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960" y="3767328"/>
            <a:ext cx="749808" cy="749808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691640" y="384048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Helminths</a:t>
            </a:r>
            <a:endParaRPr lang="en-US" sz="1700" dirty="0"/>
          </a:p>
        </p:txBody>
      </p:sp>
      <p:sp>
        <p:nvSpPr>
          <p:cNvPr id="19" name="Text 13"/>
          <p:cNvSpPr txBox="1"/>
          <p:nvPr/>
        </p:nvSpPr>
        <p:spPr>
          <a:xfrm>
            <a:off x="822960" y="4617720"/>
            <a:ext cx="3063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Multicellular worms. Diagnosis usually rests on eggs or larvae rather than culture.</a:t>
            </a:r>
            <a:endParaRPr lang="en-US" sz="1150" dirty="0"/>
          </a:p>
        </p:txBody>
      </p:sp>
      <p:sp>
        <p:nvSpPr>
          <p:cNvPr id="20" name="Shape 14"/>
          <p:cNvSpPr/>
          <p:nvPr/>
        </p:nvSpPr>
        <p:spPr>
          <a:xfrm>
            <a:off x="4453128" y="3566160"/>
            <a:ext cx="3429000" cy="1783080"/>
          </a:xfrm>
          <a:prstGeom prst="roundRect">
            <a:avLst>
              <a:gd name="adj" fmla="val 5128"/>
            </a:avLst>
          </a:prstGeom>
          <a:solidFill>
            <a:srgbClr val="F0F5F5"/>
          </a:solidFill>
          <a:ln w="12700">
            <a:solidFill>
              <a:srgbClr val="DCEBEB"/>
            </a:solidFill>
            <a:prstDash val="solid"/>
          </a:ln>
        </p:spPr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6008" y="3767328"/>
            <a:ext cx="749808" cy="749808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5504688" y="384048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Viruses</a:t>
            </a:r>
            <a:endParaRPr lang="en-US" sz="1700" dirty="0"/>
          </a:p>
        </p:txBody>
      </p:sp>
      <p:sp>
        <p:nvSpPr>
          <p:cNvPr id="23" name="Text 16"/>
          <p:cNvSpPr txBox="1"/>
          <p:nvPr/>
        </p:nvSpPr>
        <p:spPr>
          <a:xfrm>
            <a:off x="4636008" y="4617720"/>
            <a:ext cx="3063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Obligate intracellular parasites: a nucleic acid genome in a protein coat, no metabolism of their own.</a:t>
            </a:r>
            <a:endParaRPr lang="en-US" sz="1150" dirty="0"/>
          </a:p>
        </p:txBody>
      </p:sp>
      <p:sp>
        <p:nvSpPr>
          <p:cNvPr id="27" name="Text 19"/>
          <p:cNvSpPr txBox="1"/>
          <p:nvPr/>
        </p:nvSpPr>
        <p:spPr>
          <a:xfrm>
            <a:off x="8449056" y="4617720"/>
            <a:ext cx="3063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400"/>
              </a:lnSpc>
            </a:pPr>
            <a:endParaRPr lang="en-US" sz="1150" dirty="0"/>
          </a:p>
        </p:txBody>
      </p:sp>
      <p:sp>
        <p:nvSpPr>
          <p:cNvPr id="28" name="Text 20"/>
          <p:cNvSpPr txBox="1"/>
          <p:nvPr/>
        </p:nvSpPr>
        <p:spPr>
          <a:xfrm>
            <a:off x="658368" y="580644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A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Bacteriology, virology, mycology and parasitology are the four teaching divisions of the discipline.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58368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DIMENSIONS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small is small?</a:t>
            </a:r>
            <a:endParaRPr lang="en-US" sz="3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417320"/>
            <a:ext cx="11201400" cy="30175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68680" y="4700016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5047488"/>
            <a:ext cx="4800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6446520" y="5047488"/>
            <a:ext cx="4800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58368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FUNDAMENTAL DIVISION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cellular blueprints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40080" y="1389888"/>
            <a:ext cx="5212080" cy="4645152"/>
          </a:xfrm>
          <a:prstGeom prst="roundRect">
            <a:avLst>
              <a:gd name="adj" fmla="val 1969"/>
            </a:avLst>
          </a:prstGeom>
          <a:solidFill>
            <a:srgbClr val="FFFFFF"/>
          </a:solidFill>
          <a:ln w="12700">
            <a:solidFill>
              <a:srgbClr val="DCEBE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14400" y="155448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Prokaryotic cell</a:t>
            </a:r>
            <a:endParaRPr lang="en-US" sz="21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8820" y="1965960"/>
            <a:ext cx="2514600" cy="21945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960120" y="4224528"/>
            <a:ext cx="4572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6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nuclear membrane</a:t>
            </a:r>
            <a:r>
              <a:rPr lang="en-US" sz="120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a single circular chromosome lies free in the cytoplasm as the nucleoid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mitochondria</a:t>
            </a:r>
            <a:r>
              <a:rPr lang="en-US" sz="120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ER or Golgi; the plasma membrane carries respiratory enzymes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70S ribosomes </a:t>
            </a:r>
            <a:r>
              <a:rPr lang="en-US" sz="120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the target of aminoglycosides, macrolides and tetracyclines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Peptidoglycan wall</a:t>
            </a:r>
            <a:r>
              <a:rPr lang="en-US" sz="120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often with plasmids, pili and flagella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6336792" y="1389888"/>
            <a:ext cx="5212080" cy="4645152"/>
          </a:xfrm>
          <a:prstGeom prst="roundRect">
            <a:avLst>
              <a:gd name="adj" fmla="val 1969"/>
            </a:avLst>
          </a:prstGeom>
          <a:solidFill>
            <a:srgbClr val="FFFFFF"/>
          </a:solidFill>
          <a:ln w="12700">
            <a:solidFill>
              <a:srgbClr val="DCEBEB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611112" y="155448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E0A3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Eukaryotic cell</a:t>
            </a:r>
            <a:endParaRPr lang="en-US" sz="21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5532" y="1965960"/>
            <a:ext cx="2514600" cy="219456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656832" y="4224528"/>
            <a:ext cx="4572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6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Chromosomes enclosed in a true nuclear membrane; mitosis and meiosis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Membrane-bound organelles </a:t>
            </a:r>
            <a:r>
              <a:rPr lang="en-US" sz="120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compartmentalise metabolism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80S ribosomes </a:t>
            </a:r>
            <a:r>
              <a:rPr lang="en-US" sz="120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selective toxicity depends on this difference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Sterol-containing membrane</a:t>
            </a:r>
            <a:r>
              <a:rPr lang="en-US" sz="120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wall absent, or chitinous in fungi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58368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AND FUNCTION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Anatomy of a bacterial cell</a:t>
            </a:r>
            <a:endParaRPr lang="en-US" sz="3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325880"/>
            <a:ext cx="7589520" cy="413308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909560" y="1234440"/>
            <a:ext cx="3749040" cy="4846320"/>
          </a:xfrm>
          <a:prstGeom prst="roundRect">
            <a:avLst>
              <a:gd name="adj" fmla="val 2439"/>
            </a:avLst>
          </a:prstGeom>
          <a:solidFill>
            <a:srgbClr val="F0F5F5"/>
          </a:solidFill>
          <a:ln w="12700">
            <a:solidFill>
              <a:srgbClr val="DCEBEB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138160" y="1444752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each part matters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8156448" y="1975104"/>
            <a:ext cx="109728" cy="109728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366760" y="1901952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Cell wall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8366760" y="2157984"/>
            <a:ext cx="3063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Gram stain </a:t>
            </a:r>
            <a:r>
              <a:rPr lang="en-US" sz="1150" dirty="0">
                <a:solidFill>
                  <a:srgbClr val="5A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divides bacteria at the first step; the wall is the target of β-lactams.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8156448" y="2816352"/>
            <a:ext cx="109728" cy="109728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8366760" y="2743200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Capsule</a:t>
            </a:r>
            <a:endParaRPr lang="en-US" sz="1350" dirty="0"/>
          </a:p>
        </p:txBody>
      </p:sp>
      <p:sp>
        <p:nvSpPr>
          <p:cNvPr id="12" name="Text 9"/>
          <p:cNvSpPr txBox="1"/>
          <p:nvPr/>
        </p:nvSpPr>
        <p:spPr>
          <a:xfrm>
            <a:off x="8366760" y="2999232"/>
            <a:ext cx="3063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Resists phagocytosis</a:t>
            </a:r>
            <a:r>
              <a:rPr lang="en-US" sz="1150" dirty="0">
                <a:solidFill>
                  <a:srgbClr val="5A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the basis of polysaccharide vaccines.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8156448" y="3657600"/>
            <a:ext cx="109728" cy="109728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366760" y="3584448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Nucleoid &amp; plasmids</a:t>
            </a:r>
            <a:endParaRPr lang="en-US" sz="1350" dirty="0"/>
          </a:p>
        </p:txBody>
      </p:sp>
      <p:sp>
        <p:nvSpPr>
          <p:cNvPr id="15" name="Text 12"/>
          <p:cNvSpPr txBox="1"/>
          <p:nvPr/>
        </p:nvSpPr>
        <p:spPr>
          <a:xfrm>
            <a:off x="8366760" y="3840480"/>
            <a:ext cx="3063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Plasmids carry resistance and toxin genes </a:t>
            </a:r>
            <a:r>
              <a:rPr lang="en-US" sz="1150" dirty="0">
                <a:solidFill>
                  <a:srgbClr val="5A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move between cells.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8156448" y="4498848"/>
            <a:ext cx="109728" cy="109728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8366760" y="4425696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Ribosomes (70S)</a:t>
            </a:r>
            <a:endParaRPr lang="en-US" sz="1350" dirty="0"/>
          </a:p>
        </p:txBody>
      </p:sp>
      <p:sp>
        <p:nvSpPr>
          <p:cNvPr id="18" name="Text 15"/>
          <p:cNvSpPr txBox="1"/>
          <p:nvPr/>
        </p:nvSpPr>
        <p:spPr>
          <a:xfrm>
            <a:off x="8366760" y="4681728"/>
            <a:ext cx="3063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5A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Distinct from the human </a:t>
            </a:r>
            <a:r>
              <a:rPr lang="en-US" sz="115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80S </a:t>
            </a:r>
            <a:r>
              <a:rPr lang="en-US" sz="1150" dirty="0">
                <a:solidFill>
                  <a:srgbClr val="5A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ribosome — a selective drug target.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8156448" y="5340096"/>
            <a:ext cx="109728" cy="109728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8366760" y="5266944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Flagella &amp; pili</a:t>
            </a:r>
            <a:endParaRPr lang="en-US" sz="1350" dirty="0"/>
          </a:p>
        </p:txBody>
      </p:sp>
      <p:sp>
        <p:nvSpPr>
          <p:cNvPr id="21" name="Text 18"/>
          <p:cNvSpPr txBox="1"/>
          <p:nvPr/>
        </p:nvSpPr>
        <p:spPr>
          <a:xfrm>
            <a:off x="8366760" y="5522976"/>
            <a:ext cx="3063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5A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Motility, adherence and conjugation; also serotyping antigens.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58368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TAXONOMY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Classifying the living world</a:t>
            </a:r>
            <a:endParaRPr lang="en-US" sz="3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25880"/>
            <a:ext cx="6035040" cy="442569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94360" y="585216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i="1" dirty="0">
                <a:solidFill>
                  <a:srgbClr val="5A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Viruses and prions fall outside this tree: they are acellular, have no ribosomes, and are classified in separate systems.</a:t>
            </a:r>
            <a:endParaRPr lang="en-US" sz="1150" dirty="0"/>
          </a:p>
        </p:txBody>
      </p:sp>
      <p:sp>
        <p:nvSpPr>
          <p:cNvPr id="6" name="Shape 3"/>
          <p:cNvSpPr/>
          <p:nvPr/>
        </p:nvSpPr>
        <p:spPr>
          <a:xfrm>
            <a:off x="6858000" y="1280160"/>
            <a:ext cx="4800600" cy="4572000"/>
          </a:xfrm>
          <a:prstGeom prst="roundRect">
            <a:avLst>
              <a:gd name="adj" fmla="val 2000"/>
            </a:avLst>
          </a:prstGeom>
          <a:solidFill>
            <a:srgbClr val="F0F5F5"/>
          </a:solidFill>
          <a:ln w="12700">
            <a:solidFill>
              <a:srgbClr val="DCEBEB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132320" y="1481328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Naming and ranking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7150608" y="1965960"/>
            <a:ext cx="4251960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700"/>
              </a:lnSpc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domains </a:t>
            </a:r>
            <a:r>
              <a:rPr lang="en-US" sz="125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Bacteria, Archaea, Eukarya </a:t>
            </a:r>
            <a:r>
              <a:rPr lang="en-US" sz="125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were defined by comparing ribosomal RNA sequences rather than appearance.</a:t>
            </a:r>
            <a:endParaRPr lang="en-US" sz="1250" dirty="0"/>
          </a:p>
          <a:p>
            <a:pPr marL="342900" indent="-342900">
              <a:lnSpc>
                <a:spcPts val="1700"/>
              </a:lnSpc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Binomial nomenclature: </a:t>
            </a:r>
            <a:r>
              <a:rPr lang="en-US" sz="125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genus</a:t>
            </a:r>
            <a:r>
              <a:rPr lang="en-US" sz="125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capitalised</a:t>
            </a:r>
            <a:r>
              <a:rPr lang="en-US" sz="125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species </a:t>
            </a:r>
            <a:r>
              <a:rPr lang="en-US" sz="125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case, both italicised (</a:t>
            </a:r>
            <a:r>
              <a:rPr lang="en-US" sz="125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Staphylococcus aureus</a:t>
            </a:r>
            <a:r>
              <a:rPr lang="en-US" sz="125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then </a:t>
            </a:r>
            <a:r>
              <a:rPr lang="en-US" sz="125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 aureus</a:t>
            </a:r>
            <a:r>
              <a:rPr lang="en-US" sz="125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250" dirty="0"/>
          </a:p>
          <a:p>
            <a:pPr marL="342900" indent="-342900">
              <a:lnSpc>
                <a:spcPts val="1700"/>
              </a:lnSpc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Ranks run domain, phylum, class, order, family, genus, species; strains and serotypes subdivide a species clinically.</a:t>
            </a:r>
            <a:endParaRPr lang="en-US" sz="1250" dirty="0"/>
          </a:p>
          <a:p>
            <a:pPr marL="342900" indent="-342900">
              <a:lnSpc>
                <a:spcPts val="1700"/>
              </a:lnSpc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bacterial species is a pragmatic grouping based on shared phenotype and genome similarity, not on interbreeding.</a:t>
            </a:r>
            <a:endParaRPr lang="en-US" sz="1250" dirty="0"/>
          </a:p>
          <a:p>
            <a:pPr marL="342900" indent="-342900">
              <a:lnSpc>
                <a:spcPts val="1700"/>
              </a:lnSpc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Sequencing of 16S rRNA and whole genomes now settles identification that phenotype alone leaves ambiguous.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58368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LANDMARKS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the discipline was built</a:t>
            </a:r>
            <a:endParaRPr lang="en-US" sz="3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" y="1371600"/>
            <a:ext cx="10972800" cy="299923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40080" y="4617720"/>
            <a:ext cx="3429000" cy="1463040"/>
          </a:xfrm>
          <a:prstGeom prst="roundRect">
            <a:avLst>
              <a:gd name="adj" fmla="val 6250"/>
            </a:avLst>
          </a:prstGeom>
          <a:solidFill>
            <a:srgbClr val="F0F5F5"/>
          </a:solidFill>
          <a:ln w="12700">
            <a:solidFill>
              <a:srgbClr val="DCEBEB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68680" y="4791456"/>
            <a:ext cx="2971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Pure culture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868680" y="512064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Solid media and streak plates </a:t>
            </a:r>
            <a:r>
              <a:rPr lang="en-US" sz="1150" dirty="0">
                <a:solidFill>
                  <a:srgbClr val="5A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 it possible to study one organism at a time.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4453128" y="4617720"/>
            <a:ext cx="3429000" cy="1463040"/>
          </a:xfrm>
          <a:prstGeom prst="roundRect">
            <a:avLst>
              <a:gd name="adj" fmla="val 6250"/>
            </a:avLst>
          </a:prstGeom>
          <a:solidFill>
            <a:srgbClr val="F0F5F5"/>
          </a:solidFill>
          <a:ln w="12700">
            <a:solidFill>
              <a:srgbClr val="DCEBEB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681728" y="4791456"/>
            <a:ext cx="2971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Asepsis &amp; sterilisation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4681728" y="512064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Heat, filtration and disinfection </a:t>
            </a:r>
            <a:r>
              <a:rPr lang="en-US" sz="1150" dirty="0">
                <a:solidFill>
                  <a:srgbClr val="5A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turned germ theory into surgical practice.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8266176" y="4617720"/>
            <a:ext cx="3429000" cy="1463040"/>
          </a:xfrm>
          <a:prstGeom prst="roundRect">
            <a:avLst>
              <a:gd name="adj" fmla="val 6250"/>
            </a:avLst>
          </a:prstGeom>
          <a:solidFill>
            <a:srgbClr val="F0F5F5"/>
          </a:solidFill>
          <a:ln w="12700">
            <a:solidFill>
              <a:srgbClr val="DCEBEB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8494776" y="4791456"/>
            <a:ext cx="2971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molecular era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8494776" y="512064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Amplification and sequencing </a:t>
            </a:r>
            <a:r>
              <a:rPr lang="en-US" sz="1150" dirty="0">
                <a:solidFill>
                  <a:srgbClr val="5A7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 organisms that were never cultivable.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58368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 OF CONTACT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Microbes and the human host</a:t>
            </a:r>
            <a:endParaRPr lang="en-US" sz="3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25880"/>
            <a:ext cx="11155680" cy="18288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48640" y="3520440"/>
            <a:ext cx="3520440" cy="2606040"/>
          </a:xfrm>
          <a:prstGeom prst="roundRect">
            <a:avLst>
              <a:gd name="adj" fmla="val 3509"/>
            </a:avLst>
          </a:prstGeom>
          <a:solidFill>
            <a:srgbClr val="F0F5F5"/>
          </a:solidFill>
          <a:ln w="12700">
            <a:solidFill>
              <a:srgbClr val="DCEBEB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04672" y="3767328"/>
            <a:ext cx="201168" cy="201168"/>
          </a:xfrm>
          <a:prstGeom prst="ellipse">
            <a:avLst/>
          </a:prstGeom>
          <a:solidFill>
            <a:srgbClr val="02C39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04672" y="40233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microbiota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804672" y="4389120"/>
            <a:ext cx="3017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Resident populations of </a:t>
            </a:r>
            <a:r>
              <a:rPr lang="en-US" sz="12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skin, gut, mouth and genital tract compete with pathogens, aid digestion and shape immunity.</a:t>
            </a:r>
            <a:r>
              <a:rPr lang="en-US" sz="120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They outnumber host cells and only rarely cause disease in place.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352544" y="3520440"/>
            <a:ext cx="3520440" cy="2606040"/>
          </a:xfrm>
          <a:prstGeom prst="roundRect">
            <a:avLst>
              <a:gd name="adj" fmla="val 3509"/>
            </a:avLst>
          </a:prstGeom>
          <a:solidFill>
            <a:srgbClr val="F0F5F5"/>
          </a:solidFill>
          <a:ln w="12700">
            <a:solidFill>
              <a:srgbClr val="DCEBE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608576" y="3767328"/>
            <a:ext cx="201168" cy="201168"/>
          </a:xfrm>
          <a:prstGeom prst="ellipse">
            <a:avLst/>
          </a:prstGeom>
          <a:solidFill>
            <a:srgbClr val="02C39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608576" y="40233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Opportunists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4608576" y="4389120"/>
            <a:ext cx="3017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Ordinary residents that become pathogens once defences fail — </a:t>
            </a:r>
            <a:r>
              <a:rPr lang="en-US" sz="12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surgery, catheterisation, broad-spectrum antibiotics, neutropenia or immunosuppression.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3" name="Shape 10"/>
          <p:cNvSpPr/>
          <p:nvPr/>
        </p:nvSpPr>
        <p:spPr>
          <a:xfrm>
            <a:off x="8156448" y="3520440"/>
            <a:ext cx="3520440" cy="2606040"/>
          </a:xfrm>
          <a:prstGeom prst="roundRect">
            <a:avLst>
              <a:gd name="adj" fmla="val 3509"/>
            </a:avLst>
          </a:prstGeom>
          <a:solidFill>
            <a:srgbClr val="F0F5F5"/>
          </a:solidFill>
          <a:ln w="12700">
            <a:solidFill>
              <a:srgbClr val="DCEBEB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8412480" y="3767328"/>
            <a:ext cx="201168" cy="201168"/>
          </a:xfrm>
          <a:prstGeom prst="ellipse">
            <a:avLst/>
          </a:prstGeom>
          <a:solidFill>
            <a:srgbClr val="E0A33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8412480" y="40233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Frank pathogens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6" name="Text 13"/>
          <p:cNvSpPr txBox="1"/>
          <p:nvPr/>
        </p:nvSpPr>
        <p:spPr>
          <a:xfrm>
            <a:off x="8412480" y="4389120"/>
            <a:ext cx="3017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Organisms whose virulence factors — </a:t>
            </a:r>
            <a:r>
              <a:rPr lang="en-US" sz="12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adhesins, invasins, capsules, toxins and secretion systems </a:t>
            </a:r>
            <a:r>
              <a:rPr lang="en-US" sz="1200" dirty="0">
                <a:solidFill>
                  <a:srgbClr val="0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allow them to cause disease in an otherwise healthy host.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2B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58368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points to carry forward</a:t>
            </a:r>
            <a:endParaRPr lang="en-US" sz="3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2148840"/>
            <a:ext cx="3200400" cy="32004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31520" y="1618488"/>
            <a:ext cx="384048" cy="384048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31520" y="1636776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1298448" y="1581912"/>
            <a:ext cx="6858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Microbiology covers cellular organisms and the acellular agents — viruses and prions — that fall outside the tree of life.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731520" y="2532888"/>
            <a:ext cx="384048" cy="384048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31520" y="2551176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298448" y="2496312"/>
            <a:ext cx="6858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prokaryote–eukaryote divide underlies selective toxicity and therefore most antimicrobial therapy.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731520" y="3447288"/>
            <a:ext cx="384048" cy="384048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31520" y="3465576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1298448" y="3410712"/>
            <a:ext cx="6858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Size determines method: what the light microscope cannot resolve must be detected by antigen or nucleic acid.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731520" y="4361688"/>
            <a:ext cx="384048" cy="384048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731520" y="4379976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1298448" y="4325112"/>
            <a:ext cx="6858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Causation is established by evidence, from Koch’s postulates to their molecular restatement.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731520" y="5276088"/>
            <a:ext cx="384048" cy="384048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731520" y="5294376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298448" y="5239512"/>
            <a:ext cx="6858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host–microbe contact ends in colonisation, not disease; outcome depends on virulence and on host defence.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731520" y="614476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i="1" dirty="0">
                <a:solidFill>
                  <a:srgbClr val="DCEB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1070</Words>
  <Application>Microsoft Office PowerPoint</Application>
  <PresentationFormat>Widescreen</PresentationFormat>
  <Paragraphs>110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Microbiology</dc:title>
  <dc:subject>PptxGenJS Presentation</dc:subject>
  <dc:creator>Ahmed E. Salman</dc:creator>
  <cp:lastModifiedBy>IDM</cp:lastModifiedBy>
  <cp:revision>3</cp:revision>
  <dcterms:created xsi:type="dcterms:W3CDTF">2026-09-18T10:46:14Z</dcterms:created>
  <dcterms:modified xsi:type="dcterms:W3CDTF">2026-09-24T21:14:41Z</dcterms:modified>
</cp:coreProperties>
</file>