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650D-4647-D749-4134-422CD16C4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6CB2B-DE79-8B4F-32AD-66DCFF113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11193-94A3-9C54-B82E-2B58091C2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8B51F-84E9-D668-8632-27CC900D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F4448-4069-0930-3F97-53BD1E033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179268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6E76-C108-B0A1-909A-3A8A9D66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F4E9E-DAF4-966F-B4D9-81183752E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C84D-E041-C3B6-5452-D6B03209D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93074-9B3F-093C-020E-5772B149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54705-55F6-FDE1-E04D-124688920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81724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BD74-F441-2B90-E777-FF43C867E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BEFC4-8012-7EC8-BBBD-112DF2D18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4125C-EAFC-45AE-E945-DE16B421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72266-5B3C-5EE7-00B4-607BE29B6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8A759-0B9B-0CBF-9FE1-1803C9A6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042990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D372A-2B08-6466-2A87-4F82676B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33B3E-6C92-4E5F-27C1-B14B27F2F6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689B9-21CE-089A-100C-1A983C534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FBEE4-9709-7D89-439F-470CF399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429FB-839C-EE03-B76F-DC25E571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AD2D53-855A-0F05-9B6C-4D4AA172A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61512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5FAB-C051-3F48-D5C8-DBD529871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F625A-A7B9-F6BD-F8C8-AC421D0AD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26112-DE82-C91A-5E02-ECBD37F2A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D715D-5B49-73ED-08E7-966E898B0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0518C-1D90-264F-1C0A-F19DDB527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7C3CC4-3219-62D3-3344-26E847171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1F4F60-193A-2882-7D79-F8F2DDCD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2936B8-A45E-E6DC-3A91-28A966903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2111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D5568-9B98-BE99-86BE-D880B7B09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3BE660-4611-76B2-A8F5-6C7F368A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84EEB-8D72-95F4-6572-937025357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11797-79CF-D05C-FA10-9932EBB97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142845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1B0FF-DC12-CB6C-15DB-46F1E3FB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5A8BD7-316D-00F1-6EB7-AB5A6DB4A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7EB03-549A-F4F1-4A89-0A288347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51324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E9F55-1826-7651-E1BE-BB223CB0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8EB9-D6F0-0784-6FAE-B1E437241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23668-2BE5-D6F8-D349-3D01016A5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64493-0B39-AFAC-3320-B5A45D817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BD3E2-1548-AF75-5F34-CB4C23D7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C8385C-D538-2572-667A-48E2E098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41894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7DF18-C533-2950-3AF3-79099A80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F5E97E-BC6D-7262-A0C0-2316170F01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67C01-5105-565A-8587-6CE7F40E6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1A663-BD1C-1201-4700-5D8498630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04E08-24EA-A9D2-117F-A8A456DC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456E2-D652-361B-C5BA-173873FB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3016631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7BEFB-F853-736F-BDEC-3E389A7D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9364C1-F51E-1677-EC04-8F3FF999D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08CCA-643E-3272-CEFF-E7044FE13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1B9A1-5323-C236-5CC6-AE614568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3CE12-8914-FB8E-4641-006041F4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2125367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BE39CE-60FF-C15E-85B5-247CD317C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EE679-60EA-0730-AD99-16179E30B3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5E9C-A876-3DD8-44A4-38659AAB3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6DDA0-A13C-1934-AA0D-DAE775BB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5F792-A73C-78CE-8A86-4A2C1A87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403596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E66F89-DE33-E746-7C84-B86B80290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8F1A3-9D6B-5228-61B7-34D020978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4F3B8-E28C-DA89-E60B-3FFE103E9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C73E7-1A37-864A-AA19-ED7D6B460241}" type="datetimeFigureOut">
              <a:rPr lang="en-IQ" smtClean="0"/>
              <a:t>06/01/2025</a:t>
            </a:fld>
            <a:endParaRPr lang="en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065D2-3F1E-AFF2-93CC-0D816EDA2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AA8D6-EE9A-86F1-D700-C4D72882F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6F96CE-9D8A-3542-B2CC-183AB541E6FC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83848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0B90-73B2-6E53-B54A-C33282831E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Hypertension </a:t>
            </a:r>
            <a:endParaRPr lang="en-IQ" b="1" dirty="0">
              <a:solidFill>
                <a:schemeClr val="accent5">
                  <a:lumMod val="75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BDCAB-3553-7CB7-88B1-432B06FF95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Assist.prof. </a:t>
            </a:r>
            <a:r>
              <a:rPr lang="en-US" sz="4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Abeer</a:t>
            </a:r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4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Aljuburi</a:t>
            </a:r>
            <a:endParaRPr lang="en-IQ" sz="4000" b="1" dirty="0">
              <a:solidFill>
                <a:schemeClr val="accent5">
                  <a:lumMod val="60000"/>
                  <a:lumOff val="40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5329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30B-3071-A55D-5C69-A10815CA2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Introduction</a:t>
            </a:r>
            <a:r>
              <a:rPr lang="en-US" dirty="0"/>
              <a:t> </a:t>
            </a:r>
            <a:endParaRPr lang="en-IQ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D5531-D3C1-2CC1-234E-0E93482E7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1-Hypertension is defined as persistently elevated arterial blood pressure (BP). (SeeTable -1 for the classification of BP in adults). </a:t>
            </a:r>
          </a:p>
          <a:p>
            <a:r>
              <a:rPr lang="en-US" dirty="0"/>
              <a:t>2-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Isolated systolic hypertension</a:t>
            </a:r>
            <a:r>
              <a:rPr lang="en-US" dirty="0"/>
              <a:t> is diastolic blood pressure (DBP) &lt;80 mm Hg </a:t>
            </a:r>
            <a:r>
              <a:rPr lang="en-US" dirty="0" err="1"/>
              <a:t>andsystolic</a:t>
            </a:r>
            <a:r>
              <a:rPr lang="en-US" dirty="0"/>
              <a:t> blood pressure (SBP) ≥130 mm Hg.</a:t>
            </a:r>
          </a:p>
          <a:p>
            <a:r>
              <a:rPr lang="en-US" dirty="0">
                <a:highlight>
                  <a:srgbClr val="FFFF00"/>
                </a:highlight>
              </a:rPr>
              <a:t>3-Hypertensive crisis </a:t>
            </a:r>
            <a:r>
              <a:rPr lang="en-US" dirty="0"/>
              <a:t>(BP &gt;180/120 mm Hg) is categorized as hypertensive </a:t>
            </a:r>
            <a:r>
              <a:rPr lang="en-US" b="1" dirty="0">
                <a:solidFill>
                  <a:srgbClr val="FF0000"/>
                </a:solidFill>
              </a:rPr>
              <a:t>emergency</a:t>
            </a:r>
            <a:r>
              <a:rPr lang="en-US" dirty="0"/>
              <a:t>(extreme BP elevation with acute or progressing end-organ damage) or hypertensive </a:t>
            </a:r>
            <a:r>
              <a:rPr lang="en-US" b="1" dirty="0">
                <a:solidFill>
                  <a:srgbClr val="FF0000"/>
                </a:solidFill>
              </a:rPr>
              <a:t>urgency</a:t>
            </a:r>
            <a:r>
              <a:rPr lang="en-US" dirty="0"/>
              <a:t> (extreme BP elevation without acute or progressing end-organ injury).</a:t>
            </a:r>
            <a:endParaRPr lang="en-IQ" dirty="0"/>
          </a:p>
        </p:txBody>
      </p:sp>
    </p:spTree>
    <p:extLst>
      <p:ext uri="{BB962C8B-B14F-4D97-AF65-F5344CB8AC3E}">
        <p14:creationId xmlns:p14="http://schemas.microsoft.com/office/powerpoint/2010/main" val="524778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61D403-EF54-20EB-72BD-2299458EA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51" y="1022195"/>
            <a:ext cx="10515600" cy="5250365"/>
          </a:xfrm>
        </p:spPr>
      </p:pic>
    </p:spTree>
    <p:extLst>
      <p:ext uri="{BB962C8B-B14F-4D97-AF65-F5344CB8AC3E}">
        <p14:creationId xmlns:p14="http://schemas.microsoft.com/office/powerpoint/2010/main" val="178061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FE611-60E6-0AFA-3142-3133D88F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Pathophysiology</a:t>
            </a:r>
            <a:endParaRPr lang="en-IQ" b="1" dirty="0">
              <a:solidFill>
                <a:srgbClr val="FF0000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8ECAA-FC95-F6BF-BCBB-683881590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1-Hypertension may result from an unknown etiology (</a:t>
            </a:r>
            <a:r>
              <a:rPr lang="en-US" b="1" u="sng" dirty="0">
                <a:solidFill>
                  <a:srgbClr val="00B050"/>
                </a:solidFill>
              </a:rPr>
              <a:t>primary or essential hypertension</a:t>
            </a:r>
            <a:r>
              <a:rPr lang="en-US" dirty="0"/>
              <a:t>)or from a specific cause (</a:t>
            </a:r>
            <a:r>
              <a:rPr lang="en-US" b="1" u="sng" dirty="0">
                <a:solidFill>
                  <a:srgbClr val="00B050"/>
                </a:solidFill>
              </a:rPr>
              <a:t>secondary hypertension).</a:t>
            </a:r>
          </a:p>
          <a:p>
            <a:r>
              <a:rPr lang="en-US" dirty="0"/>
              <a:t>2-Secondary hypertension (&lt;10% of cases) is usually caused by </a:t>
            </a:r>
            <a:r>
              <a:rPr lang="en-US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chronic kidney disease(CKD)</a:t>
            </a:r>
            <a:r>
              <a:rPr lang="en-US" u="sng" dirty="0"/>
              <a:t> </a:t>
            </a:r>
            <a:r>
              <a:rPr lang="en-US" dirty="0"/>
              <a:t>or </a:t>
            </a:r>
            <a:r>
              <a:rPr lang="en-US" u="sng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renovascular</a:t>
            </a:r>
            <a:r>
              <a:rPr lang="en-US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disease.</a:t>
            </a:r>
          </a:p>
          <a:p>
            <a:r>
              <a:rPr lang="en-US" dirty="0"/>
              <a:t>3-Examples of </a:t>
            </a:r>
            <a:r>
              <a:rPr lang="en-US" b="1" dirty="0">
                <a:solidFill>
                  <a:srgbClr val="7030A0"/>
                </a:solidFill>
                <a:highlight>
                  <a:srgbClr val="FFFF00"/>
                </a:highlight>
              </a:rPr>
              <a:t>drugs</a:t>
            </a:r>
            <a:r>
              <a:rPr lang="en-US" dirty="0"/>
              <a:t> that may increase BP include </a:t>
            </a:r>
            <a:r>
              <a:rPr lang="en-US" b="1" dirty="0"/>
              <a:t>corticosteroids</a:t>
            </a:r>
            <a:r>
              <a:rPr lang="en-US" dirty="0"/>
              <a:t>, </a:t>
            </a:r>
            <a:r>
              <a:rPr lang="en-US" b="1" dirty="0"/>
              <a:t>estrogens</a:t>
            </a:r>
            <a:r>
              <a:rPr lang="en-US" dirty="0"/>
              <a:t>, </a:t>
            </a:r>
            <a:r>
              <a:rPr lang="en-US" b="1" dirty="0" err="1"/>
              <a:t>NSAIDs</a:t>
            </a:r>
            <a:r>
              <a:rPr lang="en-US" dirty="0" err="1"/>
              <a:t>,</a:t>
            </a:r>
            <a:r>
              <a:rPr lang="en-US" b="1" dirty="0" err="1"/>
              <a:t>cyclosporine</a:t>
            </a:r>
            <a:r>
              <a:rPr lang="en-US" dirty="0"/>
              <a:t>, </a:t>
            </a:r>
            <a:r>
              <a:rPr lang="en-US" b="1" dirty="0"/>
              <a:t>erythropoietin</a:t>
            </a:r>
            <a:r>
              <a:rPr lang="en-US" dirty="0"/>
              <a:t>, and </a:t>
            </a:r>
            <a:r>
              <a:rPr lang="en-US" b="1" dirty="0"/>
              <a:t>venlafaxine</a:t>
            </a:r>
            <a:r>
              <a:rPr lang="en-US" dirty="0"/>
              <a:t>.</a:t>
            </a:r>
          </a:p>
          <a:p>
            <a:r>
              <a:rPr lang="en-US" dirty="0">
                <a:highlight>
                  <a:srgbClr val="00FFFF"/>
                </a:highlight>
              </a:rPr>
              <a:t>4-Major causes of death </a:t>
            </a:r>
            <a:r>
              <a:rPr lang="en-US" dirty="0"/>
              <a:t>include </a:t>
            </a:r>
            <a:r>
              <a:rPr lang="en-US" b="1" u="sng" dirty="0">
                <a:solidFill>
                  <a:srgbClr val="00B0F0"/>
                </a:solidFill>
              </a:rPr>
              <a:t>cerebrovascular events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u="sng" dirty="0">
                <a:solidFill>
                  <a:srgbClr val="00B0F0"/>
                </a:solidFill>
              </a:rPr>
              <a:t>cardiovascular (CV) events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u="sng" dirty="0" err="1">
                <a:solidFill>
                  <a:srgbClr val="00B0F0"/>
                </a:solidFill>
              </a:rPr>
              <a:t>andrenal</a:t>
            </a:r>
            <a:r>
              <a:rPr lang="en-US" b="1" u="sng" dirty="0">
                <a:solidFill>
                  <a:srgbClr val="00B0F0"/>
                </a:solidFill>
              </a:rPr>
              <a:t> failure.</a:t>
            </a:r>
            <a:endParaRPr lang="en-IQ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365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Hypertension </vt:lpstr>
      <vt:lpstr>Introduction </vt:lpstr>
      <vt:lpstr>PowerPoint Presentation</vt:lpstr>
      <vt:lpstr>Pathophysiology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</dc:title>
  <dc:creator>Dr.Abeer abdulhadi</dc:creator>
  <cp:lastModifiedBy>Dr.Abeer abdulhadi</cp:lastModifiedBy>
  <cp:revision>1</cp:revision>
  <dcterms:created xsi:type="dcterms:W3CDTF">2025-01-06T19:58:16Z</dcterms:created>
  <dcterms:modified xsi:type="dcterms:W3CDTF">2025-01-07T10:29:58Z</dcterms:modified>
</cp:coreProperties>
</file>