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I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24CE7-2D10-17A1-D66D-52489EBD8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F953D7-0621-0058-FD66-84DF4B23C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A5C0D-3929-BDA3-0625-20A3E6E3E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0D9A-32B1-774B-878F-0A3624AA9DDD}" type="datetimeFigureOut">
              <a:rPr lang="en-IQ" smtClean="0"/>
              <a:t>12/11/2024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B120D-2A11-32C6-28CD-642C27029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C85A2-6E16-92E2-F6EF-B8721C661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FD29-E659-F049-A41B-62194E2E2E80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3531853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C4133-DBCB-8E91-9461-2D4956358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7DF8-1B06-C4CE-119D-8756376E6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415FE-AC46-0DEA-F353-20E37D4C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0D9A-32B1-774B-878F-0A3624AA9DDD}" type="datetimeFigureOut">
              <a:rPr lang="en-IQ" smtClean="0"/>
              <a:t>12/11/2024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EDB93-8530-C014-5C21-026ACAD22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ADD5D-3D05-D21B-9ADF-328BD840C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FD29-E659-F049-A41B-62194E2E2E80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06495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F179C-BE7D-D1E9-CD0B-9DA048984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FBF26-3A19-3E70-258E-2559B2EDB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1E119-3BD0-6CB9-ABF7-7816C902C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0D9A-32B1-774B-878F-0A3624AA9DDD}" type="datetimeFigureOut">
              <a:rPr lang="en-IQ" smtClean="0"/>
              <a:t>12/11/2024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2744-826F-7E49-B07C-DBB97AB4B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9079F-A4A2-861F-8D90-FFC9843CE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FD29-E659-F049-A41B-62194E2E2E80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346079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5F64B-723C-68CE-85FC-7AC9AF546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196BB-FC89-F061-B5BC-103B953771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A2B767-3FB8-D4C4-E6BD-D53781EFE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8492A-BE6D-57D5-C387-7C5E7AA23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0D9A-32B1-774B-878F-0A3624AA9DDD}" type="datetimeFigureOut">
              <a:rPr lang="en-IQ" smtClean="0"/>
              <a:t>12/11/2024</a:t>
            </a:fld>
            <a:endParaRPr lang="en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D20BF-FF31-C858-96C0-A935E95A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969D0-E834-465C-911E-BD5579F5C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FD29-E659-F049-A41B-62194E2E2E80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771137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CB15A-F9CD-0572-D60E-5A4FA9A1F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2CE42-A5CF-4557-1A3D-68F4F6667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1E52F9-9824-41E4-D58C-C77873BA6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933FBF-38B7-94EB-9C14-884628331F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1381D5-0FCC-5B99-BBD9-E8C0C1816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EC864F-11F2-552D-B573-16AAB5677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0D9A-32B1-774B-878F-0A3624AA9DDD}" type="datetimeFigureOut">
              <a:rPr lang="en-IQ" smtClean="0"/>
              <a:t>12/11/2024</a:t>
            </a:fld>
            <a:endParaRPr lang="en-IQ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622603-5523-4D64-1184-971239202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CEFF89-BFA8-0E2A-86B5-D30B558FC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FD29-E659-F049-A41B-62194E2E2E80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00783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539C0-1061-0C20-6CF9-0C7427DDC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751DA-5444-FE05-9F34-A84DE03B4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0D9A-32B1-774B-878F-0A3624AA9DDD}" type="datetimeFigureOut">
              <a:rPr lang="en-IQ" smtClean="0"/>
              <a:t>12/11/2024</a:t>
            </a:fld>
            <a:endParaRPr lang="en-IQ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0A3C94-F6FC-93E4-0F28-087A7FFEC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30ACA9-700E-FACF-088A-815EC933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FD29-E659-F049-A41B-62194E2E2E80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187974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D60BB1-40B8-C1DE-D8DA-962CB3117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0D9A-32B1-774B-878F-0A3624AA9DDD}" type="datetimeFigureOut">
              <a:rPr lang="en-IQ" smtClean="0"/>
              <a:t>12/11/2024</a:t>
            </a:fld>
            <a:endParaRPr lang="en-IQ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7CB808-474D-D7A9-395F-3202EB7C9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3E10E-C509-55B8-0CE0-F8CB761B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FD29-E659-F049-A41B-62194E2E2E80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2896043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2FC25-9009-F68D-DC80-A5B6C7756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7ECF6-01B4-4E63-F3C3-1F521E967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0FF96-DFB1-3CE3-DC35-93A1065677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646E8-DC7D-FA47-6142-834864673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0D9A-32B1-774B-878F-0A3624AA9DDD}" type="datetimeFigureOut">
              <a:rPr lang="en-IQ" smtClean="0"/>
              <a:t>12/11/2024</a:t>
            </a:fld>
            <a:endParaRPr lang="en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9D2529-CE9D-B164-24D8-977387160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759E8-5EFE-38AC-1301-4A27C6C2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FD29-E659-F049-A41B-62194E2E2E80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481198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61D17-0FCB-1618-58F5-7B654CE6C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75B5FA-B6BE-F062-C8B5-E31B583DEC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Q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98CBA-8935-9195-9FA9-A375589D2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0A9CD-4617-C4D5-B81D-58D6299D1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0D9A-32B1-774B-878F-0A3624AA9DDD}" type="datetimeFigureOut">
              <a:rPr lang="en-IQ" smtClean="0"/>
              <a:t>12/11/2024</a:t>
            </a:fld>
            <a:endParaRPr lang="en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C566F-B2AA-414F-E0E4-4E1A274FD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78FE9-C5F0-9F69-F961-43AEA560E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FD29-E659-F049-A41B-62194E2E2E80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2217765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05BE8-9F18-96C1-7906-761443EB3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85C88-7323-7B24-B429-E6C78C37BD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C292F-15BD-C7A6-8610-1D957B089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0D9A-32B1-774B-878F-0A3624AA9DDD}" type="datetimeFigureOut">
              <a:rPr lang="en-IQ" smtClean="0"/>
              <a:t>12/11/2024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7A3FA-FA46-A3AB-2882-2C0C6D65D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5AA2A-A827-5674-9EBE-FC18C346D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FD29-E659-F049-A41B-62194E2E2E80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638965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6DA23A-6763-0D16-75A3-91DC1433B4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515170-9AC0-62C0-4D7B-4BF0F5EBB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FBC3F-6114-53FB-11BF-062809BA7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30D9A-32B1-774B-878F-0A3624AA9DDD}" type="datetimeFigureOut">
              <a:rPr lang="en-IQ" smtClean="0"/>
              <a:t>12/11/2024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DA814-DADC-0E43-DB0B-3386B2B05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EA271-DFDC-CAF5-4803-EA582EA2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FD29-E659-F049-A41B-62194E2E2E80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203224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FD2A24-D8EA-48D3-0A75-9592BB5D6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D48A9-8604-1F8A-5FF3-1AE178D19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9CCF6-993D-6B4B-D7BB-993D8451C1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330D9A-32B1-774B-878F-0A3624AA9DDD}" type="datetimeFigureOut">
              <a:rPr lang="en-IQ" smtClean="0"/>
              <a:t>12/11/2024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9FE8A-AD35-5441-F98F-6E5E46497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09AEE-6BD7-D2F0-6544-1D4FEB6EF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66FD29-E659-F049-A41B-62194E2E2E80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236243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Q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1D010-9E3F-EA92-F0BF-5C42B46A14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Appendicitis</a:t>
            </a:r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3369983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4E99E-B536-0E9D-8904-2DDFB919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Epidemiology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F95EB-2F98-D41C-355A-D47C60850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Commonest cause of an acute abdomen and surgical admission in the UK.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Approximately one in seven people will have an appendicectomy.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It most commonly occurs between </a:t>
            </a:r>
            <a:r>
              <a:rPr lang="en-US" b="1" i="0" u="sng" strike="noStrike" dirty="0">
                <a:solidFill>
                  <a:srgbClr val="00B050"/>
                </a:solidFill>
                <a:effectLst/>
                <a:latin typeface="Cambria" panose="020F0502020204030204" pitchFamily="34" charset="0"/>
              </a:rPr>
              <a:t>10 and 20 years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; it is </a:t>
            </a:r>
            <a:r>
              <a:rPr lang="en-US" b="1" i="0" u="none" strike="noStrike" dirty="0">
                <a:solidFill>
                  <a:srgbClr val="FF0000"/>
                </a:solidFill>
                <a:effectLst/>
                <a:latin typeface="Cambria" panose="020F0502020204030204" pitchFamily="34" charset="0"/>
              </a:rPr>
              <a:t>rare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under 3 years of age.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1100457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D22D9-7E85-E28E-3225-5ACA1EC6A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Pathophysiology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EE29D-6078-6CFF-F081-7030F6DC3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312069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F32DC-2BC6-6088-2D95-9DD0D251B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Clinical features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10E8A-3460-565E-20E4-3B46A9C2E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rtl="1"/>
            <a:r>
              <a:rPr lang="en-US" b="1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Abdominal pain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Initially vague, colicky central abdominal pain.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Visceral pain caused by luminal obstruction of the appendix andstretch of the visceral peritoneum.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Localising to the right iliac fossa and becoming constant.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The pain changes as the parietal peritoneum becomes involved.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Usually accompanied by a low-grade fever, nausea, vomiting and anorexia.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The appendix position varies and can result in different symptoms; for example a pelvic appendix may cause urinary symptoms or diarrhoea.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br>
              <a:rPr lang="en-US"/>
            </a:br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3536037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AD59C-AC7D-E4A7-0049-F12D61D5D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On examination there may be general signs of sepsis:</a:t>
            </a:r>
            <a:endParaRPr lang="en-GB" dirty="0">
              <a:solidFill>
                <a:srgbClr val="000000"/>
              </a:solidFill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Usually a low-grade pyrexia initially, which may spike up to 38–39°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Cin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the presence of perforation or abscess formation.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There may be tachycardia, flushing and evidence of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dehydratio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3977105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510B1-08EE-BCC9-D3D0-1F651D8EF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Abdominal examination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AC7D5-916E-0CCB-1C28-8E2BAF5E5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Tenderness over </a:t>
            </a:r>
            <a:r>
              <a:rPr lang="en-US" b="1" i="0" u="sng" strike="noStrike" dirty="0">
                <a:solidFill>
                  <a:srgbClr val="00B050"/>
                </a:solidFill>
                <a:effectLst/>
                <a:latin typeface="Cambria" panose="020F0502020204030204" pitchFamily="34" charset="0"/>
              </a:rPr>
              <a:t>McBurney’s point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is the usual feature.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There may also be signs of peritoneal inflammation, including: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Guarding, tenderness on percussion, pain on coughing or other movement.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Signs of </a:t>
            </a:r>
            <a:r>
              <a:rPr lang="en-US" b="1" i="0" u="sng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generalised</a:t>
            </a:r>
            <a:r>
              <a:rPr lang="en-US" b="1" i="0" u="sng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 peritonitis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may develop as the illness progresses with abdominal rigidity.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</a:t>
            </a:r>
            <a:r>
              <a:rPr lang="en-US" b="1" i="0" u="none" strike="noStrike" dirty="0">
                <a:solidFill>
                  <a:srgbClr val="FF0000"/>
                </a:solidFill>
                <a:effectLst/>
                <a:latin typeface="Symbol" pitchFamily="2" charset="2"/>
              </a:rPr>
              <a:t> </a:t>
            </a:r>
            <a:r>
              <a:rPr lang="en-US" b="1" i="0" u="none" strike="noStrike" dirty="0" err="1">
                <a:solidFill>
                  <a:srgbClr val="FF0000"/>
                </a:solidFill>
                <a:effectLst/>
                <a:latin typeface="Cambria" panose="020F0502020204030204" pitchFamily="34" charset="0"/>
              </a:rPr>
              <a:t>Rovsing’s</a:t>
            </a:r>
            <a:r>
              <a:rPr lang="en-US" b="1" i="0" u="none" strike="noStrike" dirty="0">
                <a:solidFill>
                  <a:srgbClr val="FF0000"/>
                </a:solidFill>
                <a:effectLst/>
                <a:latin typeface="Cambria" panose="020F0502020204030204" pitchFamily="34" charset="0"/>
              </a:rPr>
              <a:t> sign: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Pain is felt in the RIF when pressure is applied to the LIF.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There must also be RIF tenderness for this sign to be positive.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1" i="0" u="none" strike="noStrike" dirty="0" err="1">
                <a:solidFill>
                  <a:srgbClr val="FF0000"/>
                </a:solidFill>
                <a:effectLst/>
                <a:latin typeface="Cambria" panose="020F0502020204030204" pitchFamily="34" charset="0"/>
              </a:rPr>
              <a:t>Psoas</a:t>
            </a:r>
            <a:r>
              <a:rPr lang="en-US" b="1" i="0" u="none" strike="noStrike" dirty="0">
                <a:solidFill>
                  <a:srgbClr val="FF0000"/>
                </a:solidFill>
                <a:effectLst/>
                <a:latin typeface="Cambria" panose="020F0502020204030204" pitchFamily="34" charset="0"/>
              </a:rPr>
              <a:t> sign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: The patient keeps his or her hip in flexion to relieve his or her pain.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The appendix is anatomically adjacent to the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psoas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muscle, which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isinvolved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in hip flexion.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PR examination may reveal tenderness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anterolaterally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 on the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righ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3710247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61A1A-CE64-7979-E373-2CF1FA6F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Diagnosis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59404-5C0E-5E4F-C38B-AFBAE075F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The diagnosis of appendicitis is a </a:t>
            </a:r>
            <a:r>
              <a:rPr lang="en-US" b="1" i="0" u="sng" strike="noStrike" dirty="0">
                <a:solidFill>
                  <a:srgbClr val="FF0000"/>
                </a:solidFill>
                <a:effectLst/>
                <a:latin typeface="Cambria" panose="020F0502020204030204" pitchFamily="34" charset="0"/>
              </a:rPr>
              <a:t>clinical one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; however there are some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teststhat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may be useful, particularly where the diagnosis is not clear-cut.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Theseinclude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: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The performance of a </a:t>
            </a:r>
            <a:r>
              <a:rPr lang="en-US" b="1" i="0" u="sng" strike="noStrike" dirty="0">
                <a:solidFill>
                  <a:srgbClr val="00B050"/>
                </a:solidFill>
                <a:effectLst/>
                <a:latin typeface="Cambria" panose="020F0502020204030204" pitchFamily="34" charset="0"/>
              </a:rPr>
              <a:t>full blood count (FBC)</a:t>
            </a:r>
            <a:r>
              <a:rPr lang="en-US" b="0" i="0" u="sng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can be useful to determine whether or not the patient has a leucocytosis.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A </a:t>
            </a:r>
            <a:r>
              <a:rPr lang="en-US" b="1" i="0" u="sng" strike="noStrike" dirty="0">
                <a:solidFill>
                  <a:srgbClr val="00B050"/>
                </a:solidFill>
                <a:effectLst/>
                <a:latin typeface="Cambria" panose="020F0502020204030204" pitchFamily="34" charset="0"/>
              </a:rPr>
              <a:t>urinalysis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to exclude urinary tract infection. Although appendicitis may cause a hematuria or pyuria with associated urinary symptoms.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A </a:t>
            </a:r>
            <a:r>
              <a:rPr lang="en-US" b="1" i="0" u="sng" strike="noStrike" dirty="0">
                <a:solidFill>
                  <a:srgbClr val="00B050"/>
                </a:solidFill>
                <a:effectLst/>
                <a:latin typeface="Cambria" panose="020F0502020204030204" pitchFamily="34" charset="0"/>
              </a:rPr>
              <a:t>pregnancy test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in women of child-bearing age is mandatory to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ruleout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an ectopic pregnancy.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An </a:t>
            </a:r>
            <a:r>
              <a:rPr lang="en-US" b="1" i="0" u="sng" strike="noStrike" dirty="0">
                <a:solidFill>
                  <a:srgbClr val="00B050"/>
                </a:solidFill>
                <a:effectLst/>
                <a:latin typeface="Cambria" panose="020F0502020204030204" pitchFamily="34" charset="0"/>
              </a:rPr>
              <a:t>ultrasound scan (USS)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in women to exclude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tubo-ovarianpathology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as the cause of RIF pain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br>
              <a:rPr lang="en-US" dirty="0"/>
            </a:br>
            <a:endParaRPr lang="en-IQ" dirty="0"/>
          </a:p>
        </p:txBody>
      </p:sp>
    </p:spTree>
    <p:extLst>
      <p:ext uri="{BB962C8B-B14F-4D97-AF65-F5344CB8AC3E}">
        <p14:creationId xmlns:p14="http://schemas.microsoft.com/office/powerpoint/2010/main" val="1243064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7A502-FE86-ED18-D8A4-B56FB3134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0625"/>
            <a:ext cx="10515600" cy="4986338"/>
          </a:xfrm>
        </p:spPr>
        <p:txBody>
          <a:bodyPr/>
          <a:lstStyle/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A </a:t>
            </a:r>
            <a:r>
              <a:rPr lang="en-US" b="1" i="0" u="sng" strike="noStrike" dirty="0">
                <a:solidFill>
                  <a:srgbClr val="00B050"/>
                </a:solidFill>
                <a:effectLst/>
                <a:latin typeface="Cambria" panose="020F0502020204030204" pitchFamily="34" charset="0"/>
              </a:rPr>
              <a:t>computed tomography (CT)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scan can be useful especially in the elderly where a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caecal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tumour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 may be causative, or in the obese where examination is difficult.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1" i="0" u="sng" strike="noStrike" dirty="0">
                <a:solidFill>
                  <a:srgbClr val="00B050"/>
                </a:solidFill>
                <a:effectLst/>
                <a:latin typeface="Cambria" panose="020F0502020204030204" pitchFamily="34" charset="0"/>
              </a:rPr>
              <a:t>Diagnostic laparoscopy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allows immediate treatment if appendicitis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isconfirmed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1" i="0" u="sng" strike="noStrike" dirty="0">
                <a:solidFill>
                  <a:srgbClr val="00B050"/>
                </a:solidFill>
                <a:effectLst/>
                <a:latin typeface="Cambria" panose="020F0502020204030204" pitchFamily="34" charset="0"/>
              </a:rPr>
              <a:t>Urea and electrolytes (U&amp;E)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should also be performed to assess hydration status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2438692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9A8B8-F26B-A23D-8C6D-B0CAAFBD4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Management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0A632-9924-DFD7-5644-7492AB45A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Patients are often dehydrated at presentation and so require fluid resuscitation. IV fluids should be continued whilst the patient remains starved for theatre.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2899294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E0A4F-0479-9301-120D-A0D3303F9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1" i="0" u="sng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Open appendicectomy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Usually performed in children.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A Lanz incision is used for the best cosmetic result.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If the appendix is found to be perforated or gangrenous, then peritoneal lavage is performed to remove any pus or contamination.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Most patients can be discharged on the second or third day post-operatively.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br>
              <a:rPr lang="en-US"/>
            </a:br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917441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4B8B8-6093-F1C5-D825-412AA19B5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rtl="1"/>
            <a:r>
              <a:rPr lang="en-US" b="1" i="0" u="sng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Laparoscopic appendicectomy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Improves diagnostic accuracy and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minimises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 negative appendicectomy rates.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It is indicated in patients who are unwell but there is question as to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thediagnosis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, and is particularly indicated in young women.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It is useful in the obese where wound infections are more common and laparoscopic procedures have lower wound infection rates.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There is now evidence to suggest that laparoscopic appendicectomy should be performed where expertise is available for this to be done.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Laparoscopy has decreased length of stay in hospital, faster return to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normaldiet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 and activities and better post-operative pain.</a:t>
            </a:r>
            <a:br>
              <a:rPr lang="en-US" dirty="0"/>
            </a:br>
            <a:endParaRPr lang="en-IQ" dirty="0"/>
          </a:p>
        </p:txBody>
      </p:sp>
    </p:spTree>
    <p:extLst>
      <p:ext uri="{BB962C8B-B14F-4D97-AF65-F5344CB8AC3E}">
        <p14:creationId xmlns:p14="http://schemas.microsoft.com/office/powerpoint/2010/main" val="2097065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2594C-03B7-7C92-A94E-183AEAB5B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If the patient presents late (usually after several days of symptoms) with apalpable appendix mass, he or she requires CT scanning to determine whether there is an associated appendix abscess or a perforated caecal tumour.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Wingdings" pitchFamily="2" charset="2"/>
              </a:rPr>
              <a:t>✓ 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The initial management of an appendix abscess is conservative with IV fluids, antibiotics and observation. They may require radiologicaldrainage.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If there is deterioration, or frank perforation, surgery may still be required</a:t>
            </a:r>
            <a:endParaRPr lang="en-US" b="0" i="0" u="none" strike="noStrike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315329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AE223-98EA-C944-AB98-FF61F5EC6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Complications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070AF-FBAA-9AD3-75C1-C0F000918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1"/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Abscess formation; peri-appendicular, pelvic or sub-hepatic.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Post-operative collection or abscess.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Wound problems, including infection or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haematoma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Symbol" pitchFamily="2" charset="2"/>
              </a:rPr>
              <a:t>•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mbria" panose="020F0502020204030204" pitchFamily="34" charset="0"/>
              </a:rPr>
              <a:t>Intestinal obstruction due to adhesion formation within the abdomen.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rtl="1"/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698100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Appendicitis</vt:lpstr>
      <vt:lpstr>Epidemiology</vt:lpstr>
      <vt:lpstr>Pathophysiology</vt:lpstr>
      <vt:lpstr>Clinical features</vt:lpstr>
      <vt:lpstr>PowerPoint Presentation</vt:lpstr>
      <vt:lpstr>Abdominal examination</vt:lpstr>
      <vt:lpstr>Diagnosis</vt:lpstr>
      <vt:lpstr>PowerPoint Presentation</vt:lpstr>
      <vt:lpstr>Management</vt:lpstr>
      <vt:lpstr>PowerPoint Presentation</vt:lpstr>
      <vt:lpstr>PowerPoint Presentation</vt:lpstr>
      <vt:lpstr>PowerPoint Presentation</vt:lpstr>
      <vt:lpstr>Complications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Appendicitis</dc:title>
  <dc:creator>Dr.Abeer abdulhadi</dc:creator>
  <cp:lastModifiedBy>Dr.Abeer abdulhadi</cp:lastModifiedBy>
  <cp:revision>1</cp:revision>
  <dcterms:created xsi:type="dcterms:W3CDTF">2024-11-12T10:55:30Z</dcterms:created>
  <dcterms:modified xsi:type="dcterms:W3CDTF">2024-11-12T11:05:21Z</dcterms:modified>
</cp:coreProperties>
</file>