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5"/>
  </p:notesMasterIdLst>
  <p:sldIdLst>
    <p:sldId id="409" r:id="rId2"/>
    <p:sldId id="261" r:id="rId3"/>
    <p:sldId id="420" r:id="rId4"/>
    <p:sldId id="424" r:id="rId5"/>
    <p:sldId id="423" r:id="rId6"/>
    <p:sldId id="436" r:id="rId7"/>
    <p:sldId id="469" r:id="rId8"/>
    <p:sldId id="425" r:id="rId9"/>
    <p:sldId id="470" r:id="rId10"/>
    <p:sldId id="426" r:id="rId11"/>
    <p:sldId id="428" r:id="rId12"/>
    <p:sldId id="429" r:id="rId13"/>
    <p:sldId id="471" r:id="rId14"/>
    <p:sldId id="434" r:id="rId15"/>
    <p:sldId id="431" r:id="rId16"/>
    <p:sldId id="432" r:id="rId17"/>
    <p:sldId id="433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6" r:id="rId26"/>
    <p:sldId id="447" r:id="rId27"/>
    <p:sldId id="448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  <p:sldId id="461" r:id="rId38"/>
    <p:sldId id="462" r:id="rId39"/>
    <p:sldId id="464" r:id="rId40"/>
    <p:sldId id="465" r:id="rId41"/>
    <p:sldId id="466" r:id="rId42"/>
    <p:sldId id="467" r:id="rId43"/>
    <p:sldId id="468" r:id="rId4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6241C-A271-4C9D-982C-58F2B0F178B3}" type="datetimeFigureOut">
              <a:rPr lang="en-US" smtClean="0"/>
              <a:pPr/>
              <a:t>3/22/2016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4124B-A09D-4ACD-847E-39B9DAA86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6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C42E0-6C96-4467-8DF2-CC064849C67B}" type="slidenum">
              <a:rPr lang="en-US" smtClean="0"/>
              <a:pPr/>
              <a:t>2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13.xml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8000" dirty="0" smtClean="0"/>
              <a:t> </a:t>
            </a:r>
          </a:p>
          <a:p>
            <a:pPr algn="ctr">
              <a:buNone/>
            </a:pPr>
            <a:r>
              <a:rPr lang="ar-IQ" sz="8000" dirty="0" smtClean="0"/>
              <a:t>بسم الله الرحمن الرحيم</a:t>
            </a:r>
            <a:endParaRPr lang="ar-IQ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17538" y="163513"/>
            <a:ext cx="8169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Arial" charset="0"/>
                <a:cs typeface="Arial" charset="0"/>
              </a:rPr>
              <a:t>Distance in Isometric Drawing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17500" y="1117600"/>
            <a:ext cx="8369300" cy="22225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95300" y="2109788"/>
            <a:ext cx="7981950" cy="1203325"/>
            <a:chOff x="312" y="1329"/>
            <a:chExt cx="5028" cy="758"/>
          </a:xfrm>
        </p:grpSpPr>
        <p:sp>
          <p:nvSpPr>
            <p:cNvPr id="28710" name="Text Box 8"/>
            <p:cNvSpPr txBox="1">
              <a:spLocks noChangeArrowheads="1"/>
            </p:cNvSpPr>
            <p:nvPr/>
          </p:nvSpPr>
          <p:spPr bwMode="auto">
            <a:xfrm>
              <a:off x="560" y="1329"/>
              <a:ext cx="4780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en-US" sz="2800" b="1" i="1">
                  <a:solidFill>
                    <a:schemeClr val="accent2"/>
                  </a:solidFill>
                  <a:latin typeface="Arial" charset="0"/>
                  <a:cs typeface="Arial" charset="0"/>
                </a:rPr>
                <a:t>Isometric line</a:t>
              </a:r>
              <a:r>
                <a:rPr lang="en-US" sz="2800">
                  <a:latin typeface="Arial" charset="0"/>
                  <a:cs typeface="Arial" charset="0"/>
                </a:rPr>
                <a:t> is the line that run </a:t>
              </a:r>
              <a:r>
                <a:rPr lang="en-US" sz="2800" b="1" i="1">
                  <a:solidFill>
                    <a:schemeClr val="accent2"/>
                  </a:solidFill>
                  <a:latin typeface="Arial" charset="0"/>
                  <a:cs typeface="Arial" charset="0"/>
                </a:rPr>
                <a:t>parallel</a:t>
              </a:r>
              <a:r>
                <a:rPr lang="en-US" sz="2800">
                  <a:latin typeface="Arial" charset="0"/>
                  <a:cs typeface="Arial" charset="0"/>
                </a:rPr>
                <a:t> to any of the isometric axes.</a:t>
              </a: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312" y="1488"/>
              <a:ext cx="152" cy="152"/>
            </a:xfrm>
            <a:prstGeom prst="rect">
              <a:avLst/>
            </a:prstGeom>
            <a:solidFill>
              <a:schemeClr val="accent2"/>
            </a:solidFill>
            <a:ln w="2857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41625" y="3397250"/>
            <a:ext cx="2343150" cy="3209925"/>
            <a:chOff x="262" y="1900"/>
            <a:chExt cx="1476" cy="2022"/>
          </a:xfrm>
        </p:grpSpPr>
        <p:sp>
          <p:nvSpPr>
            <p:cNvPr id="28705" name="Freeform 11"/>
            <p:cNvSpPr>
              <a:spLocks/>
            </p:cNvSpPr>
            <p:nvPr/>
          </p:nvSpPr>
          <p:spPr bwMode="auto">
            <a:xfrm>
              <a:off x="262" y="2236"/>
              <a:ext cx="1216" cy="1686"/>
            </a:xfrm>
            <a:custGeom>
              <a:avLst/>
              <a:gdLst>
                <a:gd name="T0" fmla="*/ 0 w 1216"/>
                <a:gd name="T1" fmla="*/ 0 h 1686"/>
                <a:gd name="T2" fmla="*/ 0 w 1216"/>
                <a:gd name="T3" fmla="*/ 984 h 1686"/>
                <a:gd name="T4" fmla="*/ 1216 w 1216"/>
                <a:gd name="T5" fmla="*/ 1686 h 1686"/>
                <a:gd name="T6" fmla="*/ 1216 w 1216"/>
                <a:gd name="T7" fmla="*/ 1344 h 1686"/>
                <a:gd name="T8" fmla="*/ 888 w 1216"/>
                <a:gd name="T9" fmla="*/ 1155 h 1686"/>
                <a:gd name="T10" fmla="*/ 270 w 1216"/>
                <a:gd name="T11" fmla="*/ 150 h 1686"/>
                <a:gd name="T12" fmla="*/ 0 w 1216"/>
                <a:gd name="T13" fmla="*/ 0 h 16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6"/>
                <a:gd name="T22" fmla="*/ 0 h 1686"/>
                <a:gd name="T23" fmla="*/ 1216 w 1216"/>
                <a:gd name="T24" fmla="*/ 1686 h 16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6" h="1686">
                  <a:moveTo>
                    <a:pt x="0" y="0"/>
                  </a:moveTo>
                  <a:lnTo>
                    <a:pt x="0" y="984"/>
                  </a:lnTo>
                  <a:lnTo>
                    <a:pt x="1216" y="1686"/>
                  </a:lnTo>
                  <a:lnTo>
                    <a:pt x="1216" y="1344"/>
                  </a:lnTo>
                  <a:lnTo>
                    <a:pt x="888" y="1155"/>
                  </a:lnTo>
                  <a:lnTo>
                    <a:pt x="270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06" name="Freeform 12"/>
            <p:cNvSpPr>
              <a:spLocks/>
            </p:cNvSpPr>
            <p:nvPr/>
          </p:nvSpPr>
          <p:spPr bwMode="auto">
            <a:xfrm>
              <a:off x="1480" y="3052"/>
              <a:ext cx="258" cy="864"/>
            </a:xfrm>
            <a:custGeom>
              <a:avLst/>
              <a:gdLst>
                <a:gd name="T0" fmla="*/ 0 w 258"/>
                <a:gd name="T1" fmla="*/ 864 h 864"/>
                <a:gd name="T2" fmla="*/ 0 w 258"/>
                <a:gd name="T3" fmla="*/ 528 h 864"/>
                <a:gd name="T4" fmla="*/ 258 w 258"/>
                <a:gd name="T5" fmla="*/ 0 h 864"/>
                <a:gd name="T6" fmla="*/ 258 w 258"/>
                <a:gd name="T7" fmla="*/ 348 h 864"/>
                <a:gd name="T8" fmla="*/ 0 w 258"/>
                <a:gd name="T9" fmla="*/ 864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8"/>
                <a:gd name="T16" fmla="*/ 0 h 864"/>
                <a:gd name="T17" fmla="*/ 258 w 258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8" h="864">
                  <a:moveTo>
                    <a:pt x="0" y="864"/>
                  </a:moveTo>
                  <a:lnTo>
                    <a:pt x="0" y="528"/>
                  </a:lnTo>
                  <a:lnTo>
                    <a:pt x="258" y="0"/>
                  </a:lnTo>
                  <a:lnTo>
                    <a:pt x="258" y="348"/>
                  </a:lnTo>
                  <a:lnTo>
                    <a:pt x="0" y="864"/>
                  </a:lnTo>
                  <a:close/>
                </a:path>
              </a:pathLst>
            </a:custGeom>
            <a:gradFill rotWithShape="0">
              <a:gsLst>
                <a:gs pos="0">
                  <a:srgbClr val="00CC00"/>
                </a:gs>
                <a:gs pos="100000">
                  <a:srgbClr val="CCFF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07" name="Freeform 13"/>
            <p:cNvSpPr>
              <a:spLocks/>
            </p:cNvSpPr>
            <p:nvPr/>
          </p:nvSpPr>
          <p:spPr bwMode="auto">
            <a:xfrm>
              <a:off x="1150" y="3052"/>
              <a:ext cx="588" cy="522"/>
            </a:xfrm>
            <a:custGeom>
              <a:avLst/>
              <a:gdLst>
                <a:gd name="T0" fmla="*/ 0 w 588"/>
                <a:gd name="T1" fmla="*/ 336 h 522"/>
                <a:gd name="T2" fmla="*/ 330 w 588"/>
                <a:gd name="T3" fmla="*/ 522 h 522"/>
                <a:gd name="T4" fmla="*/ 588 w 588"/>
                <a:gd name="T5" fmla="*/ 0 h 522"/>
                <a:gd name="T6" fmla="*/ 0 w 588"/>
                <a:gd name="T7" fmla="*/ 336 h 5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8"/>
                <a:gd name="T13" fmla="*/ 0 h 522"/>
                <a:gd name="T14" fmla="*/ 588 w 588"/>
                <a:gd name="T15" fmla="*/ 522 h 5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8" h="522">
                  <a:moveTo>
                    <a:pt x="0" y="336"/>
                  </a:moveTo>
                  <a:lnTo>
                    <a:pt x="330" y="522"/>
                  </a:lnTo>
                  <a:lnTo>
                    <a:pt x="58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08" name="Freeform 14"/>
            <p:cNvSpPr>
              <a:spLocks/>
            </p:cNvSpPr>
            <p:nvPr/>
          </p:nvSpPr>
          <p:spPr bwMode="auto">
            <a:xfrm>
              <a:off x="526" y="2050"/>
              <a:ext cx="1212" cy="1338"/>
            </a:xfrm>
            <a:custGeom>
              <a:avLst/>
              <a:gdLst>
                <a:gd name="T0" fmla="*/ 1212 w 1212"/>
                <a:gd name="T1" fmla="*/ 1002 h 1338"/>
                <a:gd name="T2" fmla="*/ 624 w 1212"/>
                <a:gd name="T3" fmla="*/ 1338 h 1338"/>
                <a:gd name="T4" fmla="*/ 0 w 1212"/>
                <a:gd name="T5" fmla="*/ 336 h 1338"/>
                <a:gd name="T6" fmla="*/ 588 w 1212"/>
                <a:gd name="T7" fmla="*/ 0 h 1338"/>
                <a:gd name="T8" fmla="*/ 1212 w 1212"/>
                <a:gd name="T9" fmla="*/ 1002 h 1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2"/>
                <a:gd name="T16" fmla="*/ 0 h 1338"/>
                <a:gd name="T17" fmla="*/ 1212 w 1212"/>
                <a:gd name="T18" fmla="*/ 1338 h 1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2" h="1338">
                  <a:moveTo>
                    <a:pt x="1212" y="1002"/>
                  </a:moveTo>
                  <a:lnTo>
                    <a:pt x="624" y="1338"/>
                  </a:lnTo>
                  <a:lnTo>
                    <a:pt x="0" y="336"/>
                  </a:lnTo>
                  <a:lnTo>
                    <a:pt x="588" y="0"/>
                  </a:lnTo>
                  <a:lnTo>
                    <a:pt x="1212" y="1002"/>
                  </a:lnTo>
                  <a:close/>
                </a:path>
              </a:pathLst>
            </a:custGeom>
            <a:gradFill rotWithShape="0">
              <a:gsLst>
                <a:gs pos="0">
                  <a:srgbClr val="99FF99"/>
                </a:gs>
                <a:gs pos="100000">
                  <a:srgbClr val="008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09" name="Freeform 15"/>
            <p:cNvSpPr>
              <a:spLocks/>
            </p:cNvSpPr>
            <p:nvPr/>
          </p:nvSpPr>
          <p:spPr bwMode="auto">
            <a:xfrm>
              <a:off x="262" y="1900"/>
              <a:ext cx="858" cy="486"/>
            </a:xfrm>
            <a:custGeom>
              <a:avLst/>
              <a:gdLst>
                <a:gd name="T0" fmla="*/ 0 w 858"/>
                <a:gd name="T1" fmla="*/ 336 h 486"/>
                <a:gd name="T2" fmla="*/ 270 w 858"/>
                <a:gd name="T3" fmla="*/ 486 h 486"/>
                <a:gd name="T4" fmla="*/ 858 w 858"/>
                <a:gd name="T5" fmla="*/ 150 h 486"/>
                <a:gd name="T6" fmla="*/ 588 w 858"/>
                <a:gd name="T7" fmla="*/ 0 h 486"/>
                <a:gd name="T8" fmla="*/ 0 w 858"/>
                <a:gd name="T9" fmla="*/ 336 h 4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8"/>
                <a:gd name="T16" fmla="*/ 0 h 486"/>
                <a:gd name="T17" fmla="*/ 858 w 858"/>
                <a:gd name="T18" fmla="*/ 486 h 4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8" h="486">
                  <a:moveTo>
                    <a:pt x="0" y="336"/>
                  </a:moveTo>
                  <a:lnTo>
                    <a:pt x="270" y="486"/>
                  </a:lnTo>
                  <a:lnTo>
                    <a:pt x="858" y="150"/>
                  </a:lnTo>
                  <a:lnTo>
                    <a:pt x="588" y="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5772150" y="4865688"/>
            <a:ext cx="0" cy="747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 flipV="1">
            <a:off x="5084763" y="4476750"/>
            <a:ext cx="687387" cy="39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 rot="-1800000">
            <a:off x="5722938" y="4679950"/>
            <a:ext cx="738187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851150" y="3387725"/>
            <a:ext cx="2324100" cy="2371725"/>
            <a:chOff x="636" y="2136"/>
            <a:chExt cx="1464" cy="1494"/>
          </a:xfrm>
        </p:grpSpPr>
        <p:sp>
          <p:nvSpPr>
            <p:cNvPr id="28702" name="Line 20"/>
            <p:cNvSpPr>
              <a:spLocks noChangeShapeType="1"/>
            </p:cNvSpPr>
            <p:nvPr/>
          </p:nvSpPr>
          <p:spPr bwMode="auto">
            <a:xfrm flipV="1">
              <a:off x="900" y="2292"/>
              <a:ext cx="58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3" name="Line 21"/>
            <p:cNvSpPr>
              <a:spLocks noChangeShapeType="1"/>
            </p:cNvSpPr>
            <p:nvPr/>
          </p:nvSpPr>
          <p:spPr bwMode="auto">
            <a:xfrm flipV="1">
              <a:off x="1518" y="3294"/>
              <a:ext cx="582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4" name="Line 22"/>
            <p:cNvSpPr>
              <a:spLocks noChangeShapeType="1"/>
            </p:cNvSpPr>
            <p:nvPr/>
          </p:nvSpPr>
          <p:spPr bwMode="auto">
            <a:xfrm flipV="1">
              <a:off x="636" y="2136"/>
              <a:ext cx="582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32100" y="3387725"/>
            <a:ext cx="1946275" cy="3228975"/>
            <a:chOff x="624" y="2136"/>
            <a:chExt cx="1226" cy="2034"/>
          </a:xfrm>
        </p:grpSpPr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>
              <a:off x="630" y="2478"/>
              <a:ext cx="276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9" name="Line 25"/>
            <p:cNvSpPr>
              <a:spLocks noChangeShapeType="1"/>
            </p:cNvSpPr>
            <p:nvPr/>
          </p:nvSpPr>
          <p:spPr bwMode="auto">
            <a:xfrm>
              <a:off x="1212" y="2136"/>
              <a:ext cx="276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0" name="Line 26"/>
            <p:cNvSpPr>
              <a:spLocks noChangeShapeType="1"/>
            </p:cNvSpPr>
            <p:nvPr/>
          </p:nvSpPr>
          <p:spPr bwMode="auto">
            <a:xfrm>
              <a:off x="1524" y="3630"/>
              <a:ext cx="318" cy="1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01" name="Line 27"/>
            <p:cNvSpPr>
              <a:spLocks noChangeShapeType="1"/>
            </p:cNvSpPr>
            <p:nvPr/>
          </p:nvSpPr>
          <p:spPr bwMode="auto">
            <a:xfrm>
              <a:off x="624" y="3456"/>
              <a:ext cx="1226" cy="7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841625" y="3921125"/>
            <a:ext cx="2343150" cy="2695575"/>
            <a:chOff x="630" y="2472"/>
            <a:chExt cx="1476" cy="1698"/>
          </a:xfrm>
        </p:grpSpPr>
        <p:sp>
          <p:nvSpPr>
            <p:cNvPr id="28695" name="Line 29"/>
            <p:cNvSpPr>
              <a:spLocks noChangeShapeType="1"/>
            </p:cNvSpPr>
            <p:nvPr/>
          </p:nvSpPr>
          <p:spPr bwMode="auto">
            <a:xfrm>
              <a:off x="630" y="2472"/>
              <a:ext cx="0" cy="98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6" name="Line 30"/>
            <p:cNvSpPr>
              <a:spLocks noChangeShapeType="1"/>
            </p:cNvSpPr>
            <p:nvPr/>
          </p:nvSpPr>
          <p:spPr bwMode="auto">
            <a:xfrm>
              <a:off x="1848" y="3810"/>
              <a:ext cx="0" cy="36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7" name="Line 31"/>
            <p:cNvSpPr>
              <a:spLocks noChangeShapeType="1"/>
            </p:cNvSpPr>
            <p:nvPr/>
          </p:nvSpPr>
          <p:spPr bwMode="auto">
            <a:xfrm>
              <a:off x="2106" y="3282"/>
              <a:ext cx="0" cy="36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5821363" y="4894263"/>
            <a:ext cx="2076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>
                <a:latin typeface="Arial" charset="0"/>
                <a:cs typeface="Arial" charset="0"/>
              </a:rPr>
              <a:t>Isometric  axes</a:t>
            </a: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6600" y="3632200"/>
            <a:ext cx="1905000" cy="2971800"/>
            <a:chOff x="904" y="2176"/>
            <a:chExt cx="1200" cy="1872"/>
          </a:xfrm>
        </p:grpSpPr>
        <p:sp>
          <p:nvSpPr>
            <p:cNvPr id="28691" name="Line 35"/>
            <p:cNvSpPr>
              <a:spLocks noChangeShapeType="1"/>
            </p:cNvSpPr>
            <p:nvPr/>
          </p:nvSpPr>
          <p:spPr bwMode="auto">
            <a:xfrm>
              <a:off x="904" y="2512"/>
              <a:ext cx="616" cy="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2" name="Line 36"/>
            <p:cNvSpPr>
              <a:spLocks noChangeShapeType="1"/>
            </p:cNvSpPr>
            <p:nvPr/>
          </p:nvSpPr>
          <p:spPr bwMode="auto">
            <a:xfrm>
              <a:off x="1480" y="2176"/>
              <a:ext cx="624" cy="1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3" name="Line 37"/>
            <p:cNvSpPr>
              <a:spLocks noChangeShapeType="1"/>
            </p:cNvSpPr>
            <p:nvPr/>
          </p:nvSpPr>
          <p:spPr bwMode="auto">
            <a:xfrm flipV="1">
              <a:off x="1848" y="3168"/>
              <a:ext cx="25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4" name="Line 38"/>
            <p:cNvSpPr>
              <a:spLocks noChangeShapeType="1"/>
            </p:cNvSpPr>
            <p:nvPr/>
          </p:nvSpPr>
          <p:spPr bwMode="auto">
            <a:xfrm flipV="1">
              <a:off x="1840" y="3528"/>
              <a:ext cx="264" cy="5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0162" name="Line 50"/>
          <p:cNvSpPr>
            <a:spLocks noChangeShapeType="1"/>
          </p:cNvSpPr>
          <p:nvPr/>
        </p:nvSpPr>
        <p:spPr bwMode="auto">
          <a:xfrm flipV="1">
            <a:off x="2844800" y="3387725"/>
            <a:ext cx="928688" cy="54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482600" y="992188"/>
            <a:ext cx="8712200" cy="1203325"/>
            <a:chOff x="304" y="625"/>
            <a:chExt cx="5488" cy="758"/>
          </a:xfrm>
        </p:grpSpPr>
        <p:sp>
          <p:nvSpPr>
            <p:cNvPr id="28689" name="Text Box 55"/>
            <p:cNvSpPr txBox="1">
              <a:spLocks noChangeArrowheads="1"/>
            </p:cNvSpPr>
            <p:nvPr/>
          </p:nvSpPr>
          <p:spPr bwMode="auto">
            <a:xfrm>
              <a:off x="512" y="625"/>
              <a:ext cx="5280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en-US" sz="28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True-length distances</a:t>
              </a:r>
              <a:r>
                <a:rPr lang="en-US" sz="2800">
                  <a:latin typeface="Arial" charset="0"/>
                  <a:cs typeface="Arial" charset="0"/>
                </a:rPr>
                <a:t>  are shown along</a:t>
              </a:r>
              <a:br>
                <a:rPr lang="en-US" sz="2800">
                  <a:latin typeface="Arial" charset="0"/>
                  <a:cs typeface="Arial" charset="0"/>
                </a:rPr>
              </a:br>
              <a:r>
                <a:rPr lang="en-US" sz="2800">
                  <a:latin typeface="Arial" charset="0"/>
                  <a:cs typeface="Arial" charset="0"/>
                </a:rPr>
                <a:t>isometric lines.</a:t>
              </a:r>
            </a:p>
          </p:txBody>
        </p:sp>
        <p:sp>
          <p:nvSpPr>
            <p:cNvPr id="90168" name="Rectangle 56"/>
            <p:cNvSpPr>
              <a:spLocks noChangeArrowheads="1"/>
            </p:cNvSpPr>
            <p:nvPr/>
          </p:nvSpPr>
          <p:spPr bwMode="auto">
            <a:xfrm>
              <a:off x="304" y="760"/>
              <a:ext cx="152" cy="152"/>
            </a:xfrm>
            <a:prstGeom prst="rect">
              <a:avLst/>
            </a:prstGeom>
            <a:solidFill>
              <a:schemeClr val="accent2"/>
            </a:solidFill>
            <a:ln w="2857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90173" name="Text Box 61"/>
          <p:cNvSpPr txBox="1">
            <a:spLocks noChangeArrowheads="1"/>
          </p:cNvSpPr>
          <p:nvPr/>
        </p:nvSpPr>
        <p:spPr bwMode="auto">
          <a:xfrm>
            <a:off x="4640263" y="3735388"/>
            <a:ext cx="2678112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  <a:latin typeface="Arial" charset="0"/>
              </a:rPr>
              <a:t>Nonisometric lines</a:t>
            </a:r>
          </a:p>
        </p:txBody>
      </p:sp>
    </p:spTree>
    <p:extLst>
      <p:ext uri="{BB962C8B-B14F-4D97-AF65-F5344CB8AC3E}">
        <p14:creationId xmlns:p14="http://schemas.microsoft.com/office/powerpoint/2010/main" val="242126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0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0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28" grpId="0" animBg="1"/>
      <p:bldP spid="90129" grpId="0" animBg="1"/>
      <p:bldP spid="90130" grpId="0" animBg="1"/>
      <p:bldP spid="90144" grpId="0" autoUpdateAnimBg="0"/>
      <p:bldP spid="90162" grpId="0" animBg="1"/>
      <p:bldP spid="90162" grpId="1" animBg="1"/>
      <p:bldP spid="90162" grpId="2" animBg="1"/>
      <p:bldP spid="901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2627784" y="1307604"/>
            <a:ext cx="1819275" cy="1257300"/>
            <a:chOff x="334" y="1780"/>
            <a:chExt cx="1146" cy="792"/>
          </a:xfrm>
        </p:grpSpPr>
        <p:sp>
          <p:nvSpPr>
            <p:cNvPr id="33870" name="Rectangle 51"/>
            <p:cNvSpPr>
              <a:spLocks noChangeArrowheads="1"/>
            </p:cNvSpPr>
            <p:nvPr/>
          </p:nvSpPr>
          <p:spPr bwMode="auto">
            <a:xfrm>
              <a:off x="334" y="1780"/>
              <a:ext cx="1146" cy="792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71" name="Text Box 57"/>
            <p:cNvSpPr txBox="1">
              <a:spLocks noChangeArrowheads="1"/>
            </p:cNvSpPr>
            <p:nvPr/>
          </p:nvSpPr>
          <p:spPr bwMode="auto">
            <a:xfrm>
              <a:off x="538" y="2045"/>
              <a:ext cx="7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400" b="1">
                  <a:latin typeface="Browallia New" pitchFamily="34" charset="-34"/>
                  <a:cs typeface="Browallia New" pitchFamily="34" charset="-34"/>
                </a:rPr>
                <a:t>Front View</a:t>
              </a:r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2627784" y="2966839"/>
            <a:ext cx="1819275" cy="1038225"/>
            <a:chOff x="331" y="737"/>
            <a:chExt cx="1146" cy="654"/>
          </a:xfrm>
        </p:grpSpPr>
        <p:sp>
          <p:nvSpPr>
            <p:cNvPr id="33868" name="Rectangle 56"/>
            <p:cNvSpPr>
              <a:spLocks noChangeArrowheads="1"/>
            </p:cNvSpPr>
            <p:nvPr/>
          </p:nvSpPr>
          <p:spPr bwMode="auto">
            <a:xfrm>
              <a:off x="331" y="737"/>
              <a:ext cx="1146" cy="654"/>
            </a:xfrm>
            <a:prstGeom prst="rect">
              <a:avLst/>
            </a:prstGeom>
            <a:solidFill>
              <a:srgbClr val="99FF99">
                <a:alpha val="50195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69" name="Text Box 58"/>
            <p:cNvSpPr txBox="1">
              <a:spLocks noChangeArrowheads="1"/>
            </p:cNvSpPr>
            <p:nvPr/>
          </p:nvSpPr>
          <p:spPr bwMode="auto">
            <a:xfrm>
              <a:off x="608" y="929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400" b="1">
                  <a:latin typeface="Browallia New" pitchFamily="34" charset="-34"/>
                  <a:cs typeface="Browallia New" pitchFamily="34" charset="-34"/>
                </a:rPr>
                <a:t>Top View</a:t>
              </a:r>
            </a:p>
          </p:txBody>
        </p:sp>
      </p:grpSp>
      <p:grpSp>
        <p:nvGrpSpPr>
          <p:cNvPr id="4" name="Group 121"/>
          <p:cNvGrpSpPr>
            <a:grpSpLocks/>
          </p:cNvGrpSpPr>
          <p:nvPr/>
        </p:nvGrpSpPr>
        <p:grpSpPr bwMode="auto">
          <a:xfrm>
            <a:off x="1036639" y="1327150"/>
            <a:ext cx="1117600" cy="1257300"/>
            <a:chOff x="1907" y="1780"/>
            <a:chExt cx="704" cy="792"/>
          </a:xfrm>
        </p:grpSpPr>
        <p:sp>
          <p:nvSpPr>
            <p:cNvPr id="33866" name="Rectangle 55"/>
            <p:cNvSpPr>
              <a:spLocks noChangeArrowheads="1"/>
            </p:cNvSpPr>
            <p:nvPr/>
          </p:nvSpPr>
          <p:spPr bwMode="auto">
            <a:xfrm>
              <a:off x="1930" y="1780"/>
              <a:ext cx="654" cy="792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67" name="Text Box 59"/>
            <p:cNvSpPr txBox="1">
              <a:spLocks noChangeArrowheads="1"/>
            </p:cNvSpPr>
            <p:nvPr/>
          </p:nvSpPr>
          <p:spPr bwMode="auto">
            <a:xfrm>
              <a:off x="1907" y="2067"/>
              <a:ext cx="7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400" b="1" dirty="0">
                  <a:latin typeface="Browallia New" pitchFamily="34" charset="-34"/>
                  <a:cs typeface="Browallia New" pitchFamily="34" charset="-34"/>
                </a:rPr>
                <a:t>Side View</a:t>
              </a:r>
            </a:p>
          </p:txBody>
        </p:sp>
      </p:grpSp>
      <p:grpSp>
        <p:nvGrpSpPr>
          <p:cNvPr id="5" name="Group 113"/>
          <p:cNvGrpSpPr>
            <a:grpSpLocks/>
          </p:cNvGrpSpPr>
          <p:nvPr/>
        </p:nvGrpSpPr>
        <p:grpSpPr bwMode="auto">
          <a:xfrm>
            <a:off x="5283200" y="798513"/>
            <a:ext cx="3502025" cy="3027362"/>
            <a:chOff x="3328" y="359"/>
            <a:chExt cx="2206" cy="1907"/>
          </a:xfrm>
        </p:grpSpPr>
        <p:sp>
          <p:nvSpPr>
            <p:cNvPr id="33863" name="Line 5"/>
            <p:cNvSpPr>
              <a:spLocks noChangeShapeType="1"/>
            </p:cNvSpPr>
            <p:nvPr/>
          </p:nvSpPr>
          <p:spPr bwMode="auto">
            <a:xfrm rot="10800000">
              <a:off x="3328" y="359"/>
              <a:ext cx="1526" cy="80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4" name="Line 6"/>
            <p:cNvSpPr>
              <a:spLocks noChangeShapeType="1"/>
            </p:cNvSpPr>
            <p:nvPr/>
          </p:nvSpPr>
          <p:spPr bwMode="auto">
            <a:xfrm rot="10800000" flipV="1">
              <a:off x="4750" y="1016"/>
              <a:ext cx="1" cy="125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65" name="Line 9"/>
            <p:cNvSpPr>
              <a:spLocks noChangeShapeType="1"/>
            </p:cNvSpPr>
            <p:nvPr/>
          </p:nvSpPr>
          <p:spPr bwMode="auto">
            <a:xfrm rot="10800000" flipH="1">
              <a:off x="4627" y="675"/>
              <a:ext cx="907" cy="52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798" name="Rectangle 64"/>
          <p:cNvSpPr>
            <a:spLocks noChangeArrowheads="1"/>
          </p:cNvSpPr>
          <p:nvPr/>
        </p:nvSpPr>
        <p:spPr bwMode="auto">
          <a:xfrm>
            <a:off x="288925" y="165100"/>
            <a:ext cx="631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Example 1 :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Object has only normal surfaces</a:t>
            </a:r>
          </a:p>
        </p:txBody>
      </p:sp>
      <p:grpSp>
        <p:nvGrpSpPr>
          <p:cNvPr id="13" name="Group 125"/>
          <p:cNvGrpSpPr>
            <a:grpSpLocks/>
          </p:cNvGrpSpPr>
          <p:nvPr/>
        </p:nvGrpSpPr>
        <p:grpSpPr bwMode="auto">
          <a:xfrm>
            <a:off x="7553325" y="1477963"/>
            <a:ext cx="911225" cy="1785937"/>
            <a:chOff x="4758" y="931"/>
            <a:chExt cx="574" cy="1125"/>
          </a:xfrm>
        </p:grpSpPr>
        <p:sp>
          <p:nvSpPr>
            <p:cNvPr id="33846" name="Freeform 46"/>
            <p:cNvSpPr>
              <a:spLocks/>
            </p:cNvSpPr>
            <p:nvPr/>
          </p:nvSpPr>
          <p:spPr bwMode="auto">
            <a:xfrm>
              <a:off x="4758" y="931"/>
              <a:ext cx="574" cy="1125"/>
            </a:xfrm>
            <a:custGeom>
              <a:avLst/>
              <a:gdLst>
                <a:gd name="T0" fmla="*/ 0 w 574"/>
                <a:gd name="T1" fmla="*/ 1125 h 1125"/>
                <a:gd name="T2" fmla="*/ 574 w 574"/>
                <a:gd name="T3" fmla="*/ 792 h 1125"/>
                <a:gd name="T4" fmla="*/ 574 w 574"/>
                <a:gd name="T5" fmla="*/ 0 h 1125"/>
                <a:gd name="T6" fmla="*/ 1 w 574"/>
                <a:gd name="T7" fmla="*/ 339 h 1125"/>
                <a:gd name="T8" fmla="*/ 0 w 574"/>
                <a:gd name="T9" fmla="*/ 1125 h 1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4"/>
                <a:gd name="T16" fmla="*/ 0 h 1125"/>
                <a:gd name="T17" fmla="*/ 574 w 574"/>
                <a:gd name="T18" fmla="*/ 1125 h 1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4" h="1125">
                  <a:moveTo>
                    <a:pt x="0" y="1125"/>
                  </a:moveTo>
                  <a:lnTo>
                    <a:pt x="574" y="792"/>
                  </a:lnTo>
                  <a:lnTo>
                    <a:pt x="574" y="0"/>
                  </a:lnTo>
                  <a:lnTo>
                    <a:pt x="1" y="339"/>
                  </a:lnTo>
                  <a:lnTo>
                    <a:pt x="0" y="1125"/>
                  </a:lnTo>
                  <a:close/>
                </a:path>
              </a:pathLst>
            </a:custGeom>
            <a:solidFill>
              <a:srgbClr val="FFCCFF">
                <a:alpha val="50195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47" name="Rectangle 85"/>
            <p:cNvSpPr>
              <a:spLocks noChangeArrowheads="1"/>
            </p:cNvSpPr>
            <p:nvPr/>
          </p:nvSpPr>
          <p:spPr bwMode="auto">
            <a:xfrm>
              <a:off x="4857" y="1400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Browallia New" pitchFamily="34" charset="-34"/>
                  <a:cs typeface="Browallia New" pitchFamily="34" charset="-34"/>
                </a:rPr>
                <a:t>Side</a:t>
              </a:r>
            </a:p>
          </p:txBody>
        </p:sp>
      </p:grpSp>
      <p:grpSp>
        <p:nvGrpSpPr>
          <p:cNvPr id="14" name="Group 126"/>
          <p:cNvGrpSpPr>
            <a:grpSpLocks/>
          </p:cNvGrpSpPr>
          <p:nvPr/>
        </p:nvGrpSpPr>
        <p:grpSpPr bwMode="auto">
          <a:xfrm>
            <a:off x="5913438" y="1106488"/>
            <a:ext cx="1633537" cy="2166937"/>
            <a:chOff x="3725" y="697"/>
            <a:chExt cx="1029" cy="1365"/>
          </a:xfrm>
        </p:grpSpPr>
        <p:sp>
          <p:nvSpPr>
            <p:cNvPr id="33844" name="Freeform 45"/>
            <p:cNvSpPr>
              <a:spLocks/>
            </p:cNvSpPr>
            <p:nvPr/>
          </p:nvSpPr>
          <p:spPr bwMode="auto">
            <a:xfrm>
              <a:off x="3725" y="697"/>
              <a:ext cx="1029" cy="1365"/>
            </a:xfrm>
            <a:custGeom>
              <a:avLst/>
              <a:gdLst>
                <a:gd name="T0" fmla="*/ 1 w 1029"/>
                <a:gd name="T1" fmla="*/ 795 h 1365"/>
                <a:gd name="T2" fmla="*/ 1029 w 1029"/>
                <a:gd name="T3" fmla="*/ 1365 h 1365"/>
                <a:gd name="T4" fmla="*/ 1029 w 1029"/>
                <a:gd name="T5" fmla="*/ 570 h 1365"/>
                <a:gd name="T6" fmla="*/ 0 w 1029"/>
                <a:gd name="T7" fmla="*/ 0 h 1365"/>
                <a:gd name="T8" fmla="*/ 1 w 1029"/>
                <a:gd name="T9" fmla="*/ 795 h 13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29"/>
                <a:gd name="T16" fmla="*/ 0 h 1365"/>
                <a:gd name="T17" fmla="*/ 1029 w 1029"/>
                <a:gd name="T18" fmla="*/ 1365 h 13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29" h="1365">
                  <a:moveTo>
                    <a:pt x="1" y="795"/>
                  </a:moveTo>
                  <a:lnTo>
                    <a:pt x="1029" y="1365"/>
                  </a:lnTo>
                  <a:lnTo>
                    <a:pt x="1029" y="570"/>
                  </a:lnTo>
                  <a:lnTo>
                    <a:pt x="0" y="0"/>
                  </a:lnTo>
                  <a:lnTo>
                    <a:pt x="1" y="795"/>
                  </a:lnTo>
                  <a:close/>
                </a:path>
              </a:pathLst>
            </a:custGeom>
            <a:solidFill>
              <a:srgbClr val="CCECFF">
                <a:alpha val="50195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45" name="Rectangle 86"/>
            <p:cNvSpPr>
              <a:spLocks noChangeArrowheads="1"/>
            </p:cNvSpPr>
            <p:nvPr/>
          </p:nvSpPr>
          <p:spPr bwMode="auto">
            <a:xfrm>
              <a:off x="3981" y="1232"/>
              <a:ext cx="4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Browallia New" pitchFamily="34" charset="-34"/>
                  <a:cs typeface="Browallia New" pitchFamily="34" charset="-34"/>
                </a:rPr>
                <a:t>Front</a:t>
              </a:r>
            </a:p>
          </p:txBody>
        </p:sp>
      </p:grpSp>
      <p:grpSp>
        <p:nvGrpSpPr>
          <p:cNvPr id="15" name="Group 124"/>
          <p:cNvGrpSpPr>
            <a:grpSpLocks/>
          </p:cNvGrpSpPr>
          <p:nvPr/>
        </p:nvGrpSpPr>
        <p:grpSpPr bwMode="auto">
          <a:xfrm>
            <a:off x="5913438" y="568325"/>
            <a:ext cx="2538412" cy="1443038"/>
            <a:chOff x="3725" y="358"/>
            <a:chExt cx="1599" cy="909"/>
          </a:xfrm>
        </p:grpSpPr>
        <p:sp>
          <p:nvSpPr>
            <p:cNvPr id="33842" name="Freeform 47"/>
            <p:cNvSpPr>
              <a:spLocks/>
            </p:cNvSpPr>
            <p:nvPr/>
          </p:nvSpPr>
          <p:spPr bwMode="auto">
            <a:xfrm>
              <a:off x="3725" y="358"/>
              <a:ext cx="1599" cy="909"/>
            </a:xfrm>
            <a:custGeom>
              <a:avLst/>
              <a:gdLst>
                <a:gd name="T0" fmla="*/ 0 w 1599"/>
                <a:gd name="T1" fmla="*/ 339 h 909"/>
                <a:gd name="T2" fmla="*/ 1032 w 1599"/>
                <a:gd name="T3" fmla="*/ 909 h 909"/>
                <a:gd name="T4" fmla="*/ 1599 w 1599"/>
                <a:gd name="T5" fmla="*/ 573 h 909"/>
                <a:gd name="T6" fmla="*/ 582 w 1599"/>
                <a:gd name="T7" fmla="*/ 0 h 909"/>
                <a:gd name="T8" fmla="*/ 0 w 1599"/>
                <a:gd name="T9" fmla="*/ 339 h 9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9"/>
                <a:gd name="T16" fmla="*/ 0 h 909"/>
                <a:gd name="T17" fmla="*/ 1599 w 1599"/>
                <a:gd name="T18" fmla="*/ 909 h 9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9" h="909">
                  <a:moveTo>
                    <a:pt x="0" y="339"/>
                  </a:moveTo>
                  <a:lnTo>
                    <a:pt x="1032" y="909"/>
                  </a:lnTo>
                  <a:lnTo>
                    <a:pt x="1599" y="573"/>
                  </a:lnTo>
                  <a:lnTo>
                    <a:pt x="582" y="0"/>
                  </a:lnTo>
                  <a:lnTo>
                    <a:pt x="0" y="339"/>
                  </a:lnTo>
                  <a:close/>
                </a:path>
              </a:pathLst>
            </a:custGeom>
            <a:solidFill>
              <a:srgbClr val="99FF99">
                <a:alpha val="50195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43" name="Rectangle 87"/>
            <p:cNvSpPr>
              <a:spLocks noChangeArrowheads="1"/>
            </p:cNvSpPr>
            <p:nvPr/>
          </p:nvSpPr>
          <p:spPr bwMode="auto">
            <a:xfrm>
              <a:off x="4347" y="616"/>
              <a:ext cx="3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Browallia New" pitchFamily="34" charset="-34"/>
                  <a:cs typeface="Browallia New" pitchFamily="34" charset="-34"/>
                </a:rPr>
                <a:t>Top</a:t>
              </a:r>
            </a:p>
          </p:txBody>
        </p:sp>
      </p:grpSp>
      <p:grpSp>
        <p:nvGrpSpPr>
          <p:cNvPr id="16" name="Group 115"/>
          <p:cNvGrpSpPr>
            <a:grpSpLocks/>
          </p:cNvGrpSpPr>
          <p:nvPr/>
        </p:nvGrpSpPr>
        <p:grpSpPr bwMode="auto">
          <a:xfrm>
            <a:off x="5775325" y="2416175"/>
            <a:ext cx="1890713" cy="908050"/>
            <a:chOff x="3638" y="1378"/>
            <a:chExt cx="1191" cy="572"/>
          </a:xfrm>
        </p:grpSpPr>
        <p:sp>
          <p:nvSpPr>
            <p:cNvPr id="33839" name="Line 94"/>
            <p:cNvSpPr>
              <a:spLocks noChangeShapeType="1"/>
            </p:cNvSpPr>
            <p:nvPr/>
          </p:nvSpPr>
          <p:spPr bwMode="auto">
            <a:xfrm>
              <a:off x="3720" y="1378"/>
              <a:ext cx="0" cy="25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40" name="Line 96"/>
            <p:cNvSpPr>
              <a:spLocks noChangeShapeType="1"/>
            </p:cNvSpPr>
            <p:nvPr/>
          </p:nvSpPr>
          <p:spPr bwMode="auto">
            <a:xfrm rot="1800000">
              <a:off x="3638" y="1849"/>
              <a:ext cx="1191" cy="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med" len="lg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41" name="Text Box 97"/>
            <p:cNvSpPr txBox="1">
              <a:spLocks noChangeArrowheads="1"/>
            </p:cNvSpPr>
            <p:nvPr/>
          </p:nvSpPr>
          <p:spPr bwMode="auto">
            <a:xfrm>
              <a:off x="4116" y="1719"/>
              <a:ext cx="19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accent2"/>
                  </a:solidFill>
                  <a:latin typeface="Arial" charset="0"/>
                  <a:cs typeface="Arial" charset="0"/>
                </a:rPr>
                <a:t>W</a:t>
              </a:r>
            </a:p>
          </p:txBody>
        </p:sp>
      </p:grpSp>
      <p:grpSp>
        <p:nvGrpSpPr>
          <p:cNvPr id="17" name="Group 114"/>
          <p:cNvGrpSpPr>
            <a:grpSpLocks/>
          </p:cNvGrpSpPr>
          <p:nvPr/>
        </p:nvGrpSpPr>
        <p:grpSpPr bwMode="auto">
          <a:xfrm>
            <a:off x="7473950" y="2790825"/>
            <a:ext cx="1089025" cy="752475"/>
            <a:chOff x="4708" y="1614"/>
            <a:chExt cx="686" cy="474"/>
          </a:xfrm>
        </p:grpSpPr>
        <p:sp>
          <p:nvSpPr>
            <p:cNvPr id="33836" name="Line 98"/>
            <p:cNvSpPr>
              <a:spLocks noChangeShapeType="1"/>
            </p:cNvSpPr>
            <p:nvPr/>
          </p:nvSpPr>
          <p:spPr bwMode="auto">
            <a:xfrm rot="-1800000">
              <a:off x="4708" y="1973"/>
              <a:ext cx="686" cy="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med" len="lg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7" name="Line 99"/>
            <p:cNvSpPr>
              <a:spLocks noChangeShapeType="1"/>
            </p:cNvSpPr>
            <p:nvPr/>
          </p:nvSpPr>
          <p:spPr bwMode="auto">
            <a:xfrm>
              <a:off x="5340" y="1614"/>
              <a:ext cx="0" cy="30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8" name="Text Box 101"/>
            <p:cNvSpPr txBox="1">
              <a:spLocks noChangeArrowheads="1"/>
            </p:cNvSpPr>
            <p:nvPr/>
          </p:nvSpPr>
          <p:spPr bwMode="auto">
            <a:xfrm>
              <a:off x="4972" y="1857"/>
              <a:ext cx="16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accent2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18" name="Group 116"/>
          <p:cNvGrpSpPr>
            <a:grpSpLocks/>
          </p:cNvGrpSpPr>
          <p:nvPr/>
        </p:nvGrpSpPr>
        <p:grpSpPr bwMode="auto">
          <a:xfrm>
            <a:off x="5416550" y="962025"/>
            <a:ext cx="495300" cy="1296988"/>
            <a:chOff x="3412" y="462"/>
            <a:chExt cx="312" cy="817"/>
          </a:xfrm>
        </p:grpSpPr>
        <p:sp>
          <p:nvSpPr>
            <p:cNvPr id="33833" name="Line 110"/>
            <p:cNvSpPr>
              <a:spLocks noChangeShapeType="1"/>
            </p:cNvSpPr>
            <p:nvPr/>
          </p:nvSpPr>
          <p:spPr bwMode="auto">
            <a:xfrm rot="-3600000">
              <a:off x="3594" y="1150"/>
              <a:ext cx="1" cy="25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4" name="Line 111"/>
            <p:cNvSpPr>
              <a:spLocks noChangeShapeType="1"/>
            </p:cNvSpPr>
            <p:nvPr/>
          </p:nvSpPr>
          <p:spPr bwMode="auto">
            <a:xfrm flipV="1">
              <a:off x="3522" y="462"/>
              <a:ext cx="0" cy="7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med" len="lg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5" name="Rectangle 112"/>
            <p:cNvSpPr>
              <a:spLocks noChangeArrowheads="1"/>
            </p:cNvSpPr>
            <p:nvPr/>
          </p:nvSpPr>
          <p:spPr bwMode="auto">
            <a:xfrm>
              <a:off x="3412" y="719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</p:grp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7480300" y="1943100"/>
            <a:ext cx="114300" cy="114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9" name="Group 140"/>
          <p:cNvGrpSpPr>
            <a:grpSpLocks/>
          </p:cNvGrpSpPr>
          <p:nvPr/>
        </p:nvGrpSpPr>
        <p:grpSpPr bwMode="auto">
          <a:xfrm>
            <a:off x="395093" y="1289125"/>
            <a:ext cx="601663" cy="1347787"/>
            <a:chOff x="2657" y="1875"/>
            <a:chExt cx="379" cy="849"/>
          </a:xfrm>
        </p:grpSpPr>
        <p:sp>
          <p:nvSpPr>
            <p:cNvPr id="33829" name="Line 136"/>
            <p:cNvSpPr>
              <a:spLocks noChangeShapeType="1"/>
            </p:cNvSpPr>
            <p:nvPr/>
          </p:nvSpPr>
          <p:spPr bwMode="auto">
            <a:xfrm>
              <a:off x="2748" y="1899"/>
              <a:ext cx="285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0" name="Line 137"/>
            <p:cNvSpPr>
              <a:spLocks noChangeShapeType="1"/>
            </p:cNvSpPr>
            <p:nvPr/>
          </p:nvSpPr>
          <p:spPr bwMode="auto">
            <a:xfrm>
              <a:off x="2754" y="2697"/>
              <a:ext cx="28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1" name="Line 138"/>
            <p:cNvSpPr>
              <a:spLocks noChangeShapeType="1"/>
            </p:cNvSpPr>
            <p:nvPr/>
          </p:nvSpPr>
          <p:spPr bwMode="auto">
            <a:xfrm>
              <a:off x="2839" y="1875"/>
              <a:ext cx="0" cy="84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32" name="Text Box 139"/>
            <p:cNvSpPr txBox="1">
              <a:spLocks noChangeArrowheads="1"/>
            </p:cNvSpPr>
            <p:nvPr/>
          </p:nvSpPr>
          <p:spPr bwMode="auto">
            <a:xfrm rot="16200000">
              <a:off x="2663" y="218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 dirty="0">
                  <a:solidFill>
                    <a:schemeClr val="accent2"/>
                  </a:solidFill>
                  <a:latin typeface="Arial" charset="0"/>
                </a:rPr>
                <a:t>H</a:t>
              </a:r>
              <a:endParaRPr lang="th-TH" sz="180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20" name="Group 146"/>
          <p:cNvGrpSpPr>
            <a:grpSpLocks/>
          </p:cNvGrpSpPr>
          <p:nvPr/>
        </p:nvGrpSpPr>
        <p:grpSpPr bwMode="auto">
          <a:xfrm rot="16200000">
            <a:off x="1708602" y="3195614"/>
            <a:ext cx="1095375" cy="554038"/>
            <a:chOff x="1908" y="2933"/>
            <a:chExt cx="690" cy="349"/>
          </a:xfrm>
        </p:grpSpPr>
        <p:sp>
          <p:nvSpPr>
            <p:cNvPr id="33825" name="Line 141"/>
            <p:cNvSpPr>
              <a:spLocks noChangeShapeType="1"/>
            </p:cNvSpPr>
            <p:nvPr/>
          </p:nvSpPr>
          <p:spPr bwMode="auto">
            <a:xfrm>
              <a:off x="2583" y="3024"/>
              <a:ext cx="0" cy="25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6" name="Line 142"/>
            <p:cNvSpPr>
              <a:spLocks noChangeShapeType="1"/>
            </p:cNvSpPr>
            <p:nvPr/>
          </p:nvSpPr>
          <p:spPr bwMode="auto">
            <a:xfrm>
              <a:off x="1929" y="3036"/>
              <a:ext cx="0" cy="24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7" name="Line 143"/>
            <p:cNvSpPr>
              <a:spLocks noChangeShapeType="1"/>
            </p:cNvSpPr>
            <p:nvPr/>
          </p:nvSpPr>
          <p:spPr bwMode="auto">
            <a:xfrm>
              <a:off x="1908" y="3115"/>
              <a:ext cx="69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8" name="Text Box 144"/>
            <p:cNvSpPr txBox="1">
              <a:spLocks noChangeArrowheads="1"/>
            </p:cNvSpPr>
            <p:nvPr/>
          </p:nvSpPr>
          <p:spPr bwMode="auto">
            <a:xfrm>
              <a:off x="2141" y="293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 dirty="0">
                  <a:solidFill>
                    <a:schemeClr val="accent2"/>
                  </a:solidFill>
                  <a:latin typeface="Arial" charset="0"/>
                </a:rPr>
                <a:t>D</a:t>
              </a:r>
              <a:endParaRPr lang="th-TH" sz="1800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21" name="Group 152"/>
          <p:cNvGrpSpPr>
            <a:grpSpLocks/>
          </p:cNvGrpSpPr>
          <p:nvPr/>
        </p:nvGrpSpPr>
        <p:grpSpPr bwMode="auto">
          <a:xfrm>
            <a:off x="2627214" y="4077072"/>
            <a:ext cx="1814513" cy="441325"/>
            <a:chOff x="1569" y="3360"/>
            <a:chExt cx="1143" cy="278"/>
          </a:xfrm>
        </p:grpSpPr>
        <p:sp>
          <p:nvSpPr>
            <p:cNvPr id="33821" name="Line 148"/>
            <p:cNvSpPr>
              <a:spLocks noChangeShapeType="1"/>
            </p:cNvSpPr>
            <p:nvPr/>
          </p:nvSpPr>
          <p:spPr bwMode="auto">
            <a:xfrm>
              <a:off x="2697" y="3360"/>
              <a:ext cx="0" cy="25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2" name="Line 149"/>
            <p:cNvSpPr>
              <a:spLocks noChangeShapeType="1"/>
            </p:cNvSpPr>
            <p:nvPr/>
          </p:nvSpPr>
          <p:spPr bwMode="auto">
            <a:xfrm>
              <a:off x="1569" y="3372"/>
              <a:ext cx="0" cy="24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3" name="Line 150"/>
            <p:cNvSpPr>
              <a:spLocks noChangeShapeType="1"/>
            </p:cNvSpPr>
            <p:nvPr/>
          </p:nvSpPr>
          <p:spPr bwMode="auto">
            <a:xfrm>
              <a:off x="1569" y="3591"/>
              <a:ext cx="1143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arrow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24" name="Text Box 151"/>
            <p:cNvSpPr txBox="1">
              <a:spLocks noChangeArrowheads="1"/>
            </p:cNvSpPr>
            <p:nvPr/>
          </p:nvSpPr>
          <p:spPr bwMode="auto">
            <a:xfrm>
              <a:off x="2017" y="3407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W</a:t>
              </a:r>
              <a:endParaRPr lang="th-TH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99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5748338" y="1690688"/>
            <a:ext cx="2979737" cy="3584575"/>
            <a:chOff x="3600" y="922"/>
            <a:chExt cx="1877" cy="2258"/>
          </a:xfrm>
        </p:grpSpPr>
        <p:sp>
          <p:nvSpPr>
            <p:cNvPr id="34890" name="Line 11"/>
            <p:cNvSpPr>
              <a:spLocks noChangeShapeType="1"/>
            </p:cNvSpPr>
            <p:nvPr/>
          </p:nvSpPr>
          <p:spPr bwMode="auto">
            <a:xfrm rot="10800000">
              <a:off x="3600" y="922"/>
              <a:ext cx="1588" cy="91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1" name="Line 13"/>
            <p:cNvSpPr>
              <a:spLocks noChangeShapeType="1"/>
            </p:cNvSpPr>
            <p:nvPr/>
          </p:nvSpPr>
          <p:spPr bwMode="auto">
            <a:xfrm rot="10800000" flipH="1">
              <a:off x="4961" y="1553"/>
              <a:ext cx="516" cy="30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2" name="Line 43"/>
            <p:cNvSpPr>
              <a:spLocks noChangeShapeType="1"/>
            </p:cNvSpPr>
            <p:nvPr/>
          </p:nvSpPr>
          <p:spPr bwMode="auto">
            <a:xfrm>
              <a:off x="5083" y="1698"/>
              <a:ext cx="0" cy="14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5888038" y="1778000"/>
            <a:ext cx="2681287" cy="3121025"/>
            <a:chOff x="3688" y="977"/>
            <a:chExt cx="1689" cy="1966"/>
          </a:xfrm>
        </p:grpSpPr>
        <p:sp>
          <p:nvSpPr>
            <p:cNvPr id="34880" name="Line 40"/>
            <p:cNvSpPr>
              <a:spLocks noChangeShapeType="1"/>
            </p:cNvSpPr>
            <p:nvPr/>
          </p:nvSpPr>
          <p:spPr bwMode="auto">
            <a:xfrm rot="1800000">
              <a:off x="3692" y="1404"/>
              <a:ext cx="1489" cy="2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1" name="Line 42"/>
            <p:cNvSpPr>
              <a:spLocks noChangeShapeType="1"/>
            </p:cNvSpPr>
            <p:nvPr/>
          </p:nvSpPr>
          <p:spPr bwMode="auto">
            <a:xfrm>
              <a:off x="5080" y="1776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2" name="Line 45"/>
            <p:cNvSpPr>
              <a:spLocks noChangeShapeType="1"/>
            </p:cNvSpPr>
            <p:nvPr/>
          </p:nvSpPr>
          <p:spPr bwMode="auto">
            <a:xfrm rot="3600000" flipV="1">
              <a:off x="5179" y="1611"/>
              <a:ext cx="1" cy="22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3" name="Line 41"/>
            <p:cNvSpPr>
              <a:spLocks noChangeShapeType="1"/>
            </p:cNvSpPr>
            <p:nvPr/>
          </p:nvSpPr>
          <p:spPr bwMode="auto">
            <a:xfrm rot="1800000">
              <a:off x="3688" y="2568"/>
              <a:ext cx="1494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4" name="Line 44"/>
            <p:cNvSpPr>
              <a:spLocks noChangeShapeType="1"/>
            </p:cNvSpPr>
            <p:nvPr/>
          </p:nvSpPr>
          <p:spPr bwMode="auto">
            <a:xfrm>
              <a:off x="3793" y="1035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5" name="Line 47"/>
            <p:cNvSpPr>
              <a:spLocks noChangeShapeType="1"/>
            </p:cNvSpPr>
            <p:nvPr/>
          </p:nvSpPr>
          <p:spPr bwMode="auto">
            <a:xfrm rot="3600000" flipV="1">
              <a:off x="3892" y="864"/>
              <a:ext cx="1" cy="22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6" name="Line 46"/>
            <p:cNvSpPr>
              <a:spLocks noChangeShapeType="1"/>
            </p:cNvSpPr>
            <p:nvPr/>
          </p:nvSpPr>
          <p:spPr bwMode="auto">
            <a:xfrm rot="1800000">
              <a:off x="3883" y="1296"/>
              <a:ext cx="1494" cy="1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7" name="Line 49"/>
            <p:cNvSpPr>
              <a:spLocks noChangeShapeType="1"/>
            </p:cNvSpPr>
            <p:nvPr/>
          </p:nvSpPr>
          <p:spPr bwMode="auto">
            <a:xfrm>
              <a:off x="5275" y="1668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8" name="Line 50"/>
            <p:cNvSpPr>
              <a:spLocks noChangeShapeType="1"/>
            </p:cNvSpPr>
            <p:nvPr/>
          </p:nvSpPr>
          <p:spPr bwMode="auto">
            <a:xfrm rot="3600000" flipV="1">
              <a:off x="5177" y="2777"/>
              <a:ext cx="3" cy="21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89" name="Line 48"/>
            <p:cNvSpPr>
              <a:spLocks noChangeShapeType="1"/>
            </p:cNvSpPr>
            <p:nvPr/>
          </p:nvSpPr>
          <p:spPr bwMode="auto">
            <a:xfrm>
              <a:off x="5083" y="1779"/>
              <a:ext cx="0" cy="11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8377" name="Freeform 9"/>
          <p:cNvSpPr>
            <a:spLocks/>
          </p:cNvSpPr>
          <p:nvPr/>
        </p:nvSpPr>
        <p:spPr bwMode="auto">
          <a:xfrm>
            <a:off x="862013" y="2668588"/>
            <a:ext cx="2378075" cy="1851025"/>
          </a:xfrm>
          <a:custGeom>
            <a:avLst/>
            <a:gdLst>
              <a:gd name="T0" fmla="*/ 1496 w 1498"/>
              <a:gd name="T1" fmla="*/ 1166 h 1166"/>
              <a:gd name="T2" fmla="*/ 0 w 1498"/>
              <a:gd name="T3" fmla="*/ 1166 h 1166"/>
              <a:gd name="T4" fmla="*/ 0 w 1498"/>
              <a:gd name="T5" fmla="*/ 6 h 1166"/>
              <a:gd name="T6" fmla="*/ 520 w 1498"/>
              <a:gd name="T7" fmla="*/ 528 h 1166"/>
              <a:gd name="T8" fmla="*/ 1498 w 1498"/>
              <a:gd name="T9" fmla="*/ 0 h 1166"/>
              <a:gd name="T10" fmla="*/ 1496 w 1498"/>
              <a:gd name="T11" fmla="*/ 1166 h 11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98"/>
              <a:gd name="T19" fmla="*/ 0 h 1166"/>
              <a:gd name="T20" fmla="*/ 1498 w 1498"/>
              <a:gd name="T21" fmla="*/ 1166 h 11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98" h="1166">
                <a:moveTo>
                  <a:pt x="1496" y="1166"/>
                </a:moveTo>
                <a:lnTo>
                  <a:pt x="0" y="1166"/>
                </a:lnTo>
                <a:lnTo>
                  <a:pt x="0" y="6"/>
                </a:lnTo>
                <a:lnTo>
                  <a:pt x="520" y="528"/>
                </a:lnTo>
                <a:lnTo>
                  <a:pt x="1498" y="0"/>
                </a:lnTo>
                <a:lnTo>
                  <a:pt x="1496" y="1166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34821" name="Rectangle 2"/>
          <p:cNvSpPr>
            <a:spLocks noChangeArrowheads="1"/>
          </p:cNvSpPr>
          <p:nvPr/>
        </p:nvSpPr>
        <p:spPr bwMode="auto">
          <a:xfrm>
            <a:off x="288925" y="165100"/>
            <a:ext cx="577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Example 2 :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Object has inclined surfaces</a:t>
            </a:r>
            <a:endParaRPr lang="en-US" sz="24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862013" y="5424264"/>
            <a:ext cx="2376487" cy="381000"/>
            <a:chOff x="522" y="958"/>
            <a:chExt cx="1497" cy="240"/>
          </a:xfrm>
        </p:grpSpPr>
        <p:sp>
          <p:nvSpPr>
            <p:cNvPr id="34878" name="Rectangle 3"/>
            <p:cNvSpPr>
              <a:spLocks noChangeArrowheads="1"/>
            </p:cNvSpPr>
            <p:nvPr/>
          </p:nvSpPr>
          <p:spPr bwMode="auto">
            <a:xfrm>
              <a:off x="522" y="960"/>
              <a:ext cx="1497" cy="230"/>
            </a:xfrm>
            <a:prstGeom prst="rect">
              <a:avLst/>
            </a:prstGeom>
            <a:solidFill>
              <a:srgbClr val="99FF99">
                <a:alpha val="50195"/>
              </a:srgb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4879" name="Line 6"/>
            <p:cNvSpPr>
              <a:spLocks noChangeShapeType="1"/>
            </p:cNvSpPr>
            <p:nvPr/>
          </p:nvSpPr>
          <p:spPr bwMode="auto">
            <a:xfrm flipV="1">
              <a:off x="1044" y="95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849313" y="4560888"/>
            <a:ext cx="2381250" cy="708025"/>
            <a:chOff x="514" y="2730"/>
            <a:chExt cx="1500" cy="446"/>
          </a:xfrm>
        </p:grpSpPr>
        <p:sp>
          <p:nvSpPr>
            <p:cNvPr id="34874" name="Line 15"/>
            <p:cNvSpPr>
              <a:spLocks noChangeShapeType="1"/>
            </p:cNvSpPr>
            <p:nvPr/>
          </p:nvSpPr>
          <p:spPr bwMode="auto">
            <a:xfrm>
              <a:off x="518" y="2730"/>
              <a:ext cx="0" cy="446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5" name="Line 16"/>
            <p:cNvSpPr>
              <a:spLocks noChangeShapeType="1"/>
            </p:cNvSpPr>
            <p:nvPr/>
          </p:nvSpPr>
          <p:spPr bwMode="auto">
            <a:xfrm>
              <a:off x="2014" y="2734"/>
              <a:ext cx="0" cy="44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6" name="Line 17"/>
            <p:cNvSpPr>
              <a:spLocks noChangeShapeType="1"/>
            </p:cNvSpPr>
            <p:nvPr/>
          </p:nvSpPr>
          <p:spPr bwMode="auto">
            <a:xfrm>
              <a:off x="514" y="3134"/>
              <a:ext cx="150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7" name="Text Box 18"/>
            <p:cNvSpPr txBox="1">
              <a:spLocks noChangeArrowheads="1"/>
            </p:cNvSpPr>
            <p:nvPr/>
          </p:nvSpPr>
          <p:spPr bwMode="auto">
            <a:xfrm>
              <a:off x="1175" y="2929"/>
              <a:ext cx="2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6600"/>
                  </a:solidFill>
                  <a:latin typeface="Arial" charset="0"/>
                  <a:cs typeface="Arial" charset="0"/>
                </a:rPr>
                <a:t>W</a:t>
              </a:r>
            </a:p>
          </p:txBody>
        </p:sp>
      </p:grp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3278188" y="2659063"/>
            <a:ext cx="463550" cy="1866900"/>
            <a:chOff x="2044" y="1532"/>
            <a:chExt cx="292" cy="1176"/>
          </a:xfrm>
        </p:grpSpPr>
        <p:sp>
          <p:nvSpPr>
            <p:cNvPr id="34870" name="Line 19"/>
            <p:cNvSpPr>
              <a:spLocks noChangeShapeType="1"/>
            </p:cNvSpPr>
            <p:nvPr/>
          </p:nvSpPr>
          <p:spPr bwMode="auto">
            <a:xfrm>
              <a:off x="2044" y="1538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1" name="Line 20"/>
            <p:cNvSpPr>
              <a:spLocks noChangeShapeType="1"/>
            </p:cNvSpPr>
            <p:nvPr/>
          </p:nvSpPr>
          <p:spPr bwMode="auto">
            <a:xfrm>
              <a:off x="2044" y="2702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2" name="Line 21"/>
            <p:cNvSpPr>
              <a:spLocks noChangeShapeType="1"/>
            </p:cNvSpPr>
            <p:nvPr/>
          </p:nvSpPr>
          <p:spPr bwMode="auto">
            <a:xfrm>
              <a:off x="2290" y="1532"/>
              <a:ext cx="0" cy="117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73" name="Text Box 22"/>
            <p:cNvSpPr txBox="1">
              <a:spLocks noChangeArrowheads="1"/>
            </p:cNvSpPr>
            <p:nvPr/>
          </p:nvSpPr>
          <p:spPr bwMode="auto">
            <a:xfrm rot="-5400000">
              <a:off x="2111" y="199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858838" y="2667000"/>
            <a:ext cx="942975" cy="568325"/>
            <a:chOff x="520" y="1537"/>
            <a:chExt cx="594" cy="358"/>
          </a:xfrm>
        </p:grpSpPr>
        <p:sp>
          <p:nvSpPr>
            <p:cNvPr id="34867" name="Line 27"/>
            <p:cNvSpPr>
              <a:spLocks noChangeShapeType="1"/>
            </p:cNvSpPr>
            <p:nvPr/>
          </p:nvSpPr>
          <p:spPr bwMode="auto">
            <a:xfrm>
              <a:off x="520" y="1544"/>
              <a:ext cx="59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8" name="Freeform 30"/>
            <p:cNvSpPr>
              <a:spLocks/>
            </p:cNvSpPr>
            <p:nvPr/>
          </p:nvSpPr>
          <p:spPr bwMode="auto">
            <a:xfrm>
              <a:off x="868" y="1537"/>
              <a:ext cx="162" cy="358"/>
            </a:xfrm>
            <a:custGeom>
              <a:avLst/>
              <a:gdLst>
                <a:gd name="T0" fmla="*/ 0 w 216"/>
                <a:gd name="T1" fmla="*/ 477 h 477"/>
                <a:gd name="T2" fmla="*/ 125 w 216"/>
                <a:gd name="T3" fmla="*/ 329 h 477"/>
                <a:gd name="T4" fmla="*/ 192 w 216"/>
                <a:gd name="T5" fmla="*/ 168 h 477"/>
                <a:gd name="T6" fmla="*/ 216 w 216"/>
                <a:gd name="T7" fmla="*/ 0 h 4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477"/>
                <a:gd name="T14" fmla="*/ 216 w 216"/>
                <a:gd name="T15" fmla="*/ 477 h 4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477">
                  <a:moveTo>
                    <a:pt x="0" y="477"/>
                  </a:moveTo>
                  <a:cubicBezTo>
                    <a:pt x="47" y="428"/>
                    <a:pt x="93" y="380"/>
                    <a:pt x="125" y="329"/>
                  </a:cubicBezTo>
                  <a:cubicBezTo>
                    <a:pt x="157" y="278"/>
                    <a:pt x="177" y="223"/>
                    <a:pt x="192" y="168"/>
                  </a:cubicBezTo>
                  <a:cubicBezTo>
                    <a:pt x="207" y="113"/>
                    <a:pt x="211" y="35"/>
                    <a:pt x="216" y="0"/>
                  </a:cubicBezTo>
                </a:path>
              </a:pathLst>
            </a:custGeom>
            <a:noFill/>
            <a:ln w="12700">
              <a:solidFill>
                <a:schemeClr val="bg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4869" name="Text Box 31"/>
            <p:cNvSpPr txBox="1">
              <a:spLocks noChangeArrowheads="1"/>
            </p:cNvSpPr>
            <p:nvPr/>
          </p:nvSpPr>
          <p:spPr bwMode="auto">
            <a:xfrm rot="-3600000">
              <a:off x="873" y="1601"/>
              <a:ext cx="8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  <a:latin typeface="Symbol" pitchFamily="18" charset="2"/>
                  <a:cs typeface="Arial" charset="0"/>
                </a:rPr>
                <a:t>q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3275013" y="1738313"/>
            <a:ext cx="447675" cy="381000"/>
            <a:chOff x="2042" y="952"/>
            <a:chExt cx="282" cy="240"/>
          </a:xfrm>
        </p:grpSpPr>
        <p:sp>
          <p:nvSpPr>
            <p:cNvPr id="34863" name="Text Box 26"/>
            <p:cNvSpPr txBox="1">
              <a:spLocks noChangeArrowheads="1"/>
            </p:cNvSpPr>
            <p:nvPr/>
          </p:nvSpPr>
          <p:spPr bwMode="auto">
            <a:xfrm rot="-5400000">
              <a:off x="2087" y="96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chemeClr val="bg1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34864" name="Line 34"/>
            <p:cNvSpPr>
              <a:spLocks noChangeShapeType="1"/>
            </p:cNvSpPr>
            <p:nvPr/>
          </p:nvSpPr>
          <p:spPr bwMode="auto">
            <a:xfrm>
              <a:off x="2042" y="958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5" name="Line 35"/>
            <p:cNvSpPr>
              <a:spLocks noChangeShapeType="1"/>
            </p:cNvSpPr>
            <p:nvPr/>
          </p:nvSpPr>
          <p:spPr bwMode="auto">
            <a:xfrm>
              <a:off x="2042" y="1190"/>
              <a:ext cx="28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6" name="Line 36"/>
            <p:cNvSpPr>
              <a:spLocks noChangeShapeType="1"/>
            </p:cNvSpPr>
            <p:nvPr/>
          </p:nvSpPr>
          <p:spPr bwMode="auto">
            <a:xfrm>
              <a:off x="2288" y="952"/>
              <a:ext cx="0" cy="24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214313" y="3516313"/>
            <a:ext cx="1454150" cy="1003300"/>
            <a:chOff x="114" y="2072"/>
            <a:chExt cx="916" cy="632"/>
          </a:xfrm>
        </p:grpSpPr>
        <p:sp>
          <p:nvSpPr>
            <p:cNvPr id="34859" name="Line 51"/>
            <p:cNvSpPr>
              <a:spLocks noChangeShapeType="1"/>
            </p:cNvSpPr>
            <p:nvPr/>
          </p:nvSpPr>
          <p:spPr bwMode="auto">
            <a:xfrm flipH="1">
              <a:off x="314" y="2076"/>
              <a:ext cx="71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0" name="Line 52"/>
            <p:cNvSpPr>
              <a:spLocks noChangeShapeType="1"/>
            </p:cNvSpPr>
            <p:nvPr/>
          </p:nvSpPr>
          <p:spPr bwMode="auto">
            <a:xfrm flipH="1">
              <a:off x="318" y="2704"/>
              <a:ext cx="18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1" name="Line 53"/>
            <p:cNvSpPr>
              <a:spLocks noChangeShapeType="1"/>
            </p:cNvSpPr>
            <p:nvPr/>
          </p:nvSpPr>
          <p:spPr bwMode="auto">
            <a:xfrm flipV="1">
              <a:off x="346" y="2072"/>
              <a:ext cx="0" cy="62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62" name="Text Box 54"/>
            <p:cNvSpPr txBox="1">
              <a:spLocks noChangeArrowheads="1"/>
            </p:cNvSpPr>
            <p:nvPr/>
          </p:nvSpPr>
          <p:spPr bwMode="auto">
            <a:xfrm rot="-5400000">
              <a:off x="136" y="22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6600"/>
                  </a:solidFill>
                  <a:latin typeface="Arial" charset="0"/>
                  <a:cs typeface="Arial" charset="0"/>
                </a:rPr>
                <a:t>y</a:t>
              </a:r>
            </a:p>
          </p:txBody>
        </p:sp>
      </p:grpSp>
      <p:grpSp>
        <p:nvGrpSpPr>
          <p:cNvPr id="10" name="Group 80"/>
          <p:cNvGrpSpPr>
            <a:grpSpLocks/>
          </p:cNvGrpSpPr>
          <p:nvPr/>
        </p:nvGrpSpPr>
        <p:grpSpPr bwMode="auto">
          <a:xfrm>
            <a:off x="849313" y="3541713"/>
            <a:ext cx="838200" cy="1363662"/>
            <a:chOff x="514" y="2088"/>
            <a:chExt cx="528" cy="859"/>
          </a:xfrm>
        </p:grpSpPr>
        <p:sp>
          <p:nvSpPr>
            <p:cNvPr id="34856" name="Line 55"/>
            <p:cNvSpPr>
              <a:spLocks noChangeShapeType="1"/>
            </p:cNvSpPr>
            <p:nvPr/>
          </p:nvSpPr>
          <p:spPr bwMode="auto">
            <a:xfrm>
              <a:off x="1042" y="2088"/>
              <a:ext cx="0" cy="85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7" name="Line 56"/>
            <p:cNvSpPr>
              <a:spLocks noChangeShapeType="1"/>
            </p:cNvSpPr>
            <p:nvPr/>
          </p:nvSpPr>
          <p:spPr bwMode="auto">
            <a:xfrm flipH="1">
              <a:off x="514" y="2916"/>
              <a:ext cx="52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8" name="Text Box 57"/>
            <p:cNvSpPr txBox="1">
              <a:spLocks noChangeArrowheads="1"/>
            </p:cNvSpPr>
            <p:nvPr/>
          </p:nvSpPr>
          <p:spPr bwMode="auto">
            <a:xfrm>
              <a:off x="712" y="271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66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</p:grpSp>
      <p:sp>
        <p:nvSpPr>
          <p:cNvPr id="58440" name="Freeform 72"/>
          <p:cNvSpPr>
            <a:spLocks/>
          </p:cNvSpPr>
          <p:nvPr/>
        </p:nvSpPr>
        <p:spPr bwMode="auto">
          <a:xfrm>
            <a:off x="6764338" y="2868613"/>
            <a:ext cx="1647825" cy="242887"/>
          </a:xfrm>
          <a:custGeom>
            <a:avLst/>
            <a:gdLst>
              <a:gd name="T0" fmla="*/ 0 w 1038"/>
              <a:gd name="T1" fmla="*/ 153 h 153"/>
              <a:gd name="T2" fmla="*/ 846 w 1038"/>
              <a:gd name="T3" fmla="*/ 108 h 153"/>
              <a:gd name="T4" fmla="*/ 1038 w 1038"/>
              <a:gd name="T5" fmla="*/ 0 h 153"/>
              <a:gd name="T6" fmla="*/ 189 w 1038"/>
              <a:gd name="T7" fmla="*/ 39 h 153"/>
              <a:gd name="T8" fmla="*/ 0 w 1038"/>
              <a:gd name="T9" fmla="*/ 153 h 1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8"/>
              <a:gd name="T16" fmla="*/ 0 h 153"/>
              <a:gd name="T17" fmla="*/ 1038 w 1038"/>
              <a:gd name="T18" fmla="*/ 153 h 1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8" h="153">
                <a:moveTo>
                  <a:pt x="0" y="153"/>
                </a:moveTo>
                <a:lnTo>
                  <a:pt x="846" y="108"/>
                </a:lnTo>
                <a:lnTo>
                  <a:pt x="1038" y="0"/>
                </a:lnTo>
                <a:lnTo>
                  <a:pt x="189" y="39"/>
                </a:lnTo>
                <a:lnTo>
                  <a:pt x="0" y="153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4972050" y="4521200"/>
            <a:ext cx="1563688" cy="515938"/>
            <a:chOff x="3111" y="2697"/>
            <a:chExt cx="985" cy="325"/>
          </a:xfrm>
        </p:grpSpPr>
        <p:sp>
          <p:nvSpPr>
            <p:cNvPr id="34854" name="Line 75"/>
            <p:cNvSpPr>
              <a:spLocks noChangeShapeType="1"/>
            </p:cNvSpPr>
            <p:nvPr/>
          </p:nvSpPr>
          <p:spPr bwMode="auto">
            <a:xfrm flipV="1">
              <a:off x="3742" y="2818"/>
              <a:ext cx="354" cy="2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5" name="Text Box 76"/>
            <p:cNvSpPr txBox="1">
              <a:spLocks noChangeArrowheads="1"/>
            </p:cNvSpPr>
            <p:nvPr/>
          </p:nvSpPr>
          <p:spPr bwMode="auto">
            <a:xfrm>
              <a:off x="3111" y="2697"/>
              <a:ext cx="88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000">
                  <a:latin typeface="Arial" charset="0"/>
                  <a:cs typeface="Arial" charset="0"/>
                </a:rPr>
                <a:t>Front View</a:t>
              </a:r>
            </a:p>
          </p:txBody>
        </p:sp>
      </p:grpSp>
      <p:sp>
        <p:nvSpPr>
          <p:cNvPr id="58439" name="Freeform 71"/>
          <p:cNvSpPr>
            <a:spLocks/>
          </p:cNvSpPr>
          <p:nvPr/>
        </p:nvSpPr>
        <p:spPr bwMode="auto">
          <a:xfrm>
            <a:off x="6054725" y="1687513"/>
            <a:ext cx="1009650" cy="1423987"/>
          </a:xfrm>
          <a:custGeom>
            <a:avLst/>
            <a:gdLst>
              <a:gd name="T0" fmla="*/ 0 w 636"/>
              <a:gd name="T1" fmla="*/ 114 h 897"/>
              <a:gd name="T2" fmla="*/ 198 w 636"/>
              <a:gd name="T3" fmla="*/ 0 h 897"/>
              <a:gd name="T4" fmla="*/ 636 w 636"/>
              <a:gd name="T5" fmla="*/ 786 h 897"/>
              <a:gd name="T6" fmla="*/ 441 w 636"/>
              <a:gd name="T7" fmla="*/ 897 h 897"/>
              <a:gd name="T8" fmla="*/ 0 w 636"/>
              <a:gd name="T9" fmla="*/ 114 h 8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6"/>
              <a:gd name="T16" fmla="*/ 0 h 897"/>
              <a:gd name="T17" fmla="*/ 636 w 636"/>
              <a:gd name="T18" fmla="*/ 897 h 8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6" h="897">
                <a:moveTo>
                  <a:pt x="0" y="114"/>
                </a:moveTo>
                <a:lnTo>
                  <a:pt x="198" y="0"/>
                </a:lnTo>
                <a:lnTo>
                  <a:pt x="636" y="786"/>
                </a:lnTo>
                <a:lnTo>
                  <a:pt x="441" y="897"/>
                </a:lnTo>
                <a:lnTo>
                  <a:pt x="0" y="114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8429" name="Freeform 61"/>
          <p:cNvSpPr>
            <a:spLocks/>
          </p:cNvSpPr>
          <p:nvPr/>
        </p:nvSpPr>
        <p:spPr bwMode="auto">
          <a:xfrm>
            <a:off x="6049963" y="1858963"/>
            <a:ext cx="2044700" cy="3038475"/>
          </a:xfrm>
          <a:custGeom>
            <a:avLst/>
            <a:gdLst>
              <a:gd name="T0" fmla="*/ 0 w 1288"/>
              <a:gd name="T1" fmla="*/ 0 h 1914"/>
              <a:gd name="T2" fmla="*/ 0 w 1288"/>
              <a:gd name="T3" fmla="*/ 1170 h 1914"/>
              <a:gd name="T4" fmla="*/ 1288 w 1288"/>
              <a:gd name="T5" fmla="*/ 1914 h 1914"/>
              <a:gd name="T6" fmla="*/ 1288 w 1288"/>
              <a:gd name="T7" fmla="*/ 750 h 1914"/>
              <a:gd name="T8" fmla="*/ 444 w 1288"/>
              <a:gd name="T9" fmla="*/ 786 h 1914"/>
              <a:gd name="T10" fmla="*/ 0 w 1288"/>
              <a:gd name="T11" fmla="*/ 0 h 19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8"/>
              <a:gd name="T19" fmla="*/ 0 h 1914"/>
              <a:gd name="T20" fmla="*/ 1288 w 1288"/>
              <a:gd name="T21" fmla="*/ 1914 h 19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8" h="1914">
                <a:moveTo>
                  <a:pt x="0" y="0"/>
                </a:moveTo>
                <a:lnTo>
                  <a:pt x="0" y="1170"/>
                </a:lnTo>
                <a:lnTo>
                  <a:pt x="1288" y="1914"/>
                </a:lnTo>
                <a:lnTo>
                  <a:pt x="1288" y="750"/>
                </a:lnTo>
                <a:lnTo>
                  <a:pt x="444" y="786"/>
                </a:lnTo>
                <a:lnTo>
                  <a:pt x="0" y="0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8441" name="Freeform 73"/>
          <p:cNvSpPr>
            <a:spLocks/>
          </p:cNvSpPr>
          <p:nvPr/>
        </p:nvSpPr>
        <p:spPr bwMode="auto">
          <a:xfrm>
            <a:off x="8093075" y="2873375"/>
            <a:ext cx="314325" cy="2019300"/>
          </a:xfrm>
          <a:custGeom>
            <a:avLst/>
            <a:gdLst>
              <a:gd name="T0" fmla="*/ 198 w 198"/>
              <a:gd name="T1" fmla="*/ 1167 h 1272"/>
              <a:gd name="T2" fmla="*/ 0 w 198"/>
              <a:gd name="T3" fmla="*/ 1272 h 1272"/>
              <a:gd name="T4" fmla="*/ 0 w 198"/>
              <a:gd name="T5" fmla="*/ 114 h 1272"/>
              <a:gd name="T6" fmla="*/ 198 w 198"/>
              <a:gd name="T7" fmla="*/ 0 h 1272"/>
              <a:gd name="T8" fmla="*/ 198 w 198"/>
              <a:gd name="T9" fmla="*/ 1167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"/>
              <a:gd name="T16" fmla="*/ 0 h 1272"/>
              <a:gd name="T17" fmla="*/ 198 w 198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" h="1272">
                <a:moveTo>
                  <a:pt x="198" y="1167"/>
                </a:moveTo>
                <a:lnTo>
                  <a:pt x="0" y="1272"/>
                </a:lnTo>
                <a:lnTo>
                  <a:pt x="0" y="114"/>
                </a:lnTo>
                <a:lnTo>
                  <a:pt x="198" y="0"/>
                </a:lnTo>
                <a:lnTo>
                  <a:pt x="198" y="1167"/>
                </a:lnTo>
                <a:close/>
              </a:path>
            </a:pathLst>
          </a:custGeom>
          <a:solidFill>
            <a:srgbClr val="FFCCFF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8426" name="Line 58"/>
          <p:cNvSpPr>
            <a:spLocks noChangeShapeType="1"/>
          </p:cNvSpPr>
          <p:nvPr/>
        </p:nvSpPr>
        <p:spPr bwMode="auto">
          <a:xfrm rot="1800000">
            <a:off x="5978525" y="2957513"/>
            <a:ext cx="1019175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5561013" y="2479675"/>
            <a:ext cx="503237" cy="1096963"/>
            <a:chOff x="3474" y="1419"/>
            <a:chExt cx="317" cy="691"/>
          </a:xfrm>
        </p:grpSpPr>
        <p:sp>
          <p:nvSpPr>
            <p:cNvPr id="34850" name="Line 66"/>
            <p:cNvSpPr>
              <a:spLocks noChangeShapeType="1"/>
            </p:cNvSpPr>
            <p:nvPr/>
          </p:nvSpPr>
          <p:spPr bwMode="auto">
            <a:xfrm rot="1800000">
              <a:off x="3486" y="1479"/>
              <a:ext cx="305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1" name="Line 67"/>
            <p:cNvSpPr>
              <a:spLocks noChangeShapeType="1"/>
            </p:cNvSpPr>
            <p:nvPr/>
          </p:nvSpPr>
          <p:spPr bwMode="auto">
            <a:xfrm rot="1800000">
              <a:off x="3474" y="2109"/>
              <a:ext cx="305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2" name="Line 68"/>
            <p:cNvSpPr>
              <a:spLocks noChangeShapeType="1"/>
            </p:cNvSpPr>
            <p:nvPr/>
          </p:nvSpPr>
          <p:spPr bwMode="auto">
            <a:xfrm rot="16200000" flipH="1">
              <a:off x="3224" y="1734"/>
              <a:ext cx="632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53" name="Text Box 69"/>
            <p:cNvSpPr txBox="1">
              <a:spLocks noChangeArrowheads="1"/>
            </p:cNvSpPr>
            <p:nvPr/>
          </p:nvSpPr>
          <p:spPr bwMode="auto">
            <a:xfrm>
              <a:off x="3504" y="1630"/>
              <a:ext cx="84" cy="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" tIns="9144" rIns="9144" bIns="18288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6600"/>
                  </a:solidFill>
                  <a:latin typeface="Arial" charset="0"/>
                  <a:cs typeface="Arial" charset="0"/>
                </a:rPr>
                <a:t>y</a:t>
              </a:r>
            </a:p>
          </p:txBody>
        </p:sp>
      </p:grpSp>
      <p:sp>
        <p:nvSpPr>
          <p:cNvPr id="58427" name="Line 59"/>
          <p:cNvSpPr>
            <a:spLocks noChangeShapeType="1"/>
          </p:cNvSpPr>
          <p:nvPr/>
        </p:nvSpPr>
        <p:spPr bwMode="auto">
          <a:xfrm>
            <a:off x="6754813" y="2900363"/>
            <a:ext cx="0" cy="12160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980113" y="3760788"/>
            <a:ext cx="831850" cy="885825"/>
            <a:chOff x="3746" y="2226"/>
            <a:chExt cx="524" cy="558"/>
          </a:xfrm>
        </p:grpSpPr>
        <p:sp>
          <p:nvSpPr>
            <p:cNvPr id="34846" name="Line 62"/>
            <p:cNvSpPr>
              <a:spLocks noChangeShapeType="1"/>
            </p:cNvSpPr>
            <p:nvPr/>
          </p:nvSpPr>
          <p:spPr bwMode="auto">
            <a:xfrm rot="1800000" flipH="1">
              <a:off x="3746" y="2598"/>
              <a:ext cx="524" cy="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47" name="Text Box 63"/>
            <p:cNvSpPr txBox="1">
              <a:spLocks noChangeArrowheads="1"/>
            </p:cNvSpPr>
            <p:nvPr/>
          </p:nvSpPr>
          <p:spPr bwMode="auto">
            <a:xfrm>
              <a:off x="3966" y="2476"/>
              <a:ext cx="84" cy="1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066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34848" name="Line 64"/>
            <p:cNvSpPr>
              <a:spLocks noChangeShapeType="1"/>
            </p:cNvSpPr>
            <p:nvPr/>
          </p:nvSpPr>
          <p:spPr bwMode="auto">
            <a:xfrm>
              <a:off x="4232" y="2484"/>
              <a:ext cx="0" cy="3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49" name="Line 65"/>
            <p:cNvSpPr>
              <a:spLocks noChangeShapeType="1"/>
            </p:cNvSpPr>
            <p:nvPr/>
          </p:nvSpPr>
          <p:spPr bwMode="auto">
            <a:xfrm>
              <a:off x="3782" y="2226"/>
              <a:ext cx="0" cy="30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8442" name="Oval 74"/>
          <p:cNvSpPr>
            <a:spLocks noChangeArrowheads="1"/>
          </p:cNvSpPr>
          <p:nvPr/>
        </p:nvSpPr>
        <p:spPr bwMode="auto">
          <a:xfrm>
            <a:off x="8047038" y="3001963"/>
            <a:ext cx="88900" cy="88900"/>
          </a:xfrm>
          <a:prstGeom prst="ellipse">
            <a:avLst/>
          </a:prstGeom>
          <a:solidFill>
            <a:srgbClr val="00FF00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8463" name="Freeform 95"/>
          <p:cNvSpPr>
            <a:spLocks/>
          </p:cNvSpPr>
          <p:nvPr/>
        </p:nvSpPr>
        <p:spPr bwMode="auto">
          <a:xfrm>
            <a:off x="858838" y="2665413"/>
            <a:ext cx="2374900" cy="838200"/>
          </a:xfrm>
          <a:custGeom>
            <a:avLst/>
            <a:gdLst>
              <a:gd name="T0" fmla="*/ 0 w 1496"/>
              <a:gd name="T1" fmla="*/ 8 h 528"/>
              <a:gd name="T2" fmla="*/ 520 w 1496"/>
              <a:gd name="T3" fmla="*/ 528 h 528"/>
              <a:gd name="T4" fmla="*/ 1496 w 1496"/>
              <a:gd name="T5" fmla="*/ 0 h 528"/>
              <a:gd name="T6" fmla="*/ 0 60000 65536"/>
              <a:gd name="T7" fmla="*/ 0 60000 65536"/>
              <a:gd name="T8" fmla="*/ 0 60000 65536"/>
              <a:gd name="T9" fmla="*/ 0 w 1496"/>
              <a:gd name="T10" fmla="*/ 0 h 528"/>
              <a:gd name="T11" fmla="*/ 1496 w 149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6" h="528">
                <a:moveTo>
                  <a:pt x="0" y="8"/>
                </a:moveTo>
                <a:lnTo>
                  <a:pt x="520" y="528"/>
                </a:lnTo>
                <a:lnTo>
                  <a:pt x="1496" y="0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5" name="Group 98"/>
          <p:cNvGrpSpPr>
            <a:grpSpLocks/>
          </p:cNvGrpSpPr>
          <p:nvPr/>
        </p:nvGrpSpPr>
        <p:grpSpPr bwMode="auto">
          <a:xfrm>
            <a:off x="2497138" y="2212975"/>
            <a:ext cx="2698750" cy="757238"/>
            <a:chOff x="1552" y="1251"/>
            <a:chExt cx="1700" cy="477"/>
          </a:xfrm>
        </p:grpSpPr>
        <p:sp>
          <p:nvSpPr>
            <p:cNvPr id="34842" name="Rectangle 96"/>
            <p:cNvSpPr>
              <a:spLocks noChangeArrowheads="1"/>
            </p:cNvSpPr>
            <p:nvPr/>
          </p:nvSpPr>
          <p:spPr bwMode="auto">
            <a:xfrm>
              <a:off x="1908" y="1251"/>
              <a:ext cx="1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FF3300"/>
                  </a:solidFill>
                  <a:latin typeface="Arial" charset="0"/>
                  <a:cs typeface="Arial" charset="0"/>
                </a:rPr>
                <a:t>Nonisometric line</a:t>
              </a:r>
            </a:p>
          </p:txBody>
        </p:sp>
        <p:sp>
          <p:nvSpPr>
            <p:cNvPr id="34843" name="Freeform 97"/>
            <p:cNvSpPr>
              <a:spLocks/>
            </p:cNvSpPr>
            <p:nvPr/>
          </p:nvSpPr>
          <p:spPr bwMode="auto">
            <a:xfrm>
              <a:off x="1552" y="1368"/>
              <a:ext cx="400" cy="360"/>
            </a:xfrm>
            <a:custGeom>
              <a:avLst/>
              <a:gdLst>
                <a:gd name="T0" fmla="*/ 112 w 400"/>
                <a:gd name="T1" fmla="*/ 360 h 360"/>
                <a:gd name="T2" fmla="*/ 48 w 400"/>
                <a:gd name="T3" fmla="*/ 72 h 360"/>
                <a:gd name="T4" fmla="*/ 400 w 400"/>
                <a:gd name="T5" fmla="*/ 0 h 360"/>
                <a:gd name="T6" fmla="*/ 0 60000 65536"/>
                <a:gd name="T7" fmla="*/ 0 60000 65536"/>
                <a:gd name="T8" fmla="*/ 0 60000 65536"/>
                <a:gd name="T9" fmla="*/ 0 w 400"/>
                <a:gd name="T10" fmla="*/ 0 h 360"/>
                <a:gd name="T11" fmla="*/ 400 w 40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" h="360">
                  <a:moveTo>
                    <a:pt x="112" y="360"/>
                  </a:moveTo>
                  <a:cubicBezTo>
                    <a:pt x="56" y="246"/>
                    <a:pt x="0" y="132"/>
                    <a:pt x="48" y="72"/>
                  </a:cubicBezTo>
                  <a:cubicBezTo>
                    <a:pt x="96" y="12"/>
                    <a:pt x="248" y="6"/>
                    <a:pt x="400" y="0"/>
                  </a:cubicBezTo>
                </a:path>
              </a:pathLst>
            </a:cu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159864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nimBg="1"/>
      <p:bldP spid="58440" grpId="0" animBg="1"/>
      <p:bldP spid="58439" grpId="0" animBg="1"/>
      <p:bldP spid="58429" grpId="0" animBg="1"/>
      <p:bldP spid="58441" grpId="0" animBg="1"/>
      <p:bldP spid="58426" grpId="0" animBg="1"/>
      <p:bldP spid="58427" grpId="0" animBg="1"/>
      <p:bldP spid="58442" grpId="0" animBg="1"/>
      <p:bldP spid="584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1054100" y="908053"/>
            <a:ext cx="6438900" cy="4537080"/>
            <a:chOff x="450" y="244"/>
            <a:chExt cx="4056" cy="2858"/>
          </a:xfrm>
        </p:grpSpPr>
        <p:sp>
          <p:nvSpPr>
            <p:cNvPr id="35943" name="Rectangle 48"/>
            <p:cNvSpPr>
              <a:spLocks noChangeArrowheads="1"/>
            </p:cNvSpPr>
            <p:nvPr/>
          </p:nvSpPr>
          <p:spPr bwMode="auto">
            <a:xfrm>
              <a:off x="450" y="244"/>
              <a:ext cx="1614" cy="1380"/>
            </a:xfrm>
            <a:prstGeom prst="rect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944" name="Freeform 49"/>
            <p:cNvSpPr>
              <a:spLocks/>
            </p:cNvSpPr>
            <p:nvPr/>
          </p:nvSpPr>
          <p:spPr bwMode="auto">
            <a:xfrm>
              <a:off x="3144" y="924"/>
              <a:ext cx="1362" cy="2178"/>
            </a:xfrm>
            <a:custGeom>
              <a:avLst/>
              <a:gdLst>
                <a:gd name="T0" fmla="*/ 1362 w 1362"/>
                <a:gd name="T1" fmla="*/ 786 h 2178"/>
                <a:gd name="T2" fmla="*/ 0 w 1362"/>
                <a:gd name="T3" fmla="*/ 0 h 2178"/>
                <a:gd name="T4" fmla="*/ 0 w 1362"/>
                <a:gd name="T5" fmla="*/ 1386 h 2178"/>
                <a:gd name="T6" fmla="*/ 1362 w 1362"/>
                <a:gd name="T7" fmla="*/ 2178 h 2178"/>
                <a:gd name="T8" fmla="*/ 1362 w 1362"/>
                <a:gd name="T9" fmla="*/ 786 h 2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2"/>
                <a:gd name="T16" fmla="*/ 0 h 2178"/>
                <a:gd name="T17" fmla="*/ 1362 w 1362"/>
                <a:gd name="T18" fmla="*/ 2178 h 21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2" h="2178">
                  <a:moveTo>
                    <a:pt x="1362" y="786"/>
                  </a:moveTo>
                  <a:lnTo>
                    <a:pt x="0" y="0"/>
                  </a:lnTo>
                  <a:lnTo>
                    <a:pt x="0" y="1386"/>
                  </a:lnTo>
                  <a:lnTo>
                    <a:pt x="1362" y="2178"/>
                  </a:lnTo>
                  <a:lnTo>
                    <a:pt x="1362" y="786"/>
                  </a:lnTo>
                  <a:close/>
                </a:path>
              </a:pathLst>
            </a:cu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1066800" y="908720"/>
            <a:ext cx="2540000" cy="2197100"/>
          </a:xfrm>
          <a:prstGeom prst="hexagon">
            <a:avLst>
              <a:gd name="adj" fmla="val 28902"/>
              <a:gd name="vf" fmla="val 115470"/>
            </a:avLst>
          </a:prstGeom>
          <a:solidFill>
            <a:srgbClr val="CCE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5662" name="Freeform 126"/>
          <p:cNvSpPr>
            <a:spLocks/>
          </p:cNvSpPr>
          <p:nvPr/>
        </p:nvSpPr>
        <p:spPr bwMode="auto">
          <a:xfrm>
            <a:off x="1063625" y="908720"/>
            <a:ext cx="2533650" cy="2178050"/>
          </a:xfrm>
          <a:custGeom>
            <a:avLst/>
            <a:gdLst>
              <a:gd name="T0" fmla="*/ 414 w 1596"/>
              <a:gd name="T1" fmla="*/ 0 h 1372"/>
              <a:gd name="T2" fmla="*/ 1194 w 1596"/>
              <a:gd name="T3" fmla="*/ 0 h 1372"/>
              <a:gd name="T4" fmla="*/ 1596 w 1596"/>
              <a:gd name="T5" fmla="*/ 696 h 1372"/>
              <a:gd name="T6" fmla="*/ 1206 w 1596"/>
              <a:gd name="T7" fmla="*/ 1372 h 1372"/>
              <a:gd name="T8" fmla="*/ 378 w 1596"/>
              <a:gd name="T9" fmla="*/ 1372 h 1372"/>
              <a:gd name="T10" fmla="*/ 0 w 1596"/>
              <a:gd name="T11" fmla="*/ 718 h 1372"/>
              <a:gd name="T12" fmla="*/ 414 w 1596"/>
              <a:gd name="T13" fmla="*/ 0 h 13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6"/>
              <a:gd name="T22" fmla="*/ 0 h 1372"/>
              <a:gd name="T23" fmla="*/ 1596 w 1596"/>
              <a:gd name="T24" fmla="*/ 1372 h 13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6" h="1372">
                <a:moveTo>
                  <a:pt x="414" y="0"/>
                </a:moveTo>
                <a:lnTo>
                  <a:pt x="1194" y="0"/>
                </a:lnTo>
                <a:lnTo>
                  <a:pt x="1596" y="696"/>
                </a:lnTo>
                <a:lnTo>
                  <a:pt x="1206" y="1372"/>
                </a:lnTo>
                <a:lnTo>
                  <a:pt x="378" y="1372"/>
                </a:lnTo>
                <a:lnTo>
                  <a:pt x="0" y="718"/>
                </a:lnTo>
                <a:lnTo>
                  <a:pt x="414" y="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65564" name="Freeform 28"/>
          <p:cNvSpPr>
            <a:spLocks/>
          </p:cNvSpPr>
          <p:nvPr/>
        </p:nvSpPr>
        <p:spPr bwMode="auto">
          <a:xfrm>
            <a:off x="5330825" y="2312988"/>
            <a:ext cx="2159000" cy="2820987"/>
          </a:xfrm>
          <a:custGeom>
            <a:avLst/>
            <a:gdLst>
              <a:gd name="T0" fmla="*/ 1024 w 1360"/>
              <a:gd name="T1" fmla="*/ 1777 h 1777"/>
              <a:gd name="T2" fmla="*/ 1360 w 1360"/>
              <a:gd name="T3" fmla="*/ 1265 h 1777"/>
              <a:gd name="T4" fmla="*/ 1024 w 1360"/>
              <a:gd name="T5" fmla="*/ 393 h 1777"/>
              <a:gd name="T6" fmla="*/ 344 w 1360"/>
              <a:gd name="T7" fmla="*/ 0 h 1777"/>
              <a:gd name="T8" fmla="*/ 0 w 1360"/>
              <a:gd name="T9" fmla="*/ 473 h 1777"/>
              <a:gd name="T10" fmla="*/ 344 w 1360"/>
              <a:gd name="T11" fmla="*/ 1377 h 1777"/>
              <a:gd name="T12" fmla="*/ 1024 w 1360"/>
              <a:gd name="T13" fmla="*/ 1777 h 17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60"/>
              <a:gd name="T22" fmla="*/ 0 h 1777"/>
              <a:gd name="T23" fmla="*/ 1360 w 1360"/>
              <a:gd name="T24" fmla="*/ 1777 h 17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60" h="1777">
                <a:moveTo>
                  <a:pt x="1024" y="1777"/>
                </a:moveTo>
                <a:lnTo>
                  <a:pt x="1360" y="1265"/>
                </a:lnTo>
                <a:lnTo>
                  <a:pt x="1024" y="393"/>
                </a:lnTo>
                <a:lnTo>
                  <a:pt x="344" y="0"/>
                </a:lnTo>
                <a:lnTo>
                  <a:pt x="0" y="473"/>
                </a:lnTo>
                <a:lnTo>
                  <a:pt x="344" y="1377"/>
                </a:lnTo>
                <a:lnTo>
                  <a:pt x="1024" y="1777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568" name="Freeform 32"/>
          <p:cNvSpPr>
            <a:spLocks/>
          </p:cNvSpPr>
          <p:nvPr/>
        </p:nvSpPr>
        <p:spPr bwMode="auto">
          <a:xfrm>
            <a:off x="6969125" y="2606675"/>
            <a:ext cx="1117600" cy="1714500"/>
          </a:xfrm>
          <a:custGeom>
            <a:avLst/>
            <a:gdLst>
              <a:gd name="T0" fmla="*/ 328 w 704"/>
              <a:gd name="T1" fmla="*/ 1080 h 1080"/>
              <a:gd name="T2" fmla="*/ 704 w 704"/>
              <a:gd name="T3" fmla="*/ 872 h 1080"/>
              <a:gd name="T4" fmla="*/ 368 w 704"/>
              <a:gd name="T5" fmla="*/ 0 h 1080"/>
              <a:gd name="T6" fmla="*/ 0 w 704"/>
              <a:gd name="T7" fmla="*/ 212 h 1080"/>
              <a:gd name="T8" fmla="*/ 328 w 704"/>
              <a:gd name="T9" fmla="*/ 1080 h 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4"/>
              <a:gd name="T16" fmla="*/ 0 h 1080"/>
              <a:gd name="T17" fmla="*/ 704 w 704"/>
              <a:gd name="T18" fmla="*/ 1080 h 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4" h="1080">
                <a:moveTo>
                  <a:pt x="328" y="1080"/>
                </a:moveTo>
                <a:lnTo>
                  <a:pt x="704" y="872"/>
                </a:lnTo>
                <a:lnTo>
                  <a:pt x="368" y="0"/>
                </a:lnTo>
                <a:lnTo>
                  <a:pt x="0" y="212"/>
                </a:lnTo>
                <a:lnTo>
                  <a:pt x="328" y="1080"/>
                </a:lnTo>
                <a:close/>
              </a:path>
            </a:pathLst>
          </a:custGeom>
          <a:solidFill>
            <a:srgbClr val="FFCCFF">
              <a:alpha val="50195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569" name="Freeform 33"/>
          <p:cNvSpPr>
            <a:spLocks/>
          </p:cNvSpPr>
          <p:nvPr/>
        </p:nvSpPr>
        <p:spPr bwMode="auto">
          <a:xfrm>
            <a:off x="5876925" y="1984375"/>
            <a:ext cx="1671638" cy="952500"/>
          </a:xfrm>
          <a:custGeom>
            <a:avLst/>
            <a:gdLst>
              <a:gd name="T0" fmla="*/ 384 w 1053"/>
              <a:gd name="T1" fmla="*/ 0 h 600"/>
              <a:gd name="T2" fmla="*/ 0 w 1053"/>
              <a:gd name="T3" fmla="*/ 208 h 600"/>
              <a:gd name="T4" fmla="*/ 679 w 1053"/>
              <a:gd name="T5" fmla="*/ 600 h 600"/>
              <a:gd name="T6" fmla="*/ 1053 w 1053"/>
              <a:gd name="T7" fmla="*/ 384 h 600"/>
              <a:gd name="T8" fmla="*/ 384 w 1053"/>
              <a:gd name="T9" fmla="*/ 0 h 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3"/>
              <a:gd name="T16" fmla="*/ 0 h 600"/>
              <a:gd name="T17" fmla="*/ 1053 w 1053"/>
              <a:gd name="T18" fmla="*/ 600 h 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3" h="600">
                <a:moveTo>
                  <a:pt x="384" y="0"/>
                </a:moveTo>
                <a:lnTo>
                  <a:pt x="0" y="208"/>
                </a:lnTo>
                <a:lnTo>
                  <a:pt x="679" y="600"/>
                </a:lnTo>
                <a:lnTo>
                  <a:pt x="1053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570" name="Freeform 34"/>
          <p:cNvSpPr>
            <a:spLocks/>
          </p:cNvSpPr>
          <p:nvPr/>
        </p:nvSpPr>
        <p:spPr bwMode="auto">
          <a:xfrm>
            <a:off x="6956425" y="3990975"/>
            <a:ext cx="1130300" cy="1143000"/>
          </a:xfrm>
          <a:custGeom>
            <a:avLst/>
            <a:gdLst>
              <a:gd name="T0" fmla="*/ 384 w 712"/>
              <a:gd name="T1" fmla="*/ 512 h 720"/>
              <a:gd name="T2" fmla="*/ 0 w 712"/>
              <a:gd name="T3" fmla="*/ 720 h 720"/>
              <a:gd name="T4" fmla="*/ 336 w 712"/>
              <a:gd name="T5" fmla="*/ 208 h 720"/>
              <a:gd name="T6" fmla="*/ 712 w 712"/>
              <a:gd name="T7" fmla="*/ 0 h 720"/>
              <a:gd name="T8" fmla="*/ 384 w 712"/>
              <a:gd name="T9" fmla="*/ 512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2"/>
              <a:gd name="T16" fmla="*/ 0 h 720"/>
              <a:gd name="T17" fmla="*/ 712 w 7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2" h="720">
                <a:moveTo>
                  <a:pt x="384" y="512"/>
                </a:moveTo>
                <a:lnTo>
                  <a:pt x="0" y="720"/>
                </a:lnTo>
                <a:lnTo>
                  <a:pt x="336" y="208"/>
                </a:lnTo>
                <a:lnTo>
                  <a:pt x="712" y="0"/>
                </a:lnTo>
                <a:lnTo>
                  <a:pt x="384" y="512"/>
                </a:lnTo>
                <a:close/>
              </a:path>
            </a:pathLst>
          </a:custGeom>
          <a:solidFill>
            <a:srgbClr val="FFCCFF">
              <a:alpha val="50195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3" name="Group 132"/>
          <p:cNvGrpSpPr>
            <a:grpSpLocks/>
          </p:cNvGrpSpPr>
          <p:nvPr/>
        </p:nvGrpSpPr>
        <p:grpSpPr bwMode="auto">
          <a:xfrm>
            <a:off x="5087938" y="1854200"/>
            <a:ext cx="2935287" cy="3838575"/>
            <a:chOff x="2991" y="840"/>
            <a:chExt cx="1849" cy="2418"/>
          </a:xfrm>
        </p:grpSpPr>
        <p:sp>
          <p:nvSpPr>
            <p:cNvPr id="35940" name="Line 9"/>
            <p:cNvSpPr>
              <a:spLocks noChangeShapeType="1"/>
            </p:cNvSpPr>
            <p:nvPr/>
          </p:nvSpPr>
          <p:spPr bwMode="auto">
            <a:xfrm>
              <a:off x="4508" y="1712"/>
              <a:ext cx="0" cy="154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41" name="Line 10"/>
            <p:cNvSpPr>
              <a:spLocks noChangeShapeType="1"/>
            </p:cNvSpPr>
            <p:nvPr/>
          </p:nvSpPr>
          <p:spPr bwMode="auto">
            <a:xfrm flipH="1" flipV="1">
              <a:off x="2991" y="840"/>
              <a:ext cx="1511" cy="87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42" name="Line 11"/>
            <p:cNvSpPr>
              <a:spLocks noChangeShapeType="1"/>
            </p:cNvSpPr>
            <p:nvPr/>
          </p:nvSpPr>
          <p:spPr bwMode="auto">
            <a:xfrm flipV="1">
              <a:off x="4502" y="1520"/>
              <a:ext cx="338" cy="19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052513" y="881187"/>
            <a:ext cx="2555875" cy="2763837"/>
            <a:chOff x="442" y="1692"/>
            <a:chExt cx="1610" cy="1741"/>
          </a:xfrm>
        </p:grpSpPr>
        <p:sp>
          <p:nvSpPr>
            <p:cNvPr id="35936" name="Rectangle 42"/>
            <p:cNvSpPr>
              <a:spLocks noChangeArrowheads="1"/>
            </p:cNvSpPr>
            <p:nvPr/>
          </p:nvSpPr>
          <p:spPr bwMode="auto">
            <a:xfrm>
              <a:off x="678" y="3183"/>
              <a:ext cx="1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i="1" dirty="0" err="1">
                  <a:solidFill>
                    <a:srgbClr val="FF3300"/>
                  </a:solidFill>
                  <a:latin typeface="Arial" charset="0"/>
                  <a:cs typeface="Arial" charset="0"/>
                </a:rPr>
                <a:t>Nonisometric</a:t>
              </a:r>
              <a:r>
                <a:rPr lang="en-US" sz="2000" i="1" dirty="0">
                  <a:solidFill>
                    <a:srgbClr val="FF3300"/>
                  </a:solidFill>
                  <a:latin typeface="Arial" charset="0"/>
                  <a:cs typeface="Arial" charset="0"/>
                </a:rPr>
                <a:t> line</a:t>
              </a:r>
            </a:p>
          </p:txBody>
        </p:sp>
        <p:sp>
          <p:nvSpPr>
            <p:cNvPr id="35937" name="Freeform 43"/>
            <p:cNvSpPr>
              <a:spLocks/>
            </p:cNvSpPr>
            <p:nvPr/>
          </p:nvSpPr>
          <p:spPr bwMode="auto">
            <a:xfrm rot="-2470709">
              <a:off x="442" y="2898"/>
              <a:ext cx="400" cy="360"/>
            </a:xfrm>
            <a:custGeom>
              <a:avLst/>
              <a:gdLst>
                <a:gd name="T0" fmla="*/ 112 w 400"/>
                <a:gd name="T1" fmla="*/ 360 h 360"/>
                <a:gd name="T2" fmla="*/ 48 w 400"/>
                <a:gd name="T3" fmla="*/ 72 h 360"/>
                <a:gd name="T4" fmla="*/ 400 w 400"/>
                <a:gd name="T5" fmla="*/ 0 h 360"/>
                <a:gd name="T6" fmla="*/ 0 60000 65536"/>
                <a:gd name="T7" fmla="*/ 0 60000 65536"/>
                <a:gd name="T8" fmla="*/ 0 60000 65536"/>
                <a:gd name="T9" fmla="*/ 0 w 400"/>
                <a:gd name="T10" fmla="*/ 0 h 360"/>
                <a:gd name="T11" fmla="*/ 400 w 40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0" h="360">
                  <a:moveTo>
                    <a:pt x="112" y="360"/>
                  </a:moveTo>
                  <a:cubicBezTo>
                    <a:pt x="56" y="246"/>
                    <a:pt x="0" y="132"/>
                    <a:pt x="48" y="72"/>
                  </a:cubicBezTo>
                  <a:cubicBezTo>
                    <a:pt x="96" y="12"/>
                    <a:pt x="248" y="6"/>
                    <a:pt x="4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938" name="Freeform 44"/>
            <p:cNvSpPr>
              <a:spLocks/>
            </p:cNvSpPr>
            <p:nvPr/>
          </p:nvSpPr>
          <p:spPr bwMode="auto">
            <a:xfrm>
              <a:off x="456" y="1704"/>
              <a:ext cx="408" cy="1362"/>
            </a:xfrm>
            <a:custGeom>
              <a:avLst/>
              <a:gdLst>
                <a:gd name="T0" fmla="*/ 408 w 408"/>
                <a:gd name="T1" fmla="*/ 0 h 1362"/>
                <a:gd name="T2" fmla="*/ 0 w 408"/>
                <a:gd name="T3" fmla="*/ 708 h 1362"/>
                <a:gd name="T4" fmla="*/ 372 w 408"/>
                <a:gd name="T5" fmla="*/ 1362 h 1362"/>
                <a:gd name="T6" fmla="*/ 0 60000 65536"/>
                <a:gd name="T7" fmla="*/ 0 60000 65536"/>
                <a:gd name="T8" fmla="*/ 0 60000 65536"/>
                <a:gd name="T9" fmla="*/ 0 w 408"/>
                <a:gd name="T10" fmla="*/ 0 h 1362"/>
                <a:gd name="T11" fmla="*/ 408 w 408"/>
                <a:gd name="T12" fmla="*/ 1362 h 13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1362">
                  <a:moveTo>
                    <a:pt x="408" y="0"/>
                  </a:moveTo>
                  <a:lnTo>
                    <a:pt x="0" y="708"/>
                  </a:lnTo>
                  <a:lnTo>
                    <a:pt x="372" y="136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939" name="Freeform 45"/>
            <p:cNvSpPr>
              <a:spLocks/>
            </p:cNvSpPr>
            <p:nvPr/>
          </p:nvSpPr>
          <p:spPr bwMode="auto">
            <a:xfrm>
              <a:off x="1650" y="1692"/>
              <a:ext cx="402" cy="1380"/>
            </a:xfrm>
            <a:custGeom>
              <a:avLst/>
              <a:gdLst>
                <a:gd name="T0" fmla="*/ 0 w 402"/>
                <a:gd name="T1" fmla="*/ 0 h 1380"/>
                <a:gd name="T2" fmla="*/ 402 w 402"/>
                <a:gd name="T3" fmla="*/ 702 h 1380"/>
                <a:gd name="T4" fmla="*/ 12 w 402"/>
                <a:gd name="T5" fmla="*/ 1380 h 1380"/>
                <a:gd name="T6" fmla="*/ 0 60000 65536"/>
                <a:gd name="T7" fmla="*/ 0 60000 65536"/>
                <a:gd name="T8" fmla="*/ 0 60000 65536"/>
                <a:gd name="T9" fmla="*/ 0 w 402"/>
                <a:gd name="T10" fmla="*/ 0 h 1380"/>
                <a:gd name="T11" fmla="*/ 402 w 402"/>
                <a:gd name="T12" fmla="*/ 1380 h 1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2" h="1380">
                  <a:moveTo>
                    <a:pt x="0" y="0"/>
                  </a:moveTo>
                  <a:lnTo>
                    <a:pt x="402" y="702"/>
                  </a:lnTo>
                  <a:lnTo>
                    <a:pt x="12" y="138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65594" name="Oval 58"/>
          <p:cNvSpPr>
            <a:spLocks noChangeArrowheads="1"/>
          </p:cNvSpPr>
          <p:nvPr/>
        </p:nvSpPr>
        <p:spPr bwMode="auto">
          <a:xfrm>
            <a:off x="2909888" y="3160713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595" name="Oval 59"/>
          <p:cNvSpPr>
            <a:spLocks noChangeArrowheads="1"/>
          </p:cNvSpPr>
          <p:nvPr/>
        </p:nvSpPr>
        <p:spPr bwMode="auto">
          <a:xfrm>
            <a:off x="3567113" y="4246563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3216275" y="836712"/>
            <a:ext cx="479425" cy="465137"/>
            <a:chOff x="1812" y="1675"/>
            <a:chExt cx="302" cy="293"/>
          </a:xfrm>
        </p:grpSpPr>
        <p:sp>
          <p:nvSpPr>
            <p:cNvPr id="35934" name="Rectangle 61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5935" name="Line 63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2982913" y="4357688"/>
            <a:ext cx="638175" cy="685800"/>
            <a:chOff x="1662" y="784"/>
            <a:chExt cx="402" cy="432"/>
          </a:xfrm>
        </p:grpSpPr>
        <p:sp>
          <p:nvSpPr>
            <p:cNvPr id="35932" name="Rectangle 3"/>
            <p:cNvSpPr>
              <a:spLocks noChangeArrowheads="1"/>
            </p:cNvSpPr>
            <p:nvPr/>
          </p:nvSpPr>
          <p:spPr bwMode="auto">
            <a:xfrm>
              <a:off x="1662" y="784"/>
              <a:ext cx="402" cy="432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933" name="Rectangle 64"/>
            <p:cNvSpPr>
              <a:spLocks noChangeArrowheads="1"/>
            </p:cNvSpPr>
            <p:nvPr/>
          </p:nvSpPr>
          <p:spPr bwMode="auto">
            <a:xfrm>
              <a:off x="1762" y="8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6959600" y="1919288"/>
            <a:ext cx="533400" cy="1249362"/>
            <a:chOff x="4170" y="881"/>
            <a:chExt cx="336" cy="787"/>
          </a:xfrm>
        </p:grpSpPr>
        <p:sp>
          <p:nvSpPr>
            <p:cNvPr id="35928" name="Line 66"/>
            <p:cNvSpPr>
              <a:spLocks noChangeShapeType="1"/>
            </p:cNvSpPr>
            <p:nvPr/>
          </p:nvSpPr>
          <p:spPr bwMode="auto">
            <a:xfrm flipV="1">
              <a:off x="4170" y="978"/>
              <a:ext cx="0" cy="504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9" name="Line 67"/>
            <p:cNvSpPr>
              <a:spLocks noChangeShapeType="1"/>
            </p:cNvSpPr>
            <p:nvPr/>
          </p:nvSpPr>
          <p:spPr bwMode="auto">
            <a:xfrm flipV="1">
              <a:off x="4506" y="1152"/>
              <a:ext cx="0" cy="51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30" name="Line 68"/>
            <p:cNvSpPr>
              <a:spLocks noChangeShapeType="1"/>
            </p:cNvSpPr>
            <p:nvPr/>
          </p:nvSpPr>
          <p:spPr bwMode="auto">
            <a:xfrm flipH="1" flipV="1">
              <a:off x="4174" y="1015"/>
              <a:ext cx="332" cy="191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31" name="Rectangle 69"/>
            <p:cNvSpPr>
              <a:spLocks noChangeArrowheads="1"/>
            </p:cNvSpPr>
            <p:nvPr/>
          </p:nvSpPr>
          <p:spPr bwMode="auto">
            <a:xfrm>
              <a:off x="4280" y="88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876925" y="2381250"/>
            <a:ext cx="0" cy="2035175"/>
            <a:chOff x="3488" y="1172"/>
            <a:chExt cx="0" cy="1282"/>
          </a:xfrm>
        </p:grpSpPr>
        <p:sp>
          <p:nvSpPr>
            <p:cNvPr id="35926" name="Line 26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7" name="Line 75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953250" y="3019425"/>
            <a:ext cx="0" cy="2035175"/>
            <a:chOff x="3488" y="1172"/>
            <a:chExt cx="0" cy="1282"/>
          </a:xfrm>
        </p:grpSpPr>
        <p:sp>
          <p:nvSpPr>
            <p:cNvPr id="35924" name="Line 78"/>
            <p:cNvSpPr>
              <a:spLocks noChangeShapeType="1"/>
            </p:cNvSpPr>
            <p:nvPr/>
          </p:nvSpPr>
          <p:spPr bwMode="auto">
            <a:xfrm>
              <a:off x="3488" y="1172"/>
              <a:ext cx="0" cy="128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5" name="Line 79"/>
            <p:cNvSpPr>
              <a:spLocks noChangeShapeType="1"/>
            </p:cNvSpPr>
            <p:nvPr/>
          </p:nvSpPr>
          <p:spPr bwMode="auto">
            <a:xfrm>
              <a:off x="3488" y="1562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7550150" y="3273425"/>
            <a:ext cx="901700" cy="1493838"/>
            <a:chOff x="4542" y="1734"/>
            <a:chExt cx="568" cy="941"/>
          </a:xfrm>
        </p:grpSpPr>
        <p:sp>
          <p:nvSpPr>
            <p:cNvPr id="35920" name="Line 73"/>
            <p:cNvSpPr>
              <a:spLocks noChangeShapeType="1"/>
            </p:cNvSpPr>
            <p:nvPr/>
          </p:nvSpPr>
          <p:spPr bwMode="auto">
            <a:xfrm>
              <a:off x="4542" y="1734"/>
              <a:ext cx="474" cy="27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1" name="Line 74"/>
            <p:cNvSpPr>
              <a:spLocks noChangeShapeType="1"/>
            </p:cNvSpPr>
            <p:nvPr/>
          </p:nvSpPr>
          <p:spPr bwMode="auto">
            <a:xfrm>
              <a:off x="4542" y="2412"/>
              <a:ext cx="456" cy="263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2" name="Line 80"/>
            <p:cNvSpPr>
              <a:spLocks noChangeShapeType="1"/>
            </p:cNvSpPr>
            <p:nvPr/>
          </p:nvSpPr>
          <p:spPr bwMode="auto">
            <a:xfrm>
              <a:off x="4962" y="1974"/>
              <a:ext cx="0" cy="678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23" name="Rectangle 81"/>
            <p:cNvSpPr>
              <a:spLocks noChangeArrowheads="1"/>
            </p:cNvSpPr>
            <p:nvPr/>
          </p:nvSpPr>
          <p:spPr bwMode="auto">
            <a:xfrm>
              <a:off x="4922" y="2207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y</a:t>
              </a:r>
            </a:p>
          </p:txBody>
        </p: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5338763" y="1208088"/>
            <a:ext cx="533400" cy="973137"/>
            <a:chOff x="3156" y="419"/>
            <a:chExt cx="336" cy="613"/>
          </a:xfrm>
        </p:grpSpPr>
        <p:sp>
          <p:nvSpPr>
            <p:cNvPr id="35916" name="Line 84"/>
            <p:cNvSpPr>
              <a:spLocks noChangeShapeType="1"/>
            </p:cNvSpPr>
            <p:nvPr/>
          </p:nvSpPr>
          <p:spPr bwMode="auto">
            <a:xfrm flipV="1">
              <a:off x="3156" y="546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7" name="Line 85"/>
            <p:cNvSpPr>
              <a:spLocks noChangeShapeType="1"/>
            </p:cNvSpPr>
            <p:nvPr/>
          </p:nvSpPr>
          <p:spPr bwMode="auto">
            <a:xfrm flipV="1">
              <a:off x="3492" y="732"/>
              <a:ext cx="0" cy="300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8" name="Line 86"/>
            <p:cNvSpPr>
              <a:spLocks noChangeShapeType="1"/>
            </p:cNvSpPr>
            <p:nvPr/>
          </p:nvSpPr>
          <p:spPr bwMode="auto">
            <a:xfrm flipH="1" flipV="1">
              <a:off x="3160" y="577"/>
              <a:ext cx="332" cy="191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9" name="Rectangle 87"/>
            <p:cNvSpPr>
              <a:spLocks noChangeArrowheads="1"/>
            </p:cNvSpPr>
            <p:nvPr/>
          </p:nvSpPr>
          <p:spPr bwMode="auto">
            <a:xfrm>
              <a:off x="3266" y="419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</p:grpSp>
      <p:sp>
        <p:nvSpPr>
          <p:cNvPr id="65626" name="Oval 90"/>
          <p:cNvSpPr>
            <a:spLocks noChangeArrowheads="1"/>
          </p:cNvSpPr>
          <p:nvPr/>
        </p:nvSpPr>
        <p:spPr bwMode="auto">
          <a:xfrm>
            <a:off x="6900863" y="288448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628" name="Oval 92"/>
          <p:cNvSpPr>
            <a:spLocks noChangeArrowheads="1"/>
          </p:cNvSpPr>
          <p:nvPr/>
        </p:nvSpPr>
        <p:spPr bwMode="auto">
          <a:xfrm>
            <a:off x="1671638" y="315118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 flipH="1">
            <a:off x="1054100" y="229320"/>
            <a:ext cx="647700" cy="1687512"/>
            <a:chOff x="1656" y="1241"/>
            <a:chExt cx="408" cy="1063"/>
          </a:xfrm>
        </p:grpSpPr>
        <p:sp>
          <p:nvSpPr>
            <p:cNvPr id="35912" name="Line 94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3" name="Line 95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4" name="Line 96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915" name="Rectangle 97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</p:grpSp>
      <p:sp>
        <p:nvSpPr>
          <p:cNvPr id="65634" name="Oval 98"/>
          <p:cNvSpPr>
            <a:spLocks noChangeArrowheads="1"/>
          </p:cNvSpPr>
          <p:nvPr/>
        </p:nvSpPr>
        <p:spPr bwMode="auto">
          <a:xfrm>
            <a:off x="5824538" y="2265363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2225675" y="476672"/>
            <a:ext cx="479425" cy="465137"/>
            <a:chOff x="1812" y="1675"/>
            <a:chExt cx="302" cy="293"/>
          </a:xfrm>
        </p:grpSpPr>
        <p:sp>
          <p:nvSpPr>
            <p:cNvPr id="35910" name="Rectangle 100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5911" name="Line 101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" name="Group 123"/>
          <p:cNvGrpSpPr>
            <a:grpSpLocks/>
          </p:cNvGrpSpPr>
          <p:nvPr/>
        </p:nvGrpSpPr>
        <p:grpSpPr bwMode="auto">
          <a:xfrm>
            <a:off x="1731169" y="4387850"/>
            <a:ext cx="1271587" cy="685800"/>
            <a:chOff x="861" y="784"/>
            <a:chExt cx="801" cy="432"/>
          </a:xfrm>
        </p:grpSpPr>
        <p:sp>
          <p:nvSpPr>
            <p:cNvPr id="35908" name="Rectangle 104"/>
            <p:cNvSpPr>
              <a:spLocks noChangeArrowheads="1"/>
            </p:cNvSpPr>
            <p:nvPr/>
          </p:nvSpPr>
          <p:spPr bwMode="auto">
            <a:xfrm>
              <a:off x="861" y="784"/>
              <a:ext cx="801" cy="432"/>
            </a:xfrm>
            <a:prstGeom prst="rect">
              <a:avLst/>
            </a:prstGeom>
            <a:solidFill>
              <a:srgbClr val="99FF99">
                <a:alpha val="50195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909" name="Rectangle 102"/>
            <p:cNvSpPr>
              <a:spLocks noChangeArrowheads="1"/>
            </p:cNvSpPr>
            <p:nvPr/>
          </p:nvSpPr>
          <p:spPr bwMode="auto">
            <a:xfrm>
              <a:off x="1138" y="8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B</a:t>
              </a:r>
            </a:p>
          </p:txBody>
        </p:sp>
      </p:grpSp>
      <p:grpSp>
        <p:nvGrpSpPr>
          <p:cNvPr id="15" name="Group 109"/>
          <p:cNvGrpSpPr>
            <a:grpSpLocks/>
          </p:cNvGrpSpPr>
          <p:nvPr/>
        </p:nvGrpSpPr>
        <p:grpSpPr bwMode="auto">
          <a:xfrm>
            <a:off x="3263900" y="2636912"/>
            <a:ext cx="455613" cy="415925"/>
            <a:chOff x="1842" y="2751"/>
            <a:chExt cx="287" cy="262"/>
          </a:xfrm>
        </p:grpSpPr>
        <p:sp>
          <p:nvSpPr>
            <p:cNvPr id="35906" name="Rectangle 107"/>
            <p:cNvSpPr>
              <a:spLocks noChangeArrowheads="1"/>
            </p:cNvSpPr>
            <p:nvPr/>
          </p:nvSpPr>
          <p:spPr bwMode="auto">
            <a:xfrm>
              <a:off x="1909" y="278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5907" name="Line 108"/>
            <p:cNvSpPr>
              <a:spLocks noChangeShapeType="1"/>
            </p:cNvSpPr>
            <p:nvPr/>
          </p:nvSpPr>
          <p:spPr bwMode="auto">
            <a:xfrm flipH="1" flipV="1">
              <a:off x="1842" y="2751"/>
              <a:ext cx="108" cy="1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" name="Group 110"/>
          <p:cNvGrpSpPr>
            <a:grpSpLocks/>
          </p:cNvGrpSpPr>
          <p:nvPr/>
        </p:nvGrpSpPr>
        <p:grpSpPr bwMode="auto">
          <a:xfrm>
            <a:off x="2316163" y="2603823"/>
            <a:ext cx="479425" cy="465137"/>
            <a:chOff x="1812" y="1675"/>
            <a:chExt cx="302" cy="293"/>
          </a:xfrm>
        </p:grpSpPr>
        <p:sp>
          <p:nvSpPr>
            <p:cNvPr id="35904" name="Rectangle 111"/>
            <p:cNvSpPr>
              <a:spLocks noChangeArrowheads="1"/>
            </p:cNvSpPr>
            <p:nvPr/>
          </p:nvSpPr>
          <p:spPr bwMode="auto">
            <a:xfrm>
              <a:off x="1894" y="1675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5905" name="Line 112"/>
            <p:cNvSpPr>
              <a:spLocks noChangeShapeType="1"/>
            </p:cNvSpPr>
            <p:nvPr/>
          </p:nvSpPr>
          <p:spPr bwMode="auto">
            <a:xfrm flipH="1">
              <a:off x="1812" y="1860"/>
              <a:ext cx="144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7" name="Group 143"/>
          <p:cNvGrpSpPr>
            <a:grpSpLocks/>
          </p:cNvGrpSpPr>
          <p:nvPr/>
        </p:nvGrpSpPr>
        <p:grpSpPr bwMode="auto">
          <a:xfrm>
            <a:off x="755650" y="1052736"/>
            <a:ext cx="646113" cy="1890713"/>
            <a:chOff x="262" y="1738"/>
            <a:chExt cx="407" cy="1191"/>
          </a:xfrm>
        </p:grpSpPr>
        <p:grpSp>
          <p:nvGrpSpPr>
            <p:cNvPr id="35898" name="Group 116"/>
            <p:cNvGrpSpPr>
              <a:grpSpLocks/>
            </p:cNvGrpSpPr>
            <p:nvPr/>
          </p:nvGrpSpPr>
          <p:grpSpPr bwMode="auto">
            <a:xfrm>
              <a:off x="406" y="1738"/>
              <a:ext cx="263" cy="272"/>
              <a:chOff x="406" y="1738"/>
              <a:chExt cx="263" cy="272"/>
            </a:xfrm>
          </p:grpSpPr>
          <p:sp>
            <p:nvSpPr>
              <p:cNvPr id="35902" name="Rectangle 114"/>
              <p:cNvSpPr>
                <a:spLocks noChangeArrowheads="1"/>
              </p:cNvSpPr>
              <p:nvPr/>
            </p:nvSpPr>
            <p:spPr bwMode="auto">
              <a:xfrm>
                <a:off x="406" y="173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35903" name="Line 115"/>
              <p:cNvSpPr>
                <a:spLocks noChangeShapeType="1"/>
              </p:cNvSpPr>
              <p:nvPr/>
            </p:nvSpPr>
            <p:spPr bwMode="auto">
              <a:xfrm>
                <a:off x="582" y="1875"/>
                <a:ext cx="87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5899" name="Group 120"/>
            <p:cNvGrpSpPr>
              <a:grpSpLocks/>
            </p:cNvGrpSpPr>
            <p:nvPr/>
          </p:nvGrpSpPr>
          <p:grpSpPr bwMode="auto">
            <a:xfrm>
              <a:off x="262" y="2634"/>
              <a:ext cx="335" cy="295"/>
              <a:chOff x="262" y="2634"/>
              <a:chExt cx="335" cy="295"/>
            </a:xfrm>
          </p:grpSpPr>
          <p:sp>
            <p:nvSpPr>
              <p:cNvPr id="35900" name="Rectangle 118"/>
              <p:cNvSpPr>
                <a:spLocks noChangeArrowheads="1"/>
              </p:cNvSpPr>
              <p:nvPr/>
            </p:nvSpPr>
            <p:spPr bwMode="auto">
              <a:xfrm>
                <a:off x="262" y="269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35901" name="Line 119"/>
              <p:cNvSpPr>
                <a:spLocks noChangeShapeType="1"/>
              </p:cNvSpPr>
              <p:nvPr/>
            </p:nvSpPr>
            <p:spPr bwMode="auto">
              <a:xfrm flipV="1">
                <a:off x="426" y="2634"/>
                <a:ext cx="171" cy="1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20" name="Group 122"/>
          <p:cNvGrpSpPr>
            <a:grpSpLocks/>
          </p:cNvGrpSpPr>
          <p:nvPr/>
        </p:nvGrpSpPr>
        <p:grpSpPr bwMode="auto">
          <a:xfrm>
            <a:off x="1043608" y="4387850"/>
            <a:ext cx="642937" cy="685800"/>
            <a:chOff x="453" y="784"/>
            <a:chExt cx="405" cy="432"/>
          </a:xfrm>
        </p:grpSpPr>
        <p:sp>
          <p:nvSpPr>
            <p:cNvPr id="35896" name="Rectangle 103"/>
            <p:cNvSpPr>
              <a:spLocks noChangeArrowheads="1"/>
            </p:cNvSpPr>
            <p:nvPr/>
          </p:nvSpPr>
          <p:spPr bwMode="auto">
            <a:xfrm>
              <a:off x="453" y="784"/>
              <a:ext cx="405" cy="432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381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897" name="Rectangle 121"/>
            <p:cNvSpPr>
              <a:spLocks noChangeArrowheads="1"/>
            </p:cNvSpPr>
            <p:nvPr/>
          </p:nvSpPr>
          <p:spPr bwMode="auto">
            <a:xfrm>
              <a:off x="538" y="89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cs typeface="Arial" charset="0"/>
                </a:rPr>
                <a:t>C</a:t>
              </a:r>
            </a:p>
          </p:txBody>
        </p:sp>
      </p:grpSp>
      <p:grpSp>
        <p:nvGrpSpPr>
          <p:cNvPr id="21" name="Group 130"/>
          <p:cNvGrpSpPr>
            <a:grpSpLocks/>
          </p:cNvGrpSpPr>
          <p:nvPr/>
        </p:nvGrpSpPr>
        <p:grpSpPr bwMode="auto">
          <a:xfrm>
            <a:off x="1043608" y="4380334"/>
            <a:ext cx="2552700" cy="704850"/>
            <a:chOff x="450" y="774"/>
            <a:chExt cx="1608" cy="444"/>
          </a:xfrm>
        </p:grpSpPr>
        <p:sp>
          <p:nvSpPr>
            <p:cNvPr id="35893" name="Rectangle 125"/>
            <p:cNvSpPr>
              <a:spLocks noChangeArrowheads="1"/>
            </p:cNvSpPr>
            <p:nvPr/>
          </p:nvSpPr>
          <p:spPr bwMode="auto">
            <a:xfrm>
              <a:off x="450" y="780"/>
              <a:ext cx="1608" cy="438"/>
            </a:xfrm>
            <a:prstGeom prst="rect">
              <a:avLst/>
            </a:prstGeom>
            <a:noFill/>
            <a:ln w="381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894" name="Line 128"/>
            <p:cNvSpPr>
              <a:spLocks noChangeShapeType="1"/>
            </p:cNvSpPr>
            <p:nvPr/>
          </p:nvSpPr>
          <p:spPr bwMode="auto">
            <a:xfrm flipV="1">
              <a:off x="864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95" name="Line 129"/>
            <p:cNvSpPr>
              <a:spLocks noChangeShapeType="1"/>
            </p:cNvSpPr>
            <p:nvPr/>
          </p:nvSpPr>
          <p:spPr bwMode="auto">
            <a:xfrm flipV="1">
              <a:off x="1656" y="774"/>
              <a:ext cx="0" cy="44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71"/>
          <p:cNvGrpSpPr>
            <a:grpSpLocks/>
          </p:cNvGrpSpPr>
          <p:nvPr/>
        </p:nvGrpSpPr>
        <p:grpSpPr bwMode="auto">
          <a:xfrm>
            <a:off x="2968625" y="260648"/>
            <a:ext cx="647700" cy="1687512"/>
            <a:chOff x="1656" y="1241"/>
            <a:chExt cx="408" cy="1063"/>
          </a:xfrm>
        </p:grpSpPr>
        <p:sp>
          <p:nvSpPr>
            <p:cNvPr id="35889" name="Line 50"/>
            <p:cNvSpPr>
              <a:spLocks noChangeShapeType="1"/>
            </p:cNvSpPr>
            <p:nvPr/>
          </p:nvSpPr>
          <p:spPr bwMode="auto">
            <a:xfrm>
              <a:off x="1656" y="1410"/>
              <a:ext cx="0" cy="21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90" name="Line 51"/>
            <p:cNvSpPr>
              <a:spLocks noChangeShapeType="1"/>
            </p:cNvSpPr>
            <p:nvPr/>
          </p:nvSpPr>
          <p:spPr bwMode="auto">
            <a:xfrm flipV="1">
              <a:off x="2064" y="1398"/>
              <a:ext cx="0" cy="906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91" name="Line 52"/>
            <p:cNvSpPr>
              <a:spLocks noChangeShapeType="1"/>
            </p:cNvSpPr>
            <p:nvPr/>
          </p:nvSpPr>
          <p:spPr bwMode="auto">
            <a:xfrm flipH="1">
              <a:off x="1656" y="1446"/>
              <a:ext cx="40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92" name="Rectangle 53"/>
            <p:cNvSpPr>
              <a:spLocks noChangeArrowheads="1"/>
            </p:cNvSpPr>
            <p:nvPr/>
          </p:nvSpPr>
          <p:spPr bwMode="auto">
            <a:xfrm>
              <a:off x="1748" y="124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x</a:t>
              </a:r>
            </a:p>
          </p:txBody>
        </p:sp>
      </p:grpSp>
      <p:grpSp>
        <p:nvGrpSpPr>
          <p:cNvPr id="23" name="Group 72"/>
          <p:cNvGrpSpPr>
            <a:grpSpLocks/>
          </p:cNvGrpSpPr>
          <p:nvPr/>
        </p:nvGrpSpPr>
        <p:grpSpPr bwMode="auto">
          <a:xfrm>
            <a:off x="2997200" y="893465"/>
            <a:ext cx="1104900" cy="1095375"/>
            <a:chOff x="1674" y="1686"/>
            <a:chExt cx="696" cy="690"/>
          </a:xfrm>
        </p:grpSpPr>
        <p:sp>
          <p:nvSpPr>
            <p:cNvPr id="35885" name="Line 55"/>
            <p:cNvSpPr>
              <a:spLocks noChangeShapeType="1"/>
            </p:cNvSpPr>
            <p:nvPr/>
          </p:nvSpPr>
          <p:spPr bwMode="auto">
            <a:xfrm rot="16200000" flipH="1">
              <a:off x="1974" y="2028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86" name="Line 56"/>
            <p:cNvSpPr>
              <a:spLocks noChangeShapeType="1"/>
            </p:cNvSpPr>
            <p:nvPr/>
          </p:nvSpPr>
          <p:spPr bwMode="auto">
            <a:xfrm>
              <a:off x="2082" y="2376"/>
              <a:ext cx="288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87" name="Rectangle 57"/>
            <p:cNvSpPr>
              <a:spLocks noChangeArrowheads="1"/>
            </p:cNvSpPr>
            <p:nvPr/>
          </p:nvSpPr>
          <p:spPr bwMode="auto">
            <a:xfrm rot="-5400000">
              <a:off x="2110" y="192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3300"/>
                  </a:solidFill>
                  <a:latin typeface="Arial" charset="0"/>
                  <a:cs typeface="Arial" charset="0"/>
                </a:rPr>
                <a:t>y</a:t>
              </a:r>
            </a:p>
          </p:txBody>
        </p:sp>
        <p:sp>
          <p:nvSpPr>
            <p:cNvPr id="35888" name="Line 54"/>
            <p:cNvSpPr>
              <a:spLocks noChangeShapeType="1"/>
            </p:cNvSpPr>
            <p:nvPr/>
          </p:nvSpPr>
          <p:spPr bwMode="auto">
            <a:xfrm>
              <a:off x="1674" y="1686"/>
              <a:ext cx="684" cy="0"/>
            </a:xfrm>
            <a:prstGeom prst="line">
              <a:avLst/>
            </a:prstGeom>
            <a:noFill/>
            <a:ln w="127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4" name="Group 131"/>
          <p:cNvGrpSpPr>
            <a:grpSpLocks/>
          </p:cNvGrpSpPr>
          <p:nvPr/>
        </p:nvGrpSpPr>
        <p:grpSpPr bwMode="auto">
          <a:xfrm>
            <a:off x="3548063" y="2389188"/>
            <a:ext cx="3994150" cy="890587"/>
            <a:chOff x="2021" y="1177"/>
            <a:chExt cx="2516" cy="561"/>
          </a:xfrm>
        </p:grpSpPr>
        <p:sp>
          <p:nvSpPr>
            <p:cNvPr id="35882" name="Oval 40"/>
            <p:cNvSpPr>
              <a:spLocks noChangeArrowheads="1"/>
            </p:cNvSpPr>
            <p:nvPr/>
          </p:nvSpPr>
          <p:spPr bwMode="auto">
            <a:xfrm>
              <a:off x="4469" y="1675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883" name="Oval 8"/>
            <p:cNvSpPr>
              <a:spLocks noChangeArrowheads="1"/>
            </p:cNvSpPr>
            <p:nvPr/>
          </p:nvSpPr>
          <p:spPr bwMode="auto">
            <a:xfrm>
              <a:off x="2027" y="1663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884" name="Oval 38"/>
            <p:cNvSpPr>
              <a:spLocks noChangeArrowheads="1"/>
            </p:cNvSpPr>
            <p:nvPr/>
          </p:nvSpPr>
          <p:spPr bwMode="auto">
            <a:xfrm>
              <a:off x="2021" y="1177"/>
              <a:ext cx="68" cy="63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25" name="Group 139"/>
          <p:cNvGrpSpPr>
            <a:grpSpLocks/>
          </p:cNvGrpSpPr>
          <p:nvPr/>
        </p:nvGrpSpPr>
        <p:grpSpPr bwMode="auto">
          <a:xfrm>
            <a:off x="5332413" y="3073400"/>
            <a:ext cx="2160587" cy="1247775"/>
            <a:chOff x="3145" y="1608"/>
            <a:chExt cx="1361" cy="786"/>
          </a:xfrm>
        </p:grpSpPr>
        <p:sp>
          <p:nvSpPr>
            <p:cNvPr id="35880" name="Line 136"/>
            <p:cNvSpPr>
              <a:spLocks noChangeShapeType="1"/>
            </p:cNvSpPr>
            <p:nvPr/>
          </p:nvSpPr>
          <p:spPr bwMode="auto">
            <a:xfrm flipH="1" flipV="1">
              <a:off x="3145" y="1608"/>
              <a:ext cx="1361" cy="78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81" name="Line 137"/>
            <p:cNvSpPr>
              <a:spLocks noChangeShapeType="1"/>
            </p:cNvSpPr>
            <p:nvPr/>
          </p:nvSpPr>
          <p:spPr bwMode="auto">
            <a:xfrm flipH="1" flipV="1">
              <a:off x="3547" y="1842"/>
              <a:ext cx="395" cy="2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5627" name="Oval 91"/>
          <p:cNvSpPr>
            <a:spLocks noChangeArrowheads="1"/>
          </p:cNvSpPr>
          <p:nvPr/>
        </p:nvSpPr>
        <p:spPr bwMode="auto">
          <a:xfrm>
            <a:off x="7434263" y="425608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676" name="Oval 140"/>
          <p:cNvSpPr>
            <a:spLocks noChangeArrowheads="1"/>
          </p:cNvSpPr>
          <p:nvPr/>
        </p:nvSpPr>
        <p:spPr bwMode="auto">
          <a:xfrm>
            <a:off x="6900863" y="507523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677" name="Oval 141"/>
          <p:cNvSpPr>
            <a:spLocks noChangeArrowheads="1"/>
          </p:cNvSpPr>
          <p:nvPr/>
        </p:nvSpPr>
        <p:spPr bwMode="auto">
          <a:xfrm>
            <a:off x="5824538" y="446563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65678" name="Oval 142"/>
          <p:cNvSpPr>
            <a:spLocks noChangeArrowheads="1"/>
          </p:cNvSpPr>
          <p:nvPr/>
        </p:nvSpPr>
        <p:spPr bwMode="auto">
          <a:xfrm>
            <a:off x="5272088" y="3017838"/>
            <a:ext cx="107950" cy="100012"/>
          </a:xfrm>
          <a:prstGeom prst="ellipse">
            <a:avLst/>
          </a:prstGeom>
          <a:solidFill>
            <a:srgbClr val="99FF99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35879" name="Rectangle 144"/>
          <p:cNvSpPr>
            <a:spLocks noChangeArrowheads="1"/>
          </p:cNvSpPr>
          <p:nvPr/>
        </p:nvSpPr>
        <p:spPr bwMode="auto">
          <a:xfrm>
            <a:off x="3082131" y="77108"/>
            <a:ext cx="5776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Example 3 :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Object has inclined surfaces</a:t>
            </a:r>
            <a:endParaRPr lang="en-US" sz="24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6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662" grpId="0" animBg="1"/>
      <p:bldP spid="65564" grpId="0" animBg="1"/>
      <p:bldP spid="65568" grpId="0" animBg="1"/>
      <p:bldP spid="65569" grpId="0" animBg="1"/>
      <p:bldP spid="65570" grpId="0" animBg="1"/>
      <p:bldP spid="65594" grpId="0" animBg="1"/>
      <p:bldP spid="65595" grpId="0" animBg="1"/>
      <p:bldP spid="65626" grpId="0" animBg="1"/>
      <p:bldP spid="65628" grpId="0" animBg="1"/>
      <p:bldP spid="65634" grpId="0" animBg="1"/>
      <p:bldP spid="65627" grpId="0" animBg="1"/>
      <p:bldP spid="65676" grpId="0" animBg="1"/>
      <p:bldP spid="65677" grpId="0" animBg="1"/>
      <p:bldP spid="656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90" name="Freeform 146"/>
          <p:cNvSpPr>
            <a:spLocks/>
          </p:cNvSpPr>
          <p:nvPr/>
        </p:nvSpPr>
        <p:spPr bwMode="auto">
          <a:xfrm>
            <a:off x="4756150" y="4703763"/>
            <a:ext cx="3338513" cy="1163637"/>
          </a:xfrm>
          <a:custGeom>
            <a:avLst/>
            <a:gdLst>
              <a:gd name="T0" fmla="*/ 0 w 1732"/>
              <a:gd name="T1" fmla="*/ 296 h 604"/>
              <a:gd name="T2" fmla="*/ 188 w 1732"/>
              <a:gd name="T3" fmla="*/ 340 h 604"/>
              <a:gd name="T4" fmla="*/ 456 w 1732"/>
              <a:gd name="T5" fmla="*/ 372 h 604"/>
              <a:gd name="T6" fmla="*/ 768 w 1732"/>
              <a:gd name="T7" fmla="*/ 396 h 604"/>
              <a:gd name="T8" fmla="*/ 1080 w 1732"/>
              <a:gd name="T9" fmla="*/ 408 h 604"/>
              <a:gd name="T10" fmla="*/ 1336 w 1732"/>
              <a:gd name="T11" fmla="*/ 444 h 604"/>
              <a:gd name="T12" fmla="*/ 1552 w 1732"/>
              <a:gd name="T13" fmla="*/ 512 h 604"/>
              <a:gd name="T14" fmla="*/ 1732 w 1732"/>
              <a:gd name="T15" fmla="*/ 604 h 604"/>
              <a:gd name="T16" fmla="*/ 1732 w 1732"/>
              <a:gd name="T17" fmla="*/ 308 h 604"/>
              <a:gd name="T18" fmla="*/ 1548 w 1732"/>
              <a:gd name="T19" fmla="*/ 212 h 604"/>
              <a:gd name="T20" fmla="*/ 1340 w 1732"/>
              <a:gd name="T21" fmla="*/ 144 h 604"/>
              <a:gd name="T22" fmla="*/ 1076 w 1732"/>
              <a:gd name="T23" fmla="*/ 112 h 604"/>
              <a:gd name="T24" fmla="*/ 764 w 1732"/>
              <a:gd name="T25" fmla="*/ 100 h 604"/>
              <a:gd name="T26" fmla="*/ 460 w 1732"/>
              <a:gd name="T27" fmla="*/ 76 h 604"/>
              <a:gd name="T28" fmla="*/ 192 w 1732"/>
              <a:gd name="T29" fmla="*/ 48 h 604"/>
              <a:gd name="T30" fmla="*/ 0 w 1732"/>
              <a:gd name="T31" fmla="*/ 0 h 604"/>
              <a:gd name="T32" fmla="*/ 0 w 1732"/>
              <a:gd name="T33" fmla="*/ 296 h 60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32"/>
              <a:gd name="T52" fmla="*/ 0 h 604"/>
              <a:gd name="T53" fmla="*/ 1732 w 1732"/>
              <a:gd name="T54" fmla="*/ 604 h 60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32" h="604">
                <a:moveTo>
                  <a:pt x="0" y="296"/>
                </a:moveTo>
                <a:lnTo>
                  <a:pt x="188" y="340"/>
                </a:lnTo>
                <a:lnTo>
                  <a:pt x="456" y="372"/>
                </a:lnTo>
                <a:lnTo>
                  <a:pt x="768" y="396"/>
                </a:lnTo>
                <a:lnTo>
                  <a:pt x="1080" y="408"/>
                </a:lnTo>
                <a:lnTo>
                  <a:pt x="1336" y="444"/>
                </a:lnTo>
                <a:lnTo>
                  <a:pt x="1552" y="512"/>
                </a:lnTo>
                <a:lnTo>
                  <a:pt x="1732" y="604"/>
                </a:lnTo>
                <a:lnTo>
                  <a:pt x="1732" y="308"/>
                </a:lnTo>
                <a:lnTo>
                  <a:pt x="1548" y="212"/>
                </a:lnTo>
                <a:lnTo>
                  <a:pt x="1340" y="144"/>
                </a:lnTo>
                <a:lnTo>
                  <a:pt x="1076" y="112"/>
                </a:lnTo>
                <a:lnTo>
                  <a:pt x="764" y="100"/>
                </a:lnTo>
                <a:lnTo>
                  <a:pt x="460" y="76"/>
                </a:lnTo>
                <a:lnTo>
                  <a:pt x="192" y="48"/>
                </a:lnTo>
                <a:lnTo>
                  <a:pt x="0" y="0"/>
                </a:lnTo>
                <a:lnTo>
                  <a:pt x="0" y="296"/>
                </a:lnTo>
                <a:close/>
              </a:path>
            </a:pathLst>
          </a:custGeom>
          <a:solidFill>
            <a:srgbClr val="CCECFF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84" name="Line 140"/>
          <p:cNvSpPr>
            <a:spLocks noChangeShapeType="1"/>
          </p:cNvSpPr>
          <p:nvPr/>
        </p:nvSpPr>
        <p:spPr bwMode="auto">
          <a:xfrm flipV="1">
            <a:off x="7735888" y="5127625"/>
            <a:ext cx="0" cy="561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5" name="Freeform 121"/>
          <p:cNvSpPr>
            <a:spLocks/>
          </p:cNvSpPr>
          <p:nvPr/>
        </p:nvSpPr>
        <p:spPr bwMode="auto">
          <a:xfrm>
            <a:off x="4740275" y="3840163"/>
            <a:ext cx="3676650" cy="1457325"/>
          </a:xfrm>
          <a:custGeom>
            <a:avLst/>
            <a:gdLst>
              <a:gd name="T0" fmla="*/ 1732 w 1908"/>
              <a:gd name="T1" fmla="*/ 756 h 756"/>
              <a:gd name="T2" fmla="*/ 1544 w 1908"/>
              <a:gd name="T3" fmla="*/ 660 h 756"/>
              <a:gd name="T4" fmla="*/ 1336 w 1908"/>
              <a:gd name="T5" fmla="*/ 596 h 756"/>
              <a:gd name="T6" fmla="*/ 1080 w 1908"/>
              <a:gd name="T7" fmla="*/ 560 h 756"/>
              <a:gd name="T8" fmla="*/ 756 w 1908"/>
              <a:gd name="T9" fmla="*/ 544 h 756"/>
              <a:gd name="T10" fmla="*/ 448 w 1908"/>
              <a:gd name="T11" fmla="*/ 520 h 756"/>
              <a:gd name="T12" fmla="*/ 192 w 1908"/>
              <a:gd name="T13" fmla="*/ 492 h 756"/>
              <a:gd name="T14" fmla="*/ 0 w 1908"/>
              <a:gd name="T15" fmla="*/ 448 h 756"/>
              <a:gd name="T16" fmla="*/ 768 w 1908"/>
              <a:gd name="T17" fmla="*/ 0 h 756"/>
              <a:gd name="T18" fmla="*/ 1908 w 1908"/>
              <a:gd name="T19" fmla="*/ 660 h 756"/>
              <a:gd name="T20" fmla="*/ 1732 w 1908"/>
              <a:gd name="T21" fmla="*/ 756 h 7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08"/>
              <a:gd name="T34" fmla="*/ 0 h 756"/>
              <a:gd name="T35" fmla="*/ 1908 w 1908"/>
              <a:gd name="T36" fmla="*/ 756 h 75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08" h="756">
                <a:moveTo>
                  <a:pt x="1732" y="756"/>
                </a:moveTo>
                <a:lnTo>
                  <a:pt x="1544" y="660"/>
                </a:lnTo>
                <a:lnTo>
                  <a:pt x="1336" y="596"/>
                </a:lnTo>
                <a:lnTo>
                  <a:pt x="1080" y="560"/>
                </a:lnTo>
                <a:lnTo>
                  <a:pt x="756" y="544"/>
                </a:lnTo>
                <a:lnTo>
                  <a:pt x="448" y="520"/>
                </a:lnTo>
                <a:lnTo>
                  <a:pt x="192" y="492"/>
                </a:lnTo>
                <a:lnTo>
                  <a:pt x="0" y="448"/>
                </a:lnTo>
                <a:lnTo>
                  <a:pt x="768" y="0"/>
                </a:lnTo>
                <a:lnTo>
                  <a:pt x="1908" y="660"/>
                </a:lnTo>
                <a:lnTo>
                  <a:pt x="1732" y="756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382" name="Freeform 38"/>
          <p:cNvSpPr>
            <a:spLocks/>
          </p:cNvSpPr>
          <p:nvPr/>
        </p:nvSpPr>
        <p:spPr bwMode="auto">
          <a:xfrm>
            <a:off x="5407025" y="1092200"/>
            <a:ext cx="2535238" cy="1728788"/>
          </a:xfrm>
          <a:custGeom>
            <a:avLst/>
            <a:gdLst>
              <a:gd name="T0" fmla="*/ 4 w 1316"/>
              <a:gd name="T1" fmla="*/ 0 h 897"/>
              <a:gd name="T2" fmla="*/ 1316 w 1316"/>
              <a:gd name="T3" fmla="*/ 0 h 897"/>
              <a:gd name="T4" fmla="*/ 1316 w 1316"/>
              <a:gd name="T5" fmla="*/ 200 h 897"/>
              <a:gd name="T6" fmla="*/ 1256 w 1316"/>
              <a:gd name="T7" fmla="*/ 204 h 897"/>
              <a:gd name="T8" fmla="*/ 1156 w 1316"/>
              <a:gd name="T9" fmla="*/ 212 h 897"/>
              <a:gd name="T10" fmla="*/ 1092 w 1316"/>
              <a:gd name="T11" fmla="*/ 225 h 897"/>
              <a:gd name="T12" fmla="*/ 1004 w 1316"/>
              <a:gd name="T13" fmla="*/ 248 h 897"/>
              <a:gd name="T14" fmla="*/ 920 w 1316"/>
              <a:gd name="T15" fmla="*/ 288 h 897"/>
              <a:gd name="T16" fmla="*/ 848 w 1316"/>
              <a:gd name="T17" fmla="*/ 324 h 897"/>
              <a:gd name="T18" fmla="*/ 759 w 1316"/>
              <a:gd name="T19" fmla="*/ 381 h 897"/>
              <a:gd name="T20" fmla="*/ 668 w 1316"/>
              <a:gd name="T21" fmla="*/ 452 h 897"/>
              <a:gd name="T22" fmla="*/ 576 w 1316"/>
              <a:gd name="T23" fmla="*/ 540 h 897"/>
              <a:gd name="T24" fmla="*/ 516 w 1316"/>
              <a:gd name="T25" fmla="*/ 596 h 897"/>
              <a:gd name="T26" fmla="*/ 440 w 1316"/>
              <a:gd name="T27" fmla="*/ 664 h 897"/>
              <a:gd name="T28" fmla="*/ 360 w 1316"/>
              <a:gd name="T29" fmla="*/ 732 h 897"/>
              <a:gd name="T30" fmla="*/ 268 w 1316"/>
              <a:gd name="T31" fmla="*/ 788 h 897"/>
              <a:gd name="T32" fmla="*/ 176 w 1316"/>
              <a:gd name="T33" fmla="*/ 844 h 897"/>
              <a:gd name="T34" fmla="*/ 52 w 1316"/>
              <a:gd name="T35" fmla="*/ 888 h 897"/>
              <a:gd name="T36" fmla="*/ 0 w 1316"/>
              <a:gd name="T37" fmla="*/ 897 h 897"/>
              <a:gd name="T38" fmla="*/ 4 w 1316"/>
              <a:gd name="T39" fmla="*/ 0 h 8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16"/>
              <a:gd name="T61" fmla="*/ 0 h 897"/>
              <a:gd name="T62" fmla="*/ 1316 w 1316"/>
              <a:gd name="T63" fmla="*/ 897 h 89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16" h="897">
                <a:moveTo>
                  <a:pt x="4" y="0"/>
                </a:moveTo>
                <a:lnTo>
                  <a:pt x="1316" y="0"/>
                </a:lnTo>
                <a:lnTo>
                  <a:pt x="1316" y="200"/>
                </a:lnTo>
                <a:lnTo>
                  <a:pt x="1256" y="204"/>
                </a:lnTo>
                <a:lnTo>
                  <a:pt x="1156" y="212"/>
                </a:lnTo>
                <a:lnTo>
                  <a:pt x="1092" y="225"/>
                </a:lnTo>
                <a:lnTo>
                  <a:pt x="1004" y="248"/>
                </a:lnTo>
                <a:lnTo>
                  <a:pt x="920" y="288"/>
                </a:lnTo>
                <a:lnTo>
                  <a:pt x="848" y="324"/>
                </a:lnTo>
                <a:lnTo>
                  <a:pt x="759" y="381"/>
                </a:lnTo>
                <a:lnTo>
                  <a:pt x="668" y="452"/>
                </a:lnTo>
                <a:lnTo>
                  <a:pt x="576" y="540"/>
                </a:lnTo>
                <a:lnTo>
                  <a:pt x="516" y="596"/>
                </a:lnTo>
                <a:lnTo>
                  <a:pt x="440" y="664"/>
                </a:lnTo>
                <a:lnTo>
                  <a:pt x="360" y="732"/>
                </a:lnTo>
                <a:lnTo>
                  <a:pt x="268" y="788"/>
                </a:lnTo>
                <a:lnTo>
                  <a:pt x="176" y="844"/>
                </a:lnTo>
                <a:lnTo>
                  <a:pt x="52" y="888"/>
                </a:lnTo>
                <a:lnTo>
                  <a:pt x="0" y="897"/>
                </a:lnTo>
                <a:lnTo>
                  <a:pt x="4" y="0"/>
                </a:lnTo>
                <a:close/>
              </a:path>
            </a:pathLst>
          </a:custGeom>
          <a:solidFill>
            <a:srgbClr val="99FF99">
              <a:alpha val="50195"/>
            </a:srgb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5411788" y="3103563"/>
            <a:ext cx="2527300" cy="577850"/>
          </a:xfrm>
          <a:prstGeom prst="rect">
            <a:avLst/>
          </a:prstGeom>
          <a:solidFill>
            <a:srgbClr val="CCECFF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V="1">
            <a:off x="5770563" y="2589213"/>
            <a:ext cx="0" cy="11223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 flipV="1">
            <a:off x="6135688" y="2352675"/>
            <a:ext cx="0" cy="13620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 flipV="1">
            <a:off x="6499225" y="2039938"/>
            <a:ext cx="0" cy="1709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 flipV="1">
            <a:off x="6858000" y="1704975"/>
            <a:ext cx="0" cy="20367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 flipV="1">
            <a:off x="7216775" y="1525588"/>
            <a:ext cx="0" cy="22161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 flipV="1">
            <a:off x="7580313" y="1422400"/>
            <a:ext cx="0" cy="23193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 flipV="1">
            <a:off x="7939088" y="1387475"/>
            <a:ext cx="0" cy="23336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 flipV="1">
            <a:off x="5407025" y="2670175"/>
            <a:ext cx="0" cy="1074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5407025" y="2820988"/>
            <a:ext cx="26654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5599113" y="2698750"/>
            <a:ext cx="2468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5986463" y="2473325"/>
            <a:ext cx="2087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6369050" y="2144713"/>
            <a:ext cx="17049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00" name="Line 56"/>
          <p:cNvSpPr>
            <a:spLocks noChangeShapeType="1"/>
          </p:cNvSpPr>
          <p:nvPr/>
        </p:nvSpPr>
        <p:spPr bwMode="auto">
          <a:xfrm>
            <a:off x="6721475" y="1831975"/>
            <a:ext cx="13525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7050088" y="1630363"/>
            <a:ext cx="10175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>
            <a:off x="7380288" y="1514475"/>
            <a:ext cx="6937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03" name="Oval 59"/>
          <p:cNvSpPr>
            <a:spLocks noChangeArrowheads="1"/>
          </p:cNvSpPr>
          <p:nvPr/>
        </p:nvSpPr>
        <p:spPr bwMode="auto">
          <a:xfrm>
            <a:off x="5724525" y="2659063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4" name="Oval 60"/>
          <p:cNvSpPr>
            <a:spLocks noChangeArrowheads="1"/>
          </p:cNvSpPr>
          <p:nvPr/>
        </p:nvSpPr>
        <p:spPr bwMode="auto">
          <a:xfrm>
            <a:off x="5372100" y="2768600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5" name="Oval 61"/>
          <p:cNvSpPr>
            <a:spLocks noChangeArrowheads="1"/>
          </p:cNvSpPr>
          <p:nvPr/>
        </p:nvSpPr>
        <p:spPr bwMode="auto">
          <a:xfrm>
            <a:off x="6453188" y="2103438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6" name="Oval 62"/>
          <p:cNvSpPr>
            <a:spLocks noChangeArrowheads="1"/>
          </p:cNvSpPr>
          <p:nvPr/>
        </p:nvSpPr>
        <p:spPr bwMode="auto">
          <a:xfrm>
            <a:off x="6094413" y="2438400"/>
            <a:ext cx="73025" cy="74613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7" name="Oval 63"/>
          <p:cNvSpPr>
            <a:spLocks noChangeArrowheads="1"/>
          </p:cNvSpPr>
          <p:nvPr/>
        </p:nvSpPr>
        <p:spPr bwMode="auto">
          <a:xfrm>
            <a:off x="6816725" y="1792288"/>
            <a:ext cx="74613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8" name="Oval 64"/>
          <p:cNvSpPr>
            <a:spLocks noChangeArrowheads="1"/>
          </p:cNvSpPr>
          <p:nvPr/>
        </p:nvSpPr>
        <p:spPr bwMode="auto">
          <a:xfrm>
            <a:off x="7175500" y="1589088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09" name="Oval 65"/>
          <p:cNvSpPr>
            <a:spLocks noChangeArrowheads="1"/>
          </p:cNvSpPr>
          <p:nvPr/>
        </p:nvSpPr>
        <p:spPr bwMode="auto">
          <a:xfrm>
            <a:off x="7540625" y="1468438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10" name="Oval 66"/>
          <p:cNvSpPr>
            <a:spLocks noChangeArrowheads="1"/>
          </p:cNvSpPr>
          <p:nvPr/>
        </p:nvSpPr>
        <p:spPr bwMode="auto">
          <a:xfrm>
            <a:off x="7904163" y="1416050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4588073" y="3861048"/>
            <a:ext cx="4016375" cy="2259012"/>
            <a:chOff x="2975" y="2395"/>
            <a:chExt cx="2530" cy="1423"/>
          </a:xfrm>
        </p:grpSpPr>
        <p:sp>
          <p:nvSpPr>
            <p:cNvPr id="41036" name="Line 124"/>
            <p:cNvSpPr>
              <a:spLocks noChangeShapeType="1"/>
            </p:cNvSpPr>
            <p:nvPr/>
          </p:nvSpPr>
          <p:spPr bwMode="auto">
            <a:xfrm rot="3600000" flipV="1">
              <a:off x="3549" y="2482"/>
              <a:ext cx="1" cy="108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7" name="Line 125"/>
            <p:cNvSpPr>
              <a:spLocks noChangeShapeType="1"/>
            </p:cNvSpPr>
            <p:nvPr/>
          </p:nvSpPr>
          <p:spPr bwMode="auto">
            <a:xfrm rot="1800000">
              <a:off x="3903" y="3153"/>
              <a:ext cx="1597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8" name="Line 147"/>
            <p:cNvSpPr>
              <a:spLocks noChangeShapeType="1"/>
            </p:cNvSpPr>
            <p:nvPr/>
          </p:nvSpPr>
          <p:spPr bwMode="auto">
            <a:xfrm flipV="1">
              <a:off x="4021" y="2395"/>
              <a:ext cx="0" cy="3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auto">
            <a:xfrm rot="3600000" flipV="1">
              <a:off x="3554" y="2123"/>
              <a:ext cx="1" cy="108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auto">
            <a:xfrm rot="1800000">
              <a:off x="3908" y="2793"/>
              <a:ext cx="1597" cy="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1" name="Line 75"/>
            <p:cNvSpPr>
              <a:spLocks noChangeShapeType="1"/>
            </p:cNvSpPr>
            <p:nvPr/>
          </p:nvSpPr>
          <p:spPr bwMode="auto">
            <a:xfrm flipV="1">
              <a:off x="3087" y="2939"/>
              <a:ext cx="0" cy="3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2" name="Line 78"/>
            <p:cNvSpPr>
              <a:spLocks noChangeShapeType="1"/>
            </p:cNvSpPr>
            <p:nvPr/>
          </p:nvSpPr>
          <p:spPr bwMode="auto">
            <a:xfrm rot="1800000">
              <a:off x="2975" y="3691"/>
              <a:ext cx="1598" cy="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3" name="Line 82"/>
            <p:cNvSpPr>
              <a:spLocks noChangeShapeType="1"/>
            </p:cNvSpPr>
            <p:nvPr/>
          </p:nvSpPr>
          <p:spPr bwMode="auto">
            <a:xfrm flipV="1">
              <a:off x="5408" y="3191"/>
              <a:ext cx="0" cy="36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4" name="Line 83"/>
            <p:cNvSpPr>
              <a:spLocks noChangeShapeType="1"/>
            </p:cNvSpPr>
            <p:nvPr/>
          </p:nvSpPr>
          <p:spPr bwMode="auto">
            <a:xfrm rot="3600000" flipV="1">
              <a:off x="4938" y="3274"/>
              <a:ext cx="1" cy="1087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171"/>
          <p:cNvGrpSpPr>
            <a:grpSpLocks/>
          </p:cNvGrpSpPr>
          <p:nvPr/>
        </p:nvGrpSpPr>
        <p:grpSpPr bwMode="auto">
          <a:xfrm>
            <a:off x="4297363" y="4451350"/>
            <a:ext cx="4491037" cy="2352675"/>
            <a:chOff x="2805" y="2780"/>
            <a:chExt cx="2829" cy="1482"/>
          </a:xfrm>
        </p:grpSpPr>
        <p:sp>
          <p:nvSpPr>
            <p:cNvPr id="41033" name="Line 68"/>
            <p:cNvSpPr>
              <a:spLocks noChangeShapeType="1"/>
            </p:cNvSpPr>
            <p:nvPr/>
          </p:nvSpPr>
          <p:spPr bwMode="auto">
            <a:xfrm flipH="1" flipV="1">
              <a:off x="2805" y="2780"/>
              <a:ext cx="1668" cy="96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4" name="Line 67"/>
            <p:cNvSpPr>
              <a:spLocks noChangeShapeType="1"/>
            </p:cNvSpPr>
            <p:nvPr/>
          </p:nvSpPr>
          <p:spPr bwMode="auto">
            <a:xfrm>
              <a:off x="4469" y="3733"/>
              <a:ext cx="0" cy="52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5" name="Line 69"/>
            <p:cNvSpPr>
              <a:spLocks noChangeShapeType="1"/>
            </p:cNvSpPr>
            <p:nvPr/>
          </p:nvSpPr>
          <p:spPr bwMode="auto">
            <a:xfrm flipV="1">
              <a:off x="4469" y="3059"/>
              <a:ext cx="1165" cy="67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7431" name="Oval 87"/>
          <p:cNvSpPr>
            <a:spLocks noChangeArrowheads="1"/>
          </p:cNvSpPr>
          <p:nvPr/>
        </p:nvSpPr>
        <p:spPr bwMode="auto">
          <a:xfrm>
            <a:off x="4710113" y="4668838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52" name="Oval 108"/>
          <p:cNvSpPr>
            <a:spLocks noChangeArrowheads="1"/>
          </p:cNvSpPr>
          <p:nvPr/>
        </p:nvSpPr>
        <p:spPr bwMode="auto">
          <a:xfrm>
            <a:off x="7885113" y="2757488"/>
            <a:ext cx="127000" cy="119062"/>
          </a:xfrm>
          <a:prstGeom prst="ellipse">
            <a:avLst/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59" name="Line 115"/>
          <p:cNvSpPr>
            <a:spLocks noChangeShapeType="1"/>
          </p:cNvSpPr>
          <p:nvPr/>
        </p:nvSpPr>
        <p:spPr bwMode="auto">
          <a:xfrm rot="3600000">
            <a:off x="5046663" y="4754563"/>
            <a:ext cx="1587" cy="1158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 rot="3600000">
            <a:off x="5471319" y="4772819"/>
            <a:ext cx="1587" cy="3460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1" name="Line 117"/>
          <p:cNvSpPr>
            <a:spLocks noChangeShapeType="1"/>
          </p:cNvSpPr>
          <p:nvPr/>
        </p:nvSpPr>
        <p:spPr bwMode="auto">
          <a:xfrm rot="3600000">
            <a:off x="5932488" y="4725988"/>
            <a:ext cx="3175" cy="6699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 rot="3600000">
            <a:off x="6396038" y="4679950"/>
            <a:ext cx="1588" cy="9858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rot="3600000">
            <a:off x="6804025" y="4710113"/>
            <a:ext cx="3175" cy="11874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 rot="3600000">
            <a:off x="7174706" y="4802982"/>
            <a:ext cx="1587" cy="13017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67" name="Freeform 123"/>
          <p:cNvSpPr>
            <a:spLocks/>
          </p:cNvSpPr>
          <p:nvPr/>
        </p:nvSpPr>
        <p:spPr bwMode="auto">
          <a:xfrm>
            <a:off x="8093075" y="5111750"/>
            <a:ext cx="338138" cy="755650"/>
          </a:xfrm>
          <a:custGeom>
            <a:avLst/>
            <a:gdLst>
              <a:gd name="T0" fmla="*/ 0 w 176"/>
              <a:gd name="T1" fmla="*/ 96 h 392"/>
              <a:gd name="T2" fmla="*/ 0 w 176"/>
              <a:gd name="T3" fmla="*/ 392 h 392"/>
              <a:gd name="T4" fmla="*/ 176 w 176"/>
              <a:gd name="T5" fmla="*/ 290 h 392"/>
              <a:gd name="T6" fmla="*/ 176 w 176"/>
              <a:gd name="T7" fmla="*/ 0 h 392"/>
              <a:gd name="T8" fmla="*/ 0 w 176"/>
              <a:gd name="T9" fmla="*/ 96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"/>
              <a:gd name="T16" fmla="*/ 0 h 392"/>
              <a:gd name="T17" fmla="*/ 176 w 176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" h="392">
                <a:moveTo>
                  <a:pt x="0" y="96"/>
                </a:moveTo>
                <a:lnTo>
                  <a:pt x="0" y="392"/>
                </a:lnTo>
                <a:lnTo>
                  <a:pt x="176" y="290"/>
                </a:lnTo>
                <a:lnTo>
                  <a:pt x="176" y="0"/>
                </a:lnTo>
                <a:lnTo>
                  <a:pt x="0" y="96"/>
                </a:lnTo>
                <a:close/>
              </a:path>
            </a:pathLst>
          </a:custGeom>
          <a:solidFill>
            <a:srgbClr val="FFCCFF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7" name="Oval 93"/>
          <p:cNvSpPr>
            <a:spLocks noChangeArrowheads="1"/>
          </p:cNvSpPr>
          <p:nvPr/>
        </p:nvSpPr>
        <p:spPr bwMode="auto">
          <a:xfrm>
            <a:off x="8043863" y="5257800"/>
            <a:ext cx="74612" cy="74613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 flipV="1">
            <a:off x="7319963" y="4995863"/>
            <a:ext cx="0" cy="563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 flipV="1">
            <a:off x="6818313" y="4927600"/>
            <a:ext cx="0" cy="561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6218238" y="4895850"/>
            <a:ext cx="0" cy="563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 flipV="1">
            <a:off x="5624513" y="4857750"/>
            <a:ext cx="0" cy="561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V="1">
            <a:off x="5114925" y="4787900"/>
            <a:ext cx="0" cy="563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14" name="Oval 70"/>
          <p:cNvSpPr>
            <a:spLocks noChangeArrowheads="1"/>
          </p:cNvSpPr>
          <p:nvPr/>
        </p:nvSpPr>
        <p:spPr bwMode="auto">
          <a:xfrm>
            <a:off x="6869113" y="5897563"/>
            <a:ext cx="127000" cy="119062"/>
          </a:xfrm>
          <a:prstGeom prst="ellipse">
            <a:avLst/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41008" name="Text Box 148"/>
          <p:cNvSpPr txBox="1">
            <a:spLocks noChangeArrowheads="1"/>
          </p:cNvSpPr>
          <p:nvPr/>
        </p:nvSpPr>
        <p:spPr bwMode="auto">
          <a:xfrm>
            <a:off x="958850" y="163513"/>
            <a:ext cx="7486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Arial" charset="0"/>
                <a:cs typeface="Arial" charset="0"/>
              </a:rPr>
              <a:t>Irregular Curve in Isometric</a:t>
            </a:r>
          </a:p>
        </p:txBody>
      </p:sp>
      <p:sp>
        <p:nvSpPr>
          <p:cNvPr id="57494" name="Text Box 150"/>
          <p:cNvSpPr txBox="1">
            <a:spLocks noChangeArrowheads="1"/>
          </p:cNvSpPr>
          <p:nvPr/>
        </p:nvSpPr>
        <p:spPr bwMode="auto">
          <a:xfrm>
            <a:off x="173038" y="1998663"/>
            <a:ext cx="42481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 dirty="0">
                <a:latin typeface="Arial" charset="0"/>
                <a:cs typeface="Arial" charset="0"/>
              </a:rPr>
              <a:t>1. Construct points along the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    curve in multiview drawing. </a:t>
            </a:r>
          </a:p>
        </p:txBody>
      </p:sp>
      <p:sp>
        <p:nvSpPr>
          <p:cNvPr id="57503" name="Text Box 159"/>
          <p:cNvSpPr txBox="1">
            <a:spLocks noChangeArrowheads="1"/>
          </p:cNvSpPr>
          <p:nvPr/>
        </p:nvSpPr>
        <p:spPr bwMode="auto">
          <a:xfrm>
            <a:off x="185738" y="3097213"/>
            <a:ext cx="41592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2. Locate these points in the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isometric view.</a:t>
            </a:r>
          </a:p>
        </p:txBody>
      </p:sp>
      <p:sp>
        <p:nvSpPr>
          <p:cNvPr id="57504" name="Text Box 160"/>
          <p:cNvSpPr txBox="1">
            <a:spLocks noChangeArrowheads="1"/>
          </p:cNvSpPr>
          <p:nvPr/>
        </p:nvSpPr>
        <p:spPr bwMode="auto">
          <a:xfrm>
            <a:off x="203200" y="4202113"/>
            <a:ext cx="434975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3. Sketch the connecting lines.</a:t>
            </a:r>
          </a:p>
        </p:txBody>
      </p:sp>
      <p:sp>
        <p:nvSpPr>
          <p:cNvPr id="57507" name="Rectangle 163"/>
          <p:cNvSpPr>
            <a:spLocks noChangeArrowheads="1"/>
          </p:cNvSpPr>
          <p:nvPr/>
        </p:nvSpPr>
        <p:spPr bwMode="auto">
          <a:xfrm>
            <a:off x="193675" y="153035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Steps</a:t>
            </a:r>
          </a:p>
        </p:txBody>
      </p:sp>
      <p:sp>
        <p:nvSpPr>
          <p:cNvPr id="57509" name="Line 165"/>
          <p:cNvSpPr>
            <a:spLocks noChangeShapeType="1"/>
          </p:cNvSpPr>
          <p:nvPr/>
        </p:nvSpPr>
        <p:spPr bwMode="auto">
          <a:xfrm rot="1800000">
            <a:off x="4951413" y="5357813"/>
            <a:ext cx="2322512" cy="3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10" name="Line 166"/>
          <p:cNvSpPr>
            <a:spLocks noChangeShapeType="1"/>
          </p:cNvSpPr>
          <p:nvPr/>
        </p:nvSpPr>
        <p:spPr bwMode="auto">
          <a:xfrm rot="1800000">
            <a:off x="5491163" y="5330825"/>
            <a:ext cx="1954212" cy="3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11" name="Line 167"/>
          <p:cNvSpPr>
            <a:spLocks noChangeShapeType="1"/>
          </p:cNvSpPr>
          <p:nvPr/>
        </p:nvSpPr>
        <p:spPr bwMode="auto">
          <a:xfrm rot="1800000">
            <a:off x="6108700" y="5275263"/>
            <a:ext cx="1546225" cy="3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12" name="Line 168"/>
          <p:cNvSpPr>
            <a:spLocks noChangeShapeType="1"/>
          </p:cNvSpPr>
          <p:nvPr/>
        </p:nvSpPr>
        <p:spPr bwMode="auto">
          <a:xfrm rot="1800000">
            <a:off x="6731000" y="5216525"/>
            <a:ext cx="1195388" cy="3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13" name="Line 169"/>
          <p:cNvSpPr>
            <a:spLocks noChangeShapeType="1"/>
          </p:cNvSpPr>
          <p:nvPr/>
        </p:nvSpPr>
        <p:spPr bwMode="auto">
          <a:xfrm rot="1800000">
            <a:off x="7261225" y="5195888"/>
            <a:ext cx="811213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514" name="Line 170"/>
          <p:cNvSpPr>
            <a:spLocks noChangeShapeType="1"/>
          </p:cNvSpPr>
          <p:nvPr/>
        </p:nvSpPr>
        <p:spPr bwMode="auto">
          <a:xfrm rot="1800000">
            <a:off x="7694613" y="5235575"/>
            <a:ext cx="442912" cy="15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430" name="Oval 86"/>
          <p:cNvSpPr>
            <a:spLocks noChangeArrowheads="1"/>
          </p:cNvSpPr>
          <p:nvPr/>
        </p:nvSpPr>
        <p:spPr bwMode="auto">
          <a:xfrm>
            <a:off x="5078413" y="4741863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2" name="Oval 88"/>
          <p:cNvSpPr>
            <a:spLocks noChangeArrowheads="1"/>
          </p:cNvSpPr>
          <p:nvPr/>
        </p:nvSpPr>
        <p:spPr bwMode="auto">
          <a:xfrm>
            <a:off x="5591175" y="4821238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4" name="Oval 90"/>
          <p:cNvSpPr>
            <a:spLocks noChangeArrowheads="1"/>
          </p:cNvSpPr>
          <p:nvPr/>
        </p:nvSpPr>
        <p:spPr bwMode="auto">
          <a:xfrm>
            <a:off x="6178550" y="4856163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5" name="Oval 91"/>
          <p:cNvSpPr>
            <a:spLocks noChangeArrowheads="1"/>
          </p:cNvSpPr>
          <p:nvPr/>
        </p:nvSpPr>
        <p:spPr bwMode="auto">
          <a:xfrm>
            <a:off x="6783388" y="4884738"/>
            <a:ext cx="74612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6" name="Oval 92"/>
          <p:cNvSpPr>
            <a:spLocks noChangeArrowheads="1"/>
          </p:cNvSpPr>
          <p:nvPr/>
        </p:nvSpPr>
        <p:spPr bwMode="auto">
          <a:xfrm>
            <a:off x="7286625" y="4956175"/>
            <a:ext cx="73025" cy="73025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33" name="Oval 89"/>
          <p:cNvSpPr>
            <a:spLocks noChangeArrowheads="1"/>
          </p:cNvSpPr>
          <p:nvPr/>
        </p:nvSpPr>
        <p:spPr bwMode="auto">
          <a:xfrm>
            <a:off x="7699375" y="5086350"/>
            <a:ext cx="73025" cy="74613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82" name="Oval 138"/>
          <p:cNvSpPr>
            <a:spLocks noChangeArrowheads="1"/>
          </p:cNvSpPr>
          <p:nvPr/>
        </p:nvSpPr>
        <p:spPr bwMode="auto">
          <a:xfrm>
            <a:off x="8037513" y="5829300"/>
            <a:ext cx="73025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2" name="Oval 128"/>
          <p:cNvSpPr>
            <a:spLocks noChangeArrowheads="1"/>
          </p:cNvSpPr>
          <p:nvPr/>
        </p:nvSpPr>
        <p:spPr bwMode="auto">
          <a:xfrm>
            <a:off x="5070475" y="5322888"/>
            <a:ext cx="73025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3" name="Oval 129"/>
          <p:cNvSpPr>
            <a:spLocks noChangeArrowheads="1"/>
          </p:cNvSpPr>
          <p:nvPr/>
        </p:nvSpPr>
        <p:spPr bwMode="auto">
          <a:xfrm>
            <a:off x="4702175" y="5238750"/>
            <a:ext cx="74613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4" name="Oval 130"/>
          <p:cNvSpPr>
            <a:spLocks noChangeArrowheads="1"/>
          </p:cNvSpPr>
          <p:nvPr/>
        </p:nvSpPr>
        <p:spPr bwMode="auto">
          <a:xfrm>
            <a:off x="5583238" y="5391150"/>
            <a:ext cx="73025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5" name="Oval 131"/>
          <p:cNvSpPr>
            <a:spLocks noChangeArrowheads="1"/>
          </p:cNvSpPr>
          <p:nvPr/>
        </p:nvSpPr>
        <p:spPr bwMode="auto">
          <a:xfrm>
            <a:off x="7691438" y="5657850"/>
            <a:ext cx="73025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6" name="Oval 132"/>
          <p:cNvSpPr>
            <a:spLocks noChangeArrowheads="1"/>
          </p:cNvSpPr>
          <p:nvPr/>
        </p:nvSpPr>
        <p:spPr bwMode="auto">
          <a:xfrm>
            <a:off x="6170613" y="5426075"/>
            <a:ext cx="74612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7" name="Oval 133"/>
          <p:cNvSpPr>
            <a:spLocks noChangeArrowheads="1"/>
          </p:cNvSpPr>
          <p:nvPr/>
        </p:nvSpPr>
        <p:spPr bwMode="auto">
          <a:xfrm>
            <a:off x="6777038" y="5454650"/>
            <a:ext cx="73025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57478" name="Oval 134"/>
          <p:cNvSpPr>
            <a:spLocks noChangeArrowheads="1"/>
          </p:cNvSpPr>
          <p:nvPr/>
        </p:nvSpPr>
        <p:spPr bwMode="auto">
          <a:xfrm>
            <a:off x="7278688" y="5526088"/>
            <a:ext cx="74612" cy="73025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20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5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5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5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5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5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1000"/>
                                        <p:tgtEl>
                                          <p:spTgt spid="5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5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5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5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5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5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5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5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5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5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0" dur="500"/>
                                        <p:tgtEl>
                                          <p:spTgt spid="5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4" dur="500"/>
                                        <p:tgtEl>
                                          <p:spTgt spid="5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5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5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 nodeType="clickPar">
                      <p:stCondLst>
                        <p:cond delay="indefinite"/>
                      </p:stCondLst>
                      <p:childTnLst>
                        <p:par>
                          <p:cTn id="3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5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90" grpId="0" animBg="1"/>
      <p:bldP spid="57484" grpId="0" animBg="1"/>
      <p:bldP spid="57465" grpId="0" animBg="1"/>
      <p:bldP spid="57382" grpId="0" animBg="1"/>
      <p:bldP spid="57383" grpId="0" animBg="1"/>
      <p:bldP spid="57385" grpId="0" animBg="1"/>
      <p:bldP spid="57386" grpId="0" animBg="1"/>
      <p:bldP spid="57387" grpId="0" animBg="1"/>
      <p:bldP spid="57388" grpId="0" animBg="1"/>
      <p:bldP spid="57390" grpId="0" animBg="1"/>
      <p:bldP spid="57392" grpId="0" animBg="1"/>
      <p:bldP spid="57394" grpId="0" animBg="1"/>
      <p:bldP spid="57395" grpId="0" animBg="1"/>
      <p:bldP spid="57396" grpId="0" animBg="1"/>
      <p:bldP spid="57397" grpId="0" animBg="1"/>
      <p:bldP spid="57398" grpId="0" animBg="1"/>
      <p:bldP spid="57399" grpId="0" animBg="1"/>
      <p:bldP spid="57400" grpId="0" animBg="1"/>
      <p:bldP spid="57401" grpId="0" animBg="1"/>
      <p:bldP spid="57402" grpId="0" animBg="1"/>
      <p:bldP spid="57403" grpId="0" animBg="1"/>
      <p:bldP spid="57404" grpId="0" animBg="1"/>
      <p:bldP spid="57405" grpId="0" animBg="1"/>
      <p:bldP spid="57406" grpId="0" animBg="1"/>
      <p:bldP spid="57407" grpId="0" animBg="1"/>
      <p:bldP spid="57408" grpId="0" animBg="1"/>
      <p:bldP spid="57409" grpId="0" animBg="1"/>
      <p:bldP spid="57410" grpId="0" animBg="1"/>
      <p:bldP spid="57431" grpId="0" animBg="1"/>
      <p:bldP spid="57452" grpId="0" animBg="1"/>
      <p:bldP spid="57459" grpId="0" animBg="1"/>
      <p:bldP spid="57460" grpId="0" animBg="1"/>
      <p:bldP spid="57461" grpId="0" animBg="1"/>
      <p:bldP spid="57462" grpId="0" animBg="1"/>
      <p:bldP spid="57463" grpId="0" animBg="1"/>
      <p:bldP spid="57464" grpId="0" animBg="1"/>
      <p:bldP spid="57467" grpId="0" animBg="1"/>
      <p:bldP spid="57437" grpId="0" animBg="1"/>
      <p:bldP spid="57485" grpId="0" animBg="1"/>
      <p:bldP spid="57486" grpId="0" animBg="1"/>
      <p:bldP spid="57487" grpId="0" animBg="1"/>
      <p:bldP spid="57488" grpId="0" animBg="1"/>
      <p:bldP spid="57489" grpId="0" animBg="1"/>
      <p:bldP spid="57414" grpId="0" animBg="1"/>
      <p:bldP spid="57494" grpId="0"/>
      <p:bldP spid="57503" grpId="0"/>
      <p:bldP spid="57504" grpId="0"/>
      <p:bldP spid="57507" grpId="0"/>
      <p:bldP spid="57509" grpId="0" animBg="1"/>
      <p:bldP spid="57510" grpId="0" animBg="1"/>
      <p:bldP spid="57511" grpId="0" animBg="1"/>
      <p:bldP spid="57512" grpId="0" animBg="1"/>
      <p:bldP spid="57513" grpId="0" animBg="1"/>
      <p:bldP spid="57514" grpId="0" animBg="1"/>
      <p:bldP spid="57430" grpId="0" animBg="1"/>
      <p:bldP spid="57432" grpId="0" animBg="1"/>
      <p:bldP spid="57434" grpId="0" animBg="1"/>
      <p:bldP spid="57435" grpId="0" animBg="1"/>
      <p:bldP spid="57436" grpId="0" animBg="1"/>
      <p:bldP spid="57433" grpId="0" animBg="1"/>
      <p:bldP spid="57482" grpId="0" animBg="1"/>
      <p:bldP spid="57472" grpId="0" animBg="1"/>
      <p:bldP spid="57473" grpId="0" animBg="1"/>
      <p:bldP spid="57474" grpId="0" animBg="1"/>
      <p:bldP spid="57475" grpId="0" animBg="1"/>
      <p:bldP spid="57476" grpId="0" animBg="1"/>
      <p:bldP spid="57477" grpId="0" animBg="1"/>
      <p:bldP spid="574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09" name="Line 157"/>
          <p:cNvSpPr>
            <a:spLocks noChangeShapeType="1"/>
          </p:cNvSpPr>
          <p:nvPr/>
        </p:nvSpPr>
        <p:spPr bwMode="auto">
          <a:xfrm>
            <a:off x="5135563" y="3470275"/>
            <a:ext cx="0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310" name="Line 158"/>
          <p:cNvSpPr>
            <a:spLocks noChangeShapeType="1"/>
          </p:cNvSpPr>
          <p:nvPr/>
        </p:nvSpPr>
        <p:spPr bwMode="auto">
          <a:xfrm rot="-3600000">
            <a:off x="5915025" y="4803775"/>
            <a:ext cx="12700" cy="18161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311" name="Line 159"/>
          <p:cNvSpPr>
            <a:spLocks noChangeShapeType="1"/>
          </p:cNvSpPr>
          <p:nvPr/>
        </p:nvSpPr>
        <p:spPr bwMode="auto">
          <a:xfrm rot="-3600000">
            <a:off x="5919788" y="3021013"/>
            <a:ext cx="6350" cy="181610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312" name="Line 160"/>
          <p:cNvSpPr>
            <a:spLocks noChangeShapeType="1"/>
          </p:cNvSpPr>
          <p:nvPr/>
        </p:nvSpPr>
        <p:spPr bwMode="auto">
          <a:xfrm flipH="1">
            <a:off x="6713538" y="4371975"/>
            <a:ext cx="0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 flipH="1">
            <a:off x="7188200" y="4387850"/>
            <a:ext cx="0" cy="178117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H="1">
            <a:off x="8750300" y="3479800"/>
            <a:ext cx="0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rot="3600000" flipH="1">
            <a:off x="7965282" y="4822031"/>
            <a:ext cx="1588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rot="3600000" flipH="1">
            <a:off x="7965282" y="3039269"/>
            <a:ext cx="1587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3" name="Line 61"/>
          <p:cNvSpPr>
            <a:spLocks noChangeShapeType="1"/>
          </p:cNvSpPr>
          <p:nvPr/>
        </p:nvSpPr>
        <p:spPr bwMode="auto">
          <a:xfrm rot="3600000" flipV="1">
            <a:off x="7738269" y="2528094"/>
            <a:ext cx="1587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 rot="-3600000" flipH="1" flipV="1">
            <a:off x="6167438" y="2519363"/>
            <a:ext cx="14287" cy="1824037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rot="3600000" flipV="1">
            <a:off x="6166644" y="1632744"/>
            <a:ext cx="1587" cy="1800225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rot="-3600000" flipH="1" flipV="1">
            <a:off x="7720013" y="1624013"/>
            <a:ext cx="14287" cy="1824037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39" name="Freeform 87"/>
          <p:cNvSpPr>
            <a:spLocks/>
          </p:cNvSpPr>
          <p:nvPr/>
        </p:nvSpPr>
        <p:spPr bwMode="auto">
          <a:xfrm rot="14400000" flipH="1">
            <a:off x="7331075" y="2663825"/>
            <a:ext cx="809625" cy="555625"/>
          </a:xfrm>
          <a:custGeom>
            <a:avLst/>
            <a:gdLst>
              <a:gd name="T0" fmla="*/ 0 w 510"/>
              <a:gd name="T1" fmla="*/ 276 h 350"/>
              <a:gd name="T2" fmla="*/ 60 w 510"/>
              <a:gd name="T3" fmla="*/ 308 h 350"/>
              <a:gd name="T4" fmla="*/ 148 w 510"/>
              <a:gd name="T5" fmla="*/ 340 h 350"/>
              <a:gd name="T6" fmla="*/ 219 w 510"/>
              <a:gd name="T7" fmla="*/ 350 h 350"/>
              <a:gd name="T8" fmla="*/ 300 w 510"/>
              <a:gd name="T9" fmla="*/ 340 h 350"/>
              <a:gd name="T10" fmla="*/ 368 w 510"/>
              <a:gd name="T11" fmla="*/ 312 h 350"/>
              <a:gd name="T12" fmla="*/ 428 w 510"/>
              <a:gd name="T13" fmla="*/ 260 h 350"/>
              <a:gd name="T14" fmla="*/ 472 w 510"/>
              <a:gd name="T15" fmla="*/ 192 h 350"/>
              <a:gd name="T16" fmla="*/ 504 w 510"/>
              <a:gd name="T17" fmla="*/ 92 h 350"/>
              <a:gd name="T18" fmla="*/ 508 w 510"/>
              <a:gd name="T19" fmla="*/ 0 h 3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350"/>
              <a:gd name="T32" fmla="*/ 510 w 510"/>
              <a:gd name="T33" fmla="*/ 350 h 3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350">
                <a:moveTo>
                  <a:pt x="0" y="276"/>
                </a:moveTo>
                <a:cubicBezTo>
                  <a:pt x="17" y="286"/>
                  <a:pt x="35" y="297"/>
                  <a:pt x="60" y="308"/>
                </a:cubicBezTo>
                <a:cubicBezTo>
                  <a:pt x="85" y="319"/>
                  <a:pt x="122" y="333"/>
                  <a:pt x="148" y="340"/>
                </a:cubicBezTo>
                <a:cubicBezTo>
                  <a:pt x="174" y="347"/>
                  <a:pt x="194" y="350"/>
                  <a:pt x="219" y="350"/>
                </a:cubicBezTo>
                <a:cubicBezTo>
                  <a:pt x="244" y="350"/>
                  <a:pt x="275" y="346"/>
                  <a:pt x="300" y="340"/>
                </a:cubicBezTo>
                <a:cubicBezTo>
                  <a:pt x="325" y="334"/>
                  <a:pt x="347" y="325"/>
                  <a:pt x="368" y="312"/>
                </a:cubicBezTo>
                <a:cubicBezTo>
                  <a:pt x="389" y="299"/>
                  <a:pt x="411" y="280"/>
                  <a:pt x="428" y="260"/>
                </a:cubicBezTo>
                <a:cubicBezTo>
                  <a:pt x="445" y="240"/>
                  <a:pt x="459" y="220"/>
                  <a:pt x="472" y="192"/>
                </a:cubicBezTo>
                <a:cubicBezTo>
                  <a:pt x="485" y="164"/>
                  <a:pt x="498" y="124"/>
                  <a:pt x="504" y="92"/>
                </a:cubicBezTo>
                <a:cubicBezTo>
                  <a:pt x="510" y="60"/>
                  <a:pt x="509" y="30"/>
                  <a:pt x="50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40" name="Freeform 88"/>
          <p:cNvSpPr>
            <a:spLocks/>
          </p:cNvSpPr>
          <p:nvPr/>
        </p:nvSpPr>
        <p:spPr bwMode="auto">
          <a:xfrm rot="14400000" flipH="1">
            <a:off x="5754688" y="2700338"/>
            <a:ext cx="747712" cy="557212"/>
          </a:xfrm>
          <a:custGeom>
            <a:avLst/>
            <a:gdLst>
              <a:gd name="T0" fmla="*/ 471 w 471"/>
              <a:gd name="T1" fmla="*/ 52 h 351"/>
              <a:gd name="T2" fmla="*/ 384 w 471"/>
              <a:gd name="T3" fmla="*/ 16 h 351"/>
              <a:gd name="T4" fmla="*/ 290 w 471"/>
              <a:gd name="T5" fmla="*/ 1 h 351"/>
              <a:gd name="T6" fmla="*/ 209 w 471"/>
              <a:gd name="T7" fmla="*/ 11 h 351"/>
              <a:gd name="T8" fmla="*/ 141 w 471"/>
              <a:gd name="T9" fmla="*/ 39 h 351"/>
              <a:gd name="T10" fmla="*/ 81 w 471"/>
              <a:gd name="T11" fmla="*/ 91 h 351"/>
              <a:gd name="T12" fmla="*/ 37 w 471"/>
              <a:gd name="T13" fmla="*/ 159 h 351"/>
              <a:gd name="T14" fmla="*/ 6 w 471"/>
              <a:gd name="T15" fmla="*/ 259 h 351"/>
              <a:gd name="T16" fmla="*/ 2 w 471"/>
              <a:gd name="T17" fmla="*/ 351 h 3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1"/>
              <a:gd name="T28" fmla="*/ 0 h 351"/>
              <a:gd name="T29" fmla="*/ 471 w 471"/>
              <a:gd name="T30" fmla="*/ 351 h 3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1" h="351">
                <a:moveTo>
                  <a:pt x="471" y="52"/>
                </a:moveTo>
                <a:cubicBezTo>
                  <a:pt x="457" y="46"/>
                  <a:pt x="414" y="24"/>
                  <a:pt x="384" y="16"/>
                </a:cubicBezTo>
                <a:cubicBezTo>
                  <a:pt x="354" y="8"/>
                  <a:pt x="319" y="2"/>
                  <a:pt x="290" y="1"/>
                </a:cubicBezTo>
                <a:cubicBezTo>
                  <a:pt x="261" y="0"/>
                  <a:pt x="234" y="5"/>
                  <a:pt x="209" y="11"/>
                </a:cubicBezTo>
                <a:cubicBezTo>
                  <a:pt x="184" y="17"/>
                  <a:pt x="162" y="26"/>
                  <a:pt x="141" y="39"/>
                </a:cubicBezTo>
                <a:cubicBezTo>
                  <a:pt x="120" y="52"/>
                  <a:pt x="98" y="71"/>
                  <a:pt x="81" y="91"/>
                </a:cubicBezTo>
                <a:cubicBezTo>
                  <a:pt x="64" y="111"/>
                  <a:pt x="50" y="131"/>
                  <a:pt x="37" y="159"/>
                </a:cubicBezTo>
                <a:cubicBezTo>
                  <a:pt x="24" y="187"/>
                  <a:pt x="11" y="227"/>
                  <a:pt x="6" y="259"/>
                </a:cubicBezTo>
                <a:cubicBezTo>
                  <a:pt x="0" y="291"/>
                  <a:pt x="1" y="321"/>
                  <a:pt x="2" y="35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24" name="Freeform 72"/>
          <p:cNvSpPr>
            <a:spLocks/>
          </p:cNvSpPr>
          <p:nvPr/>
        </p:nvSpPr>
        <p:spPr bwMode="auto">
          <a:xfrm flipH="1">
            <a:off x="7188200" y="5251450"/>
            <a:ext cx="809625" cy="555625"/>
          </a:xfrm>
          <a:custGeom>
            <a:avLst/>
            <a:gdLst>
              <a:gd name="T0" fmla="*/ 0 w 510"/>
              <a:gd name="T1" fmla="*/ 276 h 350"/>
              <a:gd name="T2" fmla="*/ 60 w 510"/>
              <a:gd name="T3" fmla="*/ 308 h 350"/>
              <a:gd name="T4" fmla="*/ 148 w 510"/>
              <a:gd name="T5" fmla="*/ 340 h 350"/>
              <a:gd name="T6" fmla="*/ 219 w 510"/>
              <a:gd name="T7" fmla="*/ 350 h 350"/>
              <a:gd name="T8" fmla="*/ 300 w 510"/>
              <a:gd name="T9" fmla="*/ 340 h 350"/>
              <a:gd name="T10" fmla="*/ 368 w 510"/>
              <a:gd name="T11" fmla="*/ 312 h 350"/>
              <a:gd name="T12" fmla="*/ 428 w 510"/>
              <a:gd name="T13" fmla="*/ 260 h 350"/>
              <a:gd name="T14" fmla="*/ 472 w 510"/>
              <a:gd name="T15" fmla="*/ 192 h 350"/>
              <a:gd name="T16" fmla="*/ 504 w 510"/>
              <a:gd name="T17" fmla="*/ 92 h 350"/>
              <a:gd name="T18" fmla="*/ 508 w 510"/>
              <a:gd name="T19" fmla="*/ 0 h 3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350"/>
              <a:gd name="T32" fmla="*/ 510 w 510"/>
              <a:gd name="T33" fmla="*/ 350 h 3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350">
                <a:moveTo>
                  <a:pt x="0" y="276"/>
                </a:moveTo>
                <a:cubicBezTo>
                  <a:pt x="17" y="286"/>
                  <a:pt x="35" y="297"/>
                  <a:pt x="60" y="308"/>
                </a:cubicBezTo>
                <a:cubicBezTo>
                  <a:pt x="85" y="319"/>
                  <a:pt x="122" y="333"/>
                  <a:pt x="148" y="340"/>
                </a:cubicBezTo>
                <a:cubicBezTo>
                  <a:pt x="174" y="347"/>
                  <a:pt x="194" y="350"/>
                  <a:pt x="219" y="350"/>
                </a:cubicBezTo>
                <a:cubicBezTo>
                  <a:pt x="244" y="350"/>
                  <a:pt x="275" y="346"/>
                  <a:pt x="300" y="340"/>
                </a:cubicBezTo>
                <a:cubicBezTo>
                  <a:pt x="325" y="334"/>
                  <a:pt x="347" y="325"/>
                  <a:pt x="368" y="312"/>
                </a:cubicBezTo>
                <a:cubicBezTo>
                  <a:pt x="389" y="299"/>
                  <a:pt x="411" y="280"/>
                  <a:pt x="428" y="260"/>
                </a:cubicBezTo>
                <a:cubicBezTo>
                  <a:pt x="445" y="240"/>
                  <a:pt x="459" y="220"/>
                  <a:pt x="472" y="192"/>
                </a:cubicBezTo>
                <a:cubicBezTo>
                  <a:pt x="485" y="164"/>
                  <a:pt x="498" y="124"/>
                  <a:pt x="504" y="92"/>
                </a:cubicBezTo>
                <a:cubicBezTo>
                  <a:pt x="510" y="60"/>
                  <a:pt x="509" y="30"/>
                  <a:pt x="50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25" name="Freeform 73"/>
          <p:cNvSpPr>
            <a:spLocks/>
          </p:cNvSpPr>
          <p:nvPr/>
        </p:nvSpPr>
        <p:spPr bwMode="auto">
          <a:xfrm flipH="1">
            <a:off x="7988300" y="3838575"/>
            <a:ext cx="747713" cy="557213"/>
          </a:xfrm>
          <a:custGeom>
            <a:avLst/>
            <a:gdLst>
              <a:gd name="T0" fmla="*/ 471 w 471"/>
              <a:gd name="T1" fmla="*/ 52 h 351"/>
              <a:gd name="T2" fmla="*/ 384 w 471"/>
              <a:gd name="T3" fmla="*/ 16 h 351"/>
              <a:gd name="T4" fmla="*/ 290 w 471"/>
              <a:gd name="T5" fmla="*/ 1 h 351"/>
              <a:gd name="T6" fmla="*/ 209 w 471"/>
              <a:gd name="T7" fmla="*/ 11 h 351"/>
              <a:gd name="T8" fmla="*/ 141 w 471"/>
              <a:gd name="T9" fmla="*/ 39 h 351"/>
              <a:gd name="T10" fmla="*/ 81 w 471"/>
              <a:gd name="T11" fmla="*/ 91 h 351"/>
              <a:gd name="T12" fmla="*/ 37 w 471"/>
              <a:gd name="T13" fmla="*/ 159 h 351"/>
              <a:gd name="T14" fmla="*/ 6 w 471"/>
              <a:gd name="T15" fmla="*/ 259 h 351"/>
              <a:gd name="T16" fmla="*/ 2 w 471"/>
              <a:gd name="T17" fmla="*/ 351 h 3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1"/>
              <a:gd name="T28" fmla="*/ 0 h 351"/>
              <a:gd name="T29" fmla="*/ 471 w 471"/>
              <a:gd name="T30" fmla="*/ 351 h 3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1" h="351">
                <a:moveTo>
                  <a:pt x="471" y="52"/>
                </a:moveTo>
                <a:cubicBezTo>
                  <a:pt x="457" y="46"/>
                  <a:pt x="414" y="24"/>
                  <a:pt x="384" y="16"/>
                </a:cubicBezTo>
                <a:cubicBezTo>
                  <a:pt x="354" y="8"/>
                  <a:pt x="319" y="2"/>
                  <a:pt x="290" y="1"/>
                </a:cubicBezTo>
                <a:cubicBezTo>
                  <a:pt x="261" y="0"/>
                  <a:pt x="234" y="5"/>
                  <a:pt x="209" y="11"/>
                </a:cubicBezTo>
                <a:cubicBezTo>
                  <a:pt x="184" y="17"/>
                  <a:pt x="162" y="26"/>
                  <a:pt x="141" y="39"/>
                </a:cubicBezTo>
                <a:cubicBezTo>
                  <a:pt x="120" y="52"/>
                  <a:pt x="98" y="71"/>
                  <a:pt x="81" y="91"/>
                </a:cubicBezTo>
                <a:cubicBezTo>
                  <a:pt x="64" y="111"/>
                  <a:pt x="50" y="131"/>
                  <a:pt x="37" y="159"/>
                </a:cubicBezTo>
                <a:cubicBezTo>
                  <a:pt x="24" y="187"/>
                  <a:pt x="11" y="227"/>
                  <a:pt x="6" y="259"/>
                </a:cubicBezTo>
                <a:cubicBezTo>
                  <a:pt x="0" y="291"/>
                  <a:pt x="1" y="321"/>
                  <a:pt x="2" y="35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04" name="Freeform 52"/>
          <p:cNvSpPr>
            <a:spLocks/>
          </p:cNvSpPr>
          <p:nvPr/>
        </p:nvSpPr>
        <p:spPr bwMode="auto">
          <a:xfrm>
            <a:off x="5883275" y="5245100"/>
            <a:ext cx="809625" cy="555625"/>
          </a:xfrm>
          <a:custGeom>
            <a:avLst/>
            <a:gdLst>
              <a:gd name="T0" fmla="*/ 0 w 510"/>
              <a:gd name="T1" fmla="*/ 276 h 350"/>
              <a:gd name="T2" fmla="*/ 60 w 510"/>
              <a:gd name="T3" fmla="*/ 308 h 350"/>
              <a:gd name="T4" fmla="*/ 148 w 510"/>
              <a:gd name="T5" fmla="*/ 340 h 350"/>
              <a:gd name="T6" fmla="*/ 219 w 510"/>
              <a:gd name="T7" fmla="*/ 350 h 350"/>
              <a:gd name="T8" fmla="*/ 300 w 510"/>
              <a:gd name="T9" fmla="*/ 340 h 350"/>
              <a:gd name="T10" fmla="*/ 368 w 510"/>
              <a:gd name="T11" fmla="*/ 312 h 350"/>
              <a:gd name="T12" fmla="*/ 428 w 510"/>
              <a:gd name="T13" fmla="*/ 260 h 350"/>
              <a:gd name="T14" fmla="*/ 472 w 510"/>
              <a:gd name="T15" fmla="*/ 192 h 350"/>
              <a:gd name="T16" fmla="*/ 504 w 510"/>
              <a:gd name="T17" fmla="*/ 92 h 350"/>
              <a:gd name="T18" fmla="*/ 508 w 510"/>
              <a:gd name="T19" fmla="*/ 0 h 3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350"/>
              <a:gd name="T32" fmla="*/ 510 w 510"/>
              <a:gd name="T33" fmla="*/ 350 h 35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350">
                <a:moveTo>
                  <a:pt x="0" y="276"/>
                </a:moveTo>
                <a:cubicBezTo>
                  <a:pt x="17" y="286"/>
                  <a:pt x="35" y="297"/>
                  <a:pt x="60" y="308"/>
                </a:cubicBezTo>
                <a:cubicBezTo>
                  <a:pt x="85" y="319"/>
                  <a:pt x="122" y="333"/>
                  <a:pt x="148" y="340"/>
                </a:cubicBezTo>
                <a:cubicBezTo>
                  <a:pt x="174" y="347"/>
                  <a:pt x="194" y="350"/>
                  <a:pt x="219" y="350"/>
                </a:cubicBezTo>
                <a:cubicBezTo>
                  <a:pt x="244" y="350"/>
                  <a:pt x="275" y="346"/>
                  <a:pt x="300" y="340"/>
                </a:cubicBezTo>
                <a:cubicBezTo>
                  <a:pt x="325" y="334"/>
                  <a:pt x="347" y="325"/>
                  <a:pt x="368" y="312"/>
                </a:cubicBezTo>
                <a:cubicBezTo>
                  <a:pt x="389" y="299"/>
                  <a:pt x="411" y="280"/>
                  <a:pt x="428" y="260"/>
                </a:cubicBezTo>
                <a:cubicBezTo>
                  <a:pt x="445" y="240"/>
                  <a:pt x="459" y="220"/>
                  <a:pt x="472" y="192"/>
                </a:cubicBezTo>
                <a:cubicBezTo>
                  <a:pt x="485" y="164"/>
                  <a:pt x="498" y="124"/>
                  <a:pt x="504" y="92"/>
                </a:cubicBezTo>
                <a:cubicBezTo>
                  <a:pt x="510" y="60"/>
                  <a:pt x="509" y="30"/>
                  <a:pt x="50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05" name="Freeform 53"/>
          <p:cNvSpPr>
            <a:spLocks/>
          </p:cNvSpPr>
          <p:nvPr/>
        </p:nvSpPr>
        <p:spPr bwMode="auto">
          <a:xfrm>
            <a:off x="5145088" y="3832225"/>
            <a:ext cx="747712" cy="557213"/>
          </a:xfrm>
          <a:custGeom>
            <a:avLst/>
            <a:gdLst>
              <a:gd name="T0" fmla="*/ 471 w 471"/>
              <a:gd name="T1" fmla="*/ 52 h 351"/>
              <a:gd name="T2" fmla="*/ 384 w 471"/>
              <a:gd name="T3" fmla="*/ 16 h 351"/>
              <a:gd name="T4" fmla="*/ 290 w 471"/>
              <a:gd name="T5" fmla="*/ 1 h 351"/>
              <a:gd name="T6" fmla="*/ 209 w 471"/>
              <a:gd name="T7" fmla="*/ 11 h 351"/>
              <a:gd name="T8" fmla="*/ 141 w 471"/>
              <a:gd name="T9" fmla="*/ 39 h 351"/>
              <a:gd name="T10" fmla="*/ 81 w 471"/>
              <a:gd name="T11" fmla="*/ 91 h 351"/>
              <a:gd name="T12" fmla="*/ 37 w 471"/>
              <a:gd name="T13" fmla="*/ 159 h 351"/>
              <a:gd name="T14" fmla="*/ 6 w 471"/>
              <a:gd name="T15" fmla="*/ 259 h 351"/>
              <a:gd name="T16" fmla="*/ 2 w 471"/>
              <a:gd name="T17" fmla="*/ 351 h 3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1"/>
              <a:gd name="T28" fmla="*/ 0 h 351"/>
              <a:gd name="T29" fmla="*/ 471 w 471"/>
              <a:gd name="T30" fmla="*/ 351 h 3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1" h="351">
                <a:moveTo>
                  <a:pt x="471" y="52"/>
                </a:moveTo>
                <a:cubicBezTo>
                  <a:pt x="457" y="46"/>
                  <a:pt x="414" y="24"/>
                  <a:pt x="384" y="16"/>
                </a:cubicBezTo>
                <a:cubicBezTo>
                  <a:pt x="354" y="8"/>
                  <a:pt x="319" y="2"/>
                  <a:pt x="290" y="1"/>
                </a:cubicBezTo>
                <a:cubicBezTo>
                  <a:pt x="261" y="0"/>
                  <a:pt x="234" y="5"/>
                  <a:pt x="209" y="11"/>
                </a:cubicBezTo>
                <a:cubicBezTo>
                  <a:pt x="184" y="17"/>
                  <a:pt x="162" y="26"/>
                  <a:pt x="141" y="39"/>
                </a:cubicBezTo>
                <a:cubicBezTo>
                  <a:pt x="120" y="52"/>
                  <a:pt x="98" y="71"/>
                  <a:pt x="81" y="91"/>
                </a:cubicBezTo>
                <a:cubicBezTo>
                  <a:pt x="64" y="111"/>
                  <a:pt x="50" y="131"/>
                  <a:pt x="37" y="159"/>
                </a:cubicBezTo>
                <a:cubicBezTo>
                  <a:pt x="24" y="187"/>
                  <a:pt x="11" y="227"/>
                  <a:pt x="6" y="259"/>
                </a:cubicBezTo>
                <a:cubicBezTo>
                  <a:pt x="0" y="291"/>
                  <a:pt x="1" y="321"/>
                  <a:pt x="2" y="35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57" name="Rectangle 105"/>
          <p:cNvSpPr>
            <a:spLocks noChangeArrowheads="1"/>
          </p:cNvSpPr>
          <p:nvPr/>
        </p:nvSpPr>
        <p:spPr bwMode="auto">
          <a:xfrm>
            <a:off x="523875" y="1022350"/>
            <a:ext cx="8161338" cy="5207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7909" name="Text Box 2"/>
          <p:cNvSpPr txBox="1">
            <a:spLocks noChangeArrowheads="1"/>
          </p:cNvSpPr>
          <p:nvPr/>
        </p:nvSpPr>
        <p:spPr bwMode="auto">
          <a:xfrm>
            <a:off x="1357313" y="163513"/>
            <a:ext cx="6678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Arial" charset="0"/>
                <a:cs typeface="Arial" charset="0"/>
              </a:rPr>
              <a:t>Circle &amp; Arc in Isometric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5026025" y="4318000"/>
            <a:ext cx="1717675" cy="9715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5889625" y="3773488"/>
            <a:ext cx="0" cy="2039937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>
            <a:off x="7988300" y="3765550"/>
            <a:ext cx="0" cy="20764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09" name="Line 57"/>
          <p:cNvSpPr>
            <a:spLocks noChangeShapeType="1"/>
          </p:cNvSpPr>
          <p:nvPr/>
        </p:nvSpPr>
        <p:spPr bwMode="auto">
          <a:xfrm flipV="1">
            <a:off x="7080250" y="4313238"/>
            <a:ext cx="1747838" cy="1008062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 flipH="1" flipV="1">
            <a:off x="6027738" y="2449513"/>
            <a:ext cx="1824037" cy="10541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1" name="Line 59"/>
          <p:cNvSpPr>
            <a:spLocks noChangeShapeType="1"/>
          </p:cNvSpPr>
          <p:nvPr/>
        </p:nvSpPr>
        <p:spPr bwMode="auto">
          <a:xfrm flipV="1">
            <a:off x="6046788" y="2443163"/>
            <a:ext cx="1765300" cy="1019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8" name="Line 66"/>
          <p:cNvSpPr>
            <a:spLocks noChangeShapeType="1"/>
          </p:cNvSpPr>
          <p:nvPr/>
        </p:nvSpPr>
        <p:spPr bwMode="auto">
          <a:xfrm>
            <a:off x="6953250" y="4178300"/>
            <a:ext cx="0" cy="2222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 rot="-7200000">
            <a:off x="7882731" y="2567782"/>
            <a:ext cx="1587" cy="21399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20" name="Line 68"/>
          <p:cNvSpPr>
            <a:spLocks noChangeShapeType="1"/>
          </p:cNvSpPr>
          <p:nvPr/>
        </p:nvSpPr>
        <p:spPr bwMode="auto">
          <a:xfrm rot="7200000" flipH="1">
            <a:off x="5972969" y="2474119"/>
            <a:ext cx="1587" cy="22637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202" name="Freeform 50"/>
          <p:cNvSpPr>
            <a:spLocks/>
          </p:cNvSpPr>
          <p:nvPr/>
        </p:nvSpPr>
        <p:spPr bwMode="auto">
          <a:xfrm>
            <a:off x="5889625" y="3917950"/>
            <a:ext cx="806450" cy="1346200"/>
          </a:xfrm>
          <a:custGeom>
            <a:avLst/>
            <a:gdLst>
              <a:gd name="T0" fmla="*/ 508 w 508"/>
              <a:gd name="T1" fmla="*/ 856 h 856"/>
              <a:gd name="T2" fmla="*/ 484 w 508"/>
              <a:gd name="T3" fmla="*/ 652 h 856"/>
              <a:gd name="T4" fmla="*/ 416 w 508"/>
              <a:gd name="T5" fmla="*/ 456 h 856"/>
              <a:gd name="T6" fmla="*/ 300 w 508"/>
              <a:gd name="T7" fmla="*/ 264 h 856"/>
              <a:gd name="T8" fmla="*/ 188 w 508"/>
              <a:gd name="T9" fmla="*/ 132 h 856"/>
              <a:gd name="T10" fmla="*/ 64 w 508"/>
              <a:gd name="T11" fmla="*/ 32 h 856"/>
              <a:gd name="T12" fmla="*/ 0 w 508"/>
              <a:gd name="T13" fmla="*/ 0 h 8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856"/>
              <a:gd name="T23" fmla="*/ 508 w 508"/>
              <a:gd name="T24" fmla="*/ 856 h 8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856">
                <a:moveTo>
                  <a:pt x="508" y="856"/>
                </a:moveTo>
                <a:cubicBezTo>
                  <a:pt x="503" y="787"/>
                  <a:pt x="499" y="719"/>
                  <a:pt x="484" y="652"/>
                </a:cubicBezTo>
                <a:cubicBezTo>
                  <a:pt x="469" y="585"/>
                  <a:pt x="447" y="521"/>
                  <a:pt x="416" y="456"/>
                </a:cubicBezTo>
                <a:cubicBezTo>
                  <a:pt x="385" y="391"/>
                  <a:pt x="338" y="318"/>
                  <a:pt x="300" y="264"/>
                </a:cubicBezTo>
                <a:cubicBezTo>
                  <a:pt x="262" y="210"/>
                  <a:pt x="227" y="171"/>
                  <a:pt x="188" y="132"/>
                </a:cubicBezTo>
                <a:cubicBezTo>
                  <a:pt x="149" y="93"/>
                  <a:pt x="95" y="54"/>
                  <a:pt x="64" y="32"/>
                </a:cubicBezTo>
                <a:cubicBezTo>
                  <a:pt x="33" y="10"/>
                  <a:pt x="16" y="5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03" name="Freeform 51"/>
          <p:cNvSpPr>
            <a:spLocks/>
          </p:cNvSpPr>
          <p:nvPr/>
        </p:nvSpPr>
        <p:spPr bwMode="auto">
          <a:xfrm>
            <a:off x="5140325" y="4371975"/>
            <a:ext cx="742950" cy="1311275"/>
          </a:xfrm>
          <a:custGeom>
            <a:avLst/>
            <a:gdLst>
              <a:gd name="T0" fmla="*/ 0 w 468"/>
              <a:gd name="T1" fmla="*/ 0 h 826"/>
              <a:gd name="T2" fmla="*/ 23 w 468"/>
              <a:gd name="T3" fmla="*/ 197 h 826"/>
              <a:gd name="T4" fmla="*/ 91 w 468"/>
              <a:gd name="T5" fmla="*/ 393 h 826"/>
              <a:gd name="T6" fmla="*/ 207 w 468"/>
              <a:gd name="T7" fmla="*/ 585 h 826"/>
              <a:gd name="T8" fmla="*/ 319 w 468"/>
              <a:gd name="T9" fmla="*/ 717 h 826"/>
              <a:gd name="T10" fmla="*/ 468 w 468"/>
              <a:gd name="T11" fmla="*/ 826 h 8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8"/>
              <a:gd name="T19" fmla="*/ 0 h 826"/>
              <a:gd name="T20" fmla="*/ 468 w 468"/>
              <a:gd name="T21" fmla="*/ 826 h 8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8" h="826">
                <a:moveTo>
                  <a:pt x="0" y="0"/>
                </a:moveTo>
                <a:cubicBezTo>
                  <a:pt x="4" y="33"/>
                  <a:pt x="8" y="132"/>
                  <a:pt x="23" y="197"/>
                </a:cubicBezTo>
                <a:cubicBezTo>
                  <a:pt x="38" y="262"/>
                  <a:pt x="60" y="328"/>
                  <a:pt x="91" y="393"/>
                </a:cubicBezTo>
                <a:cubicBezTo>
                  <a:pt x="122" y="458"/>
                  <a:pt x="169" y="531"/>
                  <a:pt x="207" y="585"/>
                </a:cubicBezTo>
                <a:cubicBezTo>
                  <a:pt x="245" y="639"/>
                  <a:pt x="276" y="677"/>
                  <a:pt x="319" y="717"/>
                </a:cubicBezTo>
                <a:cubicBezTo>
                  <a:pt x="362" y="757"/>
                  <a:pt x="437" y="803"/>
                  <a:pt x="468" y="8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23" name="Freeform 71"/>
          <p:cNvSpPr>
            <a:spLocks/>
          </p:cNvSpPr>
          <p:nvPr/>
        </p:nvSpPr>
        <p:spPr bwMode="auto">
          <a:xfrm flipH="1">
            <a:off x="7185025" y="3924300"/>
            <a:ext cx="806450" cy="1346200"/>
          </a:xfrm>
          <a:custGeom>
            <a:avLst/>
            <a:gdLst>
              <a:gd name="T0" fmla="*/ 508 w 508"/>
              <a:gd name="T1" fmla="*/ 856 h 856"/>
              <a:gd name="T2" fmla="*/ 484 w 508"/>
              <a:gd name="T3" fmla="*/ 652 h 856"/>
              <a:gd name="T4" fmla="*/ 416 w 508"/>
              <a:gd name="T5" fmla="*/ 456 h 856"/>
              <a:gd name="T6" fmla="*/ 300 w 508"/>
              <a:gd name="T7" fmla="*/ 264 h 856"/>
              <a:gd name="T8" fmla="*/ 188 w 508"/>
              <a:gd name="T9" fmla="*/ 132 h 856"/>
              <a:gd name="T10" fmla="*/ 64 w 508"/>
              <a:gd name="T11" fmla="*/ 32 h 856"/>
              <a:gd name="T12" fmla="*/ 0 w 508"/>
              <a:gd name="T13" fmla="*/ 0 h 8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856"/>
              <a:gd name="T23" fmla="*/ 508 w 508"/>
              <a:gd name="T24" fmla="*/ 856 h 8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856">
                <a:moveTo>
                  <a:pt x="508" y="856"/>
                </a:moveTo>
                <a:cubicBezTo>
                  <a:pt x="503" y="787"/>
                  <a:pt x="499" y="719"/>
                  <a:pt x="484" y="652"/>
                </a:cubicBezTo>
                <a:cubicBezTo>
                  <a:pt x="469" y="585"/>
                  <a:pt x="447" y="521"/>
                  <a:pt x="416" y="456"/>
                </a:cubicBezTo>
                <a:cubicBezTo>
                  <a:pt x="385" y="391"/>
                  <a:pt x="338" y="318"/>
                  <a:pt x="300" y="264"/>
                </a:cubicBezTo>
                <a:cubicBezTo>
                  <a:pt x="262" y="210"/>
                  <a:pt x="227" y="171"/>
                  <a:pt x="188" y="132"/>
                </a:cubicBezTo>
                <a:cubicBezTo>
                  <a:pt x="149" y="93"/>
                  <a:pt x="95" y="54"/>
                  <a:pt x="64" y="32"/>
                </a:cubicBezTo>
                <a:cubicBezTo>
                  <a:pt x="33" y="10"/>
                  <a:pt x="16" y="5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26" name="Freeform 74"/>
          <p:cNvSpPr>
            <a:spLocks/>
          </p:cNvSpPr>
          <p:nvPr/>
        </p:nvSpPr>
        <p:spPr bwMode="auto">
          <a:xfrm flipH="1">
            <a:off x="7997825" y="4378325"/>
            <a:ext cx="742950" cy="1311275"/>
          </a:xfrm>
          <a:custGeom>
            <a:avLst/>
            <a:gdLst>
              <a:gd name="T0" fmla="*/ 0 w 468"/>
              <a:gd name="T1" fmla="*/ 0 h 826"/>
              <a:gd name="T2" fmla="*/ 23 w 468"/>
              <a:gd name="T3" fmla="*/ 197 h 826"/>
              <a:gd name="T4" fmla="*/ 91 w 468"/>
              <a:gd name="T5" fmla="*/ 393 h 826"/>
              <a:gd name="T6" fmla="*/ 207 w 468"/>
              <a:gd name="T7" fmla="*/ 585 h 826"/>
              <a:gd name="T8" fmla="*/ 319 w 468"/>
              <a:gd name="T9" fmla="*/ 717 h 826"/>
              <a:gd name="T10" fmla="*/ 468 w 468"/>
              <a:gd name="T11" fmla="*/ 826 h 8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8"/>
              <a:gd name="T19" fmla="*/ 0 h 826"/>
              <a:gd name="T20" fmla="*/ 468 w 468"/>
              <a:gd name="T21" fmla="*/ 826 h 8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8" h="826">
                <a:moveTo>
                  <a:pt x="0" y="0"/>
                </a:moveTo>
                <a:cubicBezTo>
                  <a:pt x="4" y="33"/>
                  <a:pt x="8" y="132"/>
                  <a:pt x="23" y="197"/>
                </a:cubicBezTo>
                <a:cubicBezTo>
                  <a:pt x="38" y="262"/>
                  <a:pt x="60" y="328"/>
                  <a:pt x="91" y="393"/>
                </a:cubicBezTo>
                <a:cubicBezTo>
                  <a:pt x="122" y="458"/>
                  <a:pt x="169" y="531"/>
                  <a:pt x="207" y="585"/>
                </a:cubicBezTo>
                <a:cubicBezTo>
                  <a:pt x="245" y="639"/>
                  <a:pt x="276" y="677"/>
                  <a:pt x="319" y="717"/>
                </a:cubicBezTo>
                <a:cubicBezTo>
                  <a:pt x="362" y="757"/>
                  <a:pt x="437" y="803"/>
                  <a:pt x="468" y="8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41" name="Freeform 89"/>
          <p:cNvSpPr>
            <a:spLocks/>
          </p:cNvSpPr>
          <p:nvPr/>
        </p:nvSpPr>
        <p:spPr bwMode="auto">
          <a:xfrm rot="14400000" flipH="1">
            <a:off x="6529388" y="2738438"/>
            <a:ext cx="806450" cy="1346200"/>
          </a:xfrm>
          <a:custGeom>
            <a:avLst/>
            <a:gdLst>
              <a:gd name="T0" fmla="*/ 508 w 508"/>
              <a:gd name="T1" fmla="*/ 856 h 856"/>
              <a:gd name="T2" fmla="*/ 484 w 508"/>
              <a:gd name="T3" fmla="*/ 652 h 856"/>
              <a:gd name="T4" fmla="*/ 416 w 508"/>
              <a:gd name="T5" fmla="*/ 456 h 856"/>
              <a:gd name="T6" fmla="*/ 300 w 508"/>
              <a:gd name="T7" fmla="*/ 264 h 856"/>
              <a:gd name="T8" fmla="*/ 188 w 508"/>
              <a:gd name="T9" fmla="*/ 132 h 856"/>
              <a:gd name="T10" fmla="*/ 64 w 508"/>
              <a:gd name="T11" fmla="*/ 32 h 856"/>
              <a:gd name="T12" fmla="*/ 0 w 508"/>
              <a:gd name="T13" fmla="*/ 0 h 8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"/>
              <a:gd name="T22" fmla="*/ 0 h 856"/>
              <a:gd name="T23" fmla="*/ 508 w 508"/>
              <a:gd name="T24" fmla="*/ 856 h 8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" h="856">
                <a:moveTo>
                  <a:pt x="508" y="856"/>
                </a:moveTo>
                <a:cubicBezTo>
                  <a:pt x="503" y="787"/>
                  <a:pt x="499" y="719"/>
                  <a:pt x="484" y="652"/>
                </a:cubicBezTo>
                <a:cubicBezTo>
                  <a:pt x="469" y="585"/>
                  <a:pt x="447" y="521"/>
                  <a:pt x="416" y="456"/>
                </a:cubicBezTo>
                <a:cubicBezTo>
                  <a:pt x="385" y="391"/>
                  <a:pt x="338" y="318"/>
                  <a:pt x="300" y="264"/>
                </a:cubicBezTo>
                <a:cubicBezTo>
                  <a:pt x="262" y="210"/>
                  <a:pt x="227" y="171"/>
                  <a:pt x="188" y="132"/>
                </a:cubicBezTo>
                <a:cubicBezTo>
                  <a:pt x="149" y="93"/>
                  <a:pt x="95" y="54"/>
                  <a:pt x="64" y="32"/>
                </a:cubicBezTo>
                <a:cubicBezTo>
                  <a:pt x="33" y="10"/>
                  <a:pt x="16" y="5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9242" name="Freeform 90"/>
          <p:cNvSpPr>
            <a:spLocks/>
          </p:cNvSpPr>
          <p:nvPr/>
        </p:nvSpPr>
        <p:spPr bwMode="auto">
          <a:xfrm rot="14400000" flipH="1">
            <a:off x="6548438" y="1860550"/>
            <a:ext cx="742950" cy="1311275"/>
          </a:xfrm>
          <a:custGeom>
            <a:avLst/>
            <a:gdLst>
              <a:gd name="T0" fmla="*/ 0 w 468"/>
              <a:gd name="T1" fmla="*/ 0 h 826"/>
              <a:gd name="T2" fmla="*/ 23 w 468"/>
              <a:gd name="T3" fmla="*/ 197 h 826"/>
              <a:gd name="T4" fmla="*/ 91 w 468"/>
              <a:gd name="T5" fmla="*/ 393 h 826"/>
              <a:gd name="T6" fmla="*/ 207 w 468"/>
              <a:gd name="T7" fmla="*/ 585 h 826"/>
              <a:gd name="T8" fmla="*/ 319 w 468"/>
              <a:gd name="T9" fmla="*/ 717 h 826"/>
              <a:gd name="T10" fmla="*/ 468 w 468"/>
              <a:gd name="T11" fmla="*/ 826 h 8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8"/>
              <a:gd name="T19" fmla="*/ 0 h 826"/>
              <a:gd name="T20" fmla="*/ 468 w 468"/>
              <a:gd name="T21" fmla="*/ 826 h 8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8" h="826">
                <a:moveTo>
                  <a:pt x="0" y="0"/>
                </a:moveTo>
                <a:cubicBezTo>
                  <a:pt x="4" y="33"/>
                  <a:pt x="8" y="132"/>
                  <a:pt x="23" y="197"/>
                </a:cubicBezTo>
                <a:cubicBezTo>
                  <a:pt x="38" y="262"/>
                  <a:pt x="60" y="328"/>
                  <a:pt x="91" y="393"/>
                </a:cubicBezTo>
                <a:cubicBezTo>
                  <a:pt x="122" y="458"/>
                  <a:pt x="169" y="531"/>
                  <a:pt x="207" y="585"/>
                </a:cubicBezTo>
                <a:cubicBezTo>
                  <a:pt x="245" y="639"/>
                  <a:pt x="276" y="677"/>
                  <a:pt x="319" y="717"/>
                </a:cubicBezTo>
                <a:cubicBezTo>
                  <a:pt x="362" y="757"/>
                  <a:pt x="437" y="803"/>
                  <a:pt x="468" y="8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" name="Group 169"/>
          <p:cNvGrpSpPr>
            <a:grpSpLocks/>
          </p:cNvGrpSpPr>
          <p:nvPr/>
        </p:nvGrpSpPr>
        <p:grpSpPr bwMode="auto">
          <a:xfrm>
            <a:off x="736600" y="922338"/>
            <a:ext cx="7581900" cy="566737"/>
            <a:chOff x="464" y="581"/>
            <a:chExt cx="4776" cy="357"/>
          </a:xfrm>
        </p:grpSpPr>
        <p:sp>
          <p:nvSpPr>
            <p:cNvPr id="37930" name="Text Box 103"/>
            <p:cNvSpPr txBox="1">
              <a:spLocks noChangeArrowheads="1"/>
            </p:cNvSpPr>
            <p:nvPr/>
          </p:nvSpPr>
          <p:spPr bwMode="auto">
            <a:xfrm>
              <a:off x="716" y="581"/>
              <a:ext cx="452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en-US" sz="2400">
                  <a:latin typeface="Arial" charset="0"/>
                  <a:cs typeface="Arial" charset="0"/>
                </a:rPr>
                <a:t>In isometric drawing, a circle appears as an ellipse.</a:t>
              </a:r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464" y="708"/>
              <a:ext cx="136" cy="136"/>
            </a:xfrm>
            <a:prstGeom prst="rect">
              <a:avLst/>
            </a:prstGeom>
            <a:solidFill>
              <a:srgbClr val="0000FF"/>
            </a:solidFill>
            <a:ln w="2857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49260" name="Text Box 108"/>
          <p:cNvSpPr txBox="1">
            <a:spLocks noChangeArrowheads="1"/>
          </p:cNvSpPr>
          <p:nvPr/>
        </p:nvSpPr>
        <p:spPr bwMode="auto">
          <a:xfrm>
            <a:off x="209550" y="3208338"/>
            <a:ext cx="465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2. Construct an isometric square.</a:t>
            </a:r>
          </a:p>
        </p:txBody>
      </p:sp>
      <p:sp>
        <p:nvSpPr>
          <p:cNvPr id="49264" name="Text Box 112"/>
          <p:cNvSpPr txBox="1">
            <a:spLocks noChangeArrowheads="1"/>
          </p:cNvSpPr>
          <p:nvPr/>
        </p:nvSpPr>
        <p:spPr bwMode="auto">
          <a:xfrm>
            <a:off x="206375" y="3709988"/>
            <a:ext cx="436721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3. Sketch arcs that connect the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tangent points.</a:t>
            </a:r>
          </a:p>
        </p:txBody>
      </p:sp>
      <p:sp>
        <p:nvSpPr>
          <p:cNvPr id="49303" name="Text Box 151"/>
          <p:cNvSpPr txBox="1">
            <a:spLocks noChangeArrowheads="1"/>
          </p:cNvSpPr>
          <p:nvPr/>
        </p:nvSpPr>
        <p:spPr bwMode="auto">
          <a:xfrm>
            <a:off x="244475" y="1995488"/>
            <a:ext cx="255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Sketching Steps</a:t>
            </a:r>
          </a:p>
        </p:txBody>
      </p:sp>
      <p:sp>
        <p:nvSpPr>
          <p:cNvPr id="49307" name="Text Box 155"/>
          <p:cNvSpPr txBox="1">
            <a:spLocks noChangeArrowheads="1"/>
          </p:cNvSpPr>
          <p:nvPr/>
        </p:nvSpPr>
        <p:spPr bwMode="auto">
          <a:xfrm>
            <a:off x="203200" y="2598738"/>
            <a:ext cx="475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1. Locate the center of an ellipse. </a:t>
            </a:r>
          </a:p>
        </p:txBody>
      </p:sp>
    </p:spTree>
    <p:extLst>
      <p:ext uri="{BB962C8B-B14F-4D97-AF65-F5344CB8AC3E}">
        <p14:creationId xmlns:p14="http://schemas.microsoft.com/office/powerpoint/2010/main" val="220386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4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4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492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92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2000" fill="hold"/>
                                        <p:tgtEl>
                                          <p:spTgt spid="49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1" dur="2000" fill="hold"/>
                                        <p:tgtEl>
                                          <p:spTgt spid="492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2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20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09" grpId="0" animBg="1"/>
      <p:bldP spid="49310" grpId="0" animBg="1"/>
      <p:bldP spid="49311" grpId="0" animBg="1"/>
      <p:bldP spid="49312" grpId="0" animBg="1"/>
      <p:bldP spid="49212" grpId="0" animBg="1"/>
      <p:bldP spid="49182" grpId="0" animBg="1"/>
      <p:bldP spid="49183" grpId="0" animBg="1"/>
      <p:bldP spid="49185" grpId="0" animBg="1"/>
      <p:bldP spid="49213" grpId="0" animBg="1"/>
      <p:bldP spid="49214" grpId="0" animBg="1"/>
      <p:bldP spid="49187" grpId="0" animBg="1"/>
      <p:bldP spid="49188" grpId="0" animBg="1"/>
      <p:bldP spid="49239" grpId="0" animBg="1"/>
      <p:bldP spid="49240" grpId="0" animBg="1"/>
      <p:bldP spid="49224" grpId="0" animBg="1"/>
      <p:bldP spid="49225" grpId="0" animBg="1"/>
      <p:bldP spid="49204" grpId="0" animBg="1"/>
      <p:bldP spid="49205" grpId="0" animBg="1"/>
      <p:bldP spid="49257" grpId="0" animBg="1"/>
      <p:bldP spid="49168" grpId="0" animBg="1"/>
      <p:bldP spid="49170" grpId="0" animBg="1"/>
      <p:bldP spid="49208" grpId="0" animBg="1"/>
      <p:bldP spid="49209" grpId="0" animBg="1"/>
      <p:bldP spid="49210" grpId="0" animBg="1"/>
      <p:bldP spid="49211" grpId="0" animBg="1"/>
      <p:bldP spid="49218" grpId="0" animBg="1"/>
      <p:bldP spid="49219" grpId="0" animBg="1"/>
      <p:bldP spid="49220" grpId="0" animBg="1"/>
      <p:bldP spid="49202" grpId="0" animBg="1"/>
      <p:bldP spid="49203" grpId="0" animBg="1"/>
      <p:bldP spid="49223" grpId="0" animBg="1"/>
      <p:bldP spid="49226" grpId="0" animBg="1"/>
      <p:bldP spid="49241" grpId="0" animBg="1"/>
      <p:bldP spid="49242" grpId="0" animBg="1"/>
      <p:bldP spid="49260" grpId="0"/>
      <p:bldP spid="49264" grpId="0"/>
      <p:bldP spid="49303" grpId="0"/>
      <p:bldP spid="493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8" name="Rectangle 104"/>
          <p:cNvSpPr>
            <a:spLocks noChangeArrowheads="1"/>
          </p:cNvSpPr>
          <p:nvPr/>
        </p:nvSpPr>
        <p:spPr bwMode="auto">
          <a:xfrm>
            <a:off x="371475" y="1022350"/>
            <a:ext cx="8161338" cy="9525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8915" name="Text Box 27"/>
          <p:cNvSpPr txBox="1">
            <a:spLocks noChangeArrowheads="1"/>
          </p:cNvSpPr>
          <p:nvPr/>
        </p:nvSpPr>
        <p:spPr bwMode="auto">
          <a:xfrm>
            <a:off x="1357313" y="163513"/>
            <a:ext cx="66786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400" b="1">
                <a:latin typeface="Arial" charset="0"/>
                <a:cs typeface="Arial" charset="0"/>
              </a:rPr>
              <a:t>Circle &amp; Arc in Isometric</a:t>
            </a:r>
          </a:p>
        </p:txBody>
      </p:sp>
      <p:sp>
        <p:nvSpPr>
          <p:cNvPr id="98387" name="Text Box 83"/>
          <p:cNvSpPr txBox="1">
            <a:spLocks noChangeArrowheads="1"/>
          </p:cNvSpPr>
          <p:nvPr/>
        </p:nvSpPr>
        <p:spPr bwMode="auto">
          <a:xfrm>
            <a:off x="182563" y="3792538"/>
            <a:ext cx="49609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3. Construct a perpendicular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bisector from each tangent point.</a:t>
            </a:r>
          </a:p>
        </p:txBody>
      </p:sp>
      <p:sp>
        <p:nvSpPr>
          <p:cNvPr id="98388" name="Text Box 84"/>
          <p:cNvSpPr txBox="1">
            <a:spLocks noChangeArrowheads="1"/>
          </p:cNvSpPr>
          <p:nvPr/>
        </p:nvSpPr>
        <p:spPr bwMode="auto">
          <a:xfrm>
            <a:off x="166688" y="4884738"/>
            <a:ext cx="3724275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4. Locate the </a:t>
            </a:r>
            <a:r>
              <a:rPr lang="en-US" sz="2400">
                <a:solidFill>
                  <a:srgbClr val="FF3300"/>
                </a:solidFill>
                <a:latin typeface="Arial" charset="0"/>
                <a:cs typeface="Arial" charset="0"/>
              </a:rPr>
              <a:t>four </a:t>
            </a:r>
            <a:r>
              <a:rPr lang="en-US" sz="2400">
                <a:latin typeface="Arial" charset="0"/>
                <a:cs typeface="Arial" charset="0"/>
              </a:rPr>
              <a:t>centers.</a:t>
            </a:r>
          </a:p>
        </p:txBody>
      </p:sp>
      <p:sp>
        <p:nvSpPr>
          <p:cNvPr id="98389" name="Text Box 85"/>
          <p:cNvSpPr txBox="1">
            <a:spLocks noChangeArrowheads="1"/>
          </p:cNvSpPr>
          <p:nvPr/>
        </p:nvSpPr>
        <p:spPr bwMode="auto">
          <a:xfrm>
            <a:off x="166688" y="5494338"/>
            <a:ext cx="494506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400">
                <a:latin typeface="Arial" charset="0"/>
                <a:cs typeface="Arial" charset="0"/>
              </a:rPr>
              <a:t>5. Draw the arcs with these centers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>
                <a:latin typeface="Arial" charset="0"/>
                <a:cs typeface="Arial" charset="0"/>
              </a:rPr>
              <a:t>    and tangent to isometric square.</a:t>
            </a:r>
          </a:p>
        </p:txBody>
      </p: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244475" y="2224088"/>
            <a:ext cx="255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/>
            <a:r>
              <a:rPr lang="en-US" sz="2400" b="1">
                <a:solidFill>
                  <a:schemeClr val="accent2"/>
                </a:solidFill>
                <a:latin typeface="Arial" charset="0"/>
              </a:rPr>
              <a:t>Sketching Steps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558800" y="947738"/>
            <a:ext cx="7835900" cy="1041400"/>
            <a:chOff x="352" y="597"/>
            <a:chExt cx="4936" cy="656"/>
          </a:xfrm>
        </p:grpSpPr>
        <p:sp>
          <p:nvSpPr>
            <p:cNvPr id="38996" name="Text Box 102"/>
            <p:cNvSpPr txBox="1">
              <a:spLocks noChangeArrowheads="1"/>
            </p:cNvSpPr>
            <p:nvPr/>
          </p:nvSpPr>
          <p:spPr bwMode="auto">
            <a:xfrm>
              <a:off x="574" y="597"/>
              <a:ext cx="4714" cy="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algn="l" eaLnBrk="1" hangingPunct="1">
                <a:lnSpc>
                  <a:spcPct val="130000"/>
                </a:lnSpc>
              </a:pPr>
              <a:r>
                <a:rPr lang="en-US" sz="2400" b="1" i="1">
                  <a:solidFill>
                    <a:schemeClr val="accent2"/>
                  </a:solidFill>
                  <a:latin typeface="Arial" charset="0"/>
                  <a:cs typeface="Arial" charset="0"/>
                </a:rPr>
                <a:t>Four-center</a:t>
              </a:r>
              <a:r>
                <a:rPr lang="en-US" sz="2400">
                  <a:solidFill>
                    <a:schemeClr val="accent2"/>
                  </a:solidFill>
                  <a:latin typeface="Arial" charset="0"/>
                  <a:cs typeface="Arial" charset="0"/>
                </a:rPr>
                <a:t> </a:t>
              </a:r>
              <a:r>
                <a:rPr lang="en-US" sz="2400">
                  <a:latin typeface="Arial" charset="0"/>
                  <a:cs typeface="Arial" charset="0"/>
                </a:rPr>
                <a:t>method is usually used when drawn an isometric ellipse with drawing instrument.</a:t>
              </a:r>
            </a:p>
          </p:txBody>
        </p:sp>
        <p:sp>
          <p:nvSpPr>
            <p:cNvPr id="98409" name="Rectangle 105"/>
            <p:cNvSpPr>
              <a:spLocks noChangeArrowheads="1"/>
            </p:cNvSpPr>
            <p:nvPr/>
          </p:nvSpPr>
          <p:spPr bwMode="auto">
            <a:xfrm>
              <a:off x="352" y="720"/>
              <a:ext cx="152" cy="152"/>
            </a:xfrm>
            <a:prstGeom prst="rect">
              <a:avLst/>
            </a:prstGeom>
            <a:solidFill>
              <a:srgbClr val="0000FF"/>
            </a:solidFill>
            <a:ln w="28575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</p:grpSp>
      <p:grpSp>
        <p:nvGrpSpPr>
          <p:cNvPr id="3" name="Group 144"/>
          <p:cNvGrpSpPr>
            <a:grpSpLocks/>
          </p:cNvGrpSpPr>
          <p:nvPr/>
        </p:nvGrpSpPr>
        <p:grpSpPr bwMode="auto">
          <a:xfrm>
            <a:off x="5013325" y="3470275"/>
            <a:ext cx="1817688" cy="2701925"/>
            <a:chOff x="3158" y="2186"/>
            <a:chExt cx="1145" cy="1702"/>
          </a:xfrm>
        </p:grpSpPr>
        <p:sp>
          <p:nvSpPr>
            <p:cNvPr id="38992" name="Line 106"/>
            <p:cNvSpPr>
              <a:spLocks noChangeShapeType="1"/>
            </p:cNvSpPr>
            <p:nvPr/>
          </p:nvSpPr>
          <p:spPr bwMode="auto">
            <a:xfrm>
              <a:off x="3235" y="2186"/>
              <a:ext cx="0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93" name="Line 107"/>
            <p:cNvSpPr>
              <a:spLocks noChangeShapeType="1"/>
            </p:cNvSpPr>
            <p:nvPr/>
          </p:nvSpPr>
          <p:spPr bwMode="auto">
            <a:xfrm rot="-3600000">
              <a:off x="3726" y="3026"/>
              <a:ext cx="8" cy="114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94" name="Line 108"/>
            <p:cNvSpPr>
              <a:spLocks noChangeShapeType="1"/>
            </p:cNvSpPr>
            <p:nvPr/>
          </p:nvSpPr>
          <p:spPr bwMode="auto">
            <a:xfrm rot="-3600000">
              <a:off x="3729" y="1903"/>
              <a:ext cx="4" cy="114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95" name="Line 109"/>
            <p:cNvSpPr>
              <a:spLocks noChangeShapeType="1"/>
            </p:cNvSpPr>
            <p:nvPr/>
          </p:nvSpPr>
          <p:spPr bwMode="auto">
            <a:xfrm flipH="1">
              <a:off x="4229" y="2754"/>
              <a:ext cx="0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45"/>
          <p:cNvGrpSpPr>
            <a:grpSpLocks/>
          </p:cNvGrpSpPr>
          <p:nvPr/>
        </p:nvGrpSpPr>
        <p:grpSpPr bwMode="auto">
          <a:xfrm>
            <a:off x="7065963" y="3479800"/>
            <a:ext cx="1800225" cy="2689225"/>
            <a:chOff x="4451" y="2192"/>
            <a:chExt cx="1134" cy="1694"/>
          </a:xfrm>
        </p:grpSpPr>
        <p:sp>
          <p:nvSpPr>
            <p:cNvPr id="38988" name="Line 110"/>
            <p:cNvSpPr>
              <a:spLocks noChangeShapeType="1"/>
            </p:cNvSpPr>
            <p:nvPr/>
          </p:nvSpPr>
          <p:spPr bwMode="auto">
            <a:xfrm flipH="1">
              <a:off x="4528" y="2764"/>
              <a:ext cx="0" cy="1122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9" name="Line 111"/>
            <p:cNvSpPr>
              <a:spLocks noChangeShapeType="1"/>
            </p:cNvSpPr>
            <p:nvPr/>
          </p:nvSpPr>
          <p:spPr bwMode="auto">
            <a:xfrm flipH="1">
              <a:off x="5512" y="2192"/>
              <a:ext cx="0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90" name="Line 112"/>
            <p:cNvSpPr>
              <a:spLocks noChangeShapeType="1"/>
            </p:cNvSpPr>
            <p:nvPr/>
          </p:nvSpPr>
          <p:spPr bwMode="auto">
            <a:xfrm rot="3600000" flipH="1">
              <a:off x="5017" y="3038"/>
              <a:ext cx="1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91" name="Line 113"/>
            <p:cNvSpPr>
              <a:spLocks noChangeShapeType="1"/>
            </p:cNvSpPr>
            <p:nvPr/>
          </p:nvSpPr>
          <p:spPr bwMode="auto">
            <a:xfrm rot="3600000" flipH="1">
              <a:off x="5017" y="1915"/>
              <a:ext cx="1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146"/>
          <p:cNvGrpSpPr>
            <a:grpSpLocks/>
          </p:cNvGrpSpPr>
          <p:nvPr/>
        </p:nvGrpSpPr>
        <p:grpSpPr bwMode="auto">
          <a:xfrm>
            <a:off x="5262563" y="2528888"/>
            <a:ext cx="3376612" cy="909637"/>
            <a:chOff x="3315" y="1593"/>
            <a:chExt cx="2127" cy="573"/>
          </a:xfrm>
        </p:grpSpPr>
        <p:sp>
          <p:nvSpPr>
            <p:cNvPr id="38984" name="Line 114"/>
            <p:cNvSpPr>
              <a:spLocks noChangeShapeType="1"/>
            </p:cNvSpPr>
            <p:nvPr/>
          </p:nvSpPr>
          <p:spPr bwMode="auto">
            <a:xfrm rot="3600000" flipV="1">
              <a:off x="4874" y="1593"/>
              <a:ext cx="1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5" name="Line 115"/>
            <p:cNvSpPr>
              <a:spLocks noChangeShapeType="1"/>
            </p:cNvSpPr>
            <p:nvPr/>
          </p:nvSpPr>
          <p:spPr bwMode="auto">
            <a:xfrm rot="-3600000" flipH="1" flipV="1">
              <a:off x="3885" y="1587"/>
              <a:ext cx="9" cy="1149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6" name="Line 116"/>
            <p:cNvSpPr>
              <a:spLocks noChangeShapeType="1"/>
            </p:cNvSpPr>
            <p:nvPr/>
          </p:nvSpPr>
          <p:spPr bwMode="auto">
            <a:xfrm rot="3600000" flipV="1">
              <a:off x="3884" y="1029"/>
              <a:ext cx="1" cy="113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7" name="Line 117"/>
            <p:cNvSpPr>
              <a:spLocks noChangeShapeType="1"/>
            </p:cNvSpPr>
            <p:nvPr/>
          </p:nvSpPr>
          <p:spPr bwMode="auto">
            <a:xfrm rot="-3600000" flipH="1" flipV="1">
              <a:off x="4863" y="1023"/>
              <a:ext cx="9" cy="1149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148"/>
          <p:cNvGrpSpPr>
            <a:grpSpLocks/>
          </p:cNvGrpSpPr>
          <p:nvPr/>
        </p:nvGrpSpPr>
        <p:grpSpPr bwMode="auto">
          <a:xfrm>
            <a:off x="5035550" y="3773488"/>
            <a:ext cx="1717675" cy="2039937"/>
            <a:chOff x="3166" y="2377"/>
            <a:chExt cx="1082" cy="1285"/>
          </a:xfrm>
        </p:grpSpPr>
        <p:sp>
          <p:nvSpPr>
            <p:cNvPr id="38982" name="Line 124"/>
            <p:cNvSpPr>
              <a:spLocks noChangeShapeType="1"/>
            </p:cNvSpPr>
            <p:nvPr/>
          </p:nvSpPr>
          <p:spPr bwMode="auto">
            <a:xfrm>
              <a:off x="3166" y="2720"/>
              <a:ext cx="1082" cy="612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3" name="Line 125"/>
            <p:cNvSpPr>
              <a:spLocks noChangeShapeType="1"/>
            </p:cNvSpPr>
            <p:nvPr/>
          </p:nvSpPr>
          <p:spPr bwMode="auto">
            <a:xfrm flipV="1">
              <a:off x="3710" y="2377"/>
              <a:ext cx="0" cy="1285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7080250" y="3775075"/>
            <a:ext cx="1747838" cy="2076450"/>
            <a:chOff x="4460" y="2372"/>
            <a:chExt cx="1101" cy="1308"/>
          </a:xfrm>
        </p:grpSpPr>
        <p:sp>
          <p:nvSpPr>
            <p:cNvPr id="38980" name="Line 126"/>
            <p:cNvSpPr>
              <a:spLocks noChangeShapeType="1"/>
            </p:cNvSpPr>
            <p:nvPr/>
          </p:nvSpPr>
          <p:spPr bwMode="auto">
            <a:xfrm>
              <a:off x="5032" y="2372"/>
              <a:ext cx="0" cy="1308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81" name="Line 127"/>
            <p:cNvSpPr>
              <a:spLocks noChangeShapeType="1"/>
            </p:cNvSpPr>
            <p:nvPr/>
          </p:nvSpPr>
          <p:spPr bwMode="auto">
            <a:xfrm flipV="1">
              <a:off x="4460" y="2717"/>
              <a:ext cx="1101" cy="635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6056313" y="2462213"/>
            <a:ext cx="1824037" cy="1060450"/>
            <a:chOff x="3797" y="1539"/>
            <a:chExt cx="1149" cy="668"/>
          </a:xfrm>
        </p:grpSpPr>
        <p:sp>
          <p:nvSpPr>
            <p:cNvPr id="38978" name="Line 128"/>
            <p:cNvSpPr>
              <a:spLocks noChangeShapeType="1"/>
            </p:cNvSpPr>
            <p:nvPr/>
          </p:nvSpPr>
          <p:spPr bwMode="auto">
            <a:xfrm flipH="1" flipV="1">
              <a:off x="3797" y="1543"/>
              <a:ext cx="1149" cy="6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79" name="Line 129"/>
            <p:cNvSpPr>
              <a:spLocks noChangeShapeType="1"/>
            </p:cNvSpPr>
            <p:nvPr/>
          </p:nvSpPr>
          <p:spPr bwMode="auto">
            <a:xfrm flipV="1">
              <a:off x="3809" y="1539"/>
              <a:ext cx="1112" cy="64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" name="Group 143"/>
          <p:cNvGrpSpPr>
            <a:grpSpLocks/>
          </p:cNvGrpSpPr>
          <p:nvPr/>
        </p:nvGrpSpPr>
        <p:grpSpPr bwMode="auto">
          <a:xfrm>
            <a:off x="4841875" y="3605213"/>
            <a:ext cx="4111625" cy="2795587"/>
            <a:chOff x="3050" y="2271"/>
            <a:chExt cx="2590" cy="1761"/>
          </a:xfrm>
        </p:grpSpPr>
        <p:sp>
          <p:nvSpPr>
            <p:cNvPr id="38975" name="Line 130"/>
            <p:cNvSpPr>
              <a:spLocks noChangeShapeType="1"/>
            </p:cNvSpPr>
            <p:nvPr/>
          </p:nvSpPr>
          <p:spPr bwMode="auto">
            <a:xfrm>
              <a:off x="4380" y="2632"/>
              <a:ext cx="0" cy="14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76" name="Line 131"/>
            <p:cNvSpPr>
              <a:spLocks noChangeShapeType="1"/>
            </p:cNvSpPr>
            <p:nvPr/>
          </p:nvSpPr>
          <p:spPr bwMode="auto">
            <a:xfrm rot="-7200000">
              <a:off x="4965" y="1618"/>
              <a:ext cx="1" cy="134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77" name="Line 132"/>
            <p:cNvSpPr>
              <a:spLocks noChangeShapeType="1"/>
            </p:cNvSpPr>
            <p:nvPr/>
          </p:nvSpPr>
          <p:spPr bwMode="auto">
            <a:xfrm rot="7200000" flipH="1">
              <a:off x="3762" y="1559"/>
              <a:ext cx="1" cy="142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" name="Group 186"/>
          <p:cNvGrpSpPr>
            <a:grpSpLocks/>
          </p:cNvGrpSpPr>
          <p:nvPr/>
        </p:nvGrpSpPr>
        <p:grpSpPr bwMode="auto">
          <a:xfrm>
            <a:off x="5140325" y="3832225"/>
            <a:ext cx="1555750" cy="1968500"/>
            <a:chOff x="3238" y="2414"/>
            <a:chExt cx="980" cy="1240"/>
          </a:xfrm>
        </p:grpSpPr>
        <p:sp>
          <p:nvSpPr>
            <p:cNvPr id="38971" name="Freeform 122"/>
            <p:cNvSpPr>
              <a:spLocks/>
            </p:cNvSpPr>
            <p:nvPr/>
          </p:nvSpPr>
          <p:spPr bwMode="auto">
            <a:xfrm>
              <a:off x="3706" y="3304"/>
              <a:ext cx="510" cy="350"/>
            </a:xfrm>
            <a:custGeom>
              <a:avLst/>
              <a:gdLst>
                <a:gd name="T0" fmla="*/ 0 w 510"/>
                <a:gd name="T1" fmla="*/ 276 h 350"/>
                <a:gd name="T2" fmla="*/ 60 w 510"/>
                <a:gd name="T3" fmla="*/ 308 h 350"/>
                <a:gd name="T4" fmla="*/ 148 w 510"/>
                <a:gd name="T5" fmla="*/ 340 h 350"/>
                <a:gd name="T6" fmla="*/ 219 w 510"/>
                <a:gd name="T7" fmla="*/ 350 h 350"/>
                <a:gd name="T8" fmla="*/ 300 w 510"/>
                <a:gd name="T9" fmla="*/ 340 h 350"/>
                <a:gd name="T10" fmla="*/ 368 w 510"/>
                <a:gd name="T11" fmla="*/ 312 h 350"/>
                <a:gd name="T12" fmla="*/ 428 w 510"/>
                <a:gd name="T13" fmla="*/ 260 h 350"/>
                <a:gd name="T14" fmla="*/ 472 w 510"/>
                <a:gd name="T15" fmla="*/ 192 h 350"/>
                <a:gd name="T16" fmla="*/ 504 w 510"/>
                <a:gd name="T17" fmla="*/ 92 h 350"/>
                <a:gd name="T18" fmla="*/ 508 w 510"/>
                <a:gd name="T19" fmla="*/ 0 h 3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0"/>
                <a:gd name="T31" fmla="*/ 0 h 350"/>
                <a:gd name="T32" fmla="*/ 510 w 510"/>
                <a:gd name="T33" fmla="*/ 350 h 3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0" h="350">
                  <a:moveTo>
                    <a:pt x="0" y="276"/>
                  </a:moveTo>
                  <a:cubicBezTo>
                    <a:pt x="17" y="286"/>
                    <a:pt x="35" y="297"/>
                    <a:pt x="60" y="308"/>
                  </a:cubicBezTo>
                  <a:cubicBezTo>
                    <a:pt x="85" y="319"/>
                    <a:pt x="122" y="333"/>
                    <a:pt x="148" y="340"/>
                  </a:cubicBezTo>
                  <a:cubicBezTo>
                    <a:pt x="174" y="347"/>
                    <a:pt x="194" y="350"/>
                    <a:pt x="219" y="350"/>
                  </a:cubicBezTo>
                  <a:cubicBezTo>
                    <a:pt x="244" y="350"/>
                    <a:pt x="275" y="346"/>
                    <a:pt x="300" y="340"/>
                  </a:cubicBezTo>
                  <a:cubicBezTo>
                    <a:pt x="325" y="334"/>
                    <a:pt x="347" y="325"/>
                    <a:pt x="368" y="312"/>
                  </a:cubicBezTo>
                  <a:cubicBezTo>
                    <a:pt x="389" y="299"/>
                    <a:pt x="411" y="280"/>
                    <a:pt x="428" y="260"/>
                  </a:cubicBezTo>
                  <a:cubicBezTo>
                    <a:pt x="445" y="240"/>
                    <a:pt x="459" y="220"/>
                    <a:pt x="472" y="192"/>
                  </a:cubicBezTo>
                  <a:cubicBezTo>
                    <a:pt x="485" y="164"/>
                    <a:pt x="498" y="124"/>
                    <a:pt x="504" y="92"/>
                  </a:cubicBezTo>
                  <a:cubicBezTo>
                    <a:pt x="510" y="60"/>
                    <a:pt x="509" y="30"/>
                    <a:pt x="508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72" name="Freeform 123"/>
            <p:cNvSpPr>
              <a:spLocks/>
            </p:cNvSpPr>
            <p:nvPr/>
          </p:nvSpPr>
          <p:spPr bwMode="auto">
            <a:xfrm>
              <a:off x="3241" y="2414"/>
              <a:ext cx="471" cy="351"/>
            </a:xfrm>
            <a:custGeom>
              <a:avLst/>
              <a:gdLst>
                <a:gd name="T0" fmla="*/ 471 w 471"/>
                <a:gd name="T1" fmla="*/ 52 h 351"/>
                <a:gd name="T2" fmla="*/ 384 w 471"/>
                <a:gd name="T3" fmla="*/ 16 h 351"/>
                <a:gd name="T4" fmla="*/ 290 w 471"/>
                <a:gd name="T5" fmla="*/ 1 h 351"/>
                <a:gd name="T6" fmla="*/ 209 w 471"/>
                <a:gd name="T7" fmla="*/ 11 h 351"/>
                <a:gd name="T8" fmla="*/ 141 w 471"/>
                <a:gd name="T9" fmla="*/ 39 h 351"/>
                <a:gd name="T10" fmla="*/ 81 w 471"/>
                <a:gd name="T11" fmla="*/ 91 h 351"/>
                <a:gd name="T12" fmla="*/ 37 w 471"/>
                <a:gd name="T13" fmla="*/ 159 h 351"/>
                <a:gd name="T14" fmla="*/ 6 w 471"/>
                <a:gd name="T15" fmla="*/ 259 h 351"/>
                <a:gd name="T16" fmla="*/ 2 w 471"/>
                <a:gd name="T17" fmla="*/ 351 h 3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1"/>
                <a:gd name="T28" fmla="*/ 0 h 351"/>
                <a:gd name="T29" fmla="*/ 471 w 471"/>
                <a:gd name="T30" fmla="*/ 351 h 3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1" h="351">
                  <a:moveTo>
                    <a:pt x="471" y="52"/>
                  </a:moveTo>
                  <a:cubicBezTo>
                    <a:pt x="457" y="46"/>
                    <a:pt x="414" y="24"/>
                    <a:pt x="384" y="16"/>
                  </a:cubicBezTo>
                  <a:cubicBezTo>
                    <a:pt x="354" y="8"/>
                    <a:pt x="319" y="2"/>
                    <a:pt x="290" y="1"/>
                  </a:cubicBezTo>
                  <a:cubicBezTo>
                    <a:pt x="261" y="0"/>
                    <a:pt x="234" y="5"/>
                    <a:pt x="209" y="11"/>
                  </a:cubicBezTo>
                  <a:cubicBezTo>
                    <a:pt x="184" y="17"/>
                    <a:pt x="162" y="26"/>
                    <a:pt x="141" y="39"/>
                  </a:cubicBezTo>
                  <a:cubicBezTo>
                    <a:pt x="120" y="52"/>
                    <a:pt x="98" y="71"/>
                    <a:pt x="81" y="91"/>
                  </a:cubicBezTo>
                  <a:cubicBezTo>
                    <a:pt x="64" y="111"/>
                    <a:pt x="50" y="131"/>
                    <a:pt x="37" y="159"/>
                  </a:cubicBezTo>
                  <a:cubicBezTo>
                    <a:pt x="24" y="187"/>
                    <a:pt x="11" y="227"/>
                    <a:pt x="6" y="259"/>
                  </a:cubicBezTo>
                  <a:cubicBezTo>
                    <a:pt x="0" y="291"/>
                    <a:pt x="1" y="321"/>
                    <a:pt x="2" y="351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73" name="Freeform 133"/>
            <p:cNvSpPr>
              <a:spLocks/>
            </p:cNvSpPr>
            <p:nvPr/>
          </p:nvSpPr>
          <p:spPr bwMode="auto">
            <a:xfrm>
              <a:off x="3710" y="2468"/>
              <a:ext cx="508" cy="848"/>
            </a:xfrm>
            <a:custGeom>
              <a:avLst/>
              <a:gdLst>
                <a:gd name="T0" fmla="*/ 508 w 508"/>
                <a:gd name="T1" fmla="*/ 856 h 856"/>
                <a:gd name="T2" fmla="*/ 484 w 508"/>
                <a:gd name="T3" fmla="*/ 652 h 856"/>
                <a:gd name="T4" fmla="*/ 416 w 508"/>
                <a:gd name="T5" fmla="*/ 456 h 856"/>
                <a:gd name="T6" fmla="*/ 300 w 508"/>
                <a:gd name="T7" fmla="*/ 264 h 856"/>
                <a:gd name="T8" fmla="*/ 188 w 508"/>
                <a:gd name="T9" fmla="*/ 132 h 856"/>
                <a:gd name="T10" fmla="*/ 64 w 508"/>
                <a:gd name="T11" fmla="*/ 32 h 856"/>
                <a:gd name="T12" fmla="*/ 0 w 508"/>
                <a:gd name="T13" fmla="*/ 0 h 8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8"/>
                <a:gd name="T22" fmla="*/ 0 h 856"/>
                <a:gd name="T23" fmla="*/ 508 w 508"/>
                <a:gd name="T24" fmla="*/ 856 h 8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8" h="856">
                  <a:moveTo>
                    <a:pt x="508" y="856"/>
                  </a:moveTo>
                  <a:cubicBezTo>
                    <a:pt x="503" y="787"/>
                    <a:pt x="499" y="719"/>
                    <a:pt x="484" y="652"/>
                  </a:cubicBezTo>
                  <a:cubicBezTo>
                    <a:pt x="469" y="585"/>
                    <a:pt x="447" y="521"/>
                    <a:pt x="416" y="456"/>
                  </a:cubicBezTo>
                  <a:cubicBezTo>
                    <a:pt x="385" y="391"/>
                    <a:pt x="338" y="318"/>
                    <a:pt x="300" y="264"/>
                  </a:cubicBezTo>
                  <a:cubicBezTo>
                    <a:pt x="262" y="210"/>
                    <a:pt x="227" y="171"/>
                    <a:pt x="188" y="132"/>
                  </a:cubicBezTo>
                  <a:cubicBezTo>
                    <a:pt x="149" y="93"/>
                    <a:pt x="95" y="54"/>
                    <a:pt x="64" y="32"/>
                  </a:cubicBezTo>
                  <a:cubicBezTo>
                    <a:pt x="33" y="10"/>
                    <a:pt x="16" y="5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74" name="Freeform 134"/>
            <p:cNvSpPr>
              <a:spLocks/>
            </p:cNvSpPr>
            <p:nvPr/>
          </p:nvSpPr>
          <p:spPr bwMode="auto">
            <a:xfrm>
              <a:off x="3238" y="2754"/>
              <a:ext cx="468" cy="826"/>
            </a:xfrm>
            <a:custGeom>
              <a:avLst/>
              <a:gdLst>
                <a:gd name="T0" fmla="*/ 0 w 468"/>
                <a:gd name="T1" fmla="*/ 0 h 826"/>
                <a:gd name="T2" fmla="*/ 23 w 468"/>
                <a:gd name="T3" fmla="*/ 197 h 826"/>
                <a:gd name="T4" fmla="*/ 91 w 468"/>
                <a:gd name="T5" fmla="*/ 393 h 826"/>
                <a:gd name="T6" fmla="*/ 207 w 468"/>
                <a:gd name="T7" fmla="*/ 585 h 826"/>
                <a:gd name="T8" fmla="*/ 319 w 468"/>
                <a:gd name="T9" fmla="*/ 717 h 826"/>
                <a:gd name="T10" fmla="*/ 468 w 468"/>
                <a:gd name="T11" fmla="*/ 826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8"/>
                <a:gd name="T19" fmla="*/ 0 h 826"/>
                <a:gd name="T20" fmla="*/ 468 w 468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8" h="826">
                  <a:moveTo>
                    <a:pt x="0" y="0"/>
                  </a:moveTo>
                  <a:cubicBezTo>
                    <a:pt x="4" y="33"/>
                    <a:pt x="8" y="132"/>
                    <a:pt x="23" y="197"/>
                  </a:cubicBezTo>
                  <a:cubicBezTo>
                    <a:pt x="38" y="262"/>
                    <a:pt x="60" y="328"/>
                    <a:pt x="91" y="393"/>
                  </a:cubicBezTo>
                  <a:cubicBezTo>
                    <a:pt x="122" y="458"/>
                    <a:pt x="169" y="531"/>
                    <a:pt x="207" y="585"/>
                  </a:cubicBezTo>
                  <a:cubicBezTo>
                    <a:pt x="245" y="639"/>
                    <a:pt x="276" y="677"/>
                    <a:pt x="319" y="717"/>
                  </a:cubicBezTo>
                  <a:cubicBezTo>
                    <a:pt x="362" y="757"/>
                    <a:pt x="437" y="803"/>
                    <a:pt x="468" y="8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1" name="Group 187"/>
          <p:cNvGrpSpPr>
            <a:grpSpLocks/>
          </p:cNvGrpSpPr>
          <p:nvPr/>
        </p:nvGrpSpPr>
        <p:grpSpPr bwMode="auto">
          <a:xfrm>
            <a:off x="7185025" y="3838575"/>
            <a:ext cx="1555750" cy="1968500"/>
            <a:chOff x="4526" y="2418"/>
            <a:chExt cx="980" cy="1240"/>
          </a:xfrm>
        </p:grpSpPr>
        <p:sp>
          <p:nvSpPr>
            <p:cNvPr id="38967" name="Freeform 120"/>
            <p:cNvSpPr>
              <a:spLocks/>
            </p:cNvSpPr>
            <p:nvPr/>
          </p:nvSpPr>
          <p:spPr bwMode="auto">
            <a:xfrm flipH="1">
              <a:off x="4528" y="3308"/>
              <a:ext cx="510" cy="350"/>
            </a:xfrm>
            <a:custGeom>
              <a:avLst/>
              <a:gdLst>
                <a:gd name="T0" fmla="*/ 0 w 510"/>
                <a:gd name="T1" fmla="*/ 276 h 350"/>
                <a:gd name="T2" fmla="*/ 60 w 510"/>
                <a:gd name="T3" fmla="*/ 308 h 350"/>
                <a:gd name="T4" fmla="*/ 148 w 510"/>
                <a:gd name="T5" fmla="*/ 340 h 350"/>
                <a:gd name="T6" fmla="*/ 219 w 510"/>
                <a:gd name="T7" fmla="*/ 350 h 350"/>
                <a:gd name="T8" fmla="*/ 300 w 510"/>
                <a:gd name="T9" fmla="*/ 340 h 350"/>
                <a:gd name="T10" fmla="*/ 368 w 510"/>
                <a:gd name="T11" fmla="*/ 312 h 350"/>
                <a:gd name="T12" fmla="*/ 428 w 510"/>
                <a:gd name="T13" fmla="*/ 260 h 350"/>
                <a:gd name="T14" fmla="*/ 472 w 510"/>
                <a:gd name="T15" fmla="*/ 192 h 350"/>
                <a:gd name="T16" fmla="*/ 504 w 510"/>
                <a:gd name="T17" fmla="*/ 92 h 350"/>
                <a:gd name="T18" fmla="*/ 508 w 510"/>
                <a:gd name="T19" fmla="*/ 0 h 3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0"/>
                <a:gd name="T31" fmla="*/ 0 h 350"/>
                <a:gd name="T32" fmla="*/ 510 w 510"/>
                <a:gd name="T33" fmla="*/ 350 h 3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0" h="350">
                  <a:moveTo>
                    <a:pt x="0" y="276"/>
                  </a:moveTo>
                  <a:cubicBezTo>
                    <a:pt x="17" y="286"/>
                    <a:pt x="35" y="297"/>
                    <a:pt x="60" y="308"/>
                  </a:cubicBezTo>
                  <a:cubicBezTo>
                    <a:pt x="85" y="319"/>
                    <a:pt x="122" y="333"/>
                    <a:pt x="148" y="340"/>
                  </a:cubicBezTo>
                  <a:cubicBezTo>
                    <a:pt x="174" y="347"/>
                    <a:pt x="194" y="350"/>
                    <a:pt x="219" y="350"/>
                  </a:cubicBezTo>
                  <a:cubicBezTo>
                    <a:pt x="244" y="350"/>
                    <a:pt x="275" y="346"/>
                    <a:pt x="300" y="340"/>
                  </a:cubicBezTo>
                  <a:cubicBezTo>
                    <a:pt x="325" y="334"/>
                    <a:pt x="347" y="325"/>
                    <a:pt x="368" y="312"/>
                  </a:cubicBezTo>
                  <a:cubicBezTo>
                    <a:pt x="389" y="299"/>
                    <a:pt x="411" y="280"/>
                    <a:pt x="428" y="260"/>
                  </a:cubicBezTo>
                  <a:cubicBezTo>
                    <a:pt x="445" y="240"/>
                    <a:pt x="459" y="220"/>
                    <a:pt x="472" y="192"/>
                  </a:cubicBezTo>
                  <a:cubicBezTo>
                    <a:pt x="485" y="164"/>
                    <a:pt x="498" y="124"/>
                    <a:pt x="504" y="92"/>
                  </a:cubicBezTo>
                  <a:cubicBezTo>
                    <a:pt x="510" y="60"/>
                    <a:pt x="509" y="30"/>
                    <a:pt x="508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8" name="Freeform 121"/>
            <p:cNvSpPr>
              <a:spLocks/>
            </p:cNvSpPr>
            <p:nvPr/>
          </p:nvSpPr>
          <p:spPr bwMode="auto">
            <a:xfrm flipH="1">
              <a:off x="5032" y="2418"/>
              <a:ext cx="471" cy="351"/>
            </a:xfrm>
            <a:custGeom>
              <a:avLst/>
              <a:gdLst>
                <a:gd name="T0" fmla="*/ 471 w 471"/>
                <a:gd name="T1" fmla="*/ 52 h 351"/>
                <a:gd name="T2" fmla="*/ 384 w 471"/>
                <a:gd name="T3" fmla="*/ 16 h 351"/>
                <a:gd name="T4" fmla="*/ 290 w 471"/>
                <a:gd name="T5" fmla="*/ 1 h 351"/>
                <a:gd name="T6" fmla="*/ 209 w 471"/>
                <a:gd name="T7" fmla="*/ 11 h 351"/>
                <a:gd name="T8" fmla="*/ 141 w 471"/>
                <a:gd name="T9" fmla="*/ 39 h 351"/>
                <a:gd name="T10" fmla="*/ 81 w 471"/>
                <a:gd name="T11" fmla="*/ 91 h 351"/>
                <a:gd name="T12" fmla="*/ 37 w 471"/>
                <a:gd name="T13" fmla="*/ 159 h 351"/>
                <a:gd name="T14" fmla="*/ 6 w 471"/>
                <a:gd name="T15" fmla="*/ 259 h 351"/>
                <a:gd name="T16" fmla="*/ 2 w 471"/>
                <a:gd name="T17" fmla="*/ 351 h 3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1"/>
                <a:gd name="T28" fmla="*/ 0 h 351"/>
                <a:gd name="T29" fmla="*/ 471 w 471"/>
                <a:gd name="T30" fmla="*/ 351 h 3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1" h="351">
                  <a:moveTo>
                    <a:pt x="471" y="52"/>
                  </a:moveTo>
                  <a:cubicBezTo>
                    <a:pt x="457" y="46"/>
                    <a:pt x="414" y="24"/>
                    <a:pt x="384" y="16"/>
                  </a:cubicBezTo>
                  <a:cubicBezTo>
                    <a:pt x="354" y="8"/>
                    <a:pt x="319" y="2"/>
                    <a:pt x="290" y="1"/>
                  </a:cubicBezTo>
                  <a:cubicBezTo>
                    <a:pt x="261" y="0"/>
                    <a:pt x="234" y="5"/>
                    <a:pt x="209" y="11"/>
                  </a:cubicBezTo>
                  <a:cubicBezTo>
                    <a:pt x="184" y="17"/>
                    <a:pt x="162" y="26"/>
                    <a:pt x="141" y="39"/>
                  </a:cubicBezTo>
                  <a:cubicBezTo>
                    <a:pt x="120" y="52"/>
                    <a:pt x="98" y="71"/>
                    <a:pt x="81" y="91"/>
                  </a:cubicBezTo>
                  <a:cubicBezTo>
                    <a:pt x="64" y="111"/>
                    <a:pt x="50" y="131"/>
                    <a:pt x="37" y="159"/>
                  </a:cubicBezTo>
                  <a:cubicBezTo>
                    <a:pt x="24" y="187"/>
                    <a:pt x="11" y="227"/>
                    <a:pt x="6" y="259"/>
                  </a:cubicBezTo>
                  <a:cubicBezTo>
                    <a:pt x="0" y="291"/>
                    <a:pt x="1" y="321"/>
                    <a:pt x="2" y="351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9" name="Freeform 135"/>
            <p:cNvSpPr>
              <a:spLocks/>
            </p:cNvSpPr>
            <p:nvPr/>
          </p:nvSpPr>
          <p:spPr bwMode="auto">
            <a:xfrm flipH="1">
              <a:off x="4526" y="2472"/>
              <a:ext cx="508" cy="848"/>
            </a:xfrm>
            <a:custGeom>
              <a:avLst/>
              <a:gdLst>
                <a:gd name="T0" fmla="*/ 508 w 508"/>
                <a:gd name="T1" fmla="*/ 856 h 856"/>
                <a:gd name="T2" fmla="*/ 484 w 508"/>
                <a:gd name="T3" fmla="*/ 652 h 856"/>
                <a:gd name="T4" fmla="*/ 416 w 508"/>
                <a:gd name="T5" fmla="*/ 456 h 856"/>
                <a:gd name="T6" fmla="*/ 300 w 508"/>
                <a:gd name="T7" fmla="*/ 264 h 856"/>
                <a:gd name="T8" fmla="*/ 188 w 508"/>
                <a:gd name="T9" fmla="*/ 132 h 856"/>
                <a:gd name="T10" fmla="*/ 64 w 508"/>
                <a:gd name="T11" fmla="*/ 32 h 856"/>
                <a:gd name="T12" fmla="*/ 0 w 508"/>
                <a:gd name="T13" fmla="*/ 0 h 8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8"/>
                <a:gd name="T22" fmla="*/ 0 h 856"/>
                <a:gd name="T23" fmla="*/ 508 w 508"/>
                <a:gd name="T24" fmla="*/ 856 h 8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8" h="856">
                  <a:moveTo>
                    <a:pt x="508" y="856"/>
                  </a:moveTo>
                  <a:cubicBezTo>
                    <a:pt x="503" y="787"/>
                    <a:pt x="499" y="719"/>
                    <a:pt x="484" y="652"/>
                  </a:cubicBezTo>
                  <a:cubicBezTo>
                    <a:pt x="469" y="585"/>
                    <a:pt x="447" y="521"/>
                    <a:pt x="416" y="456"/>
                  </a:cubicBezTo>
                  <a:cubicBezTo>
                    <a:pt x="385" y="391"/>
                    <a:pt x="338" y="318"/>
                    <a:pt x="300" y="264"/>
                  </a:cubicBezTo>
                  <a:cubicBezTo>
                    <a:pt x="262" y="210"/>
                    <a:pt x="227" y="171"/>
                    <a:pt x="188" y="132"/>
                  </a:cubicBezTo>
                  <a:cubicBezTo>
                    <a:pt x="149" y="93"/>
                    <a:pt x="95" y="54"/>
                    <a:pt x="64" y="32"/>
                  </a:cubicBezTo>
                  <a:cubicBezTo>
                    <a:pt x="33" y="10"/>
                    <a:pt x="16" y="5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70" name="Freeform 136"/>
            <p:cNvSpPr>
              <a:spLocks/>
            </p:cNvSpPr>
            <p:nvPr/>
          </p:nvSpPr>
          <p:spPr bwMode="auto">
            <a:xfrm flipH="1">
              <a:off x="5038" y="2758"/>
              <a:ext cx="468" cy="826"/>
            </a:xfrm>
            <a:custGeom>
              <a:avLst/>
              <a:gdLst>
                <a:gd name="T0" fmla="*/ 0 w 468"/>
                <a:gd name="T1" fmla="*/ 0 h 826"/>
                <a:gd name="T2" fmla="*/ 23 w 468"/>
                <a:gd name="T3" fmla="*/ 197 h 826"/>
                <a:gd name="T4" fmla="*/ 91 w 468"/>
                <a:gd name="T5" fmla="*/ 393 h 826"/>
                <a:gd name="T6" fmla="*/ 207 w 468"/>
                <a:gd name="T7" fmla="*/ 585 h 826"/>
                <a:gd name="T8" fmla="*/ 319 w 468"/>
                <a:gd name="T9" fmla="*/ 717 h 826"/>
                <a:gd name="T10" fmla="*/ 468 w 468"/>
                <a:gd name="T11" fmla="*/ 826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8"/>
                <a:gd name="T19" fmla="*/ 0 h 826"/>
                <a:gd name="T20" fmla="*/ 468 w 468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8" h="826">
                  <a:moveTo>
                    <a:pt x="0" y="0"/>
                  </a:moveTo>
                  <a:cubicBezTo>
                    <a:pt x="4" y="33"/>
                    <a:pt x="8" y="132"/>
                    <a:pt x="23" y="197"/>
                  </a:cubicBezTo>
                  <a:cubicBezTo>
                    <a:pt x="38" y="262"/>
                    <a:pt x="60" y="328"/>
                    <a:pt x="91" y="393"/>
                  </a:cubicBezTo>
                  <a:cubicBezTo>
                    <a:pt x="122" y="458"/>
                    <a:pt x="169" y="531"/>
                    <a:pt x="207" y="585"/>
                  </a:cubicBezTo>
                  <a:cubicBezTo>
                    <a:pt x="245" y="639"/>
                    <a:pt x="276" y="677"/>
                    <a:pt x="319" y="717"/>
                  </a:cubicBezTo>
                  <a:cubicBezTo>
                    <a:pt x="362" y="757"/>
                    <a:pt x="437" y="803"/>
                    <a:pt x="468" y="8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2" name="Group 188"/>
          <p:cNvGrpSpPr>
            <a:grpSpLocks/>
          </p:cNvGrpSpPr>
          <p:nvPr/>
        </p:nvGrpSpPr>
        <p:grpSpPr bwMode="auto">
          <a:xfrm>
            <a:off x="5849938" y="2144713"/>
            <a:ext cx="2163762" cy="1670050"/>
            <a:chOff x="3685" y="1351"/>
            <a:chExt cx="1363" cy="1052"/>
          </a:xfrm>
        </p:grpSpPr>
        <p:sp>
          <p:nvSpPr>
            <p:cNvPr id="38963" name="Freeform 118"/>
            <p:cNvSpPr>
              <a:spLocks/>
            </p:cNvSpPr>
            <p:nvPr/>
          </p:nvSpPr>
          <p:spPr bwMode="auto">
            <a:xfrm rot="14400000" flipH="1">
              <a:off x="4618" y="1678"/>
              <a:ext cx="510" cy="350"/>
            </a:xfrm>
            <a:custGeom>
              <a:avLst/>
              <a:gdLst>
                <a:gd name="T0" fmla="*/ 0 w 510"/>
                <a:gd name="T1" fmla="*/ 276 h 350"/>
                <a:gd name="T2" fmla="*/ 60 w 510"/>
                <a:gd name="T3" fmla="*/ 308 h 350"/>
                <a:gd name="T4" fmla="*/ 148 w 510"/>
                <a:gd name="T5" fmla="*/ 340 h 350"/>
                <a:gd name="T6" fmla="*/ 219 w 510"/>
                <a:gd name="T7" fmla="*/ 350 h 350"/>
                <a:gd name="T8" fmla="*/ 300 w 510"/>
                <a:gd name="T9" fmla="*/ 340 h 350"/>
                <a:gd name="T10" fmla="*/ 368 w 510"/>
                <a:gd name="T11" fmla="*/ 312 h 350"/>
                <a:gd name="T12" fmla="*/ 428 w 510"/>
                <a:gd name="T13" fmla="*/ 260 h 350"/>
                <a:gd name="T14" fmla="*/ 472 w 510"/>
                <a:gd name="T15" fmla="*/ 192 h 350"/>
                <a:gd name="T16" fmla="*/ 504 w 510"/>
                <a:gd name="T17" fmla="*/ 92 h 350"/>
                <a:gd name="T18" fmla="*/ 508 w 510"/>
                <a:gd name="T19" fmla="*/ 0 h 3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10"/>
                <a:gd name="T31" fmla="*/ 0 h 350"/>
                <a:gd name="T32" fmla="*/ 510 w 510"/>
                <a:gd name="T33" fmla="*/ 350 h 3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10" h="350">
                  <a:moveTo>
                    <a:pt x="0" y="276"/>
                  </a:moveTo>
                  <a:cubicBezTo>
                    <a:pt x="17" y="286"/>
                    <a:pt x="35" y="297"/>
                    <a:pt x="60" y="308"/>
                  </a:cubicBezTo>
                  <a:cubicBezTo>
                    <a:pt x="85" y="319"/>
                    <a:pt x="122" y="333"/>
                    <a:pt x="148" y="340"/>
                  </a:cubicBezTo>
                  <a:cubicBezTo>
                    <a:pt x="174" y="347"/>
                    <a:pt x="194" y="350"/>
                    <a:pt x="219" y="350"/>
                  </a:cubicBezTo>
                  <a:cubicBezTo>
                    <a:pt x="244" y="350"/>
                    <a:pt x="275" y="346"/>
                    <a:pt x="300" y="340"/>
                  </a:cubicBezTo>
                  <a:cubicBezTo>
                    <a:pt x="325" y="334"/>
                    <a:pt x="347" y="325"/>
                    <a:pt x="368" y="312"/>
                  </a:cubicBezTo>
                  <a:cubicBezTo>
                    <a:pt x="389" y="299"/>
                    <a:pt x="411" y="280"/>
                    <a:pt x="428" y="260"/>
                  </a:cubicBezTo>
                  <a:cubicBezTo>
                    <a:pt x="445" y="240"/>
                    <a:pt x="459" y="220"/>
                    <a:pt x="472" y="192"/>
                  </a:cubicBezTo>
                  <a:cubicBezTo>
                    <a:pt x="485" y="164"/>
                    <a:pt x="498" y="124"/>
                    <a:pt x="504" y="92"/>
                  </a:cubicBezTo>
                  <a:cubicBezTo>
                    <a:pt x="510" y="60"/>
                    <a:pt x="509" y="30"/>
                    <a:pt x="508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4" name="Freeform 119"/>
            <p:cNvSpPr>
              <a:spLocks/>
            </p:cNvSpPr>
            <p:nvPr/>
          </p:nvSpPr>
          <p:spPr bwMode="auto">
            <a:xfrm rot="14400000" flipH="1">
              <a:off x="3625" y="1701"/>
              <a:ext cx="471" cy="351"/>
            </a:xfrm>
            <a:custGeom>
              <a:avLst/>
              <a:gdLst>
                <a:gd name="T0" fmla="*/ 471 w 471"/>
                <a:gd name="T1" fmla="*/ 52 h 351"/>
                <a:gd name="T2" fmla="*/ 384 w 471"/>
                <a:gd name="T3" fmla="*/ 16 h 351"/>
                <a:gd name="T4" fmla="*/ 290 w 471"/>
                <a:gd name="T5" fmla="*/ 1 h 351"/>
                <a:gd name="T6" fmla="*/ 209 w 471"/>
                <a:gd name="T7" fmla="*/ 11 h 351"/>
                <a:gd name="T8" fmla="*/ 141 w 471"/>
                <a:gd name="T9" fmla="*/ 39 h 351"/>
                <a:gd name="T10" fmla="*/ 81 w 471"/>
                <a:gd name="T11" fmla="*/ 91 h 351"/>
                <a:gd name="T12" fmla="*/ 37 w 471"/>
                <a:gd name="T13" fmla="*/ 159 h 351"/>
                <a:gd name="T14" fmla="*/ 6 w 471"/>
                <a:gd name="T15" fmla="*/ 259 h 351"/>
                <a:gd name="T16" fmla="*/ 2 w 471"/>
                <a:gd name="T17" fmla="*/ 351 h 3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1"/>
                <a:gd name="T28" fmla="*/ 0 h 351"/>
                <a:gd name="T29" fmla="*/ 471 w 471"/>
                <a:gd name="T30" fmla="*/ 351 h 3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1" h="351">
                  <a:moveTo>
                    <a:pt x="471" y="52"/>
                  </a:moveTo>
                  <a:cubicBezTo>
                    <a:pt x="457" y="46"/>
                    <a:pt x="414" y="24"/>
                    <a:pt x="384" y="16"/>
                  </a:cubicBezTo>
                  <a:cubicBezTo>
                    <a:pt x="354" y="8"/>
                    <a:pt x="319" y="2"/>
                    <a:pt x="290" y="1"/>
                  </a:cubicBezTo>
                  <a:cubicBezTo>
                    <a:pt x="261" y="0"/>
                    <a:pt x="234" y="5"/>
                    <a:pt x="209" y="11"/>
                  </a:cubicBezTo>
                  <a:cubicBezTo>
                    <a:pt x="184" y="17"/>
                    <a:pt x="162" y="26"/>
                    <a:pt x="141" y="39"/>
                  </a:cubicBezTo>
                  <a:cubicBezTo>
                    <a:pt x="120" y="52"/>
                    <a:pt x="98" y="71"/>
                    <a:pt x="81" y="91"/>
                  </a:cubicBezTo>
                  <a:cubicBezTo>
                    <a:pt x="64" y="111"/>
                    <a:pt x="50" y="131"/>
                    <a:pt x="37" y="159"/>
                  </a:cubicBezTo>
                  <a:cubicBezTo>
                    <a:pt x="24" y="187"/>
                    <a:pt x="11" y="227"/>
                    <a:pt x="6" y="259"/>
                  </a:cubicBezTo>
                  <a:cubicBezTo>
                    <a:pt x="0" y="291"/>
                    <a:pt x="1" y="321"/>
                    <a:pt x="2" y="351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5" name="Freeform 137"/>
            <p:cNvSpPr>
              <a:spLocks/>
            </p:cNvSpPr>
            <p:nvPr/>
          </p:nvSpPr>
          <p:spPr bwMode="auto">
            <a:xfrm rot="14400000" flipH="1">
              <a:off x="4113" y="1725"/>
              <a:ext cx="508" cy="848"/>
            </a:xfrm>
            <a:custGeom>
              <a:avLst/>
              <a:gdLst>
                <a:gd name="T0" fmla="*/ 508 w 508"/>
                <a:gd name="T1" fmla="*/ 856 h 856"/>
                <a:gd name="T2" fmla="*/ 484 w 508"/>
                <a:gd name="T3" fmla="*/ 652 h 856"/>
                <a:gd name="T4" fmla="*/ 416 w 508"/>
                <a:gd name="T5" fmla="*/ 456 h 856"/>
                <a:gd name="T6" fmla="*/ 300 w 508"/>
                <a:gd name="T7" fmla="*/ 264 h 856"/>
                <a:gd name="T8" fmla="*/ 188 w 508"/>
                <a:gd name="T9" fmla="*/ 132 h 856"/>
                <a:gd name="T10" fmla="*/ 64 w 508"/>
                <a:gd name="T11" fmla="*/ 32 h 856"/>
                <a:gd name="T12" fmla="*/ 0 w 508"/>
                <a:gd name="T13" fmla="*/ 0 h 8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8"/>
                <a:gd name="T22" fmla="*/ 0 h 856"/>
                <a:gd name="T23" fmla="*/ 508 w 508"/>
                <a:gd name="T24" fmla="*/ 856 h 8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8" h="856">
                  <a:moveTo>
                    <a:pt x="508" y="856"/>
                  </a:moveTo>
                  <a:cubicBezTo>
                    <a:pt x="503" y="787"/>
                    <a:pt x="499" y="719"/>
                    <a:pt x="484" y="652"/>
                  </a:cubicBezTo>
                  <a:cubicBezTo>
                    <a:pt x="469" y="585"/>
                    <a:pt x="447" y="521"/>
                    <a:pt x="416" y="456"/>
                  </a:cubicBezTo>
                  <a:cubicBezTo>
                    <a:pt x="385" y="391"/>
                    <a:pt x="338" y="318"/>
                    <a:pt x="300" y="264"/>
                  </a:cubicBezTo>
                  <a:cubicBezTo>
                    <a:pt x="262" y="210"/>
                    <a:pt x="227" y="171"/>
                    <a:pt x="188" y="132"/>
                  </a:cubicBezTo>
                  <a:cubicBezTo>
                    <a:pt x="149" y="93"/>
                    <a:pt x="95" y="54"/>
                    <a:pt x="64" y="32"/>
                  </a:cubicBezTo>
                  <a:cubicBezTo>
                    <a:pt x="33" y="10"/>
                    <a:pt x="16" y="5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6" name="Freeform 138"/>
            <p:cNvSpPr>
              <a:spLocks/>
            </p:cNvSpPr>
            <p:nvPr/>
          </p:nvSpPr>
          <p:spPr bwMode="auto">
            <a:xfrm rot="14400000" flipH="1">
              <a:off x="4125" y="1172"/>
              <a:ext cx="468" cy="826"/>
            </a:xfrm>
            <a:custGeom>
              <a:avLst/>
              <a:gdLst>
                <a:gd name="T0" fmla="*/ 0 w 468"/>
                <a:gd name="T1" fmla="*/ 0 h 826"/>
                <a:gd name="T2" fmla="*/ 23 w 468"/>
                <a:gd name="T3" fmla="*/ 197 h 826"/>
                <a:gd name="T4" fmla="*/ 91 w 468"/>
                <a:gd name="T5" fmla="*/ 393 h 826"/>
                <a:gd name="T6" fmla="*/ 207 w 468"/>
                <a:gd name="T7" fmla="*/ 585 h 826"/>
                <a:gd name="T8" fmla="*/ 319 w 468"/>
                <a:gd name="T9" fmla="*/ 717 h 826"/>
                <a:gd name="T10" fmla="*/ 468 w 468"/>
                <a:gd name="T11" fmla="*/ 826 h 8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8"/>
                <a:gd name="T19" fmla="*/ 0 h 826"/>
                <a:gd name="T20" fmla="*/ 468 w 468"/>
                <a:gd name="T21" fmla="*/ 826 h 8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8" h="826">
                  <a:moveTo>
                    <a:pt x="0" y="0"/>
                  </a:moveTo>
                  <a:cubicBezTo>
                    <a:pt x="4" y="33"/>
                    <a:pt x="8" y="132"/>
                    <a:pt x="23" y="197"/>
                  </a:cubicBezTo>
                  <a:cubicBezTo>
                    <a:pt x="38" y="262"/>
                    <a:pt x="60" y="328"/>
                    <a:pt x="91" y="393"/>
                  </a:cubicBezTo>
                  <a:cubicBezTo>
                    <a:pt x="122" y="458"/>
                    <a:pt x="169" y="531"/>
                    <a:pt x="207" y="585"/>
                  </a:cubicBezTo>
                  <a:cubicBezTo>
                    <a:pt x="245" y="639"/>
                    <a:pt x="276" y="677"/>
                    <a:pt x="319" y="717"/>
                  </a:cubicBezTo>
                  <a:cubicBezTo>
                    <a:pt x="362" y="757"/>
                    <a:pt x="437" y="803"/>
                    <a:pt x="468" y="8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98444" name="Text Box 140"/>
          <p:cNvSpPr txBox="1">
            <a:spLocks noChangeArrowheads="1"/>
          </p:cNvSpPr>
          <p:nvPr/>
        </p:nvSpPr>
        <p:spPr bwMode="auto">
          <a:xfrm>
            <a:off x="171450" y="3309938"/>
            <a:ext cx="465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2. Construct an isometric square.</a:t>
            </a:r>
          </a:p>
        </p:txBody>
      </p:sp>
      <p:sp>
        <p:nvSpPr>
          <p:cNvPr id="98445" name="Text Box 141"/>
          <p:cNvSpPr txBox="1">
            <a:spLocks noChangeArrowheads="1"/>
          </p:cNvSpPr>
          <p:nvPr/>
        </p:nvSpPr>
        <p:spPr bwMode="auto">
          <a:xfrm>
            <a:off x="165100" y="2763838"/>
            <a:ext cx="475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1. Locate the center of an ellipse. </a:t>
            </a:r>
          </a:p>
        </p:txBody>
      </p:sp>
      <p:sp>
        <p:nvSpPr>
          <p:cNvPr id="98454" name="Line 150"/>
          <p:cNvSpPr>
            <a:spLocks noChangeShapeType="1"/>
          </p:cNvSpPr>
          <p:nvPr/>
        </p:nvSpPr>
        <p:spPr bwMode="auto">
          <a:xfrm flipH="1">
            <a:off x="5130800" y="3919538"/>
            <a:ext cx="769938" cy="13414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55" name="Line 151"/>
          <p:cNvSpPr>
            <a:spLocks noChangeShapeType="1"/>
          </p:cNvSpPr>
          <p:nvPr/>
        </p:nvSpPr>
        <p:spPr bwMode="auto">
          <a:xfrm>
            <a:off x="5129213" y="5262563"/>
            <a:ext cx="1585912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57" name="Line 153"/>
          <p:cNvSpPr>
            <a:spLocks noChangeShapeType="1"/>
          </p:cNvSpPr>
          <p:nvPr/>
        </p:nvSpPr>
        <p:spPr bwMode="auto">
          <a:xfrm>
            <a:off x="5133975" y="4381500"/>
            <a:ext cx="15716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58" name="Line 154"/>
          <p:cNvSpPr>
            <a:spLocks noChangeShapeType="1"/>
          </p:cNvSpPr>
          <p:nvPr/>
        </p:nvSpPr>
        <p:spPr bwMode="auto">
          <a:xfrm flipH="1">
            <a:off x="5895975" y="4381500"/>
            <a:ext cx="809625" cy="13049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" name="Group 181"/>
          <p:cNvGrpSpPr>
            <a:grpSpLocks/>
          </p:cNvGrpSpPr>
          <p:nvPr/>
        </p:nvGrpSpPr>
        <p:grpSpPr bwMode="auto">
          <a:xfrm>
            <a:off x="5080000" y="4330700"/>
            <a:ext cx="1673225" cy="971550"/>
            <a:chOff x="3200" y="2728"/>
            <a:chExt cx="1054" cy="612"/>
          </a:xfrm>
        </p:grpSpPr>
        <p:sp>
          <p:nvSpPr>
            <p:cNvPr id="38961" name="Oval 73"/>
            <p:cNvSpPr>
              <a:spLocks noChangeArrowheads="1"/>
            </p:cNvSpPr>
            <p:nvPr/>
          </p:nvSpPr>
          <p:spPr bwMode="auto">
            <a:xfrm>
              <a:off x="3200" y="3282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2" name="Oval 74"/>
            <p:cNvSpPr>
              <a:spLocks noChangeArrowheads="1"/>
            </p:cNvSpPr>
            <p:nvPr/>
          </p:nvSpPr>
          <p:spPr bwMode="auto">
            <a:xfrm>
              <a:off x="4196" y="2728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4" name="Group 180"/>
          <p:cNvGrpSpPr>
            <a:grpSpLocks/>
          </p:cNvGrpSpPr>
          <p:nvPr/>
        </p:nvGrpSpPr>
        <p:grpSpPr bwMode="auto">
          <a:xfrm>
            <a:off x="5584825" y="4333875"/>
            <a:ext cx="615950" cy="974725"/>
            <a:chOff x="3518" y="2730"/>
            <a:chExt cx="388" cy="614"/>
          </a:xfrm>
        </p:grpSpPr>
        <p:sp>
          <p:nvSpPr>
            <p:cNvPr id="38959" name="Oval 155"/>
            <p:cNvSpPr>
              <a:spLocks noChangeArrowheads="1"/>
            </p:cNvSpPr>
            <p:nvPr/>
          </p:nvSpPr>
          <p:spPr bwMode="auto">
            <a:xfrm>
              <a:off x="3518" y="2730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0" name="Oval 156"/>
            <p:cNvSpPr>
              <a:spLocks noChangeArrowheads="1"/>
            </p:cNvSpPr>
            <p:nvPr/>
          </p:nvSpPr>
          <p:spPr bwMode="auto">
            <a:xfrm>
              <a:off x="3848" y="3286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98467" name="Line 163"/>
          <p:cNvSpPr>
            <a:spLocks noChangeShapeType="1"/>
          </p:cNvSpPr>
          <p:nvPr/>
        </p:nvSpPr>
        <p:spPr bwMode="auto">
          <a:xfrm flipH="1" flipV="1">
            <a:off x="7981950" y="3924300"/>
            <a:ext cx="752475" cy="13525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68" name="Line 164"/>
          <p:cNvSpPr>
            <a:spLocks noChangeShapeType="1"/>
          </p:cNvSpPr>
          <p:nvPr/>
        </p:nvSpPr>
        <p:spPr bwMode="auto">
          <a:xfrm flipH="1">
            <a:off x="7181850" y="5276850"/>
            <a:ext cx="1562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69" name="Line 165"/>
          <p:cNvSpPr>
            <a:spLocks noChangeShapeType="1"/>
          </p:cNvSpPr>
          <p:nvPr/>
        </p:nvSpPr>
        <p:spPr bwMode="auto">
          <a:xfrm>
            <a:off x="7181850" y="4381500"/>
            <a:ext cx="15716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70" name="Line 166"/>
          <p:cNvSpPr>
            <a:spLocks noChangeShapeType="1"/>
          </p:cNvSpPr>
          <p:nvPr/>
        </p:nvSpPr>
        <p:spPr bwMode="auto">
          <a:xfrm>
            <a:off x="7191375" y="4381500"/>
            <a:ext cx="800100" cy="132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72" name="Line 168"/>
          <p:cNvSpPr>
            <a:spLocks noChangeShapeType="1"/>
          </p:cNvSpPr>
          <p:nvPr/>
        </p:nvSpPr>
        <p:spPr bwMode="auto">
          <a:xfrm>
            <a:off x="6934200" y="2085975"/>
            <a:ext cx="790575" cy="134302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73" name="Line 169"/>
          <p:cNvSpPr>
            <a:spLocks noChangeShapeType="1"/>
          </p:cNvSpPr>
          <p:nvPr/>
        </p:nvSpPr>
        <p:spPr bwMode="auto">
          <a:xfrm flipH="1" flipV="1">
            <a:off x="6172200" y="2524125"/>
            <a:ext cx="781050" cy="13525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74" name="Line 170"/>
          <p:cNvSpPr>
            <a:spLocks noChangeShapeType="1"/>
          </p:cNvSpPr>
          <p:nvPr/>
        </p:nvSpPr>
        <p:spPr bwMode="auto">
          <a:xfrm flipV="1">
            <a:off x="6953250" y="2552700"/>
            <a:ext cx="765175" cy="132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475" name="Line 171"/>
          <p:cNvSpPr>
            <a:spLocks noChangeShapeType="1"/>
          </p:cNvSpPr>
          <p:nvPr/>
        </p:nvSpPr>
        <p:spPr bwMode="auto">
          <a:xfrm flipH="1">
            <a:off x="6164263" y="2085975"/>
            <a:ext cx="769937" cy="1333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5" name="Group 182"/>
          <p:cNvGrpSpPr>
            <a:grpSpLocks/>
          </p:cNvGrpSpPr>
          <p:nvPr/>
        </p:nvGrpSpPr>
        <p:grpSpPr bwMode="auto">
          <a:xfrm>
            <a:off x="7680325" y="4340225"/>
            <a:ext cx="596900" cy="981075"/>
            <a:chOff x="4838" y="2734"/>
            <a:chExt cx="376" cy="618"/>
          </a:xfrm>
        </p:grpSpPr>
        <p:sp>
          <p:nvSpPr>
            <p:cNvPr id="38957" name="Oval 172"/>
            <p:cNvSpPr>
              <a:spLocks noChangeArrowheads="1"/>
            </p:cNvSpPr>
            <p:nvPr/>
          </p:nvSpPr>
          <p:spPr bwMode="auto">
            <a:xfrm>
              <a:off x="4838" y="3294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58" name="Oval 173"/>
            <p:cNvSpPr>
              <a:spLocks noChangeArrowheads="1"/>
            </p:cNvSpPr>
            <p:nvPr/>
          </p:nvSpPr>
          <p:spPr bwMode="auto">
            <a:xfrm>
              <a:off x="5156" y="2734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6" name="Group 184"/>
          <p:cNvGrpSpPr>
            <a:grpSpLocks/>
          </p:cNvGrpSpPr>
          <p:nvPr/>
        </p:nvGrpSpPr>
        <p:grpSpPr bwMode="auto">
          <a:xfrm>
            <a:off x="7137400" y="4340225"/>
            <a:ext cx="1663700" cy="968375"/>
            <a:chOff x="4496" y="2734"/>
            <a:chExt cx="1048" cy="610"/>
          </a:xfrm>
        </p:grpSpPr>
        <p:sp>
          <p:nvSpPr>
            <p:cNvPr id="38955" name="Oval 174"/>
            <p:cNvSpPr>
              <a:spLocks noChangeArrowheads="1"/>
            </p:cNvSpPr>
            <p:nvPr/>
          </p:nvSpPr>
          <p:spPr bwMode="auto">
            <a:xfrm>
              <a:off x="5486" y="3286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56" name="Oval 175"/>
            <p:cNvSpPr>
              <a:spLocks noChangeArrowheads="1"/>
            </p:cNvSpPr>
            <p:nvPr/>
          </p:nvSpPr>
          <p:spPr bwMode="auto">
            <a:xfrm>
              <a:off x="4496" y="2734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7" name="Group 183"/>
          <p:cNvGrpSpPr>
            <a:grpSpLocks/>
          </p:cNvGrpSpPr>
          <p:nvPr/>
        </p:nvGrpSpPr>
        <p:grpSpPr bwMode="auto">
          <a:xfrm>
            <a:off x="6384925" y="2921000"/>
            <a:ext cx="1130300" cy="111125"/>
            <a:chOff x="4022" y="1840"/>
            <a:chExt cx="712" cy="70"/>
          </a:xfrm>
        </p:grpSpPr>
        <p:sp>
          <p:nvSpPr>
            <p:cNvPr id="38953" name="Oval 176"/>
            <p:cNvSpPr>
              <a:spLocks noChangeArrowheads="1"/>
            </p:cNvSpPr>
            <p:nvPr/>
          </p:nvSpPr>
          <p:spPr bwMode="auto">
            <a:xfrm>
              <a:off x="4022" y="1840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54" name="Oval 178"/>
            <p:cNvSpPr>
              <a:spLocks noChangeArrowheads="1"/>
            </p:cNvSpPr>
            <p:nvPr/>
          </p:nvSpPr>
          <p:spPr bwMode="auto">
            <a:xfrm>
              <a:off x="4676" y="1852"/>
              <a:ext cx="58" cy="5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18" name="Group 185"/>
          <p:cNvGrpSpPr>
            <a:grpSpLocks/>
          </p:cNvGrpSpPr>
          <p:nvPr/>
        </p:nvGrpSpPr>
        <p:grpSpPr bwMode="auto">
          <a:xfrm>
            <a:off x="6889750" y="2044700"/>
            <a:ext cx="120650" cy="1863725"/>
            <a:chOff x="4340" y="1288"/>
            <a:chExt cx="76" cy="1174"/>
          </a:xfrm>
        </p:grpSpPr>
        <p:sp>
          <p:nvSpPr>
            <p:cNvPr id="38951" name="Oval 177"/>
            <p:cNvSpPr>
              <a:spLocks noChangeArrowheads="1"/>
            </p:cNvSpPr>
            <p:nvPr/>
          </p:nvSpPr>
          <p:spPr bwMode="auto">
            <a:xfrm>
              <a:off x="4358" y="2404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52" name="Oval 179"/>
            <p:cNvSpPr>
              <a:spLocks noChangeArrowheads="1"/>
            </p:cNvSpPr>
            <p:nvPr/>
          </p:nvSpPr>
          <p:spPr bwMode="auto">
            <a:xfrm>
              <a:off x="4340" y="1288"/>
              <a:ext cx="58" cy="5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165871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9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9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9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9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9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9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9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9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9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8" grpId="0" animBg="1"/>
      <p:bldP spid="98387" grpId="0"/>
      <p:bldP spid="98388" grpId="0"/>
      <p:bldP spid="98389" grpId="0"/>
      <p:bldP spid="98407" grpId="0"/>
      <p:bldP spid="98444" grpId="0"/>
      <p:bldP spid="98445" grpId="0"/>
      <p:bldP spid="98454" grpId="0" animBg="1"/>
      <p:bldP spid="98455" grpId="0" animBg="1"/>
      <p:bldP spid="98457" grpId="0" animBg="1"/>
      <p:bldP spid="98458" grpId="0" animBg="1"/>
      <p:bldP spid="98467" grpId="0" animBg="1"/>
      <p:bldP spid="98468" grpId="0" animBg="1"/>
      <p:bldP spid="98469" grpId="0" animBg="1"/>
      <p:bldP spid="98470" grpId="0" animBg="1"/>
      <p:bldP spid="98472" grpId="0" animBg="1"/>
      <p:bldP spid="98473" grpId="0" animBg="1"/>
      <p:bldP spid="98474" grpId="0" animBg="1"/>
      <p:bldP spid="984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8"/>
          <p:cNvGrpSpPr>
            <a:grpSpLocks/>
          </p:cNvGrpSpPr>
          <p:nvPr/>
        </p:nvGrpSpPr>
        <p:grpSpPr bwMode="auto">
          <a:xfrm>
            <a:off x="1517655" y="2225675"/>
            <a:ext cx="3238501" cy="2606675"/>
            <a:chOff x="1084" y="2450"/>
            <a:chExt cx="2040" cy="1642"/>
          </a:xfrm>
        </p:grpSpPr>
        <p:sp>
          <p:nvSpPr>
            <p:cNvPr id="39986" name="Rectangle 199"/>
            <p:cNvSpPr>
              <a:spLocks noChangeArrowheads="1"/>
            </p:cNvSpPr>
            <p:nvPr/>
          </p:nvSpPr>
          <p:spPr bwMode="auto">
            <a:xfrm rot="16200000">
              <a:off x="2218" y="3154"/>
              <a:ext cx="1440" cy="230"/>
            </a:xfrm>
            <a:prstGeom prst="rect">
              <a:avLst/>
            </a:prstGeom>
            <a:solidFill>
              <a:srgbClr val="FFCCFF">
                <a:alpha val="50195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87" name="Rectangle 200"/>
            <p:cNvSpPr>
              <a:spLocks noChangeArrowheads="1"/>
            </p:cNvSpPr>
            <p:nvPr/>
          </p:nvSpPr>
          <p:spPr bwMode="auto">
            <a:xfrm>
              <a:off x="1193" y="2551"/>
              <a:ext cx="1440" cy="1440"/>
            </a:xfrm>
            <a:prstGeom prst="rect">
              <a:avLst/>
            </a:prstGeom>
            <a:solidFill>
              <a:srgbClr val="CCECFF">
                <a:alpha val="50195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88" name="Oval 201"/>
            <p:cNvSpPr>
              <a:spLocks noChangeArrowheads="1"/>
            </p:cNvSpPr>
            <p:nvPr/>
          </p:nvSpPr>
          <p:spPr bwMode="auto">
            <a:xfrm>
              <a:off x="1365" y="2731"/>
              <a:ext cx="1083" cy="1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90" name="Line 205"/>
            <p:cNvSpPr>
              <a:spLocks noChangeShapeType="1"/>
            </p:cNvSpPr>
            <p:nvPr/>
          </p:nvSpPr>
          <p:spPr bwMode="auto">
            <a:xfrm flipH="1">
              <a:off x="2825" y="2733"/>
              <a:ext cx="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91" name="Line 206"/>
            <p:cNvSpPr>
              <a:spLocks noChangeShapeType="1"/>
            </p:cNvSpPr>
            <p:nvPr/>
          </p:nvSpPr>
          <p:spPr bwMode="auto">
            <a:xfrm flipH="1">
              <a:off x="2825" y="3813"/>
              <a:ext cx="2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92" name="Line 217"/>
            <p:cNvSpPr>
              <a:spLocks noChangeShapeType="1"/>
            </p:cNvSpPr>
            <p:nvPr/>
          </p:nvSpPr>
          <p:spPr bwMode="auto">
            <a:xfrm flipV="1">
              <a:off x="2781" y="3271"/>
              <a:ext cx="34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9994" name="Group 227"/>
            <p:cNvGrpSpPr>
              <a:grpSpLocks/>
            </p:cNvGrpSpPr>
            <p:nvPr/>
          </p:nvGrpSpPr>
          <p:grpSpPr bwMode="auto">
            <a:xfrm>
              <a:off x="1084" y="3271"/>
              <a:ext cx="1642" cy="0"/>
              <a:chOff x="1081" y="3271"/>
              <a:chExt cx="1642" cy="0"/>
            </a:xfrm>
          </p:grpSpPr>
          <p:grpSp>
            <p:nvGrpSpPr>
              <p:cNvPr id="40005" name="Group 222"/>
              <p:cNvGrpSpPr>
                <a:grpSpLocks/>
              </p:cNvGrpSpPr>
              <p:nvPr/>
            </p:nvGrpSpPr>
            <p:grpSpPr bwMode="auto">
              <a:xfrm>
                <a:off x="1081" y="3271"/>
                <a:ext cx="763" cy="0"/>
                <a:chOff x="1081" y="3271"/>
                <a:chExt cx="763" cy="0"/>
              </a:xfrm>
            </p:grpSpPr>
            <p:sp>
              <p:nvSpPr>
                <p:cNvPr id="40011" name="Line 203"/>
                <p:cNvSpPr>
                  <a:spLocks noChangeShapeType="1"/>
                </p:cNvSpPr>
                <p:nvPr/>
              </p:nvSpPr>
              <p:spPr bwMode="auto">
                <a:xfrm>
                  <a:off x="1081" y="3271"/>
                  <a:ext cx="3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12" name="Line 219"/>
                <p:cNvSpPr>
                  <a:spLocks noChangeShapeType="1"/>
                </p:cNvSpPr>
                <p:nvPr/>
              </p:nvSpPr>
              <p:spPr bwMode="auto">
                <a:xfrm>
                  <a:off x="1525" y="3271"/>
                  <a:ext cx="31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13" name="Line 220"/>
                <p:cNvSpPr>
                  <a:spLocks noChangeShapeType="1"/>
                </p:cNvSpPr>
                <p:nvPr/>
              </p:nvSpPr>
              <p:spPr bwMode="auto">
                <a:xfrm>
                  <a:off x="1444" y="3271"/>
                  <a:ext cx="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0006" name="Line 221"/>
              <p:cNvSpPr>
                <a:spLocks noChangeShapeType="1"/>
              </p:cNvSpPr>
              <p:nvPr/>
            </p:nvSpPr>
            <p:spPr bwMode="auto">
              <a:xfrm>
                <a:off x="1873" y="3271"/>
                <a:ext cx="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0007" name="Group 223"/>
              <p:cNvGrpSpPr>
                <a:grpSpLocks/>
              </p:cNvGrpSpPr>
              <p:nvPr/>
            </p:nvGrpSpPr>
            <p:grpSpPr bwMode="auto">
              <a:xfrm flipH="1">
                <a:off x="1960" y="3271"/>
                <a:ext cx="763" cy="0"/>
                <a:chOff x="1081" y="3271"/>
                <a:chExt cx="763" cy="0"/>
              </a:xfrm>
            </p:grpSpPr>
            <p:sp>
              <p:nvSpPr>
                <p:cNvPr id="40008" name="Line 224"/>
                <p:cNvSpPr>
                  <a:spLocks noChangeShapeType="1"/>
                </p:cNvSpPr>
                <p:nvPr/>
              </p:nvSpPr>
              <p:spPr bwMode="auto">
                <a:xfrm>
                  <a:off x="1081" y="3271"/>
                  <a:ext cx="3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09" name="Line 225"/>
                <p:cNvSpPr>
                  <a:spLocks noChangeShapeType="1"/>
                </p:cNvSpPr>
                <p:nvPr/>
              </p:nvSpPr>
              <p:spPr bwMode="auto">
                <a:xfrm>
                  <a:off x="1525" y="3271"/>
                  <a:ext cx="31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10" name="Line 226"/>
                <p:cNvSpPr>
                  <a:spLocks noChangeShapeType="1"/>
                </p:cNvSpPr>
                <p:nvPr/>
              </p:nvSpPr>
              <p:spPr bwMode="auto">
                <a:xfrm>
                  <a:off x="1444" y="3271"/>
                  <a:ext cx="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9995" name="Group 228"/>
            <p:cNvGrpSpPr>
              <a:grpSpLocks/>
            </p:cNvGrpSpPr>
            <p:nvPr/>
          </p:nvGrpSpPr>
          <p:grpSpPr bwMode="auto">
            <a:xfrm rot="-5400000">
              <a:off x="1087" y="3271"/>
              <a:ext cx="1642" cy="0"/>
              <a:chOff x="1081" y="3271"/>
              <a:chExt cx="1642" cy="0"/>
            </a:xfrm>
          </p:grpSpPr>
          <p:grpSp>
            <p:nvGrpSpPr>
              <p:cNvPr id="39996" name="Group 229"/>
              <p:cNvGrpSpPr>
                <a:grpSpLocks/>
              </p:cNvGrpSpPr>
              <p:nvPr/>
            </p:nvGrpSpPr>
            <p:grpSpPr bwMode="auto">
              <a:xfrm>
                <a:off x="1081" y="3271"/>
                <a:ext cx="763" cy="0"/>
                <a:chOff x="1081" y="3271"/>
                <a:chExt cx="763" cy="0"/>
              </a:xfrm>
            </p:grpSpPr>
            <p:sp>
              <p:nvSpPr>
                <p:cNvPr id="40002" name="Line 230"/>
                <p:cNvSpPr>
                  <a:spLocks noChangeShapeType="1"/>
                </p:cNvSpPr>
                <p:nvPr/>
              </p:nvSpPr>
              <p:spPr bwMode="auto">
                <a:xfrm>
                  <a:off x="1081" y="3271"/>
                  <a:ext cx="3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03" name="Line 231"/>
                <p:cNvSpPr>
                  <a:spLocks noChangeShapeType="1"/>
                </p:cNvSpPr>
                <p:nvPr/>
              </p:nvSpPr>
              <p:spPr bwMode="auto">
                <a:xfrm>
                  <a:off x="1525" y="3271"/>
                  <a:ext cx="31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04" name="Line 232"/>
                <p:cNvSpPr>
                  <a:spLocks noChangeShapeType="1"/>
                </p:cNvSpPr>
                <p:nvPr/>
              </p:nvSpPr>
              <p:spPr bwMode="auto">
                <a:xfrm>
                  <a:off x="1444" y="3271"/>
                  <a:ext cx="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9997" name="Line 233"/>
              <p:cNvSpPr>
                <a:spLocks noChangeShapeType="1"/>
              </p:cNvSpPr>
              <p:nvPr/>
            </p:nvSpPr>
            <p:spPr bwMode="auto">
              <a:xfrm>
                <a:off x="1873" y="3271"/>
                <a:ext cx="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9998" name="Group 234"/>
              <p:cNvGrpSpPr>
                <a:grpSpLocks/>
              </p:cNvGrpSpPr>
              <p:nvPr/>
            </p:nvGrpSpPr>
            <p:grpSpPr bwMode="auto">
              <a:xfrm flipH="1">
                <a:off x="1960" y="3271"/>
                <a:ext cx="763" cy="0"/>
                <a:chOff x="1081" y="3271"/>
                <a:chExt cx="763" cy="0"/>
              </a:xfrm>
            </p:grpSpPr>
            <p:sp>
              <p:nvSpPr>
                <p:cNvPr id="39999" name="Line 235"/>
                <p:cNvSpPr>
                  <a:spLocks noChangeShapeType="1"/>
                </p:cNvSpPr>
                <p:nvPr/>
              </p:nvSpPr>
              <p:spPr bwMode="auto">
                <a:xfrm>
                  <a:off x="1081" y="3271"/>
                  <a:ext cx="3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00" name="Line 236"/>
                <p:cNvSpPr>
                  <a:spLocks noChangeShapeType="1"/>
                </p:cNvSpPr>
                <p:nvPr/>
              </p:nvSpPr>
              <p:spPr bwMode="auto">
                <a:xfrm>
                  <a:off x="1525" y="3271"/>
                  <a:ext cx="31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01" name="Line 237"/>
                <p:cNvSpPr>
                  <a:spLocks noChangeShapeType="1"/>
                </p:cNvSpPr>
                <p:nvPr/>
              </p:nvSpPr>
              <p:spPr bwMode="auto">
                <a:xfrm>
                  <a:off x="1444" y="3271"/>
                  <a:ext cx="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9" name="Group 181"/>
          <p:cNvGrpSpPr>
            <a:grpSpLocks/>
          </p:cNvGrpSpPr>
          <p:nvPr/>
        </p:nvGrpSpPr>
        <p:grpSpPr bwMode="auto">
          <a:xfrm>
            <a:off x="5349875" y="1571625"/>
            <a:ext cx="2314575" cy="3619500"/>
            <a:chOff x="1012" y="2039"/>
            <a:chExt cx="1458" cy="2280"/>
          </a:xfrm>
        </p:grpSpPr>
        <p:sp>
          <p:nvSpPr>
            <p:cNvPr id="39983" name="Freeform 115"/>
            <p:cNvSpPr>
              <a:spLocks/>
            </p:cNvSpPr>
            <p:nvPr/>
          </p:nvSpPr>
          <p:spPr bwMode="auto">
            <a:xfrm>
              <a:off x="1222" y="2153"/>
              <a:ext cx="1248" cy="2166"/>
            </a:xfrm>
            <a:custGeom>
              <a:avLst/>
              <a:gdLst>
                <a:gd name="T0" fmla="*/ 1248 w 1248"/>
                <a:gd name="T1" fmla="*/ 1440 h 2166"/>
                <a:gd name="T2" fmla="*/ 1248 w 1248"/>
                <a:gd name="T3" fmla="*/ 0 h 2166"/>
                <a:gd name="T4" fmla="*/ 0 w 1248"/>
                <a:gd name="T5" fmla="*/ 721 h 2166"/>
                <a:gd name="T6" fmla="*/ 0 w 1248"/>
                <a:gd name="T7" fmla="*/ 2166 h 2166"/>
                <a:gd name="T8" fmla="*/ 1248 w 1248"/>
                <a:gd name="T9" fmla="*/ 1440 h 2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8"/>
                <a:gd name="T16" fmla="*/ 0 h 2166"/>
                <a:gd name="T17" fmla="*/ 1248 w 1248"/>
                <a:gd name="T18" fmla="*/ 2166 h 2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8" h="2166">
                  <a:moveTo>
                    <a:pt x="1248" y="1440"/>
                  </a:moveTo>
                  <a:lnTo>
                    <a:pt x="1248" y="0"/>
                  </a:lnTo>
                  <a:lnTo>
                    <a:pt x="0" y="721"/>
                  </a:lnTo>
                  <a:lnTo>
                    <a:pt x="0" y="2166"/>
                  </a:lnTo>
                  <a:lnTo>
                    <a:pt x="1248" y="144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84" name="Freeform 128"/>
            <p:cNvSpPr>
              <a:spLocks/>
            </p:cNvSpPr>
            <p:nvPr/>
          </p:nvSpPr>
          <p:spPr bwMode="auto">
            <a:xfrm>
              <a:off x="1018" y="2753"/>
              <a:ext cx="204" cy="1566"/>
            </a:xfrm>
            <a:custGeom>
              <a:avLst/>
              <a:gdLst>
                <a:gd name="T0" fmla="*/ 204 w 204"/>
                <a:gd name="T1" fmla="*/ 1566 h 1566"/>
                <a:gd name="T2" fmla="*/ 0 w 204"/>
                <a:gd name="T3" fmla="*/ 1452 h 1566"/>
                <a:gd name="T4" fmla="*/ 0 w 204"/>
                <a:gd name="T5" fmla="*/ 0 h 1566"/>
                <a:gd name="T6" fmla="*/ 204 w 204"/>
                <a:gd name="T7" fmla="*/ 118 h 1566"/>
                <a:gd name="T8" fmla="*/ 204 w 204"/>
                <a:gd name="T9" fmla="*/ 1566 h 15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1566"/>
                <a:gd name="T17" fmla="*/ 204 w 204"/>
                <a:gd name="T18" fmla="*/ 1566 h 15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1566">
                  <a:moveTo>
                    <a:pt x="204" y="1566"/>
                  </a:moveTo>
                  <a:lnTo>
                    <a:pt x="0" y="1452"/>
                  </a:lnTo>
                  <a:lnTo>
                    <a:pt x="0" y="0"/>
                  </a:lnTo>
                  <a:lnTo>
                    <a:pt x="204" y="118"/>
                  </a:lnTo>
                  <a:lnTo>
                    <a:pt x="204" y="1566"/>
                  </a:lnTo>
                  <a:close/>
                </a:path>
              </a:pathLst>
            </a:custGeom>
            <a:solidFill>
              <a:srgbClr val="FFCCFF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85" name="Freeform 129"/>
            <p:cNvSpPr>
              <a:spLocks/>
            </p:cNvSpPr>
            <p:nvPr/>
          </p:nvSpPr>
          <p:spPr bwMode="auto">
            <a:xfrm>
              <a:off x="1012" y="2039"/>
              <a:ext cx="1452" cy="834"/>
            </a:xfrm>
            <a:custGeom>
              <a:avLst/>
              <a:gdLst>
                <a:gd name="T0" fmla="*/ 210 w 1452"/>
                <a:gd name="T1" fmla="*/ 834 h 834"/>
                <a:gd name="T2" fmla="*/ 0 w 1452"/>
                <a:gd name="T3" fmla="*/ 720 h 834"/>
                <a:gd name="T4" fmla="*/ 1242 w 1452"/>
                <a:gd name="T5" fmla="*/ 0 h 834"/>
                <a:gd name="T6" fmla="*/ 1452 w 1452"/>
                <a:gd name="T7" fmla="*/ 120 h 834"/>
                <a:gd name="T8" fmla="*/ 210 w 1452"/>
                <a:gd name="T9" fmla="*/ 834 h 8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2"/>
                <a:gd name="T16" fmla="*/ 0 h 834"/>
                <a:gd name="T17" fmla="*/ 1452 w 1452"/>
                <a:gd name="T18" fmla="*/ 834 h 8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2" h="834">
                  <a:moveTo>
                    <a:pt x="210" y="834"/>
                  </a:moveTo>
                  <a:lnTo>
                    <a:pt x="0" y="720"/>
                  </a:lnTo>
                  <a:lnTo>
                    <a:pt x="1242" y="0"/>
                  </a:lnTo>
                  <a:lnTo>
                    <a:pt x="1452" y="120"/>
                  </a:lnTo>
                  <a:lnTo>
                    <a:pt x="210" y="834"/>
                  </a:lnTo>
                  <a:close/>
                </a:path>
              </a:pathLst>
            </a:custGeom>
            <a:solidFill>
              <a:srgbClr val="99FF99">
                <a:alpha val="50195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39940" name="Freeform 192"/>
          <p:cNvSpPr>
            <a:spLocks/>
          </p:cNvSpPr>
          <p:nvPr/>
        </p:nvSpPr>
        <p:spPr bwMode="auto">
          <a:xfrm>
            <a:off x="5915025" y="2525713"/>
            <a:ext cx="1162050" cy="1700212"/>
          </a:xfrm>
          <a:custGeom>
            <a:avLst/>
            <a:gdLst>
              <a:gd name="T0" fmla="*/ 681 w 732"/>
              <a:gd name="T1" fmla="*/ 0 h 1071"/>
              <a:gd name="T2" fmla="*/ 558 w 732"/>
              <a:gd name="T3" fmla="*/ 15 h 1071"/>
              <a:gd name="T4" fmla="*/ 468 w 732"/>
              <a:gd name="T5" fmla="*/ 57 h 1071"/>
              <a:gd name="T6" fmla="*/ 345 w 732"/>
              <a:gd name="T7" fmla="*/ 144 h 1071"/>
              <a:gd name="T8" fmla="*/ 258 w 732"/>
              <a:gd name="T9" fmla="*/ 234 h 1071"/>
              <a:gd name="T10" fmla="*/ 177 w 732"/>
              <a:gd name="T11" fmla="*/ 339 h 1071"/>
              <a:gd name="T12" fmla="*/ 111 w 732"/>
              <a:gd name="T13" fmla="*/ 444 h 1071"/>
              <a:gd name="T14" fmla="*/ 72 w 732"/>
              <a:gd name="T15" fmla="*/ 540 h 1071"/>
              <a:gd name="T16" fmla="*/ 30 w 732"/>
              <a:gd name="T17" fmla="*/ 657 h 1071"/>
              <a:gd name="T18" fmla="*/ 6 w 732"/>
              <a:gd name="T19" fmla="*/ 780 h 1071"/>
              <a:gd name="T20" fmla="*/ 0 w 732"/>
              <a:gd name="T21" fmla="*/ 873 h 1071"/>
              <a:gd name="T22" fmla="*/ 9 w 732"/>
              <a:gd name="T23" fmla="*/ 966 h 1071"/>
              <a:gd name="T24" fmla="*/ 30 w 732"/>
              <a:gd name="T25" fmla="*/ 1044 h 1071"/>
              <a:gd name="T26" fmla="*/ 48 w 732"/>
              <a:gd name="T27" fmla="*/ 1071 h 1071"/>
              <a:gd name="T28" fmla="*/ 99 w 732"/>
              <a:gd name="T29" fmla="*/ 1071 h 1071"/>
              <a:gd name="T30" fmla="*/ 177 w 732"/>
              <a:gd name="T31" fmla="*/ 1056 h 1071"/>
              <a:gd name="T32" fmla="*/ 249 w 732"/>
              <a:gd name="T33" fmla="*/ 1029 h 1071"/>
              <a:gd name="T34" fmla="*/ 309 w 732"/>
              <a:gd name="T35" fmla="*/ 990 h 1071"/>
              <a:gd name="T36" fmla="*/ 396 w 732"/>
              <a:gd name="T37" fmla="*/ 927 h 1071"/>
              <a:gd name="T38" fmla="*/ 471 w 732"/>
              <a:gd name="T39" fmla="*/ 852 h 1071"/>
              <a:gd name="T40" fmla="*/ 546 w 732"/>
              <a:gd name="T41" fmla="*/ 765 h 1071"/>
              <a:gd name="T42" fmla="*/ 597 w 732"/>
              <a:gd name="T43" fmla="*/ 684 h 1071"/>
              <a:gd name="T44" fmla="*/ 660 w 732"/>
              <a:gd name="T45" fmla="*/ 558 h 1071"/>
              <a:gd name="T46" fmla="*/ 699 w 732"/>
              <a:gd name="T47" fmla="*/ 447 h 1071"/>
              <a:gd name="T48" fmla="*/ 726 w 732"/>
              <a:gd name="T49" fmla="*/ 348 h 1071"/>
              <a:gd name="T50" fmla="*/ 732 w 732"/>
              <a:gd name="T51" fmla="*/ 210 h 1071"/>
              <a:gd name="T52" fmla="*/ 717 w 732"/>
              <a:gd name="T53" fmla="*/ 96 h 1071"/>
              <a:gd name="T54" fmla="*/ 702 w 732"/>
              <a:gd name="T55" fmla="*/ 39 h 1071"/>
              <a:gd name="T56" fmla="*/ 681 w 732"/>
              <a:gd name="T57" fmla="*/ 0 h 10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32"/>
              <a:gd name="T88" fmla="*/ 0 h 1071"/>
              <a:gd name="T89" fmla="*/ 732 w 732"/>
              <a:gd name="T90" fmla="*/ 1071 h 107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32" h="1071">
                <a:moveTo>
                  <a:pt x="681" y="0"/>
                </a:moveTo>
                <a:lnTo>
                  <a:pt x="558" y="15"/>
                </a:lnTo>
                <a:lnTo>
                  <a:pt x="468" y="57"/>
                </a:lnTo>
                <a:lnTo>
                  <a:pt x="345" y="144"/>
                </a:lnTo>
                <a:lnTo>
                  <a:pt x="258" y="234"/>
                </a:lnTo>
                <a:lnTo>
                  <a:pt x="177" y="339"/>
                </a:lnTo>
                <a:lnTo>
                  <a:pt x="111" y="444"/>
                </a:lnTo>
                <a:lnTo>
                  <a:pt x="72" y="540"/>
                </a:lnTo>
                <a:lnTo>
                  <a:pt x="30" y="657"/>
                </a:lnTo>
                <a:lnTo>
                  <a:pt x="6" y="780"/>
                </a:lnTo>
                <a:lnTo>
                  <a:pt x="0" y="873"/>
                </a:lnTo>
                <a:lnTo>
                  <a:pt x="9" y="966"/>
                </a:lnTo>
                <a:lnTo>
                  <a:pt x="30" y="1044"/>
                </a:lnTo>
                <a:lnTo>
                  <a:pt x="48" y="1071"/>
                </a:lnTo>
                <a:lnTo>
                  <a:pt x="99" y="1071"/>
                </a:lnTo>
                <a:lnTo>
                  <a:pt x="177" y="1056"/>
                </a:lnTo>
                <a:lnTo>
                  <a:pt x="249" y="1029"/>
                </a:lnTo>
                <a:lnTo>
                  <a:pt x="309" y="990"/>
                </a:lnTo>
                <a:lnTo>
                  <a:pt x="396" y="927"/>
                </a:lnTo>
                <a:lnTo>
                  <a:pt x="471" y="852"/>
                </a:lnTo>
                <a:lnTo>
                  <a:pt x="546" y="765"/>
                </a:lnTo>
                <a:lnTo>
                  <a:pt x="597" y="684"/>
                </a:lnTo>
                <a:lnTo>
                  <a:pt x="660" y="558"/>
                </a:lnTo>
                <a:lnTo>
                  <a:pt x="699" y="447"/>
                </a:lnTo>
                <a:lnTo>
                  <a:pt x="726" y="348"/>
                </a:lnTo>
                <a:lnTo>
                  <a:pt x="732" y="210"/>
                </a:lnTo>
                <a:lnTo>
                  <a:pt x="717" y="96"/>
                </a:lnTo>
                <a:lnTo>
                  <a:pt x="702" y="39"/>
                </a:lnTo>
                <a:lnTo>
                  <a:pt x="681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288925" y="16510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accent2"/>
                </a:solidFill>
                <a:latin typeface="Arial" charset="0"/>
                <a:cs typeface="Arial" charset="0"/>
              </a:rPr>
              <a:t>Example 5</a:t>
            </a:r>
            <a:endParaRPr lang="en-US" sz="2000" i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1960563" y="2667000"/>
            <a:ext cx="1719262" cy="1719263"/>
          </a:xfrm>
          <a:prstGeom prst="rect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55413" name="Freeform 117"/>
          <p:cNvSpPr>
            <a:spLocks/>
          </p:cNvSpPr>
          <p:nvPr/>
        </p:nvSpPr>
        <p:spPr bwMode="auto">
          <a:xfrm>
            <a:off x="5921375" y="2190750"/>
            <a:ext cx="1490663" cy="2578100"/>
          </a:xfrm>
          <a:custGeom>
            <a:avLst/>
            <a:gdLst>
              <a:gd name="T0" fmla="*/ 1248 w 1248"/>
              <a:gd name="T1" fmla="*/ 1440 h 2166"/>
              <a:gd name="T2" fmla="*/ 1248 w 1248"/>
              <a:gd name="T3" fmla="*/ 0 h 2166"/>
              <a:gd name="T4" fmla="*/ 0 w 1248"/>
              <a:gd name="T5" fmla="*/ 721 h 2166"/>
              <a:gd name="T6" fmla="*/ 0 w 1248"/>
              <a:gd name="T7" fmla="*/ 2166 h 2166"/>
              <a:gd name="T8" fmla="*/ 1248 w 1248"/>
              <a:gd name="T9" fmla="*/ 1440 h 2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166"/>
              <a:gd name="T17" fmla="*/ 1248 w 1248"/>
              <a:gd name="T18" fmla="*/ 2166 h 2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166">
                <a:moveTo>
                  <a:pt x="1248" y="1440"/>
                </a:moveTo>
                <a:lnTo>
                  <a:pt x="1248" y="0"/>
                </a:lnTo>
                <a:lnTo>
                  <a:pt x="0" y="721"/>
                </a:lnTo>
                <a:lnTo>
                  <a:pt x="0" y="2166"/>
                </a:lnTo>
                <a:lnTo>
                  <a:pt x="1248" y="1440"/>
                </a:lnTo>
                <a:close/>
              </a:path>
            </a:pathLst>
          </a:cu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55428" name="Oval 132"/>
          <p:cNvSpPr>
            <a:spLocks noChangeArrowheads="1"/>
          </p:cNvSpPr>
          <p:nvPr/>
        </p:nvSpPr>
        <p:spPr bwMode="auto">
          <a:xfrm rot="-3600000">
            <a:off x="5291931" y="2661445"/>
            <a:ext cx="2085975" cy="1236662"/>
          </a:xfrm>
          <a:prstGeom prst="ellips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55433" name="Freeform 137"/>
          <p:cNvSpPr>
            <a:spLocks/>
          </p:cNvSpPr>
          <p:nvPr/>
        </p:nvSpPr>
        <p:spPr bwMode="auto">
          <a:xfrm>
            <a:off x="5988050" y="2533650"/>
            <a:ext cx="1089025" cy="1695450"/>
          </a:xfrm>
          <a:custGeom>
            <a:avLst/>
            <a:gdLst>
              <a:gd name="T0" fmla="*/ 0 w 686"/>
              <a:gd name="T1" fmla="*/ 1068 h 1068"/>
              <a:gd name="T2" fmla="*/ 84 w 686"/>
              <a:gd name="T3" fmla="*/ 1062 h 1068"/>
              <a:gd name="T4" fmla="*/ 174 w 686"/>
              <a:gd name="T5" fmla="*/ 1038 h 1068"/>
              <a:gd name="T6" fmla="*/ 276 w 686"/>
              <a:gd name="T7" fmla="*/ 978 h 1068"/>
              <a:gd name="T8" fmla="*/ 384 w 686"/>
              <a:gd name="T9" fmla="*/ 891 h 1068"/>
              <a:gd name="T10" fmla="*/ 465 w 686"/>
              <a:gd name="T11" fmla="*/ 804 h 1068"/>
              <a:gd name="T12" fmla="*/ 546 w 686"/>
              <a:gd name="T13" fmla="*/ 690 h 1068"/>
              <a:gd name="T14" fmla="*/ 636 w 686"/>
              <a:gd name="T15" fmla="*/ 498 h 1068"/>
              <a:gd name="T16" fmla="*/ 678 w 686"/>
              <a:gd name="T17" fmla="*/ 330 h 1068"/>
              <a:gd name="T18" fmla="*/ 684 w 686"/>
              <a:gd name="T19" fmla="*/ 192 h 1068"/>
              <a:gd name="T20" fmla="*/ 666 w 686"/>
              <a:gd name="T21" fmla="*/ 75 h 1068"/>
              <a:gd name="T22" fmla="*/ 636 w 686"/>
              <a:gd name="T23" fmla="*/ 0 h 106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6"/>
              <a:gd name="T37" fmla="*/ 0 h 1068"/>
              <a:gd name="T38" fmla="*/ 686 w 686"/>
              <a:gd name="T39" fmla="*/ 1068 h 106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6" h="1068">
                <a:moveTo>
                  <a:pt x="0" y="1068"/>
                </a:moveTo>
                <a:cubicBezTo>
                  <a:pt x="14" y="1067"/>
                  <a:pt x="55" y="1067"/>
                  <a:pt x="84" y="1062"/>
                </a:cubicBezTo>
                <a:cubicBezTo>
                  <a:pt x="113" y="1057"/>
                  <a:pt x="142" y="1052"/>
                  <a:pt x="174" y="1038"/>
                </a:cubicBezTo>
                <a:cubicBezTo>
                  <a:pt x="206" y="1024"/>
                  <a:pt x="241" y="1002"/>
                  <a:pt x="276" y="978"/>
                </a:cubicBezTo>
                <a:cubicBezTo>
                  <a:pt x="311" y="954"/>
                  <a:pt x="353" y="920"/>
                  <a:pt x="384" y="891"/>
                </a:cubicBezTo>
                <a:cubicBezTo>
                  <a:pt x="415" y="862"/>
                  <a:pt x="438" y="837"/>
                  <a:pt x="465" y="804"/>
                </a:cubicBezTo>
                <a:cubicBezTo>
                  <a:pt x="492" y="771"/>
                  <a:pt x="518" y="741"/>
                  <a:pt x="546" y="690"/>
                </a:cubicBezTo>
                <a:cubicBezTo>
                  <a:pt x="574" y="639"/>
                  <a:pt x="614" y="558"/>
                  <a:pt x="636" y="498"/>
                </a:cubicBezTo>
                <a:cubicBezTo>
                  <a:pt x="658" y="438"/>
                  <a:pt x="670" y="381"/>
                  <a:pt x="678" y="330"/>
                </a:cubicBezTo>
                <a:cubicBezTo>
                  <a:pt x="686" y="279"/>
                  <a:pt x="686" y="234"/>
                  <a:pt x="684" y="192"/>
                </a:cubicBezTo>
                <a:cubicBezTo>
                  <a:pt x="682" y="150"/>
                  <a:pt x="674" y="107"/>
                  <a:pt x="666" y="75"/>
                </a:cubicBezTo>
                <a:cubicBezTo>
                  <a:pt x="658" y="43"/>
                  <a:pt x="642" y="16"/>
                  <a:pt x="636" y="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2" name="Group 188"/>
          <p:cNvGrpSpPr>
            <a:grpSpLocks/>
          </p:cNvGrpSpPr>
          <p:nvPr/>
        </p:nvGrpSpPr>
        <p:grpSpPr bwMode="auto">
          <a:xfrm>
            <a:off x="5911850" y="2527300"/>
            <a:ext cx="1490663" cy="1901825"/>
            <a:chOff x="1366" y="2641"/>
            <a:chExt cx="939" cy="1198"/>
          </a:xfrm>
        </p:grpSpPr>
        <p:sp>
          <p:nvSpPr>
            <p:cNvPr id="39974" name="Freeform 123"/>
            <p:cNvSpPr>
              <a:spLocks/>
            </p:cNvSpPr>
            <p:nvPr/>
          </p:nvSpPr>
          <p:spPr bwMode="auto">
            <a:xfrm>
              <a:off x="1369" y="2699"/>
              <a:ext cx="465" cy="810"/>
            </a:xfrm>
            <a:custGeom>
              <a:avLst/>
              <a:gdLst>
                <a:gd name="T0" fmla="*/ 465 w 465"/>
                <a:gd name="T1" fmla="*/ 0 h 810"/>
                <a:gd name="T2" fmla="*/ 372 w 465"/>
                <a:gd name="T3" fmla="*/ 66 h 810"/>
                <a:gd name="T4" fmla="*/ 294 w 465"/>
                <a:gd name="T5" fmla="*/ 138 h 810"/>
                <a:gd name="T6" fmla="*/ 213 w 465"/>
                <a:gd name="T7" fmla="*/ 228 h 810"/>
                <a:gd name="T8" fmla="*/ 135 w 465"/>
                <a:gd name="T9" fmla="*/ 342 h 810"/>
                <a:gd name="T10" fmla="*/ 72 w 465"/>
                <a:gd name="T11" fmla="*/ 471 h 810"/>
                <a:gd name="T12" fmla="*/ 39 w 465"/>
                <a:gd name="T13" fmla="*/ 567 h 810"/>
                <a:gd name="T14" fmla="*/ 9 w 465"/>
                <a:gd name="T15" fmla="*/ 690 h 810"/>
                <a:gd name="T16" fmla="*/ 0 w 465"/>
                <a:gd name="T17" fmla="*/ 810 h 8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5"/>
                <a:gd name="T28" fmla="*/ 0 h 810"/>
                <a:gd name="T29" fmla="*/ 465 w 465"/>
                <a:gd name="T30" fmla="*/ 810 h 8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5" h="810">
                  <a:moveTo>
                    <a:pt x="465" y="0"/>
                  </a:moveTo>
                  <a:cubicBezTo>
                    <a:pt x="432" y="21"/>
                    <a:pt x="400" y="43"/>
                    <a:pt x="372" y="66"/>
                  </a:cubicBezTo>
                  <a:cubicBezTo>
                    <a:pt x="344" y="89"/>
                    <a:pt x="320" y="111"/>
                    <a:pt x="294" y="138"/>
                  </a:cubicBezTo>
                  <a:cubicBezTo>
                    <a:pt x="268" y="165"/>
                    <a:pt x="239" y="194"/>
                    <a:pt x="213" y="228"/>
                  </a:cubicBezTo>
                  <a:cubicBezTo>
                    <a:pt x="187" y="262"/>
                    <a:pt x="158" y="302"/>
                    <a:pt x="135" y="342"/>
                  </a:cubicBezTo>
                  <a:cubicBezTo>
                    <a:pt x="112" y="382"/>
                    <a:pt x="88" y="434"/>
                    <a:pt x="72" y="471"/>
                  </a:cubicBezTo>
                  <a:cubicBezTo>
                    <a:pt x="56" y="508"/>
                    <a:pt x="49" y="531"/>
                    <a:pt x="39" y="567"/>
                  </a:cubicBezTo>
                  <a:cubicBezTo>
                    <a:pt x="29" y="603"/>
                    <a:pt x="15" y="650"/>
                    <a:pt x="9" y="690"/>
                  </a:cubicBezTo>
                  <a:cubicBezTo>
                    <a:pt x="3" y="730"/>
                    <a:pt x="1" y="770"/>
                    <a:pt x="0" y="81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75" name="Freeform 124"/>
            <p:cNvSpPr>
              <a:spLocks/>
            </p:cNvSpPr>
            <p:nvPr/>
          </p:nvSpPr>
          <p:spPr bwMode="auto">
            <a:xfrm rot="10800000">
              <a:off x="1837" y="2969"/>
              <a:ext cx="468" cy="816"/>
            </a:xfrm>
            <a:custGeom>
              <a:avLst/>
              <a:gdLst>
                <a:gd name="T0" fmla="*/ 465 w 465"/>
                <a:gd name="T1" fmla="*/ 0 h 810"/>
                <a:gd name="T2" fmla="*/ 372 w 465"/>
                <a:gd name="T3" fmla="*/ 66 h 810"/>
                <a:gd name="T4" fmla="*/ 294 w 465"/>
                <a:gd name="T5" fmla="*/ 138 h 810"/>
                <a:gd name="T6" fmla="*/ 213 w 465"/>
                <a:gd name="T7" fmla="*/ 228 h 810"/>
                <a:gd name="T8" fmla="*/ 135 w 465"/>
                <a:gd name="T9" fmla="*/ 342 h 810"/>
                <a:gd name="T10" fmla="*/ 72 w 465"/>
                <a:gd name="T11" fmla="*/ 471 h 810"/>
                <a:gd name="T12" fmla="*/ 39 w 465"/>
                <a:gd name="T13" fmla="*/ 567 h 810"/>
                <a:gd name="T14" fmla="*/ 9 w 465"/>
                <a:gd name="T15" fmla="*/ 690 h 810"/>
                <a:gd name="T16" fmla="*/ 0 w 465"/>
                <a:gd name="T17" fmla="*/ 810 h 8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5"/>
                <a:gd name="T28" fmla="*/ 0 h 810"/>
                <a:gd name="T29" fmla="*/ 465 w 465"/>
                <a:gd name="T30" fmla="*/ 810 h 8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5" h="810">
                  <a:moveTo>
                    <a:pt x="465" y="0"/>
                  </a:moveTo>
                  <a:cubicBezTo>
                    <a:pt x="432" y="21"/>
                    <a:pt x="400" y="43"/>
                    <a:pt x="372" y="66"/>
                  </a:cubicBezTo>
                  <a:cubicBezTo>
                    <a:pt x="344" y="89"/>
                    <a:pt x="320" y="111"/>
                    <a:pt x="294" y="138"/>
                  </a:cubicBezTo>
                  <a:cubicBezTo>
                    <a:pt x="268" y="165"/>
                    <a:pt x="239" y="194"/>
                    <a:pt x="213" y="228"/>
                  </a:cubicBezTo>
                  <a:cubicBezTo>
                    <a:pt x="187" y="262"/>
                    <a:pt x="158" y="302"/>
                    <a:pt x="135" y="342"/>
                  </a:cubicBezTo>
                  <a:cubicBezTo>
                    <a:pt x="112" y="382"/>
                    <a:pt x="88" y="434"/>
                    <a:pt x="72" y="471"/>
                  </a:cubicBezTo>
                  <a:cubicBezTo>
                    <a:pt x="56" y="508"/>
                    <a:pt x="49" y="531"/>
                    <a:pt x="39" y="567"/>
                  </a:cubicBezTo>
                  <a:cubicBezTo>
                    <a:pt x="29" y="603"/>
                    <a:pt x="15" y="650"/>
                    <a:pt x="9" y="690"/>
                  </a:cubicBezTo>
                  <a:cubicBezTo>
                    <a:pt x="3" y="730"/>
                    <a:pt x="1" y="770"/>
                    <a:pt x="0" y="81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76" name="Freeform 125"/>
            <p:cNvSpPr>
              <a:spLocks/>
            </p:cNvSpPr>
            <p:nvPr/>
          </p:nvSpPr>
          <p:spPr bwMode="auto">
            <a:xfrm>
              <a:off x="1831" y="2641"/>
              <a:ext cx="473" cy="328"/>
            </a:xfrm>
            <a:custGeom>
              <a:avLst/>
              <a:gdLst>
                <a:gd name="T0" fmla="*/ 471 w 473"/>
                <a:gd name="T1" fmla="*/ 328 h 328"/>
                <a:gd name="T2" fmla="*/ 471 w 473"/>
                <a:gd name="T3" fmla="*/ 283 h 328"/>
                <a:gd name="T4" fmla="*/ 459 w 473"/>
                <a:gd name="T5" fmla="*/ 217 h 328"/>
                <a:gd name="T6" fmla="*/ 435 w 473"/>
                <a:gd name="T7" fmla="*/ 151 h 328"/>
                <a:gd name="T8" fmla="*/ 396 w 473"/>
                <a:gd name="T9" fmla="*/ 85 h 328"/>
                <a:gd name="T10" fmla="*/ 345 w 473"/>
                <a:gd name="T11" fmla="*/ 40 h 328"/>
                <a:gd name="T12" fmla="*/ 279 w 473"/>
                <a:gd name="T13" fmla="*/ 10 h 328"/>
                <a:gd name="T14" fmla="*/ 222 w 473"/>
                <a:gd name="T15" fmla="*/ 1 h 328"/>
                <a:gd name="T16" fmla="*/ 159 w 473"/>
                <a:gd name="T17" fmla="*/ 4 h 328"/>
                <a:gd name="T18" fmla="*/ 93 w 473"/>
                <a:gd name="T19" fmla="*/ 19 h 328"/>
                <a:gd name="T20" fmla="*/ 0 w 473"/>
                <a:gd name="T21" fmla="*/ 61 h 3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3"/>
                <a:gd name="T34" fmla="*/ 0 h 328"/>
                <a:gd name="T35" fmla="*/ 473 w 473"/>
                <a:gd name="T36" fmla="*/ 328 h 3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3" h="328">
                  <a:moveTo>
                    <a:pt x="471" y="328"/>
                  </a:moveTo>
                  <a:cubicBezTo>
                    <a:pt x="471" y="321"/>
                    <a:pt x="473" y="301"/>
                    <a:pt x="471" y="283"/>
                  </a:cubicBezTo>
                  <a:cubicBezTo>
                    <a:pt x="469" y="265"/>
                    <a:pt x="465" y="239"/>
                    <a:pt x="459" y="217"/>
                  </a:cubicBezTo>
                  <a:cubicBezTo>
                    <a:pt x="453" y="195"/>
                    <a:pt x="445" y="173"/>
                    <a:pt x="435" y="151"/>
                  </a:cubicBezTo>
                  <a:cubicBezTo>
                    <a:pt x="425" y="129"/>
                    <a:pt x="411" y="103"/>
                    <a:pt x="396" y="85"/>
                  </a:cubicBezTo>
                  <a:cubicBezTo>
                    <a:pt x="381" y="67"/>
                    <a:pt x="364" y="52"/>
                    <a:pt x="345" y="40"/>
                  </a:cubicBezTo>
                  <a:cubicBezTo>
                    <a:pt x="326" y="28"/>
                    <a:pt x="299" y="16"/>
                    <a:pt x="279" y="10"/>
                  </a:cubicBezTo>
                  <a:cubicBezTo>
                    <a:pt x="259" y="4"/>
                    <a:pt x="242" y="2"/>
                    <a:pt x="222" y="1"/>
                  </a:cubicBezTo>
                  <a:cubicBezTo>
                    <a:pt x="202" y="0"/>
                    <a:pt x="180" y="1"/>
                    <a:pt x="159" y="4"/>
                  </a:cubicBezTo>
                  <a:cubicBezTo>
                    <a:pt x="138" y="7"/>
                    <a:pt x="119" y="10"/>
                    <a:pt x="93" y="19"/>
                  </a:cubicBezTo>
                  <a:cubicBezTo>
                    <a:pt x="67" y="28"/>
                    <a:pt x="33" y="44"/>
                    <a:pt x="0" y="6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77" name="Freeform 126"/>
            <p:cNvSpPr>
              <a:spLocks/>
            </p:cNvSpPr>
            <p:nvPr/>
          </p:nvSpPr>
          <p:spPr bwMode="auto">
            <a:xfrm>
              <a:off x="1366" y="3508"/>
              <a:ext cx="468" cy="331"/>
            </a:xfrm>
            <a:custGeom>
              <a:avLst/>
              <a:gdLst>
                <a:gd name="T0" fmla="*/ 2 w 468"/>
                <a:gd name="T1" fmla="*/ 0 h 331"/>
                <a:gd name="T2" fmla="*/ 2 w 468"/>
                <a:gd name="T3" fmla="*/ 45 h 331"/>
                <a:gd name="T4" fmla="*/ 14 w 468"/>
                <a:gd name="T5" fmla="*/ 112 h 331"/>
                <a:gd name="T6" fmla="*/ 38 w 468"/>
                <a:gd name="T7" fmla="*/ 179 h 331"/>
                <a:gd name="T8" fmla="*/ 77 w 468"/>
                <a:gd name="T9" fmla="*/ 245 h 331"/>
                <a:gd name="T10" fmla="*/ 128 w 468"/>
                <a:gd name="T11" fmla="*/ 291 h 331"/>
                <a:gd name="T12" fmla="*/ 194 w 468"/>
                <a:gd name="T13" fmla="*/ 321 h 331"/>
                <a:gd name="T14" fmla="*/ 251 w 468"/>
                <a:gd name="T15" fmla="*/ 330 h 331"/>
                <a:gd name="T16" fmla="*/ 314 w 468"/>
                <a:gd name="T17" fmla="*/ 327 h 331"/>
                <a:gd name="T18" fmla="*/ 380 w 468"/>
                <a:gd name="T19" fmla="*/ 312 h 331"/>
                <a:gd name="T20" fmla="*/ 468 w 468"/>
                <a:gd name="T21" fmla="*/ 280 h 3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68"/>
                <a:gd name="T34" fmla="*/ 0 h 331"/>
                <a:gd name="T35" fmla="*/ 468 w 468"/>
                <a:gd name="T36" fmla="*/ 331 h 33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68" h="331">
                  <a:moveTo>
                    <a:pt x="2" y="0"/>
                  </a:moveTo>
                  <a:cubicBezTo>
                    <a:pt x="2" y="7"/>
                    <a:pt x="0" y="27"/>
                    <a:pt x="2" y="45"/>
                  </a:cubicBezTo>
                  <a:cubicBezTo>
                    <a:pt x="4" y="64"/>
                    <a:pt x="8" y="90"/>
                    <a:pt x="14" y="112"/>
                  </a:cubicBezTo>
                  <a:cubicBezTo>
                    <a:pt x="20" y="134"/>
                    <a:pt x="28" y="156"/>
                    <a:pt x="38" y="179"/>
                  </a:cubicBezTo>
                  <a:cubicBezTo>
                    <a:pt x="48" y="201"/>
                    <a:pt x="62" y="227"/>
                    <a:pt x="77" y="245"/>
                  </a:cubicBezTo>
                  <a:cubicBezTo>
                    <a:pt x="92" y="263"/>
                    <a:pt x="109" y="279"/>
                    <a:pt x="128" y="291"/>
                  </a:cubicBezTo>
                  <a:cubicBezTo>
                    <a:pt x="147" y="303"/>
                    <a:pt x="174" y="315"/>
                    <a:pt x="194" y="321"/>
                  </a:cubicBezTo>
                  <a:cubicBezTo>
                    <a:pt x="214" y="327"/>
                    <a:pt x="231" y="329"/>
                    <a:pt x="251" y="330"/>
                  </a:cubicBezTo>
                  <a:cubicBezTo>
                    <a:pt x="271" y="331"/>
                    <a:pt x="293" y="330"/>
                    <a:pt x="314" y="327"/>
                  </a:cubicBezTo>
                  <a:cubicBezTo>
                    <a:pt x="335" y="324"/>
                    <a:pt x="354" y="320"/>
                    <a:pt x="380" y="312"/>
                  </a:cubicBezTo>
                  <a:cubicBezTo>
                    <a:pt x="406" y="304"/>
                    <a:pt x="450" y="287"/>
                    <a:pt x="468" y="28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55596" name="Line 300"/>
          <p:cNvSpPr>
            <a:spLocks noChangeShapeType="1"/>
          </p:cNvSpPr>
          <p:nvPr/>
        </p:nvSpPr>
        <p:spPr bwMode="auto">
          <a:xfrm>
            <a:off x="6648450" y="2508250"/>
            <a:ext cx="0" cy="20002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597" name="Line 301"/>
          <p:cNvSpPr>
            <a:spLocks noChangeShapeType="1"/>
          </p:cNvSpPr>
          <p:nvPr/>
        </p:nvSpPr>
        <p:spPr bwMode="auto">
          <a:xfrm flipV="1">
            <a:off x="5795963" y="2965450"/>
            <a:ext cx="1749425" cy="100965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" name="Group 299"/>
          <p:cNvGrpSpPr>
            <a:grpSpLocks/>
          </p:cNvGrpSpPr>
          <p:nvPr/>
        </p:nvGrpSpPr>
        <p:grpSpPr bwMode="auto">
          <a:xfrm>
            <a:off x="5270500" y="2100263"/>
            <a:ext cx="2759075" cy="2759075"/>
            <a:chOff x="3064" y="751"/>
            <a:chExt cx="1738" cy="1738"/>
          </a:xfrm>
        </p:grpSpPr>
        <p:grpSp>
          <p:nvGrpSpPr>
            <p:cNvPr id="39952" name="Group 298"/>
            <p:cNvGrpSpPr>
              <a:grpSpLocks/>
            </p:cNvGrpSpPr>
            <p:nvPr/>
          </p:nvGrpSpPr>
          <p:grpSpPr bwMode="auto">
            <a:xfrm>
              <a:off x="3583" y="1510"/>
              <a:ext cx="1124" cy="467"/>
              <a:chOff x="3583" y="1510"/>
              <a:chExt cx="1124" cy="467"/>
            </a:xfrm>
          </p:grpSpPr>
          <p:sp>
            <p:nvSpPr>
              <p:cNvPr id="39969" name="Line 273"/>
              <p:cNvSpPr>
                <a:spLocks noChangeShapeType="1"/>
              </p:cNvSpPr>
              <p:nvPr/>
            </p:nvSpPr>
            <p:spPr bwMode="auto">
              <a:xfrm rot="1800000">
                <a:off x="3583" y="1510"/>
                <a:ext cx="3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70" name="Line 275"/>
              <p:cNvSpPr>
                <a:spLocks noChangeShapeType="1"/>
              </p:cNvSpPr>
              <p:nvPr/>
            </p:nvSpPr>
            <p:spPr bwMode="auto">
              <a:xfrm rot="1800000">
                <a:off x="3898" y="1623"/>
                <a:ext cx="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71" name="Line 277"/>
              <p:cNvSpPr>
                <a:spLocks noChangeShapeType="1"/>
              </p:cNvSpPr>
              <p:nvPr/>
            </p:nvSpPr>
            <p:spPr bwMode="auto">
              <a:xfrm rot="1800000" flipH="1">
                <a:off x="4376" y="1977"/>
                <a:ext cx="3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72" name="Line 278"/>
              <p:cNvSpPr>
                <a:spLocks noChangeShapeType="1"/>
              </p:cNvSpPr>
              <p:nvPr/>
            </p:nvSpPr>
            <p:spPr bwMode="auto">
              <a:xfrm rot="1800000" flipH="1">
                <a:off x="3966" y="1737"/>
                <a:ext cx="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73" name="Line 279"/>
              <p:cNvSpPr>
                <a:spLocks noChangeShapeType="1"/>
              </p:cNvSpPr>
              <p:nvPr/>
            </p:nvSpPr>
            <p:spPr bwMode="auto">
              <a:xfrm rot="1800000" flipH="1">
                <a:off x="4304" y="1855"/>
                <a:ext cx="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9953" name="Group 282"/>
            <p:cNvGrpSpPr>
              <a:grpSpLocks/>
            </p:cNvGrpSpPr>
            <p:nvPr/>
          </p:nvGrpSpPr>
          <p:grpSpPr bwMode="auto">
            <a:xfrm rot="-1800000">
              <a:off x="3064" y="1619"/>
              <a:ext cx="1738" cy="0"/>
              <a:chOff x="364" y="3299"/>
              <a:chExt cx="1738" cy="0"/>
            </a:xfrm>
          </p:grpSpPr>
          <p:sp>
            <p:nvSpPr>
              <p:cNvPr id="39962" name="Line 283"/>
              <p:cNvSpPr>
                <a:spLocks noChangeShapeType="1"/>
              </p:cNvSpPr>
              <p:nvPr/>
            </p:nvSpPr>
            <p:spPr bwMode="auto">
              <a:xfrm>
                <a:off x="364" y="3299"/>
                <a:ext cx="3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3" name="Line 284"/>
              <p:cNvSpPr>
                <a:spLocks noChangeShapeType="1"/>
              </p:cNvSpPr>
              <p:nvPr/>
            </p:nvSpPr>
            <p:spPr bwMode="auto">
              <a:xfrm>
                <a:off x="838" y="3299"/>
                <a:ext cx="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4" name="Line 285"/>
              <p:cNvSpPr>
                <a:spLocks noChangeShapeType="1"/>
              </p:cNvSpPr>
              <p:nvPr/>
            </p:nvSpPr>
            <p:spPr bwMode="auto">
              <a:xfrm>
                <a:off x="739" y="3299"/>
                <a:ext cx="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5" name="Line 286"/>
              <p:cNvSpPr>
                <a:spLocks noChangeShapeType="1"/>
              </p:cNvSpPr>
              <p:nvPr/>
            </p:nvSpPr>
            <p:spPr bwMode="auto">
              <a:xfrm>
                <a:off x="1198" y="3299"/>
                <a:ext cx="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6" name="Line 287"/>
              <p:cNvSpPr>
                <a:spLocks noChangeShapeType="1"/>
              </p:cNvSpPr>
              <p:nvPr/>
            </p:nvSpPr>
            <p:spPr bwMode="auto">
              <a:xfrm flipH="1">
                <a:off x="1771" y="3299"/>
                <a:ext cx="3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7" name="Line 288"/>
              <p:cNvSpPr>
                <a:spLocks noChangeShapeType="1"/>
              </p:cNvSpPr>
              <p:nvPr/>
            </p:nvSpPr>
            <p:spPr bwMode="auto">
              <a:xfrm flipH="1">
                <a:off x="1297" y="3299"/>
                <a:ext cx="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8" name="Line 289"/>
              <p:cNvSpPr>
                <a:spLocks noChangeShapeType="1"/>
              </p:cNvSpPr>
              <p:nvPr/>
            </p:nvSpPr>
            <p:spPr bwMode="auto">
              <a:xfrm flipH="1">
                <a:off x="1666" y="3299"/>
                <a:ext cx="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9954" name="Group 290"/>
            <p:cNvGrpSpPr>
              <a:grpSpLocks/>
            </p:cNvGrpSpPr>
            <p:nvPr/>
          </p:nvGrpSpPr>
          <p:grpSpPr bwMode="auto">
            <a:xfrm rot="5400000">
              <a:off x="3058" y="1619"/>
              <a:ext cx="1738" cy="1"/>
              <a:chOff x="364" y="3299"/>
              <a:chExt cx="1738" cy="0"/>
            </a:xfrm>
          </p:grpSpPr>
          <p:sp>
            <p:nvSpPr>
              <p:cNvPr id="39955" name="Line 291"/>
              <p:cNvSpPr>
                <a:spLocks noChangeShapeType="1"/>
              </p:cNvSpPr>
              <p:nvPr/>
            </p:nvSpPr>
            <p:spPr bwMode="auto">
              <a:xfrm>
                <a:off x="364" y="3299"/>
                <a:ext cx="3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56" name="Line 292"/>
              <p:cNvSpPr>
                <a:spLocks noChangeShapeType="1"/>
              </p:cNvSpPr>
              <p:nvPr/>
            </p:nvSpPr>
            <p:spPr bwMode="auto">
              <a:xfrm>
                <a:off x="838" y="3299"/>
                <a:ext cx="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57" name="Line 293"/>
              <p:cNvSpPr>
                <a:spLocks noChangeShapeType="1"/>
              </p:cNvSpPr>
              <p:nvPr/>
            </p:nvSpPr>
            <p:spPr bwMode="auto">
              <a:xfrm>
                <a:off x="739" y="3299"/>
                <a:ext cx="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58" name="Line 294"/>
              <p:cNvSpPr>
                <a:spLocks noChangeShapeType="1"/>
              </p:cNvSpPr>
              <p:nvPr/>
            </p:nvSpPr>
            <p:spPr bwMode="auto">
              <a:xfrm>
                <a:off x="1198" y="3299"/>
                <a:ext cx="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59" name="Line 295"/>
              <p:cNvSpPr>
                <a:spLocks noChangeShapeType="1"/>
              </p:cNvSpPr>
              <p:nvPr/>
            </p:nvSpPr>
            <p:spPr bwMode="auto">
              <a:xfrm flipH="1">
                <a:off x="1771" y="3299"/>
                <a:ext cx="33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0" name="Line 296"/>
              <p:cNvSpPr>
                <a:spLocks noChangeShapeType="1"/>
              </p:cNvSpPr>
              <p:nvPr/>
            </p:nvSpPr>
            <p:spPr bwMode="auto">
              <a:xfrm flipH="1">
                <a:off x="1297" y="3299"/>
                <a:ext cx="31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9961" name="Line 297"/>
              <p:cNvSpPr>
                <a:spLocks noChangeShapeType="1"/>
              </p:cNvSpPr>
              <p:nvPr/>
            </p:nvSpPr>
            <p:spPr bwMode="auto">
              <a:xfrm flipH="1">
                <a:off x="1666" y="3299"/>
                <a:ext cx="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673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3" grpId="0" animBg="1"/>
      <p:bldP spid="55413" grpId="0" animBg="1"/>
      <p:bldP spid="55428" grpId="0" animBg="1"/>
      <p:bldP spid="55433" grpId="0" animBg="1"/>
      <p:bldP spid="55596" grpId="0" animBg="1"/>
      <p:bldP spid="555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43363" y="4494213"/>
            <a:ext cx="4033837" cy="1492250"/>
            <a:chOff x="3975" y="3373"/>
            <a:chExt cx="1803" cy="667"/>
          </a:xfrm>
        </p:grpSpPr>
        <p:sp>
          <p:nvSpPr>
            <p:cNvPr id="11322" name="Text Box 3"/>
            <p:cNvSpPr txBox="1">
              <a:spLocks noChangeArrowheads="1"/>
            </p:cNvSpPr>
            <p:nvPr/>
          </p:nvSpPr>
          <p:spPr bwMode="auto">
            <a:xfrm rot="-1357885">
              <a:off x="3975" y="3373"/>
              <a:ext cx="14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i="1">
                  <a:solidFill>
                    <a:srgbClr val="FF33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1323" name="Text Box 4"/>
            <p:cNvSpPr txBox="1">
              <a:spLocks noChangeArrowheads="1"/>
            </p:cNvSpPr>
            <p:nvPr/>
          </p:nvSpPr>
          <p:spPr bwMode="auto">
            <a:xfrm rot="-1044540">
              <a:off x="5605" y="3417"/>
              <a:ext cx="1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i="1">
                  <a:solidFill>
                    <a:srgbClr val="FF3300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1324" name="Line 5"/>
            <p:cNvSpPr>
              <a:spLocks noChangeShapeType="1"/>
            </p:cNvSpPr>
            <p:nvPr/>
          </p:nvSpPr>
          <p:spPr bwMode="auto">
            <a:xfrm flipH="1" flipV="1">
              <a:off x="4050" y="3504"/>
              <a:ext cx="894" cy="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5" name="Line 6"/>
            <p:cNvSpPr>
              <a:spLocks noChangeShapeType="1"/>
            </p:cNvSpPr>
            <p:nvPr/>
          </p:nvSpPr>
          <p:spPr bwMode="auto">
            <a:xfrm rot="21336172" flipV="1">
              <a:off x="4914" y="3564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78313" y="3698875"/>
            <a:ext cx="3646487" cy="2452688"/>
            <a:chOff x="4080" y="3024"/>
            <a:chExt cx="1630" cy="1096"/>
          </a:xfrm>
        </p:grpSpPr>
        <p:sp>
          <p:nvSpPr>
            <p:cNvPr id="11317" name="Text Box 8"/>
            <p:cNvSpPr txBox="1">
              <a:spLocks noChangeArrowheads="1"/>
            </p:cNvSpPr>
            <p:nvPr/>
          </p:nvSpPr>
          <p:spPr bwMode="auto">
            <a:xfrm>
              <a:off x="4080" y="3534"/>
              <a:ext cx="1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18" name="Freeform 9"/>
            <p:cNvSpPr>
              <a:spLocks/>
            </p:cNvSpPr>
            <p:nvPr/>
          </p:nvSpPr>
          <p:spPr bwMode="auto">
            <a:xfrm>
              <a:off x="4176" y="3163"/>
              <a:ext cx="1452" cy="866"/>
            </a:xfrm>
            <a:custGeom>
              <a:avLst/>
              <a:gdLst>
                <a:gd name="T0" fmla="*/ 0 w 1567"/>
                <a:gd name="T1" fmla="*/ 455 h 935"/>
                <a:gd name="T2" fmla="*/ 751 w 1567"/>
                <a:gd name="T3" fmla="*/ 0 h 935"/>
                <a:gd name="T4" fmla="*/ 1567 w 1567"/>
                <a:gd name="T5" fmla="*/ 480 h 935"/>
                <a:gd name="T6" fmla="*/ 818 w 1567"/>
                <a:gd name="T7" fmla="*/ 935 h 935"/>
                <a:gd name="T8" fmla="*/ 0 w 1567"/>
                <a:gd name="T9" fmla="*/ 455 h 9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935"/>
                <a:gd name="T17" fmla="*/ 1567 w 1567"/>
                <a:gd name="T18" fmla="*/ 935 h 9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935">
                  <a:moveTo>
                    <a:pt x="0" y="455"/>
                  </a:moveTo>
                  <a:lnTo>
                    <a:pt x="751" y="0"/>
                  </a:lnTo>
                  <a:lnTo>
                    <a:pt x="1567" y="480"/>
                  </a:lnTo>
                  <a:lnTo>
                    <a:pt x="818" y="935"/>
                  </a:lnTo>
                  <a:lnTo>
                    <a:pt x="0" y="455"/>
                  </a:lnTo>
                  <a:close/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9" name="Text Box 10"/>
            <p:cNvSpPr txBox="1">
              <a:spLocks noChangeArrowheads="1"/>
            </p:cNvSpPr>
            <p:nvPr/>
          </p:nvSpPr>
          <p:spPr bwMode="auto">
            <a:xfrm>
              <a:off x="4848" y="3984"/>
              <a:ext cx="1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320" name="Text Box 11"/>
            <p:cNvSpPr txBox="1">
              <a:spLocks noChangeArrowheads="1"/>
            </p:cNvSpPr>
            <p:nvPr/>
          </p:nvSpPr>
          <p:spPr bwMode="auto">
            <a:xfrm>
              <a:off x="5588" y="3551"/>
              <a:ext cx="12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321" name="Text Box 12"/>
            <p:cNvSpPr txBox="1">
              <a:spLocks noChangeArrowheads="1"/>
            </p:cNvSpPr>
            <p:nvPr/>
          </p:nvSpPr>
          <p:spPr bwMode="auto">
            <a:xfrm>
              <a:off x="4752" y="3024"/>
              <a:ext cx="1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33925" y="4075113"/>
            <a:ext cx="2776538" cy="1843087"/>
            <a:chOff x="4272" y="3186"/>
            <a:chExt cx="1241" cy="824"/>
          </a:xfrm>
        </p:grpSpPr>
        <p:sp>
          <p:nvSpPr>
            <p:cNvPr id="11310" name="Freeform 14"/>
            <p:cNvSpPr>
              <a:spLocks noEditPoints="1"/>
            </p:cNvSpPr>
            <p:nvPr/>
          </p:nvSpPr>
          <p:spPr bwMode="auto">
            <a:xfrm>
              <a:off x="4444" y="3318"/>
              <a:ext cx="1047" cy="632"/>
            </a:xfrm>
            <a:custGeom>
              <a:avLst/>
              <a:gdLst>
                <a:gd name="T0" fmla="*/ 656 w 1130"/>
                <a:gd name="T1" fmla="*/ 668 h 682"/>
                <a:gd name="T2" fmla="*/ 1115 w 1130"/>
                <a:gd name="T3" fmla="*/ 390 h 682"/>
                <a:gd name="T4" fmla="*/ 1122 w 1130"/>
                <a:gd name="T5" fmla="*/ 402 h 682"/>
                <a:gd name="T6" fmla="*/ 664 w 1130"/>
                <a:gd name="T7" fmla="*/ 680 h 682"/>
                <a:gd name="T8" fmla="*/ 656 w 1130"/>
                <a:gd name="T9" fmla="*/ 668 h 682"/>
                <a:gd name="T10" fmla="*/ 1124 w 1130"/>
                <a:gd name="T11" fmla="*/ 392 h 682"/>
                <a:gd name="T12" fmla="*/ 1130 w 1130"/>
                <a:gd name="T13" fmla="*/ 398 h 682"/>
                <a:gd name="T14" fmla="*/ 1122 w 1130"/>
                <a:gd name="T15" fmla="*/ 402 h 682"/>
                <a:gd name="T16" fmla="*/ 1119 w 1130"/>
                <a:gd name="T17" fmla="*/ 397 h 682"/>
                <a:gd name="T18" fmla="*/ 1124 w 1130"/>
                <a:gd name="T19" fmla="*/ 392 h 682"/>
                <a:gd name="T20" fmla="*/ 1113 w 1130"/>
                <a:gd name="T21" fmla="*/ 402 h 682"/>
                <a:gd name="T22" fmla="*/ 745 w 1130"/>
                <a:gd name="T23" fmla="*/ 14 h 682"/>
                <a:gd name="T24" fmla="*/ 755 w 1130"/>
                <a:gd name="T25" fmla="*/ 4 h 682"/>
                <a:gd name="T26" fmla="*/ 1124 w 1130"/>
                <a:gd name="T27" fmla="*/ 392 h 682"/>
                <a:gd name="T28" fmla="*/ 1113 w 1130"/>
                <a:gd name="T29" fmla="*/ 402 h 682"/>
                <a:gd name="T30" fmla="*/ 748 w 1130"/>
                <a:gd name="T31" fmla="*/ 2 h 682"/>
                <a:gd name="T32" fmla="*/ 751 w 1130"/>
                <a:gd name="T33" fmla="*/ 0 h 682"/>
                <a:gd name="T34" fmla="*/ 755 w 1130"/>
                <a:gd name="T35" fmla="*/ 4 h 682"/>
                <a:gd name="T36" fmla="*/ 750 w 1130"/>
                <a:gd name="T37" fmla="*/ 9 h 682"/>
                <a:gd name="T38" fmla="*/ 748 w 1130"/>
                <a:gd name="T39" fmla="*/ 2 h 682"/>
                <a:gd name="T40" fmla="*/ 750 w 1130"/>
                <a:gd name="T41" fmla="*/ 16 h 682"/>
                <a:gd name="T42" fmla="*/ 82 w 1130"/>
                <a:gd name="T43" fmla="*/ 65 h 682"/>
                <a:gd name="T44" fmla="*/ 80 w 1130"/>
                <a:gd name="T45" fmla="*/ 52 h 682"/>
                <a:gd name="T46" fmla="*/ 748 w 1130"/>
                <a:gd name="T47" fmla="*/ 2 h 682"/>
                <a:gd name="T48" fmla="*/ 750 w 1130"/>
                <a:gd name="T49" fmla="*/ 16 h 682"/>
                <a:gd name="T50" fmla="*/ 74 w 1130"/>
                <a:gd name="T51" fmla="*/ 57 h 682"/>
                <a:gd name="T52" fmla="*/ 75 w 1130"/>
                <a:gd name="T53" fmla="*/ 52 h 682"/>
                <a:gd name="T54" fmla="*/ 80 w 1130"/>
                <a:gd name="T55" fmla="*/ 52 h 682"/>
                <a:gd name="T56" fmla="*/ 80 w 1130"/>
                <a:gd name="T57" fmla="*/ 59 h 682"/>
                <a:gd name="T58" fmla="*/ 74 w 1130"/>
                <a:gd name="T59" fmla="*/ 57 h 682"/>
                <a:gd name="T60" fmla="*/ 87 w 1130"/>
                <a:gd name="T61" fmla="*/ 59 h 682"/>
                <a:gd name="T62" fmla="*/ 16 w 1130"/>
                <a:gd name="T63" fmla="*/ 458 h 682"/>
                <a:gd name="T64" fmla="*/ 2 w 1130"/>
                <a:gd name="T65" fmla="*/ 455 h 682"/>
                <a:gd name="T66" fmla="*/ 74 w 1130"/>
                <a:gd name="T67" fmla="*/ 57 h 682"/>
                <a:gd name="T68" fmla="*/ 87 w 1130"/>
                <a:gd name="T69" fmla="*/ 59 h 682"/>
                <a:gd name="T70" fmla="*/ 7 w 1130"/>
                <a:gd name="T71" fmla="*/ 463 h 682"/>
                <a:gd name="T72" fmla="*/ 0 w 1130"/>
                <a:gd name="T73" fmla="*/ 462 h 682"/>
                <a:gd name="T74" fmla="*/ 2 w 1130"/>
                <a:gd name="T75" fmla="*/ 455 h 682"/>
                <a:gd name="T76" fmla="*/ 9 w 1130"/>
                <a:gd name="T77" fmla="*/ 457 h 682"/>
                <a:gd name="T78" fmla="*/ 7 w 1130"/>
                <a:gd name="T79" fmla="*/ 463 h 682"/>
                <a:gd name="T80" fmla="*/ 10 w 1130"/>
                <a:gd name="T81" fmla="*/ 450 h 682"/>
                <a:gd name="T82" fmla="*/ 663 w 1130"/>
                <a:gd name="T83" fmla="*/ 668 h 682"/>
                <a:gd name="T84" fmla="*/ 658 w 1130"/>
                <a:gd name="T85" fmla="*/ 680 h 682"/>
                <a:gd name="T86" fmla="*/ 7 w 1130"/>
                <a:gd name="T87" fmla="*/ 463 h 682"/>
                <a:gd name="T88" fmla="*/ 10 w 1130"/>
                <a:gd name="T89" fmla="*/ 450 h 682"/>
                <a:gd name="T90" fmla="*/ 664 w 1130"/>
                <a:gd name="T91" fmla="*/ 680 h 682"/>
                <a:gd name="T92" fmla="*/ 661 w 1130"/>
                <a:gd name="T93" fmla="*/ 682 h 682"/>
                <a:gd name="T94" fmla="*/ 658 w 1130"/>
                <a:gd name="T95" fmla="*/ 680 h 682"/>
                <a:gd name="T96" fmla="*/ 659 w 1130"/>
                <a:gd name="T97" fmla="*/ 674 h 682"/>
                <a:gd name="T98" fmla="*/ 664 w 1130"/>
                <a:gd name="T99" fmla="*/ 680 h 6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30"/>
                <a:gd name="T151" fmla="*/ 0 h 682"/>
                <a:gd name="T152" fmla="*/ 1130 w 1130"/>
                <a:gd name="T153" fmla="*/ 682 h 68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30" h="682">
                  <a:moveTo>
                    <a:pt x="656" y="668"/>
                  </a:moveTo>
                  <a:lnTo>
                    <a:pt x="1115" y="390"/>
                  </a:lnTo>
                  <a:lnTo>
                    <a:pt x="1122" y="402"/>
                  </a:lnTo>
                  <a:lnTo>
                    <a:pt x="664" y="680"/>
                  </a:lnTo>
                  <a:lnTo>
                    <a:pt x="656" y="668"/>
                  </a:lnTo>
                  <a:close/>
                  <a:moveTo>
                    <a:pt x="1124" y="392"/>
                  </a:moveTo>
                  <a:lnTo>
                    <a:pt x="1130" y="398"/>
                  </a:lnTo>
                  <a:lnTo>
                    <a:pt x="1122" y="402"/>
                  </a:lnTo>
                  <a:lnTo>
                    <a:pt x="1119" y="397"/>
                  </a:lnTo>
                  <a:lnTo>
                    <a:pt x="1124" y="392"/>
                  </a:lnTo>
                  <a:close/>
                  <a:moveTo>
                    <a:pt x="1113" y="402"/>
                  </a:moveTo>
                  <a:lnTo>
                    <a:pt x="745" y="14"/>
                  </a:lnTo>
                  <a:lnTo>
                    <a:pt x="755" y="4"/>
                  </a:lnTo>
                  <a:lnTo>
                    <a:pt x="1124" y="392"/>
                  </a:lnTo>
                  <a:lnTo>
                    <a:pt x="1113" y="402"/>
                  </a:lnTo>
                  <a:close/>
                  <a:moveTo>
                    <a:pt x="748" y="2"/>
                  </a:moveTo>
                  <a:lnTo>
                    <a:pt x="751" y="0"/>
                  </a:lnTo>
                  <a:lnTo>
                    <a:pt x="755" y="4"/>
                  </a:lnTo>
                  <a:lnTo>
                    <a:pt x="750" y="9"/>
                  </a:lnTo>
                  <a:lnTo>
                    <a:pt x="748" y="2"/>
                  </a:lnTo>
                  <a:close/>
                  <a:moveTo>
                    <a:pt x="750" y="16"/>
                  </a:moveTo>
                  <a:lnTo>
                    <a:pt x="82" y="65"/>
                  </a:lnTo>
                  <a:lnTo>
                    <a:pt x="80" y="52"/>
                  </a:lnTo>
                  <a:lnTo>
                    <a:pt x="748" y="2"/>
                  </a:lnTo>
                  <a:lnTo>
                    <a:pt x="750" y="16"/>
                  </a:lnTo>
                  <a:close/>
                  <a:moveTo>
                    <a:pt x="74" y="57"/>
                  </a:moveTo>
                  <a:lnTo>
                    <a:pt x="75" y="52"/>
                  </a:lnTo>
                  <a:lnTo>
                    <a:pt x="80" y="52"/>
                  </a:lnTo>
                  <a:lnTo>
                    <a:pt x="80" y="59"/>
                  </a:lnTo>
                  <a:lnTo>
                    <a:pt x="74" y="57"/>
                  </a:lnTo>
                  <a:close/>
                  <a:moveTo>
                    <a:pt x="87" y="59"/>
                  </a:moveTo>
                  <a:lnTo>
                    <a:pt x="16" y="458"/>
                  </a:lnTo>
                  <a:lnTo>
                    <a:pt x="2" y="455"/>
                  </a:lnTo>
                  <a:lnTo>
                    <a:pt x="74" y="57"/>
                  </a:lnTo>
                  <a:lnTo>
                    <a:pt x="87" y="59"/>
                  </a:lnTo>
                  <a:close/>
                  <a:moveTo>
                    <a:pt x="7" y="463"/>
                  </a:moveTo>
                  <a:lnTo>
                    <a:pt x="0" y="462"/>
                  </a:lnTo>
                  <a:lnTo>
                    <a:pt x="2" y="455"/>
                  </a:lnTo>
                  <a:lnTo>
                    <a:pt x="9" y="457"/>
                  </a:lnTo>
                  <a:lnTo>
                    <a:pt x="7" y="463"/>
                  </a:lnTo>
                  <a:close/>
                  <a:moveTo>
                    <a:pt x="10" y="450"/>
                  </a:moveTo>
                  <a:lnTo>
                    <a:pt x="663" y="668"/>
                  </a:lnTo>
                  <a:lnTo>
                    <a:pt x="658" y="680"/>
                  </a:lnTo>
                  <a:lnTo>
                    <a:pt x="7" y="463"/>
                  </a:lnTo>
                  <a:lnTo>
                    <a:pt x="10" y="450"/>
                  </a:lnTo>
                  <a:close/>
                  <a:moveTo>
                    <a:pt x="664" y="680"/>
                  </a:moveTo>
                  <a:lnTo>
                    <a:pt x="661" y="682"/>
                  </a:lnTo>
                  <a:lnTo>
                    <a:pt x="658" y="680"/>
                  </a:lnTo>
                  <a:lnTo>
                    <a:pt x="659" y="674"/>
                  </a:lnTo>
                  <a:lnTo>
                    <a:pt x="664" y="68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311" name="Group 15"/>
            <p:cNvGrpSpPr>
              <a:grpSpLocks/>
            </p:cNvGrpSpPr>
            <p:nvPr/>
          </p:nvGrpSpPr>
          <p:grpSpPr bwMode="auto">
            <a:xfrm>
              <a:off x="4272" y="3186"/>
              <a:ext cx="1241" cy="824"/>
              <a:chOff x="4272" y="3186"/>
              <a:chExt cx="1241" cy="824"/>
            </a:xfrm>
          </p:grpSpPr>
          <p:sp>
            <p:nvSpPr>
              <p:cNvPr id="11312" name="Text Box 16"/>
              <p:cNvSpPr txBox="1">
                <a:spLocks noChangeArrowheads="1"/>
              </p:cNvSpPr>
              <p:nvPr/>
            </p:nvSpPr>
            <p:spPr bwMode="auto">
              <a:xfrm>
                <a:off x="4272" y="3696"/>
                <a:ext cx="13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1313" name="Text Box 17"/>
              <p:cNvSpPr txBox="1">
                <a:spLocks noChangeArrowheads="1"/>
              </p:cNvSpPr>
              <p:nvPr/>
            </p:nvSpPr>
            <p:spPr bwMode="auto">
              <a:xfrm>
                <a:off x="5041" y="3887"/>
                <a:ext cx="128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1314" name="Text Box 18"/>
              <p:cNvSpPr txBox="1">
                <a:spLocks noChangeArrowheads="1"/>
              </p:cNvSpPr>
              <p:nvPr/>
            </p:nvSpPr>
            <p:spPr bwMode="auto">
              <a:xfrm>
                <a:off x="5382" y="3677"/>
                <a:ext cx="13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1315" name="Text Box 19"/>
              <p:cNvSpPr txBox="1">
                <a:spLocks noChangeArrowheads="1"/>
              </p:cNvSpPr>
              <p:nvPr/>
            </p:nvSpPr>
            <p:spPr bwMode="auto">
              <a:xfrm>
                <a:off x="5100" y="3186"/>
                <a:ext cx="13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1316" name="Text Box 20"/>
              <p:cNvSpPr txBox="1">
                <a:spLocks noChangeArrowheads="1"/>
              </p:cNvSpPr>
              <p:nvPr/>
            </p:nvSpPr>
            <p:spPr bwMode="auto">
              <a:xfrm>
                <a:off x="4375" y="3252"/>
                <a:ext cx="127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E</a:t>
                </a:r>
              </a:p>
            </p:txBody>
          </p:sp>
        </p:grpSp>
      </p:grp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003800" y="5954713"/>
            <a:ext cx="2254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6184900" y="4987925"/>
            <a:ext cx="106363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5218113" y="4773613"/>
            <a:ext cx="1825625" cy="536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326063" y="4451350"/>
            <a:ext cx="1609725" cy="10731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6184900" y="2089150"/>
            <a:ext cx="0" cy="28987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5257800" y="2089150"/>
            <a:ext cx="966788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5137150" y="2195513"/>
            <a:ext cx="1074738" cy="311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H="1" flipV="1">
            <a:off x="6184900" y="1981200"/>
            <a:ext cx="322263" cy="375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H="1" flipV="1">
            <a:off x="6184900" y="2089150"/>
            <a:ext cx="1208088" cy="3113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1000" y="4467225"/>
            <a:ext cx="2876550" cy="1079500"/>
            <a:chOff x="3984" y="3360"/>
            <a:chExt cx="1812" cy="680"/>
          </a:xfrm>
        </p:grpSpPr>
        <p:sp>
          <p:nvSpPr>
            <p:cNvPr id="11306" name="Text Box 31"/>
            <p:cNvSpPr txBox="1">
              <a:spLocks noChangeArrowheads="1"/>
            </p:cNvSpPr>
            <p:nvPr/>
          </p:nvSpPr>
          <p:spPr bwMode="auto">
            <a:xfrm rot="-1357885">
              <a:off x="3984" y="3360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i="1">
                  <a:solidFill>
                    <a:srgbClr val="FF33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1307" name="Text Box 32"/>
            <p:cNvSpPr txBox="1">
              <a:spLocks noChangeArrowheads="1"/>
            </p:cNvSpPr>
            <p:nvPr/>
          </p:nvSpPr>
          <p:spPr bwMode="auto">
            <a:xfrm rot="-1044540">
              <a:off x="5612" y="3408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i="1">
                  <a:solidFill>
                    <a:srgbClr val="FF3300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1308" name="Line 33"/>
            <p:cNvSpPr>
              <a:spLocks noChangeShapeType="1"/>
            </p:cNvSpPr>
            <p:nvPr/>
          </p:nvSpPr>
          <p:spPr bwMode="auto">
            <a:xfrm flipH="1" flipV="1">
              <a:off x="4050" y="3504"/>
              <a:ext cx="894" cy="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Line 34"/>
            <p:cNvSpPr>
              <a:spLocks noChangeShapeType="1"/>
            </p:cNvSpPr>
            <p:nvPr/>
          </p:nvSpPr>
          <p:spPr bwMode="auto">
            <a:xfrm rot="21336172" flipV="1">
              <a:off x="4914" y="3564"/>
              <a:ext cx="8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33400" y="3933825"/>
            <a:ext cx="2667000" cy="1828800"/>
            <a:chOff x="4080" y="3024"/>
            <a:chExt cx="1680" cy="1152"/>
          </a:xfrm>
        </p:grpSpPr>
        <p:sp>
          <p:nvSpPr>
            <p:cNvPr id="11301" name="Text Box 36"/>
            <p:cNvSpPr txBox="1">
              <a:spLocks noChangeArrowheads="1"/>
            </p:cNvSpPr>
            <p:nvPr/>
          </p:nvSpPr>
          <p:spPr bwMode="auto">
            <a:xfrm>
              <a:off x="4080" y="353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02" name="Freeform 37"/>
            <p:cNvSpPr>
              <a:spLocks/>
            </p:cNvSpPr>
            <p:nvPr/>
          </p:nvSpPr>
          <p:spPr bwMode="auto">
            <a:xfrm>
              <a:off x="4176" y="3163"/>
              <a:ext cx="1452" cy="866"/>
            </a:xfrm>
            <a:custGeom>
              <a:avLst/>
              <a:gdLst>
                <a:gd name="T0" fmla="*/ 0 w 1567"/>
                <a:gd name="T1" fmla="*/ 455 h 935"/>
                <a:gd name="T2" fmla="*/ 751 w 1567"/>
                <a:gd name="T3" fmla="*/ 0 h 935"/>
                <a:gd name="T4" fmla="*/ 1567 w 1567"/>
                <a:gd name="T5" fmla="*/ 480 h 935"/>
                <a:gd name="T6" fmla="*/ 818 w 1567"/>
                <a:gd name="T7" fmla="*/ 935 h 935"/>
                <a:gd name="T8" fmla="*/ 0 w 1567"/>
                <a:gd name="T9" fmla="*/ 455 h 9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7"/>
                <a:gd name="T16" fmla="*/ 0 h 935"/>
                <a:gd name="T17" fmla="*/ 1567 w 1567"/>
                <a:gd name="T18" fmla="*/ 935 h 9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7" h="935">
                  <a:moveTo>
                    <a:pt x="0" y="455"/>
                  </a:moveTo>
                  <a:lnTo>
                    <a:pt x="751" y="0"/>
                  </a:lnTo>
                  <a:lnTo>
                    <a:pt x="1567" y="480"/>
                  </a:lnTo>
                  <a:lnTo>
                    <a:pt x="818" y="935"/>
                  </a:lnTo>
                  <a:lnTo>
                    <a:pt x="0" y="455"/>
                  </a:lnTo>
                  <a:close/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3" name="Text Box 38"/>
            <p:cNvSpPr txBox="1">
              <a:spLocks noChangeArrowheads="1"/>
            </p:cNvSpPr>
            <p:nvPr/>
          </p:nvSpPr>
          <p:spPr bwMode="auto">
            <a:xfrm>
              <a:off x="4848" y="398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304" name="Text Box 39"/>
            <p:cNvSpPr txBox="1">
              <a:spLocks noChangeArrowheads="1"/>
            </p:cNvSpPr>
            <p:nvPr/>
          </p:nvSpPr>
          <p:spPr bwMode="auto">
            <a:xfrm>
              <a:off x="5588" y="3552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305" name="Text Box 40"/>
            <p:cNvSpPr txBox="1">
              <a:spLocks noChangeArrowheads="1"/>
            </p:cNvSpPr>
            <p:nvPr/>
          </p:nvSpPr>
          <p:spPr bwMode="auto">
            <a:xfrm>
              <a:off x="4752" y="302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38200" y="4191000"/>
            <a:ext cx="2055813" cy="1389063"/>
            <a:chOff x="4272" y="3186"/>
            <a:chExt cx="1295" cy="875"/>
          </a:xfrm>
        </p:grpSpPr>
        <p:sp>
          <p:nvSpPr>
            <p:cNvPr id="11294" name="Freeform 42"/>
            <p:cNvSpPr>
              <a:spLocks noEditPoints="1"/>
            </p:cNvSpPr>
            <p:nvPr/>
          </p:nvSpPr>
          <p:spPr bwMode="auto">
            <a:xfrm>
              <a:off x="4444" y="3318"/>
              <a:ext cx="1047" cy="632"/>
            </a:xfrm>
            <a:custGeom>
              <a:avLst/>
              <a:gdLst>
                <a:gd name="T0" fmla="*/ 656 w 1130"/>
                <a:gd name="T1" fmla="*/ 668 h 682"/>
                <a:gd name="T2" fmla="*/ 1115 w 1130"/>
                <a:gd name="T3" fmla="*/ 390 h 682"/>
                <a:gd name="T4" fmla="*/ 1122 w 1130"/>
                <a:gd name="T5" fmla="*/ 402 h 682"/>
                <a:gd name="T6" fmla="*/ 664 w 1130"/>
                <a:gd name="T7" fmla="*/ 680 h 682"/>
                <a:gd name="T8" fmla="*/ 656 w 1130"/>
                <a:gd name="T9" fmla="*/ 668 h 682"/>
                <a:gd name="T10" fmla="*/ 1124 w 1130"/>
                <a:gd name="T11" fmla="*/ 392 h 682"/>
                <a:gd name="T12" fmla="*/ 1130 w 1130"/>
                <a:gd name="T13" fmla="*/ 398 h 682"/>
                <a:gd name="T14" fmla="*/ 1122 w 1130"/>
                <a:gd name="T15" fmla="*/ 402 h 682"/>
                <a:gd name="T16" fmla="*/ 1119 w 1130"/>
                <a:gd name="T17" fmla="*/ 397 h 682"/>
                <a:gd name="T18" fmla="*/ 1124 w 1130"/>
                <a:gd name="T19" fmla="*/ 392 h 682"/>
                <a:gd name="T20" fmla="*/ 1113 w 1130"/>
                <a:gd name="T21" fmla="*/ 402 h 682"/>
                <a:gd name="T22" fmla="*/ 745 w 1130"/>
                <a:gd name="T23" fmla="*/ 14 h 682"/>
                <a:gd name="T24" fmla="*/ 755 w 1130"/>
                <a:gd name="T25" fmla="*/ 4 h 682"/>
                <a:gd name="T26" fmla="*/ 1124 w 1130"/>
                <a:gd name="T27" fmla="*/ 392 h 682"/>
                <a:gd name="T28" fmla="*/ 1113 w 1130"/>
                <a:gd name="T29" fmla="*/ 402 h 682"/>
                <a:gd name="T30" fmla="*/ 748 w 1130"/>
                <a:gd name="T31" fmla="*/ 2 h 682"/>
                <a:gd name="T32" fmla="*/ 751 w 1130"/>
                <a:gd name="T33" fmla="*/ 0 h 682"/>
                <a:gd name="T34" fmla="*/ 755 w 1130"/>
                <a:gd name="T35" fmla="*/ 4 h 682"/>
                <a:gd name="T36" fmla="*/ 750 w 1130"/>
                <a:gd name="T37" fmla="*/ 9 h 682"/>
                <a:gd name="T38" fmla="*/ 748 w 1130"/>
                <a:gd name="T39" fmla="*/ 2 h 682"/>
                <a:gd name="T40" fmla="*/ 750 w 1130"/>
                <a:gd name="T41" fmla="*/ 16 h 682"/>
                <a:gd name="T42" fmla="*/ 82 w 1130"/>
                <a:gd name="T43" fmla="*/ 65 h 682"/>
                <a:gd name="T44" fmla="*/ 80 w 1130"/>
                <a:gd name="T45" fmla="*/ 52 h 682"/>
                <a:gd name="T46" fmla="*/ 748 w 1130"/>
                <a:gd name="T47" fmla="*/ 2 h 682"/>
                <a:gd name="T48" fmla="*/ 750 w 1130"/>
                <a:gd name="T49" fmla="*/ 16 h 682"/>
                <a:gd name="T50" fmla="*/ 74 w 1130"/>
                <a:gd name="T51" fmla="*/ 57 h 682"/>
                <a:gd name="T52" fmla="*/ 75 w 1130"/>
                <a:gd name="T53" fmla="*/ 52 h 682"/>
                <a:gd name="T54" fmla="*/ 80 w 1130"/>
                <a:gd name="T55" fmla="*/ 52 h 682"/>
                <a:gd name="T56" fmla="*/ 80 w 1130"/>
                <a:gd name="T57" fmla="*/ 59 h 682"/>
                <a:gd name="T58" fmla="*/ 74 w 1130"/>
                <a:gd name="T59" fmla="*/ 57 h 682"/>
                <a:gd name="T60" fmla="*/ 87 w 1130"/>
                <a:gd name="T61" fmla="*/ 59 h 682"/>
                <a:gd name="T62" fmla="*/ 16 w 1130"/>
                <a:gd name="T63" fmla="*/ 458 h 682"/>
                <a:gd name="T64" fmla="*/ 2 w 1130"/>
                <a:gd name="T65" fmla="*/ 455 h 682"/>
                <a:gd name="T66" fmla="*/ 74 w 1130"/>
                <a:gd name="T67" fmla="*/ 57 h 682"/>
                <a:gd name="T68" fmla="*/ 87 w 1130"/>
                <a:gd name="T69" fmla="*/ 59 h 682"/>
                <a:gd name="T70" fmla="*/ 7 w 1130"/>
                <a:gd name="T71" fmla="*/ 463 h 682"/>
                <a:gd name="T72" fmla="*/ 0 w 1130"/>
                <a:gd name="T73" fmla="*/ 462 h 682"/>
                <a:gd name="T74" fmla="*/ 2 w 1130"/>
                <a:gd name="T75" fmla="*/ 455 h 682"/>
                <a:gd name="T76" fmla="*/ 9 w 1130"/>
                <a:gd name="T77" fmla="*/ 457 h 682"/>
                <a:gd name="T78" fmla="*/ 7 w 1130"/>
                <a:gd name="T79" fmla="*/ 463 h 682"/>
                <a:gd name="T80" fmla="*/ 10 w 1130"/>
                <a:gd name="T81" fmla="*/ 450 h 682"/>
                <a:gd name="T82" fmla="*/ 663 w 1130"/>
                <a:gd name="T83" fmla="*/ 668 h 682"/>
                <a:gd name="T84" fmla="*/ 658 w 1130"/>
                <a:gd name="T85" fmla="*/ 680 h 682"/>
                <a:gd name="T86" fmla="*/ 7 w 1130"/>
                <a:gd name="T87" fmla="*/ 463 h 682"/>
                <a:gd name="T88" fmla="*/ 10 w 1130"/>
                <a:gd name="T89" fmla="*/ 450 h 682"/>
                <a:gd name="T90" fmla="*/ 664 w 1130"/>
                <a:gd name="T91" fmla="*/ 680 h 682"/>
                <a:gd name="T92" fmla="*/ 661 w 1130"/>
                <a:gd name="T93" fmla="*/ 682 h 682"/>
                <a:gd name="T94" fmla="*/ 658 w 1130"/>
                <a:gd name="T95" fmla="*/ 680 h 682"/>
                <a:gd name="T96" fmla="*/ 659 w 1130"/>
                <a:gd name="T97" fmla="*/ 674 h 682"/>
                <a:gd name="T98" fmla="*/ 664 w 1130"/>
                <a:gd name="T99" fmla="*/ 680 h 6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30"/>
                <a:gd name="T151" fmla="*/ 0 h 682"/>
                <a:gd name="T152" fmla="*/ 1130 w 1130"/>
                <a:gd name="T153" fmla="*/ 682 h 68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30" h="682">
                  <a:moveTo>
                    <a:pt x="656" y="668"/>
                  </a:moveTo>
                  <a:lnTo>
                    <a:pt x="1115" y="390"/>
                  </a:lnTo>
                  <a:lnTo>
                    <a:pt x="1122" y="402"/>
                  </a:lnTo>
                  <a:lnTo>
                    <a:pt x="664" y="680"/>
                  </a:lnTo>
                  <a:lnTo>
                    <a:pt x="656" y="668"/>
                  </a:lnTo>
                  <a:close/>
                  <a:moveTo>
                    <a:pt x="1124" y="392"/>
                  </a:moveTo>
                  <a:lnTo>
                    <a:pt x="1130" y="398"/>
                  </a:lnTo>
                  <a:lnTo>
                    <a:pt x="1122" y="402"/>
                  </a:lnTo>
                  <a:lnTo>
                    <a:pt x="1119" y="397"/>
                  </a:lnTo>
                  <a:lnTo>
                    <a:pt x="1124" y="392"/>
                  </a:lnTo>
                  <a:close/>
                  <a:moveTo>
                    <a:pt x="1113" y="402"/>
                  </a:moveTo>
                  <a:lnTo>
                    <a:pt x="745" y="14"/>
                  </a:lnTo>
                  <a:lnTo>
                    <a:pt x="755" y="4"/>
                  </a:lnTo>
                  <a:lnTo>
                    <a:pt x="1124" y="392"/>
                  </a:lnTo>
                  <a:lnTo>
                    <a:pt x="1113" y="402"/>
                  </a:lnTo>
                  <a:close/>
                  <a:moveTo>
                    <a:pt x="748" y="2"/>
                  </a:moveTo>
                  <a:lnTo>
                    <a:pt x="751" y="0"/>
                  </a:lnTo>
                  <a:lnTo>
                    <a:pt x="755" y="4"/>
                  </a:lnTo>
                  <a:lnTo>
                    <a:pt x="750" y="9"/>
                  </a:lnTo>
                  <a:lnTo>
                    <a:pt x="748" y="2"/>
                  </a:lnTo>
                  <a:close/>
                  <a:moveTo>
                    <a:pt x="750" y="16"/>
                  </a:moveTo>
                  <a:lnTo>
                    <a:pt x="82" y="65"/>
                  </a:lnTo>
                  <a:lnTo>
                    <a:pt x="80" y="52"/>
                  </a:lnTo>
                  <a:lnTo>
                    <a:pt x="748" y="2"/>
                  </a:lnTo>
                  <a:lnTo>
                    <a:pt x="750" y="16"/>
                  </a:lnTo>
                  <a:close/>
                  <a:moveTo>
                    <a:pt x="74" y="57"/>
                  </a:moveTo>
                  <a:lnTo>
                    <a:pt x="75" y="52"/>
                  </a:lnTo>
                  <a:lnTo>
                    <a:pt x="80" y="52"/>
                  </a:lnTo>
                  <a:lnTo>
                    <a:pt x="80" y="59"/>
                  </a:lnTo>
                  <a:lnTo>
                    <a:pt x="74" y="57"/>
                  </a:lnTo>
                  <a:close/>
                  <a:moveTo>
                    <a:pt x="87" y="59"/>
                  </a:moveTo>
                  <a:lnTo>
                    <a:pt x="16" y="458"/>
                  </a:lnTo>
                  <a:lnTo>
                    <a:pt x="2" y="455"/>
                  </a:lnTo>
                  <a:lnTo>
                    <a:pt x="74" y="57"/>
                  </a:lnTo>
                  <a:lnTo>
                    <a:pt x="87" y="59"/>
                  </a:lnTo>
                  <a:close/>
                  <a:moveTo>
                    <a:pt x="7" y="463"/>
                  </a:moveTo>
                  <a:lnTo>
                    <a:pt x="0" y="462"/>
                  </a:lnTo>
                  <a:lnTo>
                    <a:pt x="2" y="455"/>
                  </a:lnTo>
                  <a:lnTo>
                    <a:pt x="9" y="457"/>
                  </a:lnTo>
                  <a:lnTo>
                    <a:pt x="7" y="463"/>
                  </a:lnTo>
                  <a:close/>
                  <a:moveTo>
                    <a:pt x="10" y="450"/>
                  </a:moveTo>
                  <a:lnTo>
                    <a:pt x="663" y="668"/>
                  </a:lnTo>
                  <a:lnTo>
                    <a:pt x="658" y="680"/>
                  </a:lnTo>
                  <a:lnTo>
                    <a:pt x="7" y="463"/>
                  </a:lnTo>
                  <a:lnTo>
                    <a:pt x="10" y="450"/>
                  </a:lnTo>
                  <a:close/>
                  <a:moveTo>
                    <a:pt x="664" y="680"/>
                  </a:moveTo>
                  <a:lnTo>
                    <a:pt x="661" y="682"/>
                  </a:lnTo>
                  <a:lnTo>
                    <a:pt x="658" y="680"/>
                  </a:lnTo>
                  <a:lnTo>
                    <a:pt x="659" y="674"/>
                  </a:lnTo>
                  <a:lnTo>
                    <a:pt x="664" y="68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95" name="Group 43"/>
            <p:cNvGrpSpPr>
              <a:grpSpLocks/>
            </p:cNvGrpSpPr>
            <p:nvPr/>
          </p:nvGrpSpPr>
          <p:grpSpPr bwMode="auto">
            <a:xfrm>
              <a:off x="4272" y="3186"/>
              <a:ext cx="1295" cy="875"/>
              <a:chOff x="4272" y="3186"/>
              <a:chExt cx="1295" cy="875"/>
            </a:xfrm>
          </p:grpSpPr>
          <p:sp>
            <p:nvSpPr>
              <p:cNvPr id="11296" name="Text Box 44"/>
              <p:cNvSpPr txBox="1">
                <a:spLocks noChangeArrowheads="1"/>
              </p:cNvSpPr>
              <p:nvPr/>
            </p:nvSpPr>
            <p:spPr bwMode="auto">
              <a:xfrm>
                <a:off x="4272" y="3696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1297" name="Text Box 45"/>
              <p:cNvSpPr txBox="1">
                <a:spLocks noChangeArrowheads="1"/>
              </p:cNvSpPr>
              <p:nvPr/>
            </p:nvSpPr>
            <p:spPr bwMode="auto">
              <a:xfrm>
                <a:off x="5040" y="3888"/>
                <a:ext cx="1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1298" name="Text Box 46"/>
              <p:cNvSpPr txBox="1">
                <a:spLocks noChangeArrowheads="1"/>
              </p:cNvSpPr>
              <p:nvPr/>
            </p:nvSpPr>
            <p:spPr bwMode="auto">
              <a:xfrm>
                <a:off x="5382" y="3678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1299" name="Text Box 47"/>
              <p:cNvSpPr txBox="1">
                <a:spLocks noChangeArrowheads="1"/>
              </p:cNvSpPr>
              <p:nvPr/>
            </p:nvSpPr>
            <p:spPr bwMode="auto">
              <a:xfrm>
                <a:off x="5100" y="3186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1300" name="Text Box 48"/>
              <p:cNvSpPr txBox="1">
                <a:spLocks noChangeArrowheads="1"/>
              </p:cNvSpPr>
              <p:nvPr/>
            </p:nvSpPr>
            <p:spPr bwMode="auto">
              <a:xfrm>
                <a:off x="4375" y="3253"/>
                <a:ext cx="1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E</a:t>
                </a:r>
              </a:p>
            </p:txBody>
          </p:sp>
        </p:grpSp>
      </p:grpSp>
      <p:sp>
        <p:nvSpPr>
          <p:cNvPr id="11281" name="Text Box 49"/>
          <p:cNvSpPr txBox="1">
            <a:spLocks noChangeArrowheads="1"/>
          </p:cNvSpPr>
          <p:nvPr/>
        </p:nvSpPr>
        <p:spPr bwMode="auto">
          <a:xfrm>
            <a:off x="4495800" y="609600"/>
            <a:ext cx="411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ISOMETRIC VIEW OF</a:t>
            </a:r>
            <a:r>
              <a:rPr lang="en-US">
                <a:solidFill>
                  <a:srgbClr val="FF3300"/>
                </a:solidFill>
                <a:latin typeface="Arial Black" pitchFamily="34" charset="0"/>
              </a:rPr>
              <a:t> PENTAGONAL PYRAMID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 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STANDING ON H.P.                          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(Height is added from center of pentagon)</a:t>
            </a:r>
          </a:p>
        </p:txBody>
      </p:sp>
      <p:sp>
        <p:nvSpPr>
          <p:cNvPr id="11282" name="Text Box 50"/>
          <p:cNvSpPr txBox="1">
            <a:spLocks noChangeArrowheads="1"/>
          </p:cNvSpPr>
          <p:nvPr/>
        </p:nvSpPr>
        <p:spPr bwMode="auto">
          <a:xfrm>
            <a:off x="0" y="2133600"/>
            <a:ext cx="4114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ISOMETRIC VIEW OF BASE OF</a:t>
            </a:r>
            <a:r>
              <a:rPr lang="en-US">
                <a:solidFill>
                  <a:srgbClr val="FF3300"/>
                </a:solidFill>
                <a:latin typeface="Arial Black" pitchFamily="34" charset="0"/>
              </a:rPr>
              <a:t> PENTAGONAL PYRAMID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 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STANDING ON H.P.</a:t>
            </a:r>
          </a:p>
        </p:txBody>
      </p:sp>
      <p:grpSp>
        <p:nvGrpSpPr>
          <p:cNvPr id="11283" name="Group 51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11292" name="Oval 52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1293" name="Text Box 53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71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nimBg="1"/>
      <p:bldP spid="10262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6477000" y="541972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918325" y="3438525"/>
            <a:ext cx="1844675" cy="1981200"/>
            <a:chOff x="2928" y="2784"/>
            <a:chExt cx="1162" cy="1248"/>
          </a:xfrm>
        </p:grpSpPr>
        <p:sp>
          <p:nvSpPr>
            <p:cNvPr id="12345" name="Text Box 4"/>
            <p:cNvSpPr txBox="1">
              <a:spLocks noChangeArrowheads="1"/>
            </p:cNvSpPr>
            <p:nvPr/>
          </p:nvSpPr>
          <p:spPr bwMode="auto">
            <a:xfrm>
              <a:off x="2928" y="2784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2346" name="Text Box 5"/>
            <p:cNvSpPr txBox="1">
              <a:spLocks noChangeArrowheads="1"/>
            </p:cNvSpPr>
            <p:nvPr/>
          </p:nvSpPr>
          <p:spPr bwMode="auto">
            <a:xfrm rot="-1044540">
              <a:off x="3906" y="3510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i="1">
                  <a:solidFill>
                    <a:srgbClr val="FF3300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2347" name="Line 6"/>
            <p:cNvSpPr>
              <a:spLocks noChangeShapeType="1"/>
            </p:cNvSpPr>
            <p:nvPr/>
          </p:nvSpPr>
          <p:spPr bwMode="auto">
            <a:xfrm flipV="1">
              <a:off x="3072" y="288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8" name="Line 7"/>
            <p:cNvSpPr>
              <a:spLocks noChangeShapeType="1"/>
            </p:cNvSpPr>
            <p:nvPr/>
          </p:nvSpPr>
          <p:spPr bwMode="auto">
            <a:xfrm flipV="1">
              <a:off x="3072" y="3648"/>
              <a:ext cx="96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908800" y="3200400"/>
            <a:ext cx="1720850" cy="2438400"/>
            <a:chOff x="2928" y="2640"/>
            <a:chExt cx="1084" cy="1536"/>
          </a:xfrm>
        </p:grpSpPr>
        <p:sp>
          <p:nvSpPr>
            <p:cNvPr id="12340" name="Freeform 9"/>
            <p:cNvSpPr>
              <a:spLocks/>
            </p:cNvSpPr>
            <p:nvPr/>
          </p:nvSpPr>
          <p:spPr bwMode="auto">
            <a:xfrm>
              <a:off x="3072" y="2790"/>
              <a:ext cx="824" cy="1241"/>
            </a:xfrm>
            <a:custGeom>
              <a:avLst/>
              <a:gdLst>
                <a:gd name="T0" fmla="*/ 0 w 824"/>
                <a:gd name="T1" fmla="*/ 328 h 1241"/>
                <a:gd name="T2" fmla="*/ 824 w 824"/>
                <a:gd name="T3" fmla="*/ 0 h 1241"/>
                <a:gd name="T4" fmla="*/ 824 w 824"/>
                <a:gd name="T5" fmla="*/ 913 h 1241"/>
                <a:gd name="T6" fmla="*/ 0 w 824"/>
                <a:gd name="T7" fmla="*/ 1241 h 1241"/>
                <a:gd name="T8" fmla="*/ 0 w 824"/>
                <a:gd name="T9" fmla="*/ 328 h 12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4"/>
                <a:gd name="T16" fmla="*/ 0 h 1241"/>
                <a:gd name="T17" fmla="*/ 824 w 824"/>
                <a:gd name="T18" fmla="*/ 1241 h 12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4" h="1241">
                  <a:moveTo>
                    <a:pt x="0" y="328"/>
                  </a:moveTo>
                  <a:lnTo>
                    <a:pt x="824" y="0"/>
                  </a:lnTo>
                  <a:lnTo>
                    <a:pt x="824" y="913"/>
                  </a:lnTo>
                  <a:lnTo>
                    <a:pt x="0" y="1241"/>
                  </a:lnTo>
                  <a:lnTo>
                    <a:pt x="0" y="328"/>
                  </a:lnTo>
                  <a:close/>
                </a:path>
              </a:pathLst>
            </a:custGeom>
            <a:noFill/>
            <a:ln w="4763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Text Box 10"/>
            <p:cNvSpPr txBox="1">
              <a:spLocks noChangeArrowheads="1"/>
            </p:cNvSpPr>
            <p:nvPr/>
          </p:nvSpPr>
          <p:spPr bwMode="auto">
            <a:xfrm>
              <a:off x="2928" y="297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42" name="Text Box 11"/>
            <p:cNvSpPr txBox="1">
              <a:spLocks noChangeArrowheads="1"/>
            </p:cNvSpPr>
            <p:nvPr/>
          </p:nvSpPr>
          <p:spPr bwMode="auto">
            <a:xfrm>
              <a:off x="2976" y="398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43" name="Text Box 12"/>
            <p:cNvSpPr txBox="1">
              <a:spLocks noChangeArrowheads="1"/>
            </p:cNvSpPr>
            <p:nvPr/>
          </p:nvSpPr>
          <p:spPr bwMode="auto">
            <a:xfrm>
              <a:off x="3840" y="3648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344" name="Text Box 13"/>
            <p:cNvSpPr txBox="1">
              <a:spLocks noChangeArrowheads="1"/>
            </p:cNvSpPr>
            <p:nvPr/>
          </p:nvSpPr>
          <p:spPr bwMode="auto">
            <a:xfrm>
              <a:off x="3792" y="264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899275" y="3495675"/>
            <a:ext cx="1760538" cy="2008188"/>
            <a:chOff x="2916" y="2820"/>
            <a:chExt cx="1109" cy="1265"/>
          </a:xfrm>
        </p:grpSpPr>
        <p:sp>
          <p:nvSpPr>
            <p:cNvPr id="12334" name="Freeform 15"/>
            <p:cNvSpPr>
              <a:spLocks noEditPoints="1"/>
            </p:cNvSpPr>
            <p:nvPr/>
          </p:nvSpPr>
          <p:spPr bwMode="auto">
            <a:xfrm>
              <a:off x="3070" y="2953"/>
              <a:ext cx="830" cy="1025"/>
            </a:xfrm>
            <a:custGeom>
              <a:avLst/>
              <a:gdLst>
                <a:gd name="T0" fmla="*/ 157 w 830"/>
                <a:gd name="T1" fmla="*/ 1007 h 1025"/>
                <a:gd name="T2" fmla="*/ 661 w 830"/>
                <a:gd name="T3" fmla="*/ 808 h 1025"/>
                <a:gd name="T4" fmla="*/ 666 w 830"/>
                <a:gd name="T5" fmla="*/ 821 h 1025"/>
                <a:gd name="T6" fmla="*/ 162 w 830"/>
                <a:gd name="T7" fmla="*/ 1021 h 1025"/>
                <a:gd name="T8" fmla="*/ 157 w 830"/>
                <a:gd name="T9" fmla="*/ 1007 h 1025"/>
                <a:gd name="T10" fmla="*/ 669 w 830"/>
                <a:gd name="T11" fmla="*/ 816 h 1025"/>
                <a:gd name="T12" fmla="*/ 669 w 830"/>
                <a:gd name="T13" fmla="*/ 820 h 1025"/>
                <a:gd name="T14" fmla="*/ 666 w 830"/>
                <a:gd name="T15" fmla="*/ 821 h 1025"/>
                <a:gd name="T16" fmla="*/ 662 w 830"/>
                <a:gd name="T17" fmla="*/ 814 h 1025"/>
                <a:gd name="T18" fmla="*/ 669 w 830"/>
                <a:gd name="T19" fmla="*/ 816 h 1025"/>
                <a:gd name="T20" fmla="*/ 656 w 830"/>
                <a:gd name="T21" fmla="*/ 813 h 1025"/>
                <a:gd name="T22" fmla="*/ 814 w 830"/>
                <a:gd name="T23" fmla="*/ 177 h 1025"/>
                <a:gd name="T24" fmla="*/ 828 w 830"/>
                <a:gd name="T25" fmla="*/ 181 h 1025"/>
                <a:gd name="T26" fmla="*/ 669 w 830"/>
                <a:gd name="T27" fmla="*/ 816 h 1025"/>
                <a:gd name="T28" fmla="*/ 656 w 830"/>
                <a:gd name="T29" fmla="*/ 813 h 1025"/>
                <a:gd name="T30" fmla="*/ 823 w 830"/>
                <a:gd name="T31" fmla="*/ 172 h 1025"/>
                <a:gd name="T32" fmla="*/ 830 w 830"/>
                <a:gd name="T33" fmla="*/ 176 h 1025"/>
                <a:gd name="T34" fmla="*/ 828 w 830"/>
                <a:gd name="T35" fmla="*/ 181 h 1025"/>
                <a:gd name="T36" fmla="*/ 821 w 830"/>
                <a:gd name="T37" fmla="*/ 179 h 1025"/>
                <a:gd name="T38" fmla="*/ 823 w 830"/>
                <a:gd name="T39" fmla="*/ 172 h 1025"/>
                <a:gd name="T40" fmla="*/ 818 w 830"/>
                <a:gd name="T41" fmla="*/ 186 h 1025"/>
                <a:gd name="T42" fmla="*/ 411 w 830"/>
                <a:gd name="T43" fmla="*/ 15 h 1025"/>
                <a:gd name="T44" fmla="*/ 417 w 830"/>
                <a:gd name="T45" fmla="*/ 1 h 1025"/>
                <a:gd name="T46" fmla="*/ 823 w 830"/>
                <a:gd name="T47" fmla="*/ 172 h 1025"/>
                <a:gd name="T48" fmla="*/ 818 w 830"/>
                <a:gd name="T49" fmla="*/ 186 h 1025"/>
                <a:gd name="T50" fmla="*/ 408 w 830"/>
                <a:gd name="T51" fmla="*/ 3 h 1025"/>
                <a:gd name="T52" fmla="*/ 411 w 830"/>
                <a:gd name="T53" fmla="*/ 0 h 1025"/>
                <a:gd name="T54" fmla="*/ 417 w 830"/>
                <a:gd name="T55" fmla="*/ 1 h 1025"/>
                <a:gd name="T56" fmla="*/ 415 w 830"/>
                <a:gd name="T57" fmla="*/ 8 h 1025"/>
                <a:gd name="T58" fmla="*/ 408 w 830"/>
                <a:gd name="T59" fmla="*/ 3 h 1025"/>
                <a:gd name="T60" fmla="*/ 420 w 830"/>
                <a:gd name="T61" fmla="*/ 13 h 1025"/>
                <a:gd name="T62" fmla="*/ 14 w 830"/>
                <a:gd name="T63" fmla="*/ 507 h 1025"/>
                <a:gd name="T64" fmla="*/ 2 w 830"/>
                <a:gd name="T65" fmla="*/ 497 h 1025"/>
                <a:gd name="T66" fmla="*/ 408 w 830"/>
                <a:gd name="T67" fmla="*/ 3 h 1025"/>
                <a:gd name="T68" fmla="*/ 420 w 830"/>
                <a:gd name="T69" fmla="*/ 13 h 1025"/>
                <a:gd name="T70" fmla="*/ 0 w 830"/>
                <a:gd name="T71" fmla="*/ 504 h 1025"/>
                <a:gd name="T72" fmla="*/ 0 w 830"/>
                <a:gd name="T73" fmla="*/ 500 h 1025"/>
                <a:gd name="T74" fmla="*/ 2 w 830"/>
                <a:gd name="T75" fmla="*/ 497 h 1025"/>
                <a:gd name="T76" fmla="*/ 7 w 830"/>
                <a:gd name="T77" fmla="*/ 502 h 1025"/>
                <a:gd name="T78" fmla="*/ 0 w 830"/>
                <a:gd name="T79" fmla="*/ 504 h 1025"/>
                <a:gd name="T80" fmla="*/ 14 w 830"/>
                <a:gd name="T81" fmla="*/ 500 h 1025"/>
                <a:gd name="T82" fmla="*/ 166 w 830"/>
                <a:gd name="T83" fmla="*/ 1013 h 1025"/>
                <a:gd name="T84" fmla="*/ 152 w 830"/>
                <a:gd name="T85" fmla="*/ 1016 h 1025"/>
                <a:gd name="T86" fmla="*/ 0 w 830"/>
                <a:gd name="T87" fmla="*/ 504 h 1025"/>
                <a:gd name="T88" fmla="*/ 14 w 830"/>
                <a:gd name="T89" fmla="*/ 500 h 1025"/>
                <a:gd name="T90" fmla="*/ 162 w 830"/>
                <a:gd name="T91" fmla="*/ 1021 h 1025"/>
                <a:gd name="T92" fmla="*/ 155 w 830"/>
                <a:gd name="T93" fmla="*/ 1025 h 1025"/>
                <a:gd name="T94" fmla="*/ 152 w 830"/>
                <a:gd name="T95" fmla="*/ 1016 h 1025"/>
                <a:gd name="T96" fmla="*/ 159 w 830"/>
                <a:gd name="T97" fmla="*/ 1014 h 1025"/>
                <a:gd name="T98" fmla="*/ 162 w 830"/>
                <a:gd name="T99" fmla="*/ 1021 h 10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30"/>
                <a:gd name="T151" fmla="*/ 0 h 1025"/>
                <a:gd name="T152" fmla="*/ 830 w 830"/>
                <a:gd name="T153" fmla="*/ 1025 h 10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30" h="1025">
                  <a:moveTo>
                    <a:pt x="157" y="1007"/>
                  </a:moveTo>
                  <a:lnTo>
                    <a:pt x="661" y="808"/>
                  </a:lnTo>
                  <a:lnTo>
                    <a:pt x="666" y="821"/>
                  </a:lnTo>
                  <a:lnTo>
                    <a:pt x="162" y="1021"/>
                  </a:lnTo>
                  <a:lnTo>
                    <a:pt x="157" y="1007"/>
                  </a:lnTo>
                  <a:close/>
                  <a:moveTo>
                    <a:pt x="669" y="816"/>
                  </a:moveTo>
                  <a:lnTo>
                    <a:pt x="669" y="820"/>
                  </a:lnTo>
                  <a:lnTo>
                    <a:pt x="666" y="821"/>
                  </a:lnTo>
                  <a:lnTo>
                    <a:pt x="662" y="814"/>
                  </a:lnTo>
                  <a:lnTo>
                    <a:pt x="669" y="816"/>
                  </a:lnTo>
                  <a:close/>
                  <a:moveTo>
                    <a:pt x="656" y="813"/>
                  </a:moveTo>
                  <a:lnTo>
                    <a:pt x="814" y="177"/>
                  </a:lnTo>
                  <a:lnTo>
                    <a:pt x="828" y="181"/>
                  </a:lnTo>
                  <a:lnTo>
                    <a:pt x="669" y="816"/>
                  </a:lnTo>
                  <a:lnTo>
                    <a:pt x="656" y="813"/>
                  </a:lnTo>
                  <a:close/>
                  <a:moveTo>
                    <a:pt x="823" y="172"/>
                  </a:moveTo>
                  <a:lnTo>
                    <a:pt x="830" y="176"/>
                  </a:lnTo>
                  <a:lnTo>
                    <a:pt x="828" y="181"/>
                  </a:lnTo>
                  <a:lnTo>
                    <a:pt x="821" y="179"/>
                  </a:lnTo>
                  <a:lnTo>
                    <a:pt x="823" y="172"/>
                  </a:lnTo>
                  <a:close/>
                  <a:moveTo>
                    <a:pt x="818" y="186"/>
                  </a:moveTo>
                  <a:lnTo>
                    <a:pt x="411" y="15"/>
                  </a:lnTo>
                  <a:lnTo>
                    <a:pt x="417" y="1"/>
                  </a:lnTo>
                  <a:lnTo>
                    <a:pt x="823" y="172"/>
                  </a:lnTo>
                  <a:lnTo>
                    <a:pt x="818" y="186"/>
                  </a:lnTo>
                  <a:close/>
                  <a:moveTo>
                    <a:pt x="408" y="3"/>
                  </a:moveTo>
                  <a:lnTo>
                    <a:pt x="411" y="0"/>
                  </a:lnTo>
                  <a:lnTo>
                    <a:pt x="417" y="1"/>
                  </a:lnTo>
                  <a:lnTo>
                    <a:pt x="415" y="8"/>
                  </a:lnTo>
                  <a:lnTo>
                    <a:pt x="408" y="3"/>
                  </a:lnTo>
                  <a:close/>
                  <a:moveTo>
                    <a:pt x="420" y="13"/>
                  </a:moveTo>
                  <a:lnTo>
                    <a:pt x="14" y="507"/>
                  </a:lnTo>
                  <a:lnTo>
                    <a:pt x="2" y="497"/>
                  </a:lnTo>
                  <a:lnTo>
                    <a:pt x="408" y="3"/>
                  </a:lnTo>
                  <a:lnTo>
                    <a:pt x="420" y="13"/>
                  </a:lnTo>
                  <a:close/>
                  <a:moveTo>
                    <a:pt x="0" y="504"/>
                  </a:moveTo>
                  <a:lnTo>
                    <a:pt x="0" y="500"/>
                  </a:lnTo>
                  <a:lnTo>
                    <a:pt x="2" y="497"/>
                  </a:lnTo>
                  <a:lnTo>
                    <a:pt x="7" y="502"/>
                  </a:lnTo>
                  <a:lnTo>
                    <a:pt x="0" y="504"/>
                  </a:lnTo>
                  <a:close/>
                  <a:moveTo>
                    <a:pt x="14" y="500"/>
                  </a:moveTo>
                  <a:lnTo>
                    <a:pt x="166" y="1013"/>
                  </a:lnTo>
                  <a:lnTo>
                    <a:pt x="152" y="1016"/>
                  </a:lnTo>
                  <a:lnTo>
                    <a:pt x="0" y="504"/>
                  </a:lnTo>
                  <a:lnTo>
                    <a:pt x="14" y="500"/>
                  </a:lnTo>
                  <a:close/>
                  <a:moveTo>
                    <a:pt x="162" y="1021"/>
                  </a:moveTo>
                  <a:lnTo>
                    <a:pt x="155" y="1025"/>
                  </a:lnTo>
                  <a:lnTo>
                    <a:pt x="152" y="1016"/>
                  </a:lnTo>
                  <a:lnTo>
                    <a:pt x="159" y="1014"/>
                  </a:lnTo>
                  <a:lnTo>
                    <a:pt x="162" y="102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5" name="Text Box 16"/>
            <p:cNvSpPr txBox="1">
              <a:spLocks noChangeArrowheads="1"/>
            </p:cNvSpPr>
            <p:nvPr/>
          </p:nvSpPr>
          <p:spPr bwMode="auto">
            <a:xfrm>
              <a:off x="2916" y="3360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2336" name="Text Box 17"/>
            <p:cNvSpPr txBox="1">
              <a:spLocks noChangeArrowheads="1"/>
            </p:cNvSpPr>
            <p:nvPr/>
          </p:nvSpPr>
          <p:spPr bwMode="auto">
            <a:xfrm>
              <a:off x="3204" y="3912"/>
              <a:ext cx="1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2337" name="Text Box 18"/>
            <p:cNvSpPr txBox="1">
              <a:spLocks noChangeArrowheads="1"/>
            </p:cNvSpPr>
            <p:nvPr/>
          </p:nvSpPr>
          <p:spPr bwMode="auto">
            <a:xfrm>
              <a:off x="3618" y="3750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2338" name="Text Box 19"/>
            <p:cNvSpPr txBox="1">
              <a:spLocks noChangeArrowheads="1"/>
            </p:cNvSpPr>
            <p:nvPr/>
          </p:nvSpPr>
          <p:spPr bwMode="auto">
            <a:xfrm>
              <a:off x="3840" y="3024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2339" name="Text Box 20"/>
            <p:cNvSpPr txBox="1">
              <a:spLocks noChangeArrowheads="1"/>
            </p:cNvSpPr>
            <p:nvPr/>
          </p:nvSpPr>
          <p:spPr bwMode="auto">
            <a:xfrm>
              <a:off x="3379" y="2820"/>
              <a:ext cx="1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11285" name="Line 21"/>
          <p:cNvSpPr>
            <a:spLocks noChangeShapeType="1"/>
          </p:cNvSpPr>
          <p:nvPr/>
        </p:nvSpPr>
        <p:spPr bwMode="auto">
          <a:xfrm flipH="1" flipV="1">
            <a:off x="6172200" y="4762500"/>
            <a:ext cx="990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5148263" y="32004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 flipV="1">
            <a:off x="5791200" y="24384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6477000" y="2667000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5210175" y="3257550"/>
            <a:ext cx="1905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 flipV="1">
            <a:off x="5395913" y="3990975"/>
            <a:ext cx="1981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5181600" y="2438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8674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1524000" y="4191000"/>
            <a:ext cx="1574800" cy="892175"/>
          </a:xfrm>
          <a:custGeom>
            <a:avLst/>
            <a:gdLst>
              <a:gd name="T0" fmla="*/ 106 w 1074"/>
              <a:gd name="T1" fmla="*/ 73 h 638"/>
              <a:gd name="T2" fmla="*/ 405 w 1074"/>
              <a:gd name="T3" fmla="*/ 34 h 638"/>
              <a:gd name="T4" fmla="*/ 643 w 1074"/>
              <a:gd name="T5" fmla="*/ 0 h 638"/>
              <a:gd name="T6" fmla="*/ 882 w 1074"/>
              <a:gd name="T7" fmla="*/ 139 h 638"/>
              <a:gd name="T8" fmla="*/ 1074 w 1074"/>
              <a:gd name="T9" fmla="*/ 248 h 638"/>
              <a:gd name="T10" fmla="*/ 1012 w 1074"/>
              <a:gd name="T11" fmla="*/ 425 h 638"/>
              <a:gd name="T12" fmla="*/ 968 w 1074"/>
              <a:gd name="T13" fmla="*/ 566 h 638"/>
              <a:gd name="T14" fmla="*/ 667 w 1074"/>
              <a:gd name="T15" fmla="*/ 606 h 638"/>
              <a:gd name="T16" fmla="*/ 431 w 1074"/>
              <a:gd name="T17" fmla="*/ 638 h 638"/>
              <a:gd name="T18" fmla="*/ 192 w 1074"/>
              <a:gd name="T19" fmla="*/ 501 h 638"/>
              <a:gd name="T20" fmla="*/ 0 w 1074"/>
              <a:gd name="T21" fmla="*/ 392 h 638"/>
              <a:gd name="T22" fmla="*/ 62 w 1074"/>
              <a:gd name="T23" fmla="*/ 215 h 638"/>
              <a:gd name="T24" fmla="*/ 106 w 1074"/>
              <a:gd name="T25" fmla="*/ 73 h 6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74"/>
              <a:gd name="T40" fmla="*/ 0 h 638"/>
              <a:gd name="T41" fmla="*/ 1074 w 1074"/>
              <a:gd name="T42" fmla="*/ 638 h 63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74" h="638">
                <a:moveTo>
                  <a:pt x="106" y="73"/>
                </a:moveTo>
                <a:lnTo>
                  <a:pt x="405" y="34"/>
                </a:lnTo>
                <a:lnTo>
                  <a:pt x="643" y="0"/>
                </a:lnTo>
                <a:lnTo>
                  <a:pt x="882" y="139"/>
                </a:lnTo>
                <a:lnTo>
                  <a:pt x="1074" y="248"/>
                </a:lnTo>
                <a:lnTo>
                  <a:pt x="1012" y="425"/>
                </a:lnTo>
                <a:lnTo>
                  <a:pt x="968" y="566"/>
                </a:lnTo>
                <a:lnTo>
                  <a:pt x="667" y="606"/>
                </a:lnTo>
                <a:lnTo>
                  <a:pt x="431" y="638"/>
                </a:lnTo>
                <a:lnTo>
                  <a:pt x="192" y="501"/>
                </a:lnTo>
                <a:lnTo>
                  <a:pt x="0" y="392"/>
                </a:lnTo>
                <a:lnTo>
                  <a:pt x="62" y="215"/>
                </a:lnTo>
                <a:lnTo>
                  <a:pt x="106" y="73"/>
                </a:lnTo>
                <a:close/>
              </a:path>
            </a:pathLst>
          </a:custGeom>
          <a:noFill/>
          <a:ln w="31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4" name="Freeform 30"/>
          <p:cNvSpPr>
            <a:spLocks/>
          </p:cNvSpPr>
          <p:nvPr/>
        </p:nvSpPr>
        <p:spPr bwMode="auto">
          <a:xfrm>
            <a:off x="1195388" y="4011613"/>
            <a:ext cx="2220912" cy="1246187"/>
          </a:xfrm>
          <a:custGeom>
            <a:avLst/>
            <a:gdLst>
              <a:gd name="T0" fmla="*/ 0 w 1515"/>
              <a:gd name="T1" fmla="*/ 394 h 891"/>
              <a:gd name="T2" fmla="*/ 647 w 1515"/>
              <a:gd name="T3" fmla="*/ 0 h 891"/>
              <a:gd name="T4" fmla="*/ 1515 w 1515"/>
              <a:gd name="T5" fmla="*/ 497 h 891"/>
              <a:gd name="T6" fmla="*/ 867 w 1515"/>
              <a:gd name="T7" fmla="*/ 891 h 891"/>
              <a:gd name="T8" fmla="*/ 0 w 1515"/>
              <a:gd name="T9" fmla="*/ 394 h 8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5"/>
              <a:gd name="T16" fmla="*/ 0 h 891"/>
              <a:gd name="T17" fmla="*/ 1515 w 1515"/>
              <a:gd name="T18" fmla="*/ 891 h 8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5" h="891">
                <a:moveTo>
                  <a:pt x="0" y="394"/>
                </a:moveTo>
                <a:lnTo>
                  <a:pt x="647" y="0"/>
                </a:lnTo>
                <a:lnTo>
                  <a:pt x="1515" y="497"/>
                </a:lnTo>
                <a:lnTo>
                  <a:pt x="867" y="891"/>
                </a:lnTo>
                <a:lnTo>
                  <a:pt x="0" y="394"/>
                </a:lnTo>
                <a:close/>
              </a:path>
            </a:pathLst>
          </a:custGeom>
          <a:noFill/>
          <a:ln w="63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938213" y="4425950"/>
            <a:ext cx="2695575" cy="838200"/>
            <a:chOff x="3918" y="1029"/>
            <a:chExt cx="1698" cy="528"/>
          </a:xfrm>
        </p:grpSpPr>
        <p:sp>
          <p:nvSpPr>
            <p:cNvPr id="12332" name="Line 32"/>
            <p:cNvSpPr>
              <a:spLocks noChangeShapeType="1"/>
            </p:cNvSpPr>
            <p:nvPr/>
          </p:nvSpPr>
          <p:spPr bwMode="auto">
            <a:xfrm flipV="1">
              <a:off x="4878" y="1138"/>
              <a:ext cx="738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Line 33"/>
            <p:cNvSpPr>
              <a:spLocks noChangeShapeType="1"/>
            </p:cNvSpPr>
            <p:nvPr/>
          </p:nvSpPr>
          <p:spPr bwMode="auto">
            <a:xfrm>
              <a:off x="3918" y="1029"/>
              <a:ext cx="96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1804988" y="52498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1524000" y="22098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2147888" y="2557463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2933700" y="2466975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3076575" y="20574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1495425" y="222885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2152650" y="2452688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flipV="1">
            <a:off x="2895600" y="20574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 flipV="1">
            <a:off x="2514600" y="17526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>
            <a:off x="1676400" y="17526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flipH="1">
            <a:off x="1504950" y="1828800"/>
            <a:ext cx="1841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1524000" y="47244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 flipV="1">
            <a:off x="2133600" y="4953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V="1">
            <a:off x="2946400" y="45085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2319" name="Group 48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12330" name="Oval 49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2331" name="Text Box 50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2320" name="Text Box 51"/>
          <p:cNvSpPr txBox="1">
            <a:spLocks noChangeArrowheads="1"/>
          </p:cNvSpPr>
          <p:nvPr/>
        </p:nvSpPr>
        <p:spPr bwMode="auto">
          <a:xfrm>
            <a:off x="5033963" y="1143000"/>
            <a:ext cx="30321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339933"/>
                </a:solidFill>
              </a:rPr>
              <a:t>ISOMETRIC VIEW OF</a:t>
            </a:r>
            <a:r>
              <a:rPr lang="en-US">
                <a:solidFill>
                  <a:srgbClr val="FF3300"/>
                </a:solidFill>
                <a:latin typeface="Arial Black" pitchFamily="34" charset="0"/>
              </a:rPr>
              <a:t> 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PENTAGONALL PRISM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 LYING ON H.P.</a:t>
            </a:r>
          </a:p>
        </p:txBody>
      </p:sp>
      <p:sp>
        <p:nvSpPr>
          <p:cNvPr id="12321" name="Text Box 52"/>
          <p:cNvSpPr txBox="1">
            <a:spLocks noChangeArrowheads="1"/>
          </p:cNvSpPr>
          <p:nvPr/>
        </p:nvSpPr>
        <p:spPr bwMode="auto">
          <a:xfrm>
            <a:off x="914400" y="5486400"/>
            <a:ext cx="273367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339933"/>
                </a:solidFill>
              </a:rPr>
              <a:t>ISOMETRIC VIEW OF</a:t>
            </a:r>
            <a:r>
              <a:rPr lang="en-US">
                <a:solidFill>
                  <a:srgbClr val="FF3300"/>
                </a:solidFill>
                <a:latin typeface="Arial Black" pitchFamily="34" charset="0"/>
              </a:rPr>
              <a:t> 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HEXAGONAL PRISM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 STANDING ON H.P.</a:t>
            </a:r>
          </a:p>
        </p:txBody>
      </p:sp>
    </p:spTree>
    <p:extLst>
      <p:ext uri="{BB962C8B-B14F-4D97-AF65-F5344CB8AC3E}">
        <p14:creationId xmlns:p14="http://schemas.microsoft.com/office/powerpoint/2010/main" val="136766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9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0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9"/>
          <p:cNvSpPr>
            <a:spLocks noChangeArrowheads="1"/>
          </p:cNvSpPr>
          <p:nvPr/>
        </p:nvSpPr>
        <p:spPr bwMode="auto">
          <a:xfrm>
            <a:off x="177800" y="3962400"/>
            <a:ext cx="6451600" cy="2667000"/>
          </a:xfrm>
          <a:prstGeom prst="rect">
            <a:avLst/>
          </a:prstGeom>
          <a:solidFill>
            <a:srgbClr val="FF3300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48"/>
          <p:cNvSpPr>
            <a:spLocks noChangeArrowheads="1"/>
          </p:cNvSpPr>
          <p:nvPr/>
        </p:nvSpPr>
        <p:spPr bwMode="auto">
          <a:xfrm>
            <a:off x="1363222" y="0"/>
            <a:ext cx="63771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PROJECTION CLASSIFICATION</a:t>
            </a:r>
          </a:p>
          <a:p>
            <a:pPr>
              <a:defRPr/>
            </a:pP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Text Box 49"/>
          <p:cNvSpPr txBox="1">
            <a:spLocks noChangeArrowheads="1"/>
          </p:cNvSpPr>
          <p:nvPr/>
        </p:nvSpPr>
        <p:spPr bwMode="auto">
          <a:xfrm>
            <a:off x="4757738" y="1023938"/>
            <a:ext cx="241617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Arial" charset="0"/>
              </a:rPr>
              <a:t>Projections</a:t>
            </a:r>
            <a:endParaRPr lang="th-TH" sz="32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9221" name="Text Box 51"/>
          <p:cNvSpPr txBox="1">
            <a:spLocks noChangeArrowheads="1"/>
          </p:cNvSpPr>
          <p:nvPr/>
        </p:nvSpPr>
        <p:spPr bwMode="auto">
          <a:xfrm>
            <a:off x="7127875" y="1822450"/>
            <a:ext cx="1778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Arial" charset="0"/>
              </a:rPr>
              <a:t>Convergent</a:t>
            </a:r>
            <a:endParaRPr lang="th-TH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2" name="Text Box 52"/>
          <p:cNvSpPr txBox="1">
            <a:spLocks noChangeArrowheads="1"/>
          </p:cNvSpPr>
          <p:nvPr/>
        </p:nvSpPr>
        <p:spPr bwMode="auto">
          <a:xfrm>
            <a:off x="3252788" y="1836738"/>
            <a:ext cx="1268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Parallel</a:t>
            </a:r>
            <a:endParaRPr lang="th-TH" sz="24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3" name="Text Box 54"/>
          <p:cNvSpPr txBox="1">
            <a:spLocks noChangeArrowheads="1"/>
          </p:cNvSpPr>
          <p:nvPr/>
        </p:nvSpPr>
        <p:spPr bwMode="auto">
          <a:xfrm>
            <a:off x="1206500" y="2570163"/>
            <a:ext cx="1824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Orthogonal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4" name="Text Box 55"/>
          <p:cNvSpPr txBox="1">
            <a:spLocks noChangeArrowheads="1"/>
          </p:cNvSpPr>
          <p:nvPr/>
        </p:nvSpPr>
        <p:spPr bwMode="auto">
          <a:xfrm>
            <a:off x="5122863" y="2570163"/>
            <a:ext cx="1316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3300"/>
                </a:solidFill>
                <a:latin typeface="Arial" charset="0"/>
              </a:rPr>
              <a:t>Oblique</a:t>
            </a:r>
            <a:endParaRPr lang="th-TH" sz="24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5" name="Text Box 56"/>
          <p:cNvSpPr txBox="1">
            <a:spLocks noChangeArrowheads="1"/>
          </p:cNvSpPr>
          <p:nvPr/>
        </p:nvSpPr>
        <p:spPr bwMode="auto">
          <a:xfrm>
            <a:off x="2940050" y="3484563"/>
            <a:ext cx="204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Axonometric</a:t>
            </a:r>
            <a:endParaRPr lang="th-TH" sz="24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9226" name="Text Box 57"/>
          <p:cNvSpPr txBox="1">
            <a:spLocks noChangeArrowheads="1"/>
          </p:cNvSpPr>
          <p:nvPr/>
        </p:nvSpPr>
        <p:spPr bwMode="auto">
          <a:xfrm>
            <a:off x="371475" y="3484563"/>
            <a:ext cx="1554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  <a:latin typeface="Arial" charset="0"/>
              </a:rPr>
              <a:t>Multiview</a:t>
            </a:r>
            <a:endParaRPr lang="th-TH" sz="2400" b="1" dirty="0">
              <a:solidFill>
                <a:srgbClr val="CC3300"/>
              </a:solidFill>
              <a:latin typeface="Arial" charset="0"/>
            </a:endParaRPr>
          </a:p>
        </p:txBody>
      </p:sp>
      <p:cxnSp>
        <p:nvCxnSpPr>
          <p:cNvPr id="10251" name="AutoShape 58"/>
          <p:cNvCxnSpPr>
            <a:cxnSpLocks noChangeShapeType="1"/>
            <a:stCxn id="9220" idx="2"/>
            <a:endCxn id="9222" idx="0"/>
          </p:cNvCxnSpPr>
          <p:nvPr/>
        </p:nvCxnSpPr>
        <p:spPr bwMode="auto">
          <a:xfrm rot="5400000">
            <a:off x="4812507" y="683419"/>
            <a:ext cx="228600" cy="207803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2" name="AutoShape 59"/>
          <p:cNvCxnSpPr>
            <a:cxnSpLocks noChangeShapeType="1"/>
            <a:stCxn id="9220" idx="2"/>
            <a:endCxn id="9221" idx="0"/>
          </p:cNvCxnSpPr>
          <p:nvPr/>
        </p:nvCxnSpPr>
        <p:spPr bwMode="auto">
          <a:xfrm rot="16200000" flipH="1">
            <a:off x="6884194" y="689769"/>
            <a:ext cx="214312" cy="2051050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3" name="AutoShape 60"/>
          <p:cNvCxnSpPr>
            <a:cxnSpLocks noChangeShapeType="1"/>
            <a:stCxn id="9222" idx="2"/>
            <a:endCxn id="9223" idx="0"/>
          </p:cNvCxnSpPr>
          <p:nvPr/>
        </p:nvCxnSpPr>
        <p:spPr bwMode="auto">
          <a:xfrm rot="5400000">
            <a:off x="2865438" y="1547813"/>
            <a:ext cx="276225" cy="176847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4" name="AutoShape 61"/>
          <p:cNvCxnSpPr>
            <a:cxnSpLocks noChangeShapeType="1"/>
            <a:stCxn id="9222" idx="2"/>
            <a:endCxn id="9224" idx="0"/>
          </p:cNvCxnSpPr>
          <p:nvPr/>
        </p:nvCxnSpPr>
        <p:spPr bwMode="auto">
          <a:xfrm rot="16200000" flipH="1">
            <a:off x="4696619" y="1485107"/>
            <a:ext cx="276225" cy="189388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5" name="AutoShape 62"/>
          <p:cNvCxnSpPr>
            <a:cxnSpLocks noChangeShapeType="1"/>
            <a:stCxn id="9223" idx="2"/>
            <a:endCxn id="9226" idx="0"/>
          </p:cNvCxnSpPr>
          <p:nvPr/>
        </p:nvCxnSpPr>
        <p:spPr bwMode="auto">
          <a:xfrm rot="5400000">
            <a:off x="1405732" y="2770981"/>
            <a:ext cx="457200" cy="969963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56" name="AutoShape 63"/>
          <p:cNvCxnSpPr>
            <a:cxnSpLocks noChangeShapeType="1"/>
            <a:stCxn id="9223" idx="2"/>
            <a:endCxn id="9225" idx="0"/>
          </p:cNvCxnSpPr>
          <p:nvPr/>
        </p:nvCxnSpPr>
        <p:spPr bwMode="auto">
          <a:xfrm rot="16200000" flipH="1">
            <a:off x="2813051" y="2333625"/>
            <a:ext cx="457200" cy="1844675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33" name="Rectangle 67"/>
          <p:cNvSpPr>
            <a:spLocks noChangeArrowheads="1"/>
          </p:cNvSpPr>
          <p:nvPr/>
        </p:nvSpPr>
        <p:spPr bwMode="auto">
          <a:xfrm>
            <a:off x="7132638" y="4025900"/>
            <a:ext cx="762000" cy="7620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PerspectiveFront">
              <a:rot lat="2100000" lon="2100000" rev="0"/>
            </a:camera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4" name="Rectangle 68"/>
          <p:cNvSpPr>
            <a:spLocks noChangeArrowheads="1"/>
          </p:cNvSpPr>
          <p:nvPr/>
        </p:nvSpPr>
        <p:spPr bwMode="auto">
          <a:xfrm>
            <a:off x="5384800" y="5041900"/>
            <a:ext cx="711200" cy="711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2" dir="t"/>
          </a:scene3d>
          <a:sp3d extrusionH="9255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5" name="Rectangle 69"/>
          <p:cNvSpPr>
            <a:spLocks noChangeArrowheads="1"/>
          </p:cNvSpPr>
          <p:nvPr/>
        </p:nvSpPr>
        <p:spPr bwMode="auto">
          <a:xfrm>
            <a:off x="3175000" y="4889500"/>
            <a:ext cx="977900" cy="71120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>
              <a:rot lat="0" lon="2400000" rev="0"/>
            </a:camera>
            <a:lightRig rig="legacyFlat2" dir="t"/>
          </a:scene3d>
          <a:sp3d extrusionH="608000" prstMaterial="legacyMatte">
            <a:bevelT w="13500" h="13500" prst="angle"/>
            <a:bevelB w="13500" h="13500" prst="angle"/>
            <a:extrusionClr>
              <a:srgbClr val="66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236" name="Rectangle 70"/>
          <p:cNvSpPr>
            <a:spLocks noChangeArrowheads="1"/>
          </p:cNvSpPr>
          <p:nvPr/>
        </p:nvSpPr>
        <p:spPr bwMode="auto">
          <a:xfrm>
            <a:off x="508000" y="5029200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71"/>
          <p:cNvSpPr>
            <a:spLocks noChangeArrowheads="1"/>
          </p:cNvSpPr>
          <p:nvPr/>
        </p:nvSpPr>
        <p:spPr bwMode="auto">
          <a:xfrm>
            <a:off x="1436688" y="4167188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72"/>
          <p:cNvSpPr>
            <a:spLocks noChangeArrowheads="1"/>
          </p:cNvSpPr>
          <p:nvPr/>
        </p:nvSpPr>
        <p:spPr bwMode="auto">
          <a:xfrm>
            <a:off x="520700" y="4140200"/>
            <a:ext cx="711200" cy="711200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75"/>
          <p:cNvSpPr txBox="1">
            <a:spLocks noChangeArrowheads="1"/>
          </p:cNvSpPr>
          <p:nvPr/>
        </p:nvSpPr>
        <p:spPr bwMode="auto">
          <a:xfrm>
            <a:off x="3806995" y="5783263"/>
            <a:ext cx="224773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Pictorial drawing</a:t>
            </a:r>
          </a:p>
          <a:p>
            <a:endParaRPr lang="th-TH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40" name="Text Box 76"/>
          <p:cNvSpPr txBox="1">
            <a:spLocks noChangeArrowheads="1"/>
          </p:cNvSpPr>
          <p:nvPr/>
        </p:nvSpPr>
        <p:spPr bwMode="auto">
          <a:xfrm>
            <a:off x="7055975" y="4830763"/>
            <a:ext cx="1659429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Perspective</a:t>
            </a: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Drawing</a:t>
            </a:r>
          </a:p>
          <a:p>
            <a:pPr algn="r"/>
            <a:endParaRPr lang="ar-SA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41" name="Text Box 77"/>
          <p:cNvSpPr txBox="1">
            <a:spLocks noChangeArrowheads="1"/>
          </p:cNvSpPr>
          <p:nvPr/>
        </p:nvSpPr>
        <p:spPr bwMode="auto">
          <a:xfrm>
            <a:off x="316306" y="5927725"/>
            <a:ext cx="2388794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Multiview drawing</a:t>
            </a:r>
          </a:p>
          <a:p>
            <a:endParaRPr lang="th-TH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68" name="Line 82"/>
          <p:cNvSpPr>
            <a:spLocks noChangeShapeType="1"/>
          </p:cNvSpPr>
          <p:nvPr/>
        </p:nvSpPr>
        <p:spPr bwMode="auto">
          <a:xfrm>
            <a:off x="5781675" y="2990850"/>
            <a:ext cx="0" cy="1533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269" name="Line 83"/>
          <p:cNvSpPr>
            <a:spLocks noChangeShapeType="1"/>
          </p:cNvSpPr>
          <p:nvPr/>
        </p:nvSpPr>
        <p:spPr bwMode="auto">
          <a:xfrm>
            <a:off x="3962400" y="3905250"/>
            <a:ext cx="0" cy="5715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270" name="Line 84"/>
          <p:cNvSpPr>
            <a:spLocks noChangeShapeType="1"/>
          </p:cNvSpPr>
          <p:nvPr/>
        </p:nvSpPr>
        <p:spPr bwMode="auto">
          <a:xfrm>
            <a:off x="7858125" y="2171700"/>
            <a:ext cx="46038" cy="132873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5764213" y="3983038"/>
            <a:ext cx="1357312" cy="793750"/>
          </a:xfrm>
          <a:custGeom>
            <a:avLst/>
            <a:gdLst>
              <a:gd name="T0" fmla="*/ 160 w 1016"/>
              <a:gd name="T1" fmla="*/ 80 h 594"/>
              <a:gd name="T2" fmla="*/ 199 w 1016"/>
              <a:gd name="T3" fmla="*/ 61 h 594"/>
              <a:gd name="T4" fmla="*/ 263 w 1016"/>
              <a:gd name="T5" fmla="*/ 36 h 594"/>
              <a:gd name="T6" fmla="*/ 354 w 1016"/>
              <a:gd name="T7" fmla="*/ 14 h 594"/>
              <a:gd name="T8" fmla="*/ 448 w 1016"/>
              <a:gd name="T9" fmla="*/ 2 h 594"/>
              <a:gd name="T10" fmla="*/ 546 w 1016"/>
              <a:gd name="T11" fmla="*/ 2 h 594"/>
              <a:gd name="T12" fmla="*/ 642 w 1016"/>
              <a:gd name="T13" fmla="*/ 11 h 594"/>
              <a:gd name="T14" fmla="*/ 735 w 1016"/>
              <a:gd name="T15" fmla="*/ 32 h 594"/>
              <a:gd name="T16" fmla="*/ 820 w 1016"/>
              <a:gd name="T17" fmla="*/ 64 h 594"/>
              <a:gd name="T18" fmla="*/ 879 w 1016"/>
              <a:gd name="T19" fmla="*/ 96 h 594"/>
              <a:gd name="T20" fmla="*/ 912 w 1016"/>
              <a:gd name="T21" fmla="*/ 118 h 594"/>
              <a:gd name="T22" fmla="*/ 941 w 1016"/>
              <a:gd name="T23" fmla="*/ 142 h 594"/>
              <a:gd name="T24" fmla="*/ 964 w 1016"/>
              <a:gd name="T25" fmla="*/ 169 h 594"/>
              <a:gd name="T26" fmla="*/ 984 w 1016"/>
              <a:gd name="T27" fmla="*/ 196 h 594"/>
              <a:gd name="T28" fmla="*/ 998 w 1016"/>
              <a:gd name="T29" fmla="*/ 223 h 594"/>
              <a:gd name="T30" fmla="*/ 1008 w 1016"/>
              <a:gd name="T31" fmla="*/ 251 h 594"/>
              <a:gd name="T32" fmla="*/ 1014 w 1016"/>
              <a:gd name="T33" fmla="*/ 279 h 594"/>
              <a:gd name="T34" fmla="*/ 1016 w 1016"/>
              <a:gd name="T35" fmla="*/ 308 h 594"/>
              <a:gd name="T36" fmla="*/ 1012 w 1016"/>
              <a:gd name="T37" fmla="*/ 336 h 594"/>
              <a:gd name="T38" fmla="*/ 1003 w 1016"/>
              <a:gd name="T39" fmla="*/ 365 h 594"/>
              <a:gd name="T40" fmla="*/ 991 w 1016"/>
              <a:gd name="T41" fmla="*/ 392 h 594"/>
              <a:gd name="T42" fmla="*/ 973 w 1016"/>
              <a:gd name="T43" fmla="*/ 418 h 594"/>
              <a:gd name="T44" fmla="*/ 950 w 1016"/>
              <a:gd name="T45" fmla="*/ 445 h 594"/>
              <a:gd name="T46" fmla="*/ 923 w 1016"/>
              <a:gd name="T47" fmla="*/ 470 h 594"/>
              <a:gd name="T48" fmla="*/ 891 w 1016"/>
              <a:gd name="T49" fmla="*/ 493 h 594"/>
              <a:gd name="T50" fmla="*/ 856 w 1016"/>
              <a:gd name="T51" fmla="*/ 516 h 594"/>
              <a:gd name="T52" fmla="*/ 816 w 1016"/>
              <a:gd name="T53" fmla="*/ 536 h 594"/>
              <a:gd name="T54" fmla="*/ 752 w 1016"/>
              <a:gd name="T55" fmla="*/ 559 h 594"/>
              <a:gd name="T56" fmla="*/ 662 w 1016"/>
              <a:gd name="T57" fmla="*/ 582 h 594"/>
              <a:gd name="T58" fmla="*/ 566 w 1016"/>
              <a:gd name="T59" fmla="*/ 593 h 594"/>
              <a:gd name="T60" fmla="*/ 470 w 1016"/>
              <a:gd name="T61" fmla="*/ 594 h 594"/>
              <a:gd name="T62" fmla="*/ 372 w 1016"/>
              <a:gd name="T63" fmla="*/ 584 h 594"/>
              <a:gd name="T64" fmla="*/ 279 w 1016"/>
              <a:gd name="T65" fmla="*/ 562 h 594"/>
              <a:gd name="T66" fmla="*/ 194 w 1016"/>
              <a:gd name="T67" fmla="*/ 530 h 594"/>
              <a:gd name="T68" fmla="*/ 137 w 1016"/>
              <a:gd name="T69" fmla="*/ 500 h 594"/>
              <a:gd name="T70" fmla="*/ 103 w 1016"/>
              <a:gd name="T71" fmla="*/ 477 h 594"/>
              <a:gd name="T72" fmla="*/ 75 w 1016"/>
              <a:gd name="T73" fmla="*/ 452 h 594"/>
              <a:gd name="T74" fmla="*/ 52 w 1016"/>
              <a:gd name="T75" fmla="*/ 427 h 594"/>
              <a:gd name="T76" fmla="*/ 32 w 1016"/>
              <a:gd name="T77" fmla="*/ 400 h 594"/>
              <a:gd name="T78" fmla="*/ 16 w 1016"/>
              <a:gd name="T79" fmla="*/ 372 h 594"/>
              <a:gd name="T80" fmla="*/ 7 w 1016"/>
              <a:gd name="T81" fmla="*/ 345 h 594"/>
              <a:gd name="T82" fmla="*/ 2 w 1016"/>
              <a:gd name="T83" fmla="*/ 317 h 594"/>
              <a:gd name="T84" fmla="*/ 0 w 1016"/>
              <a:gd name="T85" fmla="*/ 288 h 594"/>
              <a:gd name="T86" fmla="*/ 4 w 1016"/>
              <a:gd name="T87" fmla="*/ 260 h 594"/>
              <a:gd name="T88" fmla="*/ 13 w 1016"/>
              <a:gd name="T89" fmla="*/ 231 h 594"/>
              <a:gd name="T90" fmla="*/ 25 w 1016"/>
              <a:gd name="T91" fmla="*/ 203 h 594"/>
              <a:gd name="T92" fmla="*/ 43 w 1016"/>
              <a:gd name="T93" fmla="*/ 176 h 594"/>
              <a:gd name="T94" fmla="*/ 66 w 1016"/>
              <a:gd name="T95" fmla="*/ 150 h 594"/>
              <a:gd name="T96" fmla="*/ 93 w 1016"/>
              <a:gd name="T97" fmla="*/ 125 h 594"/>
              <a:gd name="T98" fmla="*/ 125 w 1016"/>
              <a:gd name="T99" fmla="*/ 102 h 5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16"/>
              <a:gd name="T151" fmla="*/ 0 h 594"/>
              <a:gd name="T152" fmla="*/ 1016 w 1016"/>
              <a:gd name="T153" fmla="*/ 594 h 5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16" h="594">
                <a:moveTo>
                  <a:pt x="141" y="91"/>
                </a:moveTo>
                <a:lnTo>
                  <a:pt x="160" y="80"/>
                </a:lnTo>
                <a:lnTo>
                  <a:pt x="180" y="69"/>
                </a:lnTo>
                <a:lnTo>
                  <a:pt x="199" y="61"/>
                </a:lnTo>
                <a:lnTo>
                  <a:pt x="219" y="52"/>
                </a:lnTo>
                <a:lnTo>
                  <a:pt x="263" y="36"/>
                </a:lnTo>
                <a:lnTo>
                  <a:pt x="308" y="23"/>
                </a:lnTo>
                <a:lnTo>
                  <a:pt x="354" y="14"/>
                </a:lnTo>
                <a:lnTo>
                  <a:pt x="400" y="7"/>
                </a:lnTo>
                <a:lnTo>
                  <a:pt x="448" y="2"/>
                </a:lnTo>
                <a:lnTo>
                  <a:pt x="498" y="0"/>
                </a:lnTo>
                <a:lnTo>
                  <a:pt x="546" y="2"/>
                </a:lnTo>
                <a:lnTo>
                  <a:pt x="596" y="5"/>
                </a:lnTo>
                <a:lnTo>
                  <a:pt x="642" y="11"/>
                </a:lnTo>
                <a:lnTo>
                  <a:pt x="690" y="21"/>
                </a:lnTo>
                <a:lnTo>
                  <a:pt x="735" y="32"/>
                </a:lnTo>
                <a:lnTo>
                  <a:pt x="779" y="46"/>
                </a:lnTo>
                <a:lnTo>
                  <a:pt x="820" y="64"/>
                </a:lnTo>
                <a:lnTo>
                  <a:pt x="859" y="84"/>
                </a:lnTo>
                <a:lnTo>
                  <a:pt x="879" y="96"/>
                </a:lnTo>
                <a:lnTo>
                  <a:pt x="895" y="107"/>
                </a:lnTo>
                <a:lnTo>
                  <a:pt x="912" y="118"/>
                </a:lnTo>
                <a:lnTo>
                  <a:pt x="927" y="130"/>
                </a:lnTo>
                <a:lnTo>
                  <a:pt x="941" y="142"/>
                </a:lnTo>
                <a:lnTo>
                  <a:pt x="953" y="155"/>
                </a:lnTo>
                <a:lnTo>
                  <a:pt x="964" y="169"/>
                </a:lnTo>
                <a:lnTo>
                  <a:pt x="975" y="182"/>
                </a:lnTo>
                <a:lnTo>
                  <a:pt x="984" y="196"/>
                </a:lnTo>
                <a:lnTo>
                  <a:pt x="992" y="208"/>
                </a:lnTo>
                <a:lnTo>
                  <a:pt x="998" y="223"/>
                </a:lnTo>
                <a:lnTo>
                  <a:pt x="1005" y="237"/>
                </a:lnTo>
                <a:lnTo>
                  <a:pt x="1008" y="251"/>
                </a:lnTo>
                <a:lnTo>
                  <a:pt x="1012" y="265"/>
                </a:lnTo>
                <a:lnTo>
                  <a:pt x="1014" y="279"/>
                </a:lnTo>
                <a:lnTo>
                  <a:pt x="1016" y="294"/>
                </a:lnTo>
                <a:lnTo>
                  <a:pt x="1016" y="308"/>
                </a:lnTo>
                <a:lnTo>
                  <a:pt x="1014" y="322"/>
                </a:lnTo>
                <a:lnTo>
                  <a:pt x="1012" y="336"/>
                </a:lnTo>
                <a:lnTo>
                  <a:pt x="1008" y="351"/>
                </a:lnTo>
                <a:lnTo>
                  <a:pt x="1003" y="365"/>
                </a:lnTo>
                <a:lnTo>
                  <a:pt x="998" y="379"/>
                </a:lnTo>
                <a:lnTo>
                  <a:pt x="991" y="392"/>
                </a:lnTo>
                <a:lnTo>
                  <a:pt x="982" y="406"/>
                </a:lnTo>
                <a:lnTo>
                  <a:pt x="973" y="418"/>
                </a:lnTo>
                <a:lnTo>
                  <a:pt x="962" y="432"/>
                </a:lnTo>
                <a:lnTo>
                  <a:pt x="950" y="445"/>
                </a:lnTo>
                <a:lnTo>
                  <a:pt x="937" y="457"/>
                </a:lnTo>
                <a:lnTo>
                  <a:pt x="923" y="470"/>
                </a:lnTo>
                <a:lnTo>
                  <a:pt x="909" y="482"/>
                </a:lnTo>
                <a:lnTo>
                  <a:pt x="891" y="493"/>
                </a:lnTo>
                <a:lnTo>
                  <a:pt x="873" y="505"/>
                </a:lnTo>
                <a:lnTo>
                  <a:pt x="856" y="516"/>
                </a:lnTo>
                <a:lnTo>
                  <a:pt x="836" y="525"/>
                </a:lnTo>
                <a:lnTo>
                  <a:pt x="816" y="536"/>
                </a:lnTo>
                <a:lnTo>
                  <a:pt x="795" y="543"/>
                </a:lnTo>
                <a:lnTo>
                  <a:pt x="752" y="559"/>
                </a:lnTo>
                <a:lnTo>
                  <a:pt x="708" y="571"/>
                </a:lnTo>
                <a:lnTo>
                  <a:pt x="662" y="582"/>
                </a:lnTo>
                <a:lnTo>
                  <a:pt x="615" y="589"/>
                </a:lnTo>
                <a:lnTo>
                  <a:pt x="566" y="593"/>
                </a:lnTo>
                <a:lnTo>
                  <a:pt x="518" y="594"/>
                </a:lnTo>
                <a:lnTo>
                  <a:pt x="470" y="594"/>
                </a:lnTo>
                <a:lnTo>
                  <a:pt x="420" y="591"/>
                </a:lnTo>
                <a:lnTo>
                  <a:pt x="372" y="584"/>
                </a:lnTo>
                <a:lnTo>
                  <a:pt x="326" y="575"/>
                </a:lnTo>
                <a:lnTo>
                  <a:pt x="279" y="562"/>
                </a:lnTo>
                <a:lnTo>
                  <a:pt x="237" y="548"/>
                </a:lnTo>
                <a:lnTo>
                  <a:pt x="194" y="530"/>
                </a:lnTo>
                <a:lnTo>
                  <a:pt x="155" y="511"/>
                </a:lnTo>
                <a:lnTo>
                  <a:pt x="137" y="500"/>
                </a:lnTo>
                <a:lnTo>
                  <a:pt x="119" y="489"/>
                </a:lnTo>
                <a:lnTo>
                  <a:pt x="103" y="477"/>
                </a:lnTo>
                <a:lnTo>
                  <a:pt x="89" y="465"/>
                </a:lnTo>
                <a:lnTo>
                  <a:pt x="75" y="452"/>
                </a:lnTo>
                <a:lnTo>
                  <a:pt x="63" y="440"/>
                </a:lnTo>
                <a:lnTo>
                  <a:pt x="52" y="427"/>
                </a:lnTo>
                <a:lnTo>
                  <a:pt x="41" y="413"/>
                </a:lnTo>
                <a:lnTo>
                  <a:pt x="32" y="400"/>
                </a:lnTo>
                <a:lnTo>
                  <a:pt x="23" y="386"/>
                </a:lnTo>
                <a:lnTo>
                  <a:pt x="16" y="372"/>
                </a:lnTo>
                <a:lnTo>
                  <a:pt x="11" y="360"/>
                </a:lnTo>
                <a:lnTo>
                  <a:pt x="7" y="345"/>
                </a:lnTo>
                <a:lnTo>
                  <a:pt x="4" y="331"/>
                </a:lnTo>
                <a:lnTo>
                  <a:pt x="2" y="317"/>
                </a:lnTo>
                <a:lnTo>
                  <a:pt x="0" y="303"/>
                </a:lnTo>
                <a:lnTo>
                  <a:pt x="0" y="288"/>
                </a:lnTo>
                <a:lnTo>
                  <a:pt x="2" y="274"/>
                </a:lnTo>
                <a:lnTo>
                  <a:pt x="4" y="260"/>
                </a:lnTo>
                <a:lnTo>
                  <a:pt x="7" y="246"/>
                </a:lnTo>
                <a:lnTo>
                  <a:pt x="13" y="231"/>
                </a:lnTo>
                <a:lnTo>
                  <a:pt x="18" y="217"/>
                </a:lnTo>
                <a:lnTo>
                  <a:pt x="25" y="203"/>
                </a:lnTo>
                <a:lnTo>
                  <a:pt x="34" y="190"/>
                </a:lnTo>
                <a:lnTo>
                  <a:pt x="43" y="176"/>
                </a:lnTo>
                <a:lnTo>
                  <a:pt x="54" y="164"/>
                </a:lnTo>
                <a:lnTo>
                  <a:pt x="66" y="150"/>
                </a:lnTo>
                <a:lnTo>
                  <a:pt x="79" y="137"/>
                </a:lnTo>
                <a:lnTo>
                  <a:pt x="93" y="125"/>
                </a:lnTo>
                <a:lnTo>
                  <a:pt x="107" y="114"/>
                </a:lnTo>
                <a:lnTo>
                  <a:pt x="125" y="102"/>
                </a:lnTo>
                <a:lnTo>
                  <a:pt x="141" y="91"/>
                </a:lnTo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5465763" y="3819525"/>
            <a:ext cx="1936750" cy="1133475"/>
          </a:xfrm>
          <a:custGeom>
            <a:avLst/>
            <a:gdLst>
              <a:gd name="T0" fmla="*/ 0 w 1451"/>
              <a:gd name="T1" fmla="*/ 427 h 849"/>
              <a:gd name="T2" fmla="*/ 704 w 1451"/>
              <a:gd name="T3" fmla="*/ 0 h 849"/>
              <a:gd name="T4" fmla="*/ 1451 w 1451"/>
              <a:gd name="T5" fmla="*/ 422 h 849"/>
              <a:gd name="T6" fmla="*/ 747 w 1451"/>
              <a:gd name="T7" fmla="*/ 849 h 849"/>
              <a:gd name="T8" fmla="*/ 0 w 1451"/>
              <a:gd name="T9" fmla="*/ 427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1"/>
              <a:gd name="T16" fmla="*/ 0 h 849"/>
              <a:gd name="T17" fmla="*/ 1451 w 1451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1" h="849">
                <a:moveTo>
                  <a:pt x="0" y="427"/>
                </a:moveTo>
                <a:lnTo>
                  <a:pt x="704" y="0"/>
                </a:lnTo>
                <a:lnTo>
                  <a:pt x="1451" y="422"/>
                </a:lnTo>
                <a:lnTo>
                  <a:pt x="747" y="849"/>
                </a:lnTo>
                <a:lnTo>
                  <a:pt x="0" y="427"/>
                </a:lnTo>
                <a:close/>
              </a:path>
            </a:pathLst>
          </a:custGeom>
          <a:noFill/>
          <a:ln w="952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53000" y="4105275"/>
            <a:ext cx="2695575" cy="838200"/>
            <a:chOff x="3918" y="1029"/>
            <a:chExt cx="1698" cy="528"/>
          </a:xfrm>
        </p:grpSpPr>
        <p:sp>
          <p:nvSpPr>
            <p:cNvPr id="13349" name="Line 5"/>
            <p:cNvSpPr>
              <a:spLocks noChangeShapeType="1"/>
            </p:cNvSpPr>
            <p:nvPr/>
          </p:nvSpPr>
          <p:spPr bwMode="auto">
            <a:xfrm flipV="1">
              <a:off x="4878" y="1138"/>
              <a:ext cx="738" cy="4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Line 6"/>
            <p:cNvSpPr>
              <a:spLocks noChangeShapeType="1"/>
            </p:cNvSpPr>
            <p:nvPr/>
          </p:nvSpPr>
          <p:spPr bwMode="auto">
            <a:xfrm>
              <a:off x="3918" y="1029"/>
              <a:ext cx="96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295" name="Freeform 7"/>
          <p:cNvSpPr>
            <a:spLocks/>
          </p:cNvSpPr>
          <p:nvPr/>
        </p:nvSpPr>
        <p:spPr bwMode="auto">
          <a:xfrm>
            <a:off x="2667000" y="3581400"/>
            <a:ext cx="1103313" cy="1196975"/>
          </a:xfrm>
          <a:custGeom>
            <a:avLst/>
            <a:gdLst>
              <a:gd name="T0" fmla="*/ 409 w 777"/>
              <a:gd name="T1" fmla="*/ 25 h 844"/>
              <a:gd name="T2" fmla="*/ 448 w 777"/>
              <a:gd name="T3" fmla="*/ 13 h 844"/>
              <a:gd name="T4" fmla="*/ 486 w 777"/>
              <a:gd name="T5" fmla="*/ 5 h 844"/>
              <a:gd name="T6" fmla="*/ 523 w 777"/>
              <a:gd name="T7" fmla="*/ 0 h 844"/>
              <a:gd name="T8" fmla="*/ 557 w 777"/>
              <a:gd name="T9" fmla="*/ 0 h 844"/>
              <a:gd name="T10" fmla="*/ 591 w 777"/>
              <a:gd name="T11" fmla="*/ 5 h 844"/>
              <a:gd name="T12" fmla="*/ 621 w 777"/>
              <a:gd name="T13" fmla="*/ 13 h 844"/>
              <a:gd name="T14" fmla="*/ 651 w 777"/>
              <a:gd name="T15" fmla="*/ 25 h 844"/>
              <a:gd name="T16" fmla="*/ 676 w 777"/>
              <a:gd name="T17" fmla="*/ 39 h 844"/>
              <a:gd name="T18" fmla="*/ 701 w 777"/>
              <a:gd name="T19" fmla="*/ 59 h 844"/>
              <a:gd name="T20" fmla="*/ 722 w 777"/>
              <a:gd name="T21" fmla="*/ 80 h 844"/>
              <a:gd name="T22" fmla="*/ 740 w 777"/>
              <a:gd name="T23" fmla="*/ 105 h 844"/>
              <a:gd name="T24" fmla="*/ 754 w 777"/>
              <a:gd name="T25" fmla="*/ 135 h 844"/>
              <a:gd name="T26" fmla="*/ 765 w 777"/>
              <a:gd name="T27" fmla="*/ 166 h 844"/>
              <a:gd name="T28" fmla="*/ 774 w 777"/>
              <a:gd name="T29" fmla="*/ 201 h 844"/>
              <a:gd name="T30" fmla="*/ 777 w 777"/>
              <a:gd name="T31" fmla="*/ 239 h 844"/>
              <a:gd name="T32" fmla="*/ 777 w 777"/>
              <a:gd name="T33" fmla="*/ 278 h 844"/>
              <a:gd name="T34" fmla="*/ 774 w 777"/>
              <a:gd name="T35" fmla="*/ 319 h 844"/>
              <a:gd name="T36" fmla="*/ 760 w 777"/>
              <a:gd name="T37" fmla="*/ 381 h 844"/>
              <a:gd name="T38" fmla="*/ 731 w 777"/>
              <a:gd name="T39" fmla="*/ 463 h 844"/>
              <a:gd name="T40" fmla="*/ 688 w 777"/>
              <a:gd name="T41" fmla="*/ 543 h 844"/>
              <a:gd name="T42" fmla="*/ 637 w 777"/>
              <a:gd name="T43" fmla="*/ 618 h 844"/>
              <a:gd name="T44" fmla="*/ 575 w 777"/>
              <a:gd name="T45" fmla="*/ 685 h 844"/>
              <a:gd name="T46" fmla="*/ 505 w 777"/>
              <a:gd name="T47" fmla="*/ 744 h 844"/>
              <a:gd name="T48" fmla="*/ 429 w 777"/>
              <a:gd name="T49" fmla="*/ 792 h 844"/>
              <a:gd name="T50" fmla="*/ 368 w 777"/>
              <a:gd name="T51" fmla="*/ 819 h 844"/>
              <a:gd name="T52" fmla="*/ 329 w 777"/>
              <a:gd name="T53" fmla="*/ 831 h 844"/>
              <a:gd name="T54" fmla="*/ 292 w 777"/>
              <a:gd name="T55" fmla="*/ 840 h 844"/>
              <a:gd name="T56" fmla="*/ 256 w 777"/>
              <a:gd name="T57" fmla="*/ 844 h 844"/>
              <a:gd name="T58" fmla="*/ 221 w 777"/>
              <a:gd name="T59" fmla="*/ 844 h 844"/>
              <a:gd name="T60" fmla="*/ 187 w 777"/>
              <a:gd name="T61" fmla="*/ 840 h 844"/>
              <a:gd name="T62" fmla="*/ 157 w 777"/>
              <a:gd name="T63" fmla="*/ 831 h 844"/>
              <a:gd name="T64" fmla="*/ 128 w 777"/>
              <a:gd name="T65" fmla="*/ 820 h 844"/>
              <a:gd name="T66" fmla="*/ 102 w 777"/>
              <a:gd name="T67" fmla="*/ 804 h 844"/>
              <a:gd name="T68" fmla="*/ 79 w 777"/>
              <a:gd name="T69" fmla="*/ 787 h 844"/>
              <a:gd name="T70" fmla="*/ 57 w 777"/>
              <a:gd name="T71" fmla="*/ 764 h 844"/>
              <a:gd name="T72" fmla="*/ 39 w 777"/>
              <a:gd name="T73" fmla="*/ 739 h 844"/>
              <a:gd name="T74" fmla="*/ 23 w 777"/>
              <a:gd name="T75" fmla="*/ 710 h 844"/>
              <a:gd name="T76" fmla="*/ 13 w 777"/>
              <a:gd name="T77" fmla="*/ 678 h 844"/>
              <a:gd name="T78" fmla="*/ 6 w 777"/>
              <a:gd name="T79" fmla="*/ 644 h 844"/>
              <a:gd name="T80" fmla="*/ 0 w 777"/>
              <a:gd name="T81" fmla="*/ 607 h 844"/>
              <a:gd name="T82" fmla="*/ 0 w 777"/>
              <a:gd name="T83" fmla="*/ 566 h 844"/>
              <a:gd name="T84" fmla="*/ 6 w 777"/>
              <a:gd name="T85" fmla="*/ 525 h 844"/>
              <a:gd name="T86" fmla="*/ 18 w 777"/>
              <a:gd name="T87" fmla="*/ 463 h 844"/>
              <a:gd name="T88" fmla="*/ 47 w 777"/>
              <a:gd name="T89" fmla="*/ 381 h 844"/>
              <a:gd name="T90" fmla="*/ 89 w 777"/>
              <a:gd name="T91" fmla="*/ 303 h 844"/>
              <a:gd name="T92" fmla="*/ 143 w 777"/>
              <a:gd name="T93" fmla="*/ 226 h 844"/>
              <a:gd name="T94" fmla="*/ 205 w 777"/>
              <a:gd name="T95" fmla="*/ 159 h 844"/>
              <a:gd name="T96" fmla="*/ 274 w 777"/>
              <a:gd name="T97" fmla="*/ 100 h 844"/>
              <a:gd name="T98" fmla="*/ 349 w 777"/>
              <a:gd name="T99" fmla="*/ 52 h 84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77"/>
              <a:gd name="T151" fmla="*/ 0 h 844"/>
              <a:gd name="T152" fmla="*/ 777 w 777"/>
              <a:gd name="T153" fmla="*/ 844 h 84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77" h="844">
                <a:moveTo>
                  <a:pt x="390" y="34"/>
                </a:moveTo>
                <a:lnTo>
                  <a:pt x="409" y="25"/>
                </a:lnTo>
                <a:lnTo>
                  <a:pt x="429" y="18"/>
                </a:lnTo>
                <a:lnTo>
                  <a:pt x="448" y="13"/>
                </a:lnTo>
                <a:lnTo>
                  <a:pt x="468" y="9"/>
                </a:lnTo>
                <a:lnTo>
                  <a:pt x="486" y="5"/>
                </a:lnTo>
                <a:lnTo>
                  <a:pt x="505" y="2"/>
                </a:lnTo>
                <a:lnTo>
                  <a:pt x="523" y="0"/>
                </a:lnTo>
                <a:lnTo>
                  <a:pt x="541" y="0"/>
                </a:lnTo>
                <a:lnTo>
                  <a:pt x="557" y="0"/>
                </a:lnTo>
                <a:lnTo>
                  <a:pt x="575" y="2"/>
                </a:lnTo>
                <a:lnTo>
                  <a:pt x="591" y="5"/>
                </a:lnTo>
                <a:lnTo>
                  <a:pt x="607" y="9"/>
                </a:lnTo>
                <a:lnTo>
                  <a:pt x="621" y="13"/>
                </a:lnTo>
                <a:lnTo>
                  <a:pt x="637" y="18"/>
                </a:lnTo>
                <a:lnTo>
                  <a:pt x="651" y="25"/>
                </a:lnTo>
                <a:lnTo>
                  <a:pt x="664" y="32"/>
                </a:lnTo>
                <a:lnTo>
                  <a:pt x="676" y="39"/>
                </a:lnTo>
                <a:lnTo>
                  <a:pt x="688" y="48"/>
                </a:lnTo>
                <a:lnTo>
                  <a:pt x="701" y="59"/>
                </a:lnTo>
                <a:lnTo>
                  <a:pt x="712" y="70"/>
                </a:lnTo>
                <a:lnTo>
                  <a:pt x="722" y="80"/>
                </a:lnTo>
                <a:lnTo>
                  <a:pt x="731" y="93"/>
                </a:lnTo>
                <a:lnTo>
                  <a:pt x="740" y="105"/>
                </a:lnTo>
                <a:lnTo>
                  <a:pt x="747" y="119"/>
                </a:lnTo>
                <a:lnTo>
                  <a:pt x="754" y="135"/>
                </a:lnTo>
                <a:lnTo>
                  <a:pt x="760" y="150"/>
                </a:lnTo>
                <a:lnTo>
                  <a:pt x="765" y="166"/>
                </a:lnTo>
                <a:lnTo>
                  <a:pt x="770" y="183"/>
                </a:lnTo>
                <a:lnTo>
                  <a:pt x="774" y="201"/>
                </a:lnTo>
                <a:lnTo>
                  <a:pt x="776" y="219"/>
                </a:lnTo>
                <a:lnTo>
                  <a:pt x="777" y="239"/>
                </a:lnTo>
                <a:lnTo>
                  <a:pt x="777" y="258"/>
                </a:lnTo>
                <a:lnTo>
                  <a:pt x="777" y="278"/>
                </a:lnTo>
                <a:lnTo>
                  <a:pt x="776" y="299"/>
                </a:lnTo>
                <a:lnTo>
                  <a:pt x="774" y="319"/>
                </a:lnTo>
                <a:lnTo>
                  <a:pt x="770" y="340"/>
                </a:lnTo>
                <a:lnTo>
                  <a:pt x="760" y="381"/>
                </a:lnTo>
                <a:lnTo>
                  <a:pt x="747" y="422"/>
                </a:lnTo>
                <a:lnTo>
                  <a:pt x="731" y="463"/>
                </a:lnTo>
                <a:lnTo>
                  <a:pt x="712" y="504"/>
                </a:lnTo>
                <a:lnTo>
                  <a:pt x="688" y="543"/>
                </a:lnTo>
                <a:lnTo>
                  <a:pt x="664" y="580"/>
                </a:lnTo>
                <a:lnTo>
                  <a:pt x="637" y="618"/>
                </a:lnTo>
                <a:lnTo>
                  <a:pt x="607" y="653"/>
                </a:lnTo>
                <a:lnTo>
                  <a:pt x="575" y="685"/>
                </a:lnTo>
                <a:lnTo>
                  <a:pt x="541" y="717"/>
                </a:lnTo>
                <a:lnTo>
                  <a:pt x="505" y="744"/>
                </a:lnTo>
                <a:lnTo>
                  <a:pt x="468" y="771"/>
                </a:lnTo>
                <a:lnTo>
                  <a:pt x="429" y="792"/>
                </a:lnTo>
                <a:lnTo>
                  <a:pt x="390" y="812"/>
                </a:lnTo>
                <a:lnTo>
                  <a:pt x="368" y="819"/>
                </a:lnTo>
                <a:lnTo>
                  <a:pt x="349" y="826"/>
                </a:lnTo>
                <a:lnTo>
                  <a:pt x="329" y="831"/>
                </a:lnTo>
                <a:lnTo>
                  <a:pt x="312" y="836"/>
                </a:lnTo>
                <a:lnTo>
                  <a:pt x="292" y="840"/>
                </a:lnTo>
                <a:lnTo>
                  <a:pt x="274" y="842"/>
                </a:lnTo>
                <a:lnTo>
                  <a:pt x="256" y="844"/>
                </a:lnTo>
                <a:lnTo>
                  <a:pt x="239" y="844"/>
                </a:lnTo>
                <a:lnTo>
                  <a:pt x="221" y="844"/>
                </a:lnTo>
                <a:lnTo>
                  <a:pt x="205" y="842"/>
                </a:lnTo>
                <a:lnTo>
                  <a:pt x="187" y="840"/>
                </a:lnTo>
                <a:lnTo>
                  <a:pt x="173" y="836"/>
                </a:lnTo>
                <a:lnTo>
                  <a:pt x="157" y="831"/>
                </a:lnTo>
                <a:lnTo>
                  <a:pt x="143" y="826"/>
                </a:lnTo>
                <a:lnTo>
                  <a:pt x="128" y="820"/>
                </a:lnTo>
                <a:lnTo>
                  <a:pt x="114" y="813"/>
                </a:lnTo>
                <a:lnTo>
                  <a:pt x="102" y="804"/>
                </a:lnTo>
                <a:lnTo>
                  <a:pt x="89" y="796"/>
                </a:lnTo>
                <a:lnTo>
                  <a:pt x="79" y="787"/>
                </a:lnTo>
                <a:lnTo>
                  <a:pt x="66" y="776"/>
                </a:lnTo>
                <a:lnTo>
                  <a:pt x="57" y="764"/>
                </a:lnTo>
                <a:lnTo>
                  <a:pt x="47" y="751"/>
                </a:lnTo>
                <a:lnTo>
                  <a:pt x="39" y="739"/>
                </a:lnTo>
                <a:lnTo>
                  <a:pt x="31" y="724"/>
                </a:lnTo>
                <a:lnTo>
                  <a:pt x="23" y="710"/>
                </a:lnTo>
                <a:lnTo>
                  <a:pt x="18" y="694"/>
                </a:lnTo>
                <a:lnTo>
                  <a:pt x="13" y="678"/>
                </a:lnTo>
                <a:lnTo>
                  <a:pt x="7" y="660"/>
                </a:lnTo>
                <a:lnTo>
                  <a:pt x="6" y="644"/>
                </a:lnTo>
                <a:lnTo>
                  <a:pt x="2" y="625"/>
                </a:lnTo>
                <a:lnTo>
                  <a:pt x="0" y="607"/>
                </a:lnTo>
                <a:lnTo>
                  <a:pt x="0" y="586"/>
                </a:lnTo>
                <a:lnTo>
                  <a:pt x="0" y="566"/>
                </a:lnTo>
                <a:lnTo>
                  <a:pt x="2" y="546"/>
                </a:lnTo>
                <a:lnTo>
                  <a:pt x="6" y="525"/>
                </a:lnTo>
                <a:lnTo>
                  <a:pt x="7" y="506"/>
                </a:lnTo>
                <a:lnTo>
                  <a:pt x="18" y="463"/>
                </a:lnTo>
                <a:lnTo>
                  <a:pt x="31" y="422"/>
                </a:lnTo>
                <a:lnTo>
                  <a:pt x="47" y="381"/>
                </a:lnTo>
                <a:lnTo>
                  <a:pt x="66" y="342"/>
                </a:lnTo>
                <a:lnTo>
                  <a:pt x="89" y="303"/>
                </a:lnTo>
                <a:lnTo>
                  <a:pt x="114" y="263"/>
                </a:lnTo>
                <a:lnTo>
                  <a:pt x="143" y="226"/>
                </a:lnTo>
                <a:lnTo>
                  <a:pt x="173" y="192"/>
                </a:lnTo>
                <a:lnTo>
                  <a:pt x="205" y="159"/>
                </a:lnTo>
                <a:lnTo>
                  <a:pt x="239" y="128"/>
                </a:lnTo>
                <a:lnTo>
                  <a:pt x="274" y="100"/>
                </a:lnTo>
                <a:lnTo>
                  <a:pt x="312" y="75"/>
                </a:lnTo>
                <a:lnTo>
                  <a:pt x="349" y="52"/>
                </a:lnTo>
                <a:lnTo>
                  <a:pt x="390" y="34"/>
                </a:lnTo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2657475" y="3389313"/>
            <a:ext cx="1103313" cy="1590675"/>
          </a:xfrm>
          <a:custGeom>
            <a:avLst/>
            <a:gdLst>
              <a:gd name="T0" fmla="*/ 0 w 777"/>
              <a:gd name="T1" fmla="*/ 329 h 1121"/>
              <a:gd name="T2" fmla="*/ 777 w 777"/>
              <a:gd name="T3" fmla="*/ 0 h 1121"/>
              <a:gd name="T4" fmla="*/ 777 w 777"/>
              <a:gd name="T5" fmla="*/ 792 h 1121"/>
              <a:gd name="T6" fmla="*/ 0 w 777"/>
              <a:gd name="T7" fmla="*/ 1121 h 1121"/>
              <a:gd name="T8" fmla="*/ 0 w 777"/>
              <a:gd name="T9" fmla="*/ 329 h 1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"/>
              <a:gd name="T16" fmla="*/ 0 h 1121"/>
              <a:gd name="T17" fmla="*/ 777 w 777"/>
              <a:gd name="T18" fmla="*/ 1121 h 1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" h="1121">
                <a:moveTo>
                  <a:pt x="0" y="329"/>
                </a:moveTo>
                <a:lnTo>
                  <a:pt x="777" y="0"/>
                </a:lnTo>
                <a:lnTo>
                  <a:pt x="777" y="792"/>
                </a:lnTo>
                <a:lnTo>
                  <a:pt x="0" y="1121"/>
                </a:lnTo>
                <a:lnTo>
                  <a:pt x="0" y="329"/>
                </a:lnTo>
                <a:close/>
              </a:path>
            </a:pathLst>
          </a:custGeom>
          <a:noFill/>
          <a:ln w="952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 flipV="1">
            <a:off x="990600" y="3598863"/>
            <a:ext cx="1828800" cy="1125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1752600" y="2486025"/>
            <a:ext cx="1905000" cy="1171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901700" y="2489200"/>
            <a:ext cx="1103313" cy="1196975"/>
          </a:xfrm>
          <a:custGeom>
            <a:avLst/>
            <a:gdLst>
              <a:gd name="T0" fmla="*/ 409 w 777"/>
              <a:gd name="T1" fmla="*/ 25 h 844"/>
              <a:gd name="T2" fmla="*/ 448 w 777"/>
              <a:gd name="T3" fmla="*/ 13 h 844"/>
              <a:gd name="T4" fmla="*/ 486 w 777"/>
              <a:gd name="T5" fmla="*/ 5 h 844"/>
              <a:gd name="T6" fmla="*/ 523 w 777"/>
              <a:gd name="T7" fmla="*/ 0 h 844"/>
              <a:gd name="T8" fmla="*/ 557 w 777"/>
              <a:gd name="T9" fmla="*/ 0 h 844"/>
              <a:gd name="T10" fmla="*/ 591 w 777"/>
              <a:gd name="T11" fmla="*/ 5 h 844"/>
              <a:gd name="T12" fmla="*/ 621 w 777"/>
              <a:gd name="T13" fmla="*/ 13 h 844"/>
              <a:gd name="T14" fmla="*/ 651 w 777"/>
              <a:gd name="T15" fmla="*/ 25 h 844"/>
              <a:gd name="T16" fmla="*/ 676 w 777"/>
              <a:gd name="T17" fmla="*/ 39 h 844"/>
              <a:gd name="T18" fmla="*/ 701 w 777"/>
              <a:gd name="T19" fmla="*/ 59 h 844"/>
              <a:gd name="T20" fmla="*/ 722 w 777"/>
              <a:gd name="T21" fmla="*/ 80 h 844"/>
              <a:gd name="T22" fmla="*/ 740 w 777"/>
              <a:gd name="T23" fmla="*/ 105 h 844"/>
              <a:gd name="T24" fmla="*/ 754 w 777"/>
              <a:gd name="T25" fmla="*/ 135 h 844"/>
              <a:gd name="T26" fmla="*/ 765 w 777"/>
              <a:gd name="T27" fmla="*/ 166 h 844"/>
              <a:gd name="T28" fmla="*/ 774 w 777"/>
              <a:gd name="T29" fmla="*/ 201 h 844"/>
              <a:gd name="T30" fmla="*/ 777 w 777"/>
              <a:gd name="T31" fmla="*/ 239 h 844"/>
              <a:gd name="T32" fmla="*/ 777 w 777"/>
              <a:gd name="T33" fmla="*/ 278 h 844"/>
              <a:gd name="T34" fmla="*/ 774 w 777"/>
              <a:gd name="T35" fmla="*/ 319 h 844"/>
              <a:gd name="T36" fmla="*/ 760 w 777"/>
              <a:gd name="T37" fmla="*/ 381 h 844"/>
              <a:gd name="T38" fmla="*/ 731 w 777"/>
              <a:gd name="T39" fmla="*/ 463 h 844"/>
              <a:gd name="T40" fmla="*/ 688 w 777"/>
              <a:gd name="T41" fmla="*/ 543 h 844"/>
              <a:gd name="T42" fmla="*/ 637 w 777"/>
              <a:gd name="T43" fmla="*/ 618 h 844"/>
              <a:gd name="T44" fmla="*/ 575 w 777"/>
              <a:gd name="T45" fmla="*/ 685 h 844"/>
              <a:gd name="T46" fmla="*/ 505 w 777"/>
              <a:gd name="T47" fmla="*/ 744 h 844"/>
              <a:gd name="T48" fmla="*/ 429 w 777"/>
              <a:gd name="T49" fmla="*/ 792 h 844"/>
              <a:gd name="T50" fmla="*/ 368 w 777"/>
              <a:gd name="T51" fmla="*/ 819 h 844"/>
              <a:gd name="T52" fmla="*/ 329 w 777"/>
              <a:gd name="T53" fmla="*/ 831 h 844"/>
              <a:gd name="T54" fmla="*/ 292 w 777"/>
              <a:gd name="T55" fmla="*/ 840 h 844"/>
              <a:gd name="T56" fmla="*/ 256 w 777"/>
              <a:gd name="T57" fmla="*/ 844 h 844"/>
              <a:gd name="T58" fmla="*/ 221 w 777"/>
              <a:gd name="T59" fmla="*/ 844 h 844"/>
              <a:gd name="T60" fmla="*/ 187 w 777"/>
              <a:gd name="T61" fmla="*/ 840 h 844"/>
              <a:gd name="T62" fmla="*/ 157 w 777"/>
              <a:gd name="T63" fmla="*/ 831 h 844"/>
              <a:gd name="T64" fmla="*/ 128 w 777"/>
              <a:gd name="T65" fmla="*/ 820 h 844"/>
              <a:gd name="T66" fmla="*/ 102 w 777"/>
              <a:gd name="T67" fmla="*/ 804 h 844"/>
              <a:gd name="T68" fmla="*/ 79 w 777"/>
              <a:gd name="T69" fmla="*/ 787 h 844"/>
              <a:gd name="T70" fmla="*/ 57 w 777"/>
              <a:gd name="T71" fmla="*/ 764 h 844"/>
              <a:gd name="T72" fmla="*/ 39 w 777"/>
              <a:gd name="T73" fmla="*/ 739 h 844"/>
              <a:gd name="T74" fmla="*/ 23 w 777"/>
              <a:gd name="T75" fmla="*/ 710 h 844"/>
              <a:gd name="T76" fmla="*/ 13 w 777"/>
              <a:gd name="T77" fmla="*/ 678 h 844"/>
              <a:gd name="T78" fmla="*/ 6 w 777"/>
              <a:gd name="T79" fmla="*/ 644 h 844"/>
              <a:gd name="T80" fmla="*/ 0 w 777"/>
              <a:gd name="T81" fmla="*/ 607 h 844"/>
              <a:gd name="T82" fmla="*/ 0 w 777"/>
              <a:gd name="T83" fmla="*/ 566 h 844"/>
              <a:gd name="T84" fmla="*/ 6 w 777"/>
              <a:gd name="T85" fmla="*/ 525 h 844"/>
              <a:gd name="T86" fmla="*/ 18 w 777"/>
              <a:gd name="T87" fmla="*/ 463 h 844"/>
              <a:gd name="T88" fmla="*/ 47 w 777"/>
              <a:gd name="T89" fmla="*/ 381 h 844"/>
              <a:gd name="T90" fmla="*/ 89 w 777"/>
              <a:gd name="T91" fmla="*/ 303 h 844"/>
              <a:gd name="T92" fmla="*/ 143 w 777"/>
              <a:gd name="T93" fmla="*/ 226 h 844"/>
              <a:gd name="T94" fmla="*/ 205 w 777"/>
              <a:gd name="T95" fmla="*/ 159 h 844"/>
              <a:gd name="T96" fmla="*/ 274 w 777"/>
              <a:gd name="T97" fmla="*/ 100 h 844"/>
              <a:gd name="T98" fmla="*/ 349 w 777"/>
              <a:gd name="T99" fmla="*/ 52 h 84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77"/>
              <a:gd name="T151" fmla="*/ 0 h 844"/>
              <a:gd name="T152" fmla="*/ 777 w 777"/>
              <a:gd name="T153" fmla="*/ 844 h 84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77" h="844">
                <a:moveTo>
                  <a:pt x="390" y="34"/>
                </a:moveTo>
                <a:lnTo>
                  <a:pt x="409" y="25"/>
                </a:lnTo>
                <a:lnTo>
                  <a:pt x="429" y="18"/>
                </a:lnTo>
                <a:lnTo>
                  <a:pt x="448" y="13"/>
                </a:lnTo>
                <a:lnTo>
                  <a:pt x="468" y="9"/>
                </a:lnTo>
                <a:lnTo>
                  <a:pt x="486" y="5"/>
                </a:lnTo>
                <a:lnTo>
                  <a:pt x="505" y="2"/>
                </a:lnTo>
                <a:lnTo>
                  <a:pt x="523" y="0"/>
                </a:lnTo>
                <a:lnTo>
                  <a:pt x="541" y="0"/>
                </a:lnTo>
                <a:lnTo>
                  <a:pt x="557" y="0"/>
                </a:lnTo>
                <a:lnTo>
                  <a:pt x="575" y="2"/>
                </a:lnTo>
                <a:lnTo>
                  <a:pt x="591" y="5"/>
                </a:lnTo>
                <a:lnTo>
                  <a:pt x="607" y="9"/>
                </a:lnTo>
                <a:lnTo>
                  <a:pt x="621" y="13"/>
                </a:lnTo>
                <a:lnTo>
                  <a:pt x="637" y="18"/>
                </a:lnTo>
                <a:lnTo>
                  <a:pt x="651" y="25"/>
                </a:lnTo>
                <a:lnTo>
                  <a:pt x="664" y="32"/>
                </a:lnTo>
                <a:lnTo>
                  <a:pt x="676" y="39"/>
                </a:lnTo>
                <a:lnTo>
                  <a:pt x="688" y="48"/>
                </a:lnTo>
                <a:lnTo>
                  <a:pt x="701" y="59"/>
                </a:lnTo>
                <a:lnTo>
                  <a:pt x="712" y="70"/>
                </a:lnTo>
                <a:lnTo>
                  <a:pt x="722" y="80"/>
                </a:lnTo>
                <a:lnTo>
                  <a:pt x="731" y="93"/>
                </a:lnTo>
                <a:lnTo>
                  <a:pt x="740" y="105"/>
                </a:lnTo>
                <a:lnTo>
                  <a:pt x="747" y="119"/>
                </a:lnTo>
                <a:lnTo>
                  <a:pt x="754" y="135"/>
                </a:lnTo>
                <a:lnTo>
                  <a:pt x="760" y="150"/>
                </a:lnTo>
                <a:lnTo>
                  <a:pt x="765" y="166"/>
                </a:lnTo>
                <a:lnTo>
                  <a:pt x="770" y="183"/>
                </a:lnTo>
                <a:lnTo>
                  <a:pt x="774" y="201"/>
                </a:lnTo>
                <a:lnTo>
                  <a:pt x="776" y="219"/>
                </a:lnTo>
                <a:lnTo>
                  <a:pt x="777" y="239"/>
                </a:lnTo>
                <a:lnTo>
                  <a:pt x="777" y="258"/>
                </a:lnTo>
                <a:lnTo>
                  <a:pt x="777" y="278"/>
                </a:lnTo>
                <a:lnTo>
                  <a:pt x="776" y="299"/>
                </a:lnTo>
                <a:lnTo>
                  <a:pt x="774" y="319"/>
                </a:lnTo>
                <a:lnTo>
                  <a:pt x="770" y="340"/>
                </a:lnTo>
                <a:lnTo>
                  <a:pt x="760" y="381"/>
                </a:lnTo>
                <a:lnTo>
                  <a:pt x="747" y="422"/>
                </a:lnTo>
                <a:lnTo>
                  <a:pt x="731" y="463"/>
                </a:lnTo>
                <a:lnTo>
                  <a:pt x="712" y="504"/>
                </a:lnTo>
                <a:lnTo>
                  <a:pt x="688" y="543"/>
                </a:lnTo>
                <a:lnTo>
                  <a:pt x="664" y="580"/>
                </a:lnTo>
                <a:lnTo>
                  <a:pt x="637" y="618"/>
                </a:lnTo>
                <a:lnTo>
                  <a:pt x="607" y="653"/>
                </a:lnTo>
                <a:lnTo>
                  <a:pt x="575" y="685"/>
                </a:lnTo>
                <a:lnTo>
                  <a:pt x="541" y="717"/>
                </a:lnTo>
                <a:lnTo>
                  <a:pt x="505" y="744"/>
                </a:lnTo>
                <a:lnTo>
                  <a:pt x="468" y="771"/>
                </a:lnTo>
                <a:lnTo>
                  <a:pt x="429" y="792"/>
                </a:lnTo>
                <a:lnTo>
                  <a:pt x="390" y="812"/>
                </a:lnTo>
                <a:lnTo>
                  <a:pt x="368" y="819"/>
                </a:lnTo>
                <a:lnTo>
                  <a:pt x="349" y="826"/>
                </a:lnTo>
                <a:lnTo>
                  <a:pt x="329" y="831"/>
                </a:lnTo>
                <a:lnTo>
                  <a:pt x="312" y="836"/>
                </a:lnTo>
                <a:lnTo>
                  <a:pt x="292" y="840"/>
                </a:lnTo>
                <a:lnTo>
                  <a:pt x="274" y="842"/>
                </a:lnTo>
                <a:lnTo>
                  <a:pt x="256" y="844"/>
                </a:lnTo>
                <a:lnTo>
                  <a:pt x="239" y="844"/>
                </a:lnTo>
                <a:lnTo>
                  <a:pt x="221" y="844"/>
                </a:lnTo>
                <a:lnTo>
                  <a:pt x="205" y="842"/>
                </a:lnTo>
                <a:lnTo>
                  <a:pt x="187" y="840"/>
                </a:lnTo>
                <a:lnTo>
                  <a:pt x="173" y="836"/>
                </a:lnTo>
                <a:lnTo>
                  <a:pt x="157" y="831"/>
                </a:lnTo>
                <a:lnTo>
                  <a:pt x="143" y="826"/>
                </a:lnTo>
                <a:lnTo>
                  <a:pt x="128" y="820"/>
                </a:lnTo>
                <a:lnTo>
                  <a:pt x="114" y="813"/>
                </a:lnTo>
                <a:lnTo>
                  <a:pt x="102" y="804"/>
                </a:lnTo>
                <a:lnTo>
                  <a:pt x="89" y="796"/>
                </a:lnTo>
                <a:lnTo>
                  <a:pt x="79" y="787"/>
                </a:lnTo>
                <a:lnTo>
                  <a:pt x="66" y="776"/>
                </a:lnTo>
                <a:lnTo>
                  <a:pt x="57" y="764"/>
                </a:lnTo>
                <a:lnTo>
                  <a:pt x="47" y="751"/>
                </a:lnTo>
                <a:lnTo>
                  <a:pt x="39" y="739"/>
                </a:lnTo>
                <a:lnTo>
                  <a:pt x="31" y="724"/>
                </a:lnTo>
                <a:lnTo>
                  <a:pt x="23" y="710"/>
                </a:lnTo>
                <a:lnTo>
                  <a:pt x="18" y="694"/>
                </a:lnTo>
                <a:lnTo>
                  <a:pt x="13" y="678"/>
                </a:lnTo>
                <a:lnTo>
                  <a:pt x="7" y="660"/>
                </a:lnTo>
                <a:lnTo>
                  <a:pt x="6" y="644"/>
                </a:lnTo>
                <a:lnTo>
                  <a:pt x="2" y="625"/>
                </a:lnTo>
                <a:lnTo>
                  <a:pt x="0" y="607"/>
                </a:lnTo>
                <a:lnTo>
                  <a:pt x="0" y="586"/>
                </a:lnTo>
                <a:lnTo>
                  <a:pt x="0" y="566"/>
                </a:lnTo>
                <a:lnTo>
                  <a:pt x="2" y="546"/>
                </a:lnTo>
                <a:lnTo>
                  <a:pt x="6" y="525"/>
                </a:lnTo>
                <a:lnTo>
                  <a:pt x="7" y="506"/>
                </a:lnTo>
                <a:lnTo>
                  <a:pt x="18" y="463"/>
                </a:lnTo>
                <a:lnTo>
                  <a:pt x="31" y="422"/>
                </a:lnTo>
                <a:lnTo>
                  <a:pt x="47" y="381"/>
                </a:lnTo>
                <a:lnTo>
                  <a:pt x="66" y="342"/>
                </a:lnTo>
                <a:lnTo>
                  <a:pt x="89" y="303"/>
                </a:lnTo>
                <a:lnTo>
                  <a:pt x="114" y="263"/>
                </a:lnTo>
                <a:lnTo>
                  <a:pt x="143" y="226"/>
                </a:lnTo>
                <a:lnTo>
                  <a:pt x="173" y="192"/>
                </a:lnTo>
                <a:lnTo>
                  <a:pt x="205" y="159"/>
                </a:lnTo>
                <a:lnTo>
                  <a:pt x="239" y="128"/>
                </a:lnTo>
                <a:lnTo>
                  <a:pt x="274" y="100"/>
                </a:lnTo>
                <a:lnTo>
                  <a:pt x="312" y="75"/>
                </a:lnTo>
                <a:lnTo>
                  <a:pt x="349" y="52"/>
                </a:lnTo>
                <a:lnTo>
                  <a:pt x="390" y="34"/>
                </a:lnTo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 rot="-3468105">
            <a:off x="1068388" y="2992437"/>
            <a:ext cx="130810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1930400" y="2260600"/>
            <a:ext cx="1828800" cy="1125538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850900" y="3822700"/>
            <a:ext cx="1828800" cy="1125538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901700" y="2286000"/>
            <a:ext cx="1103313" cy="1590675"/>
          </a:xfrm>
          <a:custGeom>
            <a:avLst/>
            <a:gdLst>
              <a:gd name="T0" fmla="*/ 0 w 777"/>
              <a:gd name="T1" fmla="*/ 329 h 1121"/>
              <a:gd name="T2" fmla="*/ 777 w 777"/>
              <a:gd name="T3" fmla="*/ 0 h 1121"/>
              <a:gd name="T4" fmla="*/ 777 w 777"/>
              <a:gd name="T5" fmla="*/ 792 h 1121"/>
              <a:gd name="T6" fmla="*/ 0 w 777"/>
              <a:gd name="T7" fmla="*/ 1121 h 1121"/>
              <a:gd name="T8" fmla="*/ 0 w 777"/>
              <a:gd name="T9" fmla="*/ 329 h 1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7"/>
              <a:gd name="T16" fmla="*/ 0 h 1121"/>
              <a:gd name="T17" fmla="*/ 777 w 777"/>
              <a:gd name="T18" fmla="*/ 1121 h 1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7" h="1121">
                <a:moveTo>
                  <a:pt x="0" y="329"/>
                </a:moveTo>
                <a:lnTo>
                  <a:pt x="777" y="0"/>
                </a:lnTo>
                <a:lnTo>
                  <a:pt x="777" y="792"/>
                </a:lnTo>
                <a:lnTo>
                  <a:pt x="0" y="1121"/>
                </a:lnTo>
                <a:lnTo>
                  <a:pt x="0" y="329"/>
                </a:lnTo>
                <a:close/>
              </a:path>
            </a:pathLst>
          </a:custGeom>
          <a:noFill/>
          <a:ln w="952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 flipV="1">
            <a:off x="825500" y="2755900"/>
            <a:ext cx="1828800" cy="1125538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282700" y="49657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>
            <a:off x="5486400" y="1828800"/>
            <a:ext cx="1936750" cy="1133475"/>
          </a:xfrm>
          <a:custGeom>
            <a:avLst/>
            <a:gdLst>
              <a:gd name="T0" fmla="*/ 0 w 1451"/>
              <a:gd name="T1" fmla="*/ 427 h 849"/>
              <a:gd name="T2" fmla="*/ 704 w 1451"/>
              <a:gd name="T3" fmla="*/ 0 h 849"/>
              <a:gd name="T4" fmla="*/ 1451 w 1451"/>
              <a:gd name="T5" fmla="*/ 422 h 849"/>
              <a:gd name="T6" fmla="*/ 747 w 1451"/>
              <a:gd name="T7" fmla="*/ 849 h 849"/>
              <a:gd name="T8" fmla="*/ 0 w 1451"/>
              <a:gd name="T9" fmla="*/ 427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1"/>
              <a:gd name="T16" fmla="*/ 0 h 849"/>
              <a:gd name="T17" fmla="*/ 1451 w 1451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1" h="849">
                <a:moveTo>
                  <a:pt x="0" y="427"/>
                </a:moveTo>
                <a:lnTo>
                  <a:pt x="704" y="0"/>
                </a:lnTo>
                <a:lnTo>
                  <a:pt x="1451" y="422"/>
                </a:lnTo>
                <a:lnTo>
                  <a:pt x="747" y="849"/>
                </a:lnTo>
                <a:lnTo>
                  <a:pt x="0" y="427"/>
                </a:lnTo>
                <a:close/>
              </a:path>
            </a:pathLst>
          </a:custGeom>
          <a:noFill/>
          <a:ln w="952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461000" y="2387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7416800" y="24003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5778500" y="1981200"/>
            <a:ext cx="1357313" cy="793750"/>
          </a:xfrm>
          <a:custGeom>
            <a:avLst/>
            <a:gdLst>
              <a:gd name="T0" fmla="*/ 160 w 1016"/>
              <a:gd name="T1" fmla="*/ 80 h 594"/>
              <a:gd name="T2" fmla="*/ 199 w 1016"/>
              <a:gd name="T3" fmla="*/ 61 h 594"/>
              <a:gd name="T4" fmla="*/ 263 w 1016"/>
              <a:gd name="T5" fmla="*/ 36 h 594"/>
              <a:gd name="T6" fmla="*/ 354 w 1016"/>
              <a:gd name="T7" fmla="*/ 14 h 594"/>
              <a:gd name="T8" fmla="*/ 448 w 1016"/>
              <a:gd name="T9" fmla="*/ 2 h 594"/>
              <a:gd name="T10" fmla="*/ 546 w 1016"/>
              <a:gd name="T11" fmla="*/ 2 h 594"/>
              <a:gd name="T12" fmla="*/ 642 w 1016"/>
              <a:gd name="T13" fmla="*/ 11 h 594"/>
              <a:gd name="T14" fmla="*/ 735 w 1016"/>
              <a:gd name="T15" fmla="*/ 32 h 594"/>
              <a:gd name="T16" fmla="*/ 820 w 1016"/>
              <a:gd name="T17" fmla="*/ 64 h 594"/>
              <a:gd name="T18" fmla="*/ 879 w 1016"/>
              <a:gd name="T19" fmla="*/ 96 h 594"/>
              <a:gd name="T20" fmla="*/ 912 w 1016"/>
              <a:gd name="T21" fmla="*/ 118 h 594"/>
              <a:gd name="T22" fmla="*/ 941 w 1016"/>
              <a:gd name="T23" fmla="*/ 142 h 594"/>
              <a:gd name="T24" fmla="*/ 964 w 1016"/>
              <a:gd name="T25" fmla="*/ 169 h 594"/>
              <a:gd name="T26" fmla="*/ 984 w 1016"/>
              <a:gd name="T27" fmla="*/ 196 h 594"/>
              <a:gd name="T28" fmla="*/ 998 w 1016"/>
              <a:gd name="T29" fmla="*/ 223 h 594"/>
              <a:gd name="T30" fmla="*/ 1008 w 1016"/>
              <a:gd name="T31" fmla="*/ 251 h 594"/>
              <a:gd name="T32" fmla="*/ 1014 w 1016"/>
              <a:gd name="T33" fmla="*/ 279 h 594"/>
              <a:gd name="T34" fmla="*/ 1016 w 1016"/>
              <a:gd name="T35" fmla="*/ 308 h 594"/>
              <a:gd name="T36" fmla="*/ 1012 w 1016"/>
              <a:gd name="T37" fmla="*/ 336 h 594"/>
              <a:gd name="T38" fmla="*/ 1003 w 1016"/>
              <a:gd name="T39" fmla="*/ 365 h 594"/>
              <a:gd name="T40" fmla="*/ 991 w 1016"/>
              <a:gd name="T41" fmla="*/ 392 h 594"/>
              <a:gd name="T42" fmla="*/ 973 w 1016"/>
              <a:gd name="T43" fmla="*/ 418 h 594"/>
              <a:gd name="T44" fmla="*/ 950 w 1016"/>
              <a:gd name="T45" fmla="*/ 445 h 594"/>
              <a:gd name="T46" fmla="*/ 923 w 1016"/>
              <a:gd name="T47" fmla="*/ 470 h 594"/>
              <a:gd name="T48" fmla="*/ 891 w 1016"/>
              <a:gd name="T49" fmla="*/ 493 h 594"/>
              <a:gd name="T50" fmla="*/ 856 w 1016"/>
              <a:gd name="T51" fmla="*/ 516 h 594"/>
              <a:gd name="T52" fmla="*/ 816 w 1016"/>
              <a:gd name="T53" fmla="*/ 536 h 594"/>
              <a:gd name="T54" fmla="*/ 752 w 1016"/>
              <a:gd name="T55" fmla="*/ 559 h 594"/>
              <a:gd name="T56" fmla="*/ 662 w 1016"/>
              <a:gd name="T57" fmla="*/ 582 h 594"/>
              <a:gd name="T58" fmla="*/ 566 w 1016"/>
              <a:gd name="T59" fmla="*/ 593 h 594"/>
              <a:gd name="T60" fmla="*/ 470 w 1016"/>
              <a:gd name="T61" fmla="*/ 594 h 594"/>
              <a:gd name="T62" fmla="*/ 372 w 1016"/>
              <a:gd name="T63" fmla="*/ 584 h 594"/>
              <a:gd name="T64" fmla="*/ 279 w 1016"/>
              <a:gd name="T65" fmla="*/ 562 h 594"/>
              <a:gd name="T66" fmla="*/ 194 w 1016"/>
              <a:gd name="T67" fmla="*/ 530 h 594"/>
              <a:gd name="T68" fmla="*/ 137 w 1016"/>
              <a:gd name="T69" fmla="*/ 500 h 594"/>
              <a:gd name="T70" fmla="*/ 103 w 1016"/>
              <a:gd name="T71" fmla="*/ 477 h 594"/>
              <a:gd name="T72" fmla="*/ 75 w 1016"/>
              <a:gd name="T73" fmla="*/ 452 h 594"/>
              <a:gd name="T74" fmla="*/ 52 w 1016"/>
              <a:gd name="T75" fmla="*/ 427 h 594"/>
              <a:gd name="T76" fmla="*/ 32 w 1016"/>
              <a:gd name="T77" fmla="*/ 400 h 594"/>
              <a:gd name="T78" fmla="*/ 16 w 1016"/>
              <a:gd name="T79" fmla="*/ 372 h 594"/>
              <a:gd name="T80" fmla="*/ 7 w 1016"/>
              <a:gd name="T81" fmla="*/ 345 h 594"/>
              <a:gd name="T82" fmla="*/ 2 w 1016"/>
              <a:gd name="T83" fmla="*/ 317 h 594"/>
              <a:gd name="T84" fmla="*/ 0 w 1016"/>
              <a:gd name="T85" fmla="*/ 288 h 594"/>
              <a:gd name="T86" fmla="*/ 4 w 1016"/>
              <a:gd name="T87" fmla="*/ 260 h 594"/>
              <a:gd name="T88" fmla="*/ 13 w 1016"/>
              <a:gd name="T89" fmla="*/ 231 h 594"/>
              <a:gd name="T90" fmla="*/ 25 w 1016"/>
              <a:gd name="T91" fmla="*/ 203 h 594"/>
              <a:gd name="T92" fmla="*/ 43 w 1016"/>
              <a:gd name="T93" fmla="*/ 176 h 594"/>
              <a:gd name="T94" fmla="*/ 66 w 1016"/>
              <a:gd name="T95" fmla="*/ 150 h 594"/>
              <a:gd name="T96" fmla="*/ 93 w 1016"/>
              <a:gd name="T97" fmla="*/ 125 h 594"/>
              <a:gd name="T98" fmla="*/ 125 w 1016"/>
              <a:gd name="T99" fmla="*/ 102 h 5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16"/>
              <a:gd name="T151" fmla="*/ 0 h 594"/>
              <a:gd name="T152" fmla="*/ 1016 w 1016"/>
              <a:gd name="T153" fmla="*/ 594 h 5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16" h="594">
                <a:moveTo>
                  <a:pt x="141" y="91"/>
                </a:moveTo>
                <a:lnTo>
                  <a:pt x="160" y="80"/>
                </a:lnTo>
                <a:lnTo>
                  <a:pt x="180" y="69"/>
                </a:lnTo>
                <a:lnTo>
                  <a:pt x="199" y="61"/>
                </a:lnTo>
                <a:lnTo>
                  <a:pt x="219" y="52"/>
                </a:lnTo>
                <a:lnTo>
                  <a:pt x="263" y="36"/>
                </a:lnTo>
                <a:lnTo>
                  <a:pt x="308" y="23"/>
                </a:lnTo>
                <a:lnTo>
                  <a:pt x="354" y="14"/>
                </a:lnTo>
                <a:lnTo>
                  <a:pt x="400" y="7"/>
                </a:lnTo>
                <a:lnTo>
                  <a:pt x="448" y="2"/>
                </a:lnTo>
                <a:lnTo>
                  <a:pt x="498" y="0"/>
                </a:lnTo>
                <a:lnTo>
                  <a:pt x="546" y="2"/>
                </a:lnTo>
                <a:lnTo>
                  <a:pt x="596" y="5"/>
                </a:lnTo>
                <a:lnTo>
                  <a:pt x="642" y="11"/>
                </a:lnTo>
                <a:lnTo>
                  <a:pt x="690" y="21"/>
                </a:lnTo>
                <a:lnTo>
                  <a:pt x="735" y="32"/>
                </a:lnTo>
                <a:lnTo>
                  <a:pt x="779" y="46"/>
                </a:lnTo>
                <a:lnTo>
                  <a:pt x="820" y="64"/>
                </a:lnTo>
                <a:lnTo>
                  <a:pt x="859" y="84"/>
                </a:lnTo>
                <a:lnTo>
                  <a:pt x="879" y="96"/>
                </a:lnTo>
                <a:lnTo>
                  <a:pt x="895" y="107"/>
                </a:lnTo>
                <a:lnTo>
                  <a:pt x="912" y="118"/>
                </a:lnTo>
                <a:lnTo>
                  <a:pt x="927" y="130"/>
                </a:lnTo>
                <a:lnTo>
                  <a:pt x="941" y="142"/>
                </a:lnTo>
                <a:lnTo>
                  <a:pt x="953" y="155"/>
                </a:lnTo>
                <a:lnTo>
                  <a:pt x="964" y="169"/>
                </a:lnTo>
                <a:lnTo>
                  <a:pt x="975" y="182"/>
                </a:lnTo>
                <a:lnTo>
                  <a:pt x="984" y="196"/>
                </a:lnTo>
                <a:lnTo>
                  <a:pt x="992" y="208"/>
                </a:lnTo>
                <a:lnTo>
                  <a:pt x="998" y="223"/>
                </a:lnTo>
                <a:lnTo>
                  <a:pt x="1005" y="237"/>
                </a:lnTo>
                <a:lnTo>
                  <a:pt x="1008" y="251"/>
                </a:lnTo>
                <a:lnTo>
                  <a:pt x="1012" y="265"/>
                </a:lnTo>
                <a:lnTo>
                  <a:pt x="1014" y="279"/>
                </a:lnTo>
                <a:lnTo>
                  <a:pt x="1016" y="294"/>
                </a:lnTo>
                <a:lnTo>
                  <a:pt x="1016" y="308"/>
                </a:lnTo>
                <a:lnTo>
                  <a:pt x="1014" y="322"/>
                </a:lnTo>
                <a:lnTo>
                  <a:pt x="1012" y="336"/>
                </a:lnTo>
                <a:lnTo>
                  <a:pt x="1008" y="351"/>
                </a:lnTo>
                <a:lnTo>
                  <a:pt x="1003" y="365"/>
                </a:lnTo>
                <a:lnTo>
                  <a:pt x="998" y="379"/>
                </a:lnTo>
                <a:lnTo>
                  <a:pt x="991" y="392"/>
                </a:lnTo>
                <a:lnTo>
                  <a:pt x="982" y="406"/>
                </a:lnTo>
                <a:lnTo>
                  <a:pt x="973" y="418"/>
                </a:lnTo>
                <a:lnTo>
                  <a:pt x="962" y="432"/>
                </a:lnTo>
                <a:lnTo>
                  <a:pt x="950" y="445"/>
                </a:lnTo>
                <a:lnTo>
                  <a:pt x="937" y="457"/>
                </a:lnTo>
                <a:lnTo>
                  <a:pt x="923" y="470"/>
                </a:lnTo>
                <a:lnTo>
                  <a:pt x="909" y="482"/>
                </a:lnTo>
                <a:lnTo>
                  <a:pt x="891" y="493"/>
                </a:lnTo>
                <a:lnTo>
                  <a:pt x="873" y="505"/>
                </a:lnTo>
                <a:lnTo>
                  <a:pt x="856" y="516"/>
                </a:lnTo>
                <a:lnTo>
                  <a:pt x="836" y="525"/>
                </a:lnTo>
                <a:lnTo>
                  <a:pt x="816" y="536"/>
                </a:lnTo>
                <a:lnTo>
                  <a:pt x="795" y="543"/>
                </a:lnTo>
                <a:lnTo>
                  <a:pt x="752" y="559"/>
                </a:lnTo>
                <a:lnTo>
                  <a:pt x="708" y="571"/>
                </a:lnTo>
                <a:lnTo>
                  <a:pt x="662" y="582"/>
                </a:lnTo>
                <a:lnTo>
                  <a:pt x="615" y="589"/>
                </a:lnTo>
                <a:lnTo>
                  <a:pt x="566" y="593"/>
                </a:lnTo>
                <a:lnTo>
                  <a:pt x="518" y="594"/>
                </a:lnTo>
                <a:lnTo>
                  <a:pt x="470" y="594"/>
                </a:lnTo>
                <a:lnTo>
                  <a:pt x="420" y="591"/>
                </a:lnTo>
                <a:lnTo>
                  <a:pt x="372" y="584"/>
                </a:lnTo>
                <a:lnTo>
                  <a:pt x="326" y="575"/>
                </a:lnTo>
                <a:lnTo>
                  <a:pt x="279" y="562"/>
                </a:lnTo>
                <a:lnTo>
                  <a:pt x="237" y="548"/>
                </a:lnTo>
                <a:lnTo>
                  <a:pt x="194" y="530"/>
                </a:lnTo>
                <a:lnTo>
                  <a:pt x="155" y="511"/>
                </a:lnTo>
                <a:lnTo>
                  <a:pt x="137" y="500"/>
                </a:lnTo>
                <a:lnTo>
                  <a:pt x="119" y="489"/>
                </a:lnTo>
                <a:lnTo>
                  <a:pt x="103" y="477"/>
                </a:lnTo>
                <a:lnTo>
                  <a:pt x="89" y="465"/>
                </a:lnTo>
                <a:lnTo>
                  <a:pt x="75" y="452"/>
                </a:lnTo>
                <a:lnTo>
                  <a:pt x="63" y="440"/>
                </a:lnTo>
                <a:lnTo>
                  <a:pt x="52" y="427"/>
                </a:lnTo>
                <a:lnTo>
                  <a:pt x="41" y="413"/>
                </a:lnTo>
                <a:lnTo>
                  <a:pt x="32" y="400"/>
                </a:lnTo>
                <a:lnTo>
                  <a:pt x="23" y="386"/>
                </a:lnTo>
                <a:lnTo>
                  <a:pt x="16" y="372"/>
                </a:lnTo>
                <a:lnTo>
                  <a:pt x="11" y="360"/>
                </a:lnTo>
                <a:lnTo>
                  <a:pt x="7" y="345"/>
                </a:lnTo>
                <a:lnTo>
                  <a:pt x="4" y="331"/>
                </a:lnTo>
                <a:lnTo>
                  <a:pt x="2" y="317"/>
                </a:lnTo>
                <a:lnTo>
                  <a:pt x="0" y="303"/>
                </a:lnTo>
                <a:lnTo>
                  <a:pt x="0" y="288"/>
                </a:lnTo>
                <a:lnTo>
                  <a:pt x="2" y="274"/>
                </a:lnTo>
                <a:lnTo>
                  <a:pt x="4" y="260"/>
                </a:lnTo>
                <a:lnTo>
                  <a:pt x="7" y="246"/>
                </a:lnTo>
                <a:lnTo>
                  <a:pt x="13" y="231"/>
                </a:lnTo>
                <a:lnTo>
                  <a:pt x="18" y="217"/>
                </a:lnTo>
                <a:lnTo>
                  <a:pt x="25" y="203"/>
                </a:lnTo>
                <a:lnTo>
                  <a:pt x="34" y="190"/>
                </a:lnTo>
                <a:lnTo>
                  <a:pt x="43" y="176"/>
                </a:lnTo>
                <a:lnTo>
                  <a:pt x="54" y="164"/>
                </a:lnTo>
                <a:lnTo>
                  <a:pt x="66" y="150"/>
                </a:lnTo>
                <a:lnTo>
                  <a:pt x="79" y="137"/>
                </a:lnTo>
                <a:lnTo>
                  <a:pt x="93" y="125"/>
                </a:lnTo>
                <a:lnTo>
                  <a:pt x="107" y="114"/>
                </a:lnTo>
                <a:lnTo>
                  <a:pt x="125" y="102"/>
                </a:lnTo>
                <a:lnTo>
                  <a:pt x="141" y="91"/>
                </a:lnTo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765800" y="23749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7137400" y="2400300"/>
            <a:ext cx="0" cy="199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5816600" y="3810000"/>
            <a:ext cx="1295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6464300" y="2946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336" name="Group 26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13347" name="Oval 27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3348" name="Text Box 28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3337" name="Text Box 29"/>
          <p:cNvSpPr txBox="1">
            <a:spLocks noChangeArrowheads="1"/>
          </p:cNvSpPr>
          <p:nvPr/>
        </p:nvSpPr>
        <p:spPr bwMode="auto">
          <a:xfrm>
            <a:off x="533400" y="5334000"/>
            <a:ext cx="342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CYLINDER LYING ON H.P.</a:t>
            </a:r>
          </a:p>
        </p:txBody>
      </p:sp>
      <p:sp>
        <p:nvSpPr>
          <p:cNvPr id="13338" name="Text Box 30"/>
          <p:cNvSpPr txBox="1">
            <a:spLocks noChangeArrowheads="1"/>
          </p:cNvSpPr>
          <p:nvPr/>
        </p:nvSpPr>
        <p:spPr bwMode="auto">
          <a:xfrm>
            <a:off x="4495800" y="1066800"/>
            <a:ext cx="393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CYLINDER STANDING ON H.P.</a:t>
            </a:r>
          </a:p>
        </p:txBody>
      </p:sp>
    </p:spTree>
    <p:extLst>
      <p:ext uri="{BB962C8B-B14F-4D97-AF65-F5344CB8AC3E}">
        <p14:creationId xmlns:p14="http://schemas.microsoft.com/office/powerpoint/2010/main" val="40199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778125" y="3181350"/>
            <a:ext cx="1000125" cy="1768475"/>
          </a:xfrm>
          <a:custGeom>
            <a:avLst/>
            <a:gdLst>
              <a:gd name="T0" fmla="*/ 0 w 630"/>
              <a:gd name="T1" fmla="*/ 318 h 1114"/>
              <a:gd name="T2" fmla="*/ 630 w 630"/>
              <a:gd name="T3" fmla="*/ 0 h 1114"/>
              <a:gd name="T4" fmla="*/ 630 w 630"/>
              <a:gd name="T5" fmla="*/ 796 h 1114"/>
              <a:gd name="T6" fmla="*/ 0 w 630"/>
              <a:gd name="T7" fmla="*/ 1114 h 1114"/>
              <a:gd name="T8" fmla="*/ 0 w 630"/>
              <a:gd name="T9" fmla="*/ 318 h 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0"/>
              <a:gd name="T16" fmla="*/ 0 h 1114"/>
              <a:gd name="T17" fmla="*/ 630 w 630"/>
              <a:gd name="T18" fmla="*/ 1114 h 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0" h="1114">
                <a:moveTo>
                  <a:pt x="0" y="318"/>
                </a:moveTo>
                <a:lnTo>
                  <a:pt x="630" y="0"/>
                </a:lnTo>
                <a:lnTo>
                  <a:pt x="630" y="796"/>
                </a:lnTo>
                <a:lnTo>
                  <a:pt x="0" y="1114"/>
                </a:lnTo>
                <a:lnTo>
                  <a:pt x="0" y="318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 rot="-178561" flipH="1" flipV="1">
            <a:off x="2786063" y="3802063"/>
            <a:ext cx="1000125" cy="922337"/>
          </a:xfrm>
          <a:custGeom>
            <a:avLst/>
            <a:gdLst>
              <a:gd name="T0" fmla="*/ 314 w 630"/>
              <a:gd name="T1" fmla="*/ 422 h 581"/>
              <a:gd name="T2" fmla="*/ 0 w 630"/>
              <a:gd name="T3" fmla="*/ 581 h 581"/>
              <a:gd name="T4" fmla="*/ 2 w 630"/>
              <a:gd name="T5" fmla="*/ 541 h 581"/>
              <a:gd name="T6" fmla="*/ 5 w 630"/>
              <a:gd name="T7" fmla="*/ 500 h 581"/>
              <a:gd name="T8" fmla="*/ 14 w 630"/>
              <a:gd name="T9" fmla="*/ 457 h 581"/>
              <a:gd name="T10" fmla="*/ 25 w 630"/>
              <a:gd name="T11" fmla="*/ 416 h 581"/>
              <a:gd name="T12" fmla="*/ 38 w 630"/>
              <a:gd name="T13" fmla="*/ 377 h 581"/>
              <a:gd name="T14" fmla="*/ 54 w 630"/>
              <a:gd name="T15" fmla="*/ 336 h 581"/>
              <a:gd name="T16" fmla="*/ 72 w 630"/>
              <a:gd name="T17" fmla="*/ 297 h 581"/>
              <a:gd name="T18" fmla="*/ 93 w 630"/>
              <a:gd name="T19" fmla="*/ 259 h 581"/>
              <a:gd name="T20" fmla="*/ 114 w 630"/>
              <a:gd name="T21" fmla="*/ 222 h 581"/>
              <a:gd name="T22" fmla="*/ 139 w 630"/>
              <a:gd name="T23" fmla="*/ 188 h 581"/>
              <a:gd name="T24" fmla="*/ 164 w 630"/>
              <a:gd name="T25" fmla="*/ 155 h 581"/>
              <a:gd name="T26" fmla="*/ 193 w 630"/>
              <a:gd name="T27" fmla="*/ 125 h 581"/>
              <a:gd name="T28" fmla="*/ 221 w 630"/>
              <a:gd name="T29" fmla="*/ 97 h 581"/>
              <a:gd name="T30" fmla="*/ 252 w 630"/>
              <a:gd name="T31" fmla="*/ 72 h 581"/>
              <a:gd name="T32" fmla="*/ 282 w 630"/>
              <a:gd name="T33" fmla="*/ 50 h 581"/>
              <a:gd name="T34" fmla="*/ 314 w 630"/>
              <a:gd name="T35" fmla="*/ 32 h 581"/>
              <a:gd name="T36" fmla="*/ 330 w 630"/>
              <a:gd name="T37" fmla="*/ 23 h 581"/>
              <a:gd name="T38" fmla="*/ 346 w 630"/>
              <a:gd name="T39" fmla="*/ 18 h 581"/>
              <a:gd name="T40" fmla="*/ 363 w 630"/>
              <a:gd name="T41" fmla="*/ 13 h 581"/>
              <a:gd name="T42" fmla="*/ 379 w 630"/>
              <a:gd name="T43" fmla="*/ 7 h 581"/>
              <a:gd name="T44" fmla="*/ 393 w 630"/>
              <a:gd name="T45" fmla="*/ 4 h 581"/>
              <a:gd name="T46" fmla="*/ 409 w 630"/>
              <a:gd name="T47" fmla="*/ 2 h 581"/>
              <a:gd name="T48" fmla="*/ 423 w 630"/>
              <a:gd name="T49" fmla="*/ 0 h 581"/>
              <a:gd name="T50" fmla="*/ 438 w 630"/>
              <a:gd name="T51" fmla="*/ 0 h 581"/>
              <a:gd name="T52" fmla="*/ 452 w 630"/>
              <a:gd name="T53" fmla="*/ 2 h 581"/>
              <a:gd name="T54" fmla="*/ 464 w 630"/>
              <a:gd name="T55" fmla="*/ 4 h 581"/>
              <a:gd name="T56" fmla="*/ 479 w 630"/>
              <a:gd name="T57" fmla="*/ 5 h 581"/>
              <a:gd name="T58" fmla="*/ 491 w 630"/>
              <a:gd name="T59" fmla="*/ 9 h 581"/>
              <a:gd name="T60" fmla="*/ 504 w 630"/>
              <a:gd name="T61" fmla="*/ 14 h 581"/>
              <a:gd name="T62" fmla="*/ 514 w 630"/>
              <a:gd name="T63" fmla="*/ 20 h 581"/>
              <a:gd name="T64" fmla="*/ 527 w 630"/>
              <a:gd name="T65" fmla="*/ 27 h 581"/>
              <a:gd name="T66" fmla="*/ 537 w 630"/>
              <a:gd name="T67" fmla="*/ 34 h 581"/>
              <a:gd name="T68" fmla="*/ 548 w 630"/>
              <a:gd name="T69" fmla="*/ 43 h 581"/>
              <a:gd name="T70" fmla="*/ 557 w 630"/>
              <a:gd name="T71" fmla="*/ 52 h 581"/>
              <a:gd name="T72" fmla="*/ 568 w 630"/>
              <a:gd name="T73" fmla="*/ 61 h 581"/>
              <a:gd name="T74" fmla="*/ 577 w 630"/>
              <a:gd name="T75" fmla="*/ 72 h 581"/>
              <a:gd name="T76" fmla="*/ 584 w 630"/>
              <a:gd name="T77" fmla="*/ 84 h 581"/>
              <a:gd name="T78" fmla="*/ 591 w 630"/>
              <a:gd name="T79" fmla="*/ 97 h 581"/>
              <a:gd name="T80" fmla="*/ 598 w 630"/>
              <a:gd name="T81" fmla="*/ 109 h 581"/>
              <a:gd name="T82" fmla="*/ 605 w 630"/>
              <a:gd name="T83" fmla="*/ 123 h 581"/>
              <a:gd name="T84" fmla="*/ 616 w 630"/>
              <a:gd name="T85" fmla="*/ 154 h 581"/>
              <a:gd name="T86" fmla="*/ 623 w 630"/>
              <a:gd name="T87" fmla="*/ 188 h 581"/>
              <a:gd name="T88" fmla="*/ 629 w 630"/>
              <a:gd name="T89" fmla="*/ 223 h 581"/>
              <a:gd name="T90" fmla="*/ 630 w 630"/>
              <a:gd name="T91" fmla="*/ 263 h 581"/>
              <a:gd name="T92" fmla="*/ 314 w 630"/>
              <a:gd name="T93" fmla="*/ 422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30"/>
              <a:gd name="T142" fmla="*/ 0 h 581"/>
              <a:gd name="T143" fmla="*/ 630 w 630"/>
              <a:gd name="T144" fmla="*/ 581 h 58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30" h="581">
                <a:moveTo>
                  <a:pt x="314" y="422"/>
                </a:moveTo>
                <a:lnTo>
                  <a:pt x="0" y="581"/>
                </a:lnTo>
                <a:lnTo>
                  <a:pt x="2" y="541"/>
                </a:lnTo>
                <a:lnTo>
                  <a:pt x="5" y="500"/>
                </a:lnTo>
                <a:lnTo>
                  <a:pt x="14" y="457"/>
                </a:lnTo>
                <a:lnTo>
                  <a:pt x="25" y="416"/>
                </a:lnTo>
                <a:lnTo>
                  <a:pt x="38" y="377"/>
                </a:lnTo>
                <a:lnTo>
                  <a:pt x="54" y="336"/>
                </a:lnTo>
                <a:lnTo>
                  <a:pt x="72" y="297"/>
                </a:lnTo>
                <a:lnTo>
                  <a:pt x="93" y="259"/>
                </a:lnTo>
                <a:lnTo>
                  <a:pt x="114" y="222"/>
                </a:lnTo>
                <a:lnTo>
                  <a:pt x="139" y="188"/>
                </a:lnTo>
                <a:lnTo>
                  <a:pt x="164" y="155"/>
                </a:lnTo>
                <a:lnTo>
                  <a:pt x="193" y="125"/>
                </a:lnTo>
                <a:lnTo>
                  <a:pt x="221" y="97"/>
                </a:lnTo>
                <a:lnTo>
                  <a:pt x="252" y="72"/>
                </a:lnTo>
                <a:lnTo>
                  <a:pt x="282" y="50"/>
                </a:lnTo>
                <a:lnTo>
                  <a:pt x="314" y="32"/>
                </a:lnTo>
                <a:lnTo>
                  <a:pt x="330" y="23"/>
                </a:lnTo>
                <a:lnTo>
                  <a:pt x="346" y="18"/>
                </a:lnTo>
                <a:lnTo>
                  <a:pt x="363" y="13"/>
                </a:lnTo>
                <a:lnTo>
                  <a:pt x="379" y="7"/>
                </a:lnTo>
                <a:lnTo>
                  <a:pt x="393" y="4"/>
                </a:lnTo>
                <a:lnTo>
                  <a:pt x="409" y="2"/>
                </a:lnTo>
                <a:lnTo>
                  <a:pt x="423" y="0"/>
                </a:lnTo>
                <a:lnTo>
                  <a:pt x="438" y="0"/>
                </a:lnTo>
                <a:lnTo>
                  <a:pt x="452" y="2"/>
                </a:lnTo>
                <a:lnTo>
                  <a:pt x="464" y="4"/>
                </a:lnTo>
                <a:lnTo>
                  <a:pt x="479" y="5"/>
                </a:lnTo>
                <a:lnTo>
                  <a:pt x="491" y="9"/>
                </a:lnTo>
                <a:lnTo>
                  <a:pt x="504" y="14"/>
                </a:lnTo>
                <a:lnTo>
                  <a:pt x="514" y="20"/>
                </a:lnTo>
                <a:lnTo>
                  <a:pt x="527" y="27"/>
                </a:lnTo>
                <a:lnTo>
                  <a:pt x="537" y="34"/>
                </a:lnTo>
                <a:lnTo>
                  <a:pt x="548" y="43"/>
                </a:lnTo>
                <a:lnTo>
                  <a:pt x="557" y="52"/>
                </a:lnTo>
                <a:lnTo>
                  <a:pt x="568" y="61"/>
                </a:lnTo>
                <a:lnTo>
                  <a:pt x="577" y="72"/>
                </a:lnTo>
                <a:lnTo>
                  <a:pt x="584" y="84"/>
                </a:lnTo>
                <a:lnTo>
                  <a:pt x="591" y="97"/>
                </a:lnTo>
                <a:lnTo>
                  <a:pt x="598" y="109"/>
                </a:lnTo>
                <a:lnTo>
                  <a:pt x="605" y="123"/>
                </a:lnTo>
                <a:lnTo>
                  <a:pt x="616" y="154"/>
                </a:lnTo>
                <a:lnTo>
                  <a:pt x="623" y="188"/>
                </a:lnTo>
                <a:lnTo>
                  <a:pt x="629" y="223"/>
                </a:lnTo>
                <a:lnTo>
                  <a:pt x="630" y="263"/>
                </a:lnTo>
                <a:lnTo>
                  <a:pt x="314" y="422"/>
                </a:lnTo>
                <a:close/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76463" y="49466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771775" y="3505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2773363" y="4279900"/>
            <a:ext cx="1341437" cy="658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4625" y="3786188"/>
            <a:ext cx="2547938" cy="1243012"/>
            <a:chOff x="3310" y="2001"/>
            <a:chExt cx="1605" cy="783"/>
          </a:xfrm>
        </p:grpSpPr>
        <p:sp>
          <p:nvSpPr>
            <p:cNvPr id="14372" name="Freeform 8"/>
            <p:cNvSpPr>
              <a:spLocks/>
            </p:cNvSpPr>
            <p:nvPr/>
          </p:nvSpPr>
          <p:spPr bwMode="auto">
            <a:xfrm>
              <a:off x="3513" y="2001"/>
              <a:ext cx="1201" cy="770"/>
            </a:xfrm>
            <a:custGeom>
              <a:avLst/>
              <a:gdLst>
                <a:gd name="T0" fmla="*/ 0 w 1201"/>
                <a:gd name="T1" fmla="*/ 374 h 770"/>
                <a:gd name="T2" fmla="*/ 558 w 1201"/>
                <a:gd name="T3" fmla="*/ 0 h 770"/>
                <a:gd name="T4" fmla="*/ 1201 w 1201"/>
                <a:gd name="T5" fmla="*/ 397 h 770"/>
                <a:gd name="T6" fmla="*/ 640 w 1201"/>
                <a:gd name="T7" fmla="*/ 770 h 770"/>
                <a:gd name="T8" fmla="*/ 0 w 1201"/>
                <a:gd name="T9" fmla="*/ 374 h 7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1"/>
                <a:gd name="T16" fmla="*/ 0 h 770"/>
                <a:gd name="T17" fmla="*/ 1201 w 1201"/>
                <a:gd name="T18" fmla="*/ 770 h 7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1" h="770">
                  <a:moveTo>
                    <a:pt x="0" y="374"/>
                  </a:moveTo>
                  <a:lnTo>
                    <a:pt x="558" y="0"/>
                  </a:lnTo>
                  <a:lnTo>
                    <a:pt x="1201" y="397"/>
                  </a:lnTo>
                  <a:lnTo>
                    <a:pt x="640" y="770"/>
                  </a:lnTo>
                  <a:lnTo>
                    <a:pt x="0" y="374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Freeform 9"/>
            <p:cNvSpPr>
              <a:spLocks/>
            </p:cNvSpPr>
            <p:nvPr/>
          </p:nvSpPr>
          <p:spPr bwMode="auto">
            <a:xfrm>
              <a:off x="3696" y="2112"/>
              <a:ext cx="702" cy="457"/>
            </a:xfrm>
            <a:custGeom>
              <a:avLst/>
              <a:gdLst>
                <a:gd name="T0" fmla="*/ 422 w 702"/>
                <a:gd name="T1" fmla="*/ 270 h 457"/>
                <a:gd name="T2" fmla="*/ 142 w 702"/>
                <a:gd name="T3" fmla="*/ 457 h 457"/>
                <a:gd name="T4" fmla="*/ 111 w 702"/>
                <a:gd name="T5" fmla="*/ 436 h 457"/>
                <a:gd name="T6" fmla="*/ 84 w 702"/>
                <a:gd name="T7" fmla="*/ 414 h 457"/>
                <a:gd name="T8" fmla="*/ 61 w 702"/>
                <a:gd name="T9" fmla="*/ 391 h 457"/>
                <a:gd name="T10" fmla="*/ 42 w 702"/>
                <a:gd name="T11" fmla="*/ 366 h 457"/>
                <a:gd name="T12" fmla="*/ 33 w 702"/>
                <a:gd name="T13" fmla="*/ 354 h 457"/>
                <a:gd name="T14" fmla="*/ 25 w 702"/>
                <a:gd name="T15" fmla="*/ 341 h 457"/>
                <a:gd name="T16" fmla="*/ 20 w 702"/>
                <a:gd name="T17" fmla="*/ 329 h 457"/>
                <a:gd name="T18" fmla="*/ 15 w 702"/>
                <a:gd name="T19" fmla="*/ 316 h 457"/>
                <a:gd name="T20" fmla="*/ 9 w 702"/>
                <a:gd name="T21" fmla="*/ 304 h 457"/>
                <a:gd name="T22" fmla="*/ 6 w 702"/>
                <a:gd name="T23" fmla="*/ 291 h 457"/>
                <a:gd name="T24" fmla="*/ 4 w 702"/>
                <a:gd name="T25" fmla="*/ 277 h 457"/>
                <a:gd name="T26" fmla="*/ 2 w 702"/>
                <a:gd name="T27" fmla="*/ 264 h 457"/>
                <a:gd name="T28" fmla="*/ 0 w 702"/>
                <a:gd name="T29" fmla="*/ 252 h 457"/>
                <a:gd name="T30" fmla="*/ 0 w 702"/>
                <a:gd name="T31" fmla="*/ 239 h 457"/>
                <a:gd name="T32" fmla="*/ 2 w 702"/>
                <a:gd name="T33" fmla="*/ 225 h 457"/>
                <a:gd name="T34" fmla="*/ 4 w 702"/>
                <a:gd name="T35" fmla="*/ 213 h 457"/>
                <a:gd name="T36" fmla="*/ 8 w 702"/>
                <a:gd name="T37" fmla="*/ 200 h 457"/>
                <a:gd name="T38" fmla="*/ 11 w 702"/>
                <a:gd name="T39" fmla="*/ 188 h 457"/>
                <a:gd name="T40" fmla="*/ 17 w 702"/>
                <a:gd name="T41" fmla="*/ 175 h 457"/>
                <a:gd name="T42" fmla="*/ 24 w 702"/>
                <a:gd name="T43" fmla="*/ 164 h 457"/>
                <a:gd name="T44" fmla="*/ 31 w 702"/>
                <a:gd name="T45" fmla="*/ 152 h 457"/>
                <a:gd name="T46" fmla="*/ 38 w 702"/>
                <a:gd name="T47" fmla="*/ 139 h 457"/>
                <a:gd name="T48" fmla="*/ 47 w 702"/>
                <a:gd name="T49" fmla="*/ 129 h 457"/>
                <a:gd name="T50" fmla="*/ 58 w 702"/>
                <a:gd name="T51" fmla="*/ 118 h 457"/>
                <a:gd name="T52" fmla="*/ 68 w 702"/>
                <a:gd name="T53" fmla="*/ 105 h 457"/>
                <a:gd name="T54" fmla="*/ 81 w 702"/>
                <a:gd name="T55" fmla="*/ 97 h 457"/>
                <a:gd name="T56" fmla="*/ 93 w 702"/>
                <a:gd name="T57" fmla="*/ 86 h 457"/>
                <a:gd name="T58" fmla="*/ 108 w 702"/>
                <a:gd name="T59" fmla="*/ 75 h 457"/>
                <a:gd name="T60" fmla="*/ 138 w 702"/>
                <a:gd name="T61" fmla="*/ 57 h 457"/>
                <a:gd name="T62" fmla="*/ 170 w 702"/>
                <a:gd name="T63" fmla="*/ 41 h 457"/>
                <a:gd name="T64" fmla="*/ 204 w 702"/>
                <a:gd name="T65" fmla="*/ 29 h 457"/>
                <a:gd name="T66" fmla="*/ 241 w 702"/>
                <a:gd name="T67" fmla="*/ 18 h 457"/>
                <a:gd name="T68" fmla="*/ 279 w 702"/>
                <a:gd name="T69" fmla="*/ 11 h 457"/>
                <a:gd name="T70" fmla="*/ 318 w 702"/>
                <a:gd name="T71" fmla="*/ 5 h 457"/>
                <a:gd name="T72" fmla="*/ 358 w 702"/>
                <a:gd name="T73" fmla="*/ 2 h 457"/>
                <a:gd name="T74" fmla="*/ 397 w 702"/>
                <a:gd name="T75" fmla="*/ 0 h 457"/>
                <a:gd name="T76" fmla="*/ 438 w 702"/>
                <a:gd name="T77" fmla="*/ 2 h 457"/>
                <a:gd name="T78" fmla="*/ 479 w 702"/>
                <a:gd name="T79" fmla="*/ 7 h 457"/>
                <a:gd name="T80" fmla="*/ 518 w 702"/>
                <a:gd name="T81" fmla="*/ 13 h 457"/>
                <a:gd name="T82" fmla="*/ 557 w 702"/>
                <a:gd name="T83" fmla="*/ 23 h 457"/>
                <a:gd name="T84" fmla="*/ 597 w 702"/>
                <a:gd name="T85" fmla="*/ 34 h 457"/>
                <a:gd name="T86" fmla="*/ 632 w 702"/>
                <a:gd name="T87" fmla="*/ 48 h 457"/>
                <a:gd name="T88" fmla="*/ 668 w 702"/>
                <a:gd name="T89" fmla="*/ 64 h 457"/>
                <a:gd name="T90" fmla="*/ 702 w 702"/>
                <a:gd name="T91" fmla="*/ 84 h 457"/>
                <a:gd name="T92" fmla="*/ 422 w 702"/>
                <a:gd name="T93" fmla="*/ 270 h 4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02"/>
                <a:gd name="T142" fmla="*/ 0 h 457"/>
                <a:gd name="T143" fmla="*/ 702 w 702"/>
                <a:gd name="T144" fmla="*/ 457 h 45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02" h="457">
                  <a:moveTo>
                    <a:pt x="422" y="270"/>
                  </a:moveTo>
                  <a:lnTo>
                    <a:pt x="142" y="457"/>
                  </a:lnTo>
                  <a:lnTo>
                    <a:pt x="111" y="436"/>
                  </a:lnTo>
                  <a:lnTo>
                    <a:pt x="84" y="414"/>
                  </a:lnTo>
                  <a:lnTo>
                    <a:pt x="61" y="391"/>
                  </a:lnTo>
                  <a:lnTo>
                    <a:pt x="42" y="366"/>
                  </a:lnTo>
                  <a:lnTo>
                    <a:pt x="33" y="354"/>
                  </a:lnTo>
                  <a:lnTo>
                    <a:pt x="25" y="341"/>
                  </a:lnTo>
                  <a:lnTo>
                    <a:pt x="20" y="329"/>
                  </a:lnTo>
                  <a:lnTo>
                    <a:pt x="15" y="316"/>
                  </a:lnTo>
                  <a:lnTo>
                    <a:pt x="9" y="304"/>
                  </a:lnTo>
                  <a:lnTo>
                    <a:pt x="6" y="291"/>
                  </a:lnTo>
                  <a:lnTo>
                    <a:pt x="4" y="277"/>
                  </a:lnTo>
                  <a:lnTo>
                    <a:pt x="2" y="264"/>
                  </a:lnTo>
                  <a:lnTo>
                    <a:pt x="0" y="252"/>
                  </a:lnTo>
                  <a:lnTo>
                    <a:pt x="0" y="239"/>
                  </a:lnTo>
                  <a:lnTo>
                    <a:pt x="2" y="225"/>
                  </a:lnTo>
                  <a:lnTo>
                    <a:pt x="4" y="213"/>
                  </a:lnTo>
                  <a:lnTo>
                    <a:pt x="8" y="200"/>
                  </a:lnTo>
                  <a:lnTo>
                    <a:pt x="11" y="188"/>
                  </a:lnTo>
                  <a:lnTo>
                    <a:pt x="17" y="175"/>
                  </a:lnTo>
                  <a:lnTo>
                    <a:pt x="24" y="164"/>
                  </a:lnTo>
                  <a:lnTo>
                    <a:pt x="31" y="152"/>
                  </a:lnTo>
                  <a:lnTo>
                    <a:pt x="38" y="139"/>
                  </a:lnTo>
                  <a:lnTo>
                    <a:pt x="47" y="129"/>
                  </a:lnTo>
                  <a:lnTo>
                    <a:pt x="58" y="118"/>
                  </a:lnTo>
                  <a:lnTo>
                    <a:pt x="68" y="105"/>
                  </a:lnTo>
                  <a:lnTo>
                    <a:pt x="81" y="97"/>
                  </a:lnTo>
                  <a:lnTo>
                    <a:pt x="93" y="86"/>
                  </a:lnTo>
                  <a:lnTo>
                    <a:pt x="108" y="75"/>
                  </a:lnTo>
                  <a:lnTo>
                    <a:pt x="138" y="57"/>
                  </a:lnTo>
                  <a:lnTo>
                    <a:pt x="170" y="41"/>
                  </a:lnTo>
                  <a:lnTo>
                    <a:pt x="204" y="29"/>
                  </a:lnTo>
                  <a:lnTo>
                    <a:pt x="241" y="18"/>
                  </a:lnTo>
                  <a:lnTo>
                    <a:pt x="279" y="11"/>
                  </a:lnTo>
                  <a:lnTo>
                    <a:pt x="318" y="5"/>
                  </a:lnTo>
                  <a:lnTo>
                    <a:pt x="358" y="2"/>
                  </a:lnTo>
                  <a:lnTo>
                    <a:pt x="397" y="0"/>
                  </a:lnTo>
                  <a:lnTo>
                    <a:pt x="438" y="2"/>
                  </a:lnTo>
                  <a:lnTo>
                    <a:pt x="479" y="7"/>
                  </a:lnTo>
                  <a:lnTo>
                    <a:pt x="518" y="13"/>
                  </a:lnTo>
                  <a:lnTo>
                    <a:pt x="557" y="23"/>
                  </a:lnTo>
                  <a:lnTo>
                    <a:pt x="597" y="34"/>
                  </a:lnTo>
                  <a:lnTo>
                    <a:pt x="632" y="48"/>
                  </a:lnTo>
                  <a:lnTo>
                    <a:pt x="668" y="64"/>
                  </a:lnTo>
                  <a:lnTo>
                    <a:pt x="702" y="84"/>
                  </a:lnTo>
                  <a:lnTo>
                    <a:pt x="422" y="270"/>
                  </a:lnTo>
                </a:path>
              </a:pathLst>
            </a:custGeom>
            <a:noFill/>
            <a:ln w="28575" cmpd="sng">
              <a:solidFill>
                <a:srgbClr val="1F1A1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74" name="Group 10"/>
            <p:cNvGrpSpPr>
              <a:grpSpLocks/>
            </p:cNvGrpSpPr>
            <p:nvPr/>
          </p:nvGrpSpPr>
          <p:grpSpPr bwMode="auto">
            <a:xfrm>
              <a:off x="3310" y="2249"/>
              <a:ext cx="1605" cy="528"/>
              <a:chOff x="4011" y="3690"/>
              <a:chExt cx="1605" cy="528"/>
            </a:xfrm>
          </p:grpSpPr>
          <p:sp>
            <p:nvSpPr>
              <p:cNvPr id="14376" name="Line 11"/>
              <p:cNvSpPr>
                <a:spLocks noChangeShapeType="1"/>
              </p:cNvSpPr>
              <p:nvPr/>
            </p:nvSpPr>
            <p:spPr bwMode="auto">
              <a:xfrm flipV="1">
                <a:off x="4852" y="3725"/>
                <a:ext cx="764" cy="4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7" name="Line 12"/>
              <p:cNvSpPr>
                <a:spLocks noChangeShapeType="1"/>
              </p:cNvSpPr>
              <p:nvPr/>
            </p:nvSpPr>
            <p:spPr bwMode="auto">
              <a:xfrm>
                <a:off x="4011" y="3690"/>
                <a:ext cx="841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75" name="Line 13"/>
            <p:cNvSpPr>
              <a:spLocks noChangeShapeType="1"/>
            </p:cNvSpPr>
            <p:nvPr/>
          </p:nvSpPr>
          <p:spPr bwMode="auto">
            <a:xfrm>
              <a:off x="3696" y="27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762000" y="37338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1701800" y="19558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723900" y="24892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762000" y="1981200"/>
            <a:ext cx="1000125" cy="1768475"/>
          </a:xfrm>
          <a:custGeom>
            <a:avLst/>
            <a:gdLst>
              <a:gd name="T0" fmla="*/ 0 w 630"/>
              <a:gd name="T1" fmla="*/ 318 h 1114"/>
              <a:gd name="T2" fmla="*/ 630 w 630"/>
              <a:gd name="T3" fmla="*/ 0 h 1114"/>
              <a:gd name="T4" fmla="*/ 630 w 630"/>
              <a:gd name="T5" fmla="*/ 796 h 1114"/>
              <a:gd name="T6" fmla="*/ 0 w 630"/>
              <a:gd name="T7" fmla="*/ 1114 h 1114"/>
              <a:gd name="T8" fmla="*/ 0 w 630"/>
              <a:gd name="T9" fmla="*/ 318 h 1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0"/>
              <a:gd name="T16" fmla="*/ 0 h 1114"/>
              <a:gd name="T17" fmla="*/ 630 w 630"/>
              <a:gd name="T18" fmla="*/ 1114 h 1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0" h="1114">
                <a:moveTo>
                  <a:pt x="0" y="318"/>
                </a:moveTo>
                <a:lnTo>
                  <a:pt x="630" y="0"/>
                </a:lnTo>
                <a:lnTo>
                  <a:pt x="630" y="796"/>
                </a:lnTo>
                <a:lnTo>
                  <a:pt x="0" y="1114"/>
                </a:lnTo>
                <a:lnTo>
                  <a:pt x="0" y="318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 rot="-178561" flipH="1" flipV="1">
            <a:off x="774700" y="2616200"/>
            <a:ext cx="1000125" cy="922338"/>
          </a:xfrm>
          <a:custGeom>
            <a:avLst/>
            <a:gdLst>
              <a:gd name="T0" fmla="*/ 314 w 630"/>
              <a:gd name="T1" fmla="*/ 422 h 581"/>
              <a:gd name="T2" fmla="*/ 0 w 630"/>
              <a:gd name="T3" fmla="*/ 581 h 581"/>
              <a:gd name="T4" fmla="*/ 2 w 630"/>
              <a:gd name="T5" fmla="*/ 541 h 581"/>
              <a:gd name="T6" fmla="*/ 5 w 630"/>
              <a:gd name="T7" fmla="*/ 500 h 581"/>
              <a:gd name="T8" fmla="*/ 14 w 630"/>
              <a:gd name="T9" fmla="*/ 457 h 581"/>
              <a:gd name="T10" fmla="*/ 25 w 630"/>
              <a:gd name="T11" fmla="*/ 416 h 581"/>
              <a:gd name="T12" fmla="*/ 38 w 630"/>
              <a:gd name="T13" fmla="*/ 377 h 581"/>
              <a:gd name="T14" fmla="*/ 54 w 630"/>
              <a:gd name="T15" fmla="*/ 336 h 581"/>
              <a:gd name="T16" fmla="*/ 72 w 630"/>
              <a:gd name="T17" fmla="*/ 297 h 581"/>
              <a:gd name="T18" fmla="*/ 93 w 630"/>
              <a:gd name="T19" fmla="*/ 259 h 581"/>
              <a:gd name="T20" fmla="*/ 114 w 630"/>
              <a:gd name="T21" fmla="*/ 222 h 581"/>
              <a:gd name="T22" fmla="*/ 139 w 630"/>
              <a:gd name="T23" fmla="*/ 188 h 581"/>
              <a:gd name="T24" fmla="*/ 164 w 630"/>
              <a:gd name="T25" fmla="*/ 155 h 581"/>
              <a:gd name="T26" fmla="*/ 193 w 630"/>
              <a:gd name="T27" fmla="*/ 125 h 581"/>
              <a:gd name="T28" fmla="*/ 221 w 630"/>
              <a:gd name="T29" fmla="*/ 97 h 581"/>
              <a:gd name="T30" fmla="*/ 252 w 630"/>
              <a:gd name="T31" fmla="*/ 72 h 581"/>
              <a:gd name="T32" fmla="*/ 282 w 630"/>
              <a:gd name="T33" fmla="*/ 50 h 581"/>
              <a:gd name="T34" fmla="*/ 314 w 630"/>
              <a:gd name="T35" fmla="*/ 32 h 581"/>
              <a:gd name="T36" fmla="*/ 330 w 630"/>
              <a:gd name="T37" fmla="*/ 23 h 581"/>
              <a:gd name="T38" fmla="*/ 346 w 630"/>
              <a:gd name="T39" fmla="*/ 18 h 581"/>
              <a:gd name="T40" fmla="*/ 363 w 630"/>
              <a:gd name="T41" fmla="*/ 13 h 581"/>
              <a:gd name="T42" fmla="*/ 379 w 630"/>
              <a:gd name="T43" fmla="*/ 7 h 581"/>
              <a:gd name="T44" fmla="*/ 393 w 630"/>
              <a:gd name="T45" fmla="*/ 4 h 581"/>
              <a:gd name="T46" fmla="*/ 409 w 630"/>
              <a:gd name="T47" fmla="*/ 2 h 581"/>
              <a:gd name="T48" fmla="*/ 423 w 630"/>
              <a:gd name="T49" fmla="*/ 0 h 581"/>
              <a:gd name="T50" fmla="*/ 438 w 630"/>
              <a:gd name="T51" fmla="*/ 0 h 581"/>
              <a:gd name="T52" fmla="*/ 452 w 630"/>
              <a:gd name="T53" fmla="*/ 2 h 581"/>
              <a:gd name="T54" fmla="*/ 464 w 630"/>
              <a:gd name="T55" fmla="*/ 4 h 581"/>
              <a:gd name="T56" fmla="*/ 479 w 630"/>
              <a:gd name="T57" fmla="*/ 5 h 581"/>
              <a:gd name="T58" fmla="*/ 491 w 630"/>
              <a:gd name="T59" fmla="*/ 9 h 581"/>
              <a:gd name="T60" fmla="*/ 504 w 630"/>
              <a:gd name="T61" fmla="*/ 14 h 581"/>
              <a:gd name="T62" fmla="*/ 514 w 630"/>
              <a:gd name="T63" fmla="*/ 20 h 581"/>
              <a:gd name="T64" fmla="*/ 527 w 630"/>
              <a:gd name="T65" fmla="*/ 27 h 581"/>
              <a:gd name="T66" fmla="*/ 537 w 630"/>
              <a:gd name="T67" fmla="*/ 34 h 581"/>
              <a:gd name="T68" fmla="*/ 548 w 630"/>
              <a:gd name="T69" fmla="*/ 43 h 581"/>
              <a:gd name="T70" fmla="*/ 557 w 630"/>
              <a:gd name="T71" fmla="*/ 52 h 581"/>
              <a:gd name="T72" fmla="*/ 568 w 630"/>
              <a:gd name="T73" fmla="*/ 61 h 581"/>
              <a:gd name="T74" fmla="*/ 577 w 630"/>
              <a:gd name="T75" fmla="*/ 72 h 581"/>
              <a:gd name="T76" fmla="*/ 584 w 630"/>
              <a:gd name="T77" fmla="*/ 84 h 581"/>
              <a:gd name="T78" fmla="*/ 591 w 630"/>
              <a:gd name="T79" fmla="*/ 97 h 581"/>
              <a:gd name="T80" fmla="*/ 598 w 630"/>
              <a:gd name="T81" fmla="*/ 109 h 581"/>
              <a:gd name="T82" fmla="*/ 605 w 630"/>
              <a:gd name="T83" fmla="*/ 123 h 581"/>
              <a:gd name="T84" fmla="*/ 616 w 630"/>
              <a:gd name="T85" fmla="*/ 154 h 581"/>
              <a:gd name="T86" fmla="*/ 623 w 630"/>
              <a:gd name="T87" fmla="*/ 188 h 581"/>
              <a:gd name="T88" fmla="*/ 629 w 630"/>
              <a:gd name="T89" fmla="*/ 223 h 581"/>
              <a:gd name="T90" fmla="*/ 630 w 630"/>
              <a:gd name="T91" fmla="*/ 263 h 581"/>
              <a:gd name="T92" fmla="*/ 314 w 630"/>
              <a:gd name="T93" fmla="*/ 422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30"/>
              <a:gd name="T142" fmla="*/ 0 h 581"/>
              <a:gd name="T143" fmla="*/ 630 w 630"/>
              <a:gd name="T144" fmla="*/ 581 h 58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30" h="581">
                <a:moveTo>
                  <a:pt x="314" y="422"/>
                </a:moveTo>
                <a:lnTo>
                  <a:pt x="0" y="581"/>
                </a:lnTo>
                <a:lnTo>
                  <a:pt x="2" y="541"/>
                </a:lnTo>
                <a:lnTo>
                  <a:pt x="5" y="500"/>
                </a:lnTo>
                <a:lnTo>
                  <a:pt x="14" y="457"/>
                </a:lnTo>
                <a:lnTo>
                  <a:pt x="25" y="416"/>
                </a:lnTo>
                <a:lnTo>
                  <a:pt x="38" y="377"/>
                </a:lnTo>
                <a:lnTo>
                  <a:pt x="54" y="336"/>
                </a:lnTo>
                <a:lnTo>
                  <a:pt x="72" y="297"/>
                </a:lnTo>
                <a:lnTo>
                  <a:pt x="93" y="259"/>
                </a:lnTo>
                <a:lnTo>
                  <a:pt x="114" y="222"/>
                </a:lnTo>
                <a:lnTo>
                  <a:pt x="139" y="188"/>
                </a:lnTo>
                <a:lnTo>
                  <a:pt x="164" y="155"/>
                </a:lnTo>
                <a:lnTo>
                  <a:pt x="193" y="125"/>
                </a:lnTo>
                <a:lnTo>
                  <a:pt x="221" y="97"/>
                </a:lnTo>
                <a:lnTo>
                  <a:pt x="252" y="72"/>
                </a:lnTo>
                <a:lnTo>
                  <a:pt x="282" y="50"/>
                </a:lnTo>
                <a:lnTo>
                  <a:pt x="314" y="32"/>
                </a:lnTo>
                <a:lnTo>
                  <a:pt x="330" y="23"/>
                </a:lnTo>
                <a:lnTo>
                  <a:pt x="346" y="18"/>
                </a:lnTo>
                <a:lnTo>
                  <a:pt x="363" y="13"/>
                </a:lnTo>
                <a:lnTo>
                  <a:pt x="379" y="7"/>
                </a:lnTo>
                <a:lnTo>
                  <a:pt x="393" y="4"/>
                </a:lnTo>
                <a:lnTo>
                  <a:pt x="409" y="2"/>
                </a:lnTo>
                <a:lnTo>
                  <a:pt x="423" y="0"/>
                </a:lnTo>
                <a:lnTo>
                  <a:pt x="438" y="0"/>
                </a:lnTo>
                <a:lnTo>
                  <a:pt x="452" y="2"/>
                </a:lnTo>
                <a:lnTo>
                  <a:pt x="464" y="4"/>
                </a:lnTo>
                <a:lnTo>
                  <a:pt x="479" y="5"/>
                </a:lnTo>
                <a:lnTo>
                  <a:pt x="491" y="9"/>
                </a:lnTo>
                <a:lnTo>
                  <a:pt x="504" y="14"/>
                </a:lnTo>
                <a:lnTo>
                  <a:pt x="514" y="20"/>
                </a:lnTo>
                <a:lnTo>
                  <a:pt x="527" y="27"/>
                </a:lnTo>
                <a:lnTo>
                  <a:pt x="537" y="34"/>
                </a:lnTo>
                <a:lnTo>
                  <a:pt x="548" y="43"/>
                </a:lnTo>
                <a:lnTo>
                  <a:pt x="557" y="52"/>
                </a:lnTo>
                <a:lnTo>
                  <a:pt x="568" y="61"/>
                </a:lnTo>
                <a:lnTo>
                  <a:pt x="577" y="72"/>
                </a:lnTo>
                <a:lnTo>
                  <a:pt x="584" y="84"/>
                </a:lnTo>
                <a:lnTo>
                  <a:pt x="591" y="97"/>
                </a:lnTo>
                <a:lnTo>
                  <a:pt x="598" y="109"/>
                </a:lnTo>
                <a:lnTo>
                  <a:pt x="605" y="123"/>
                </a:lnTo>
                <a:lnTo>
                  <a:pt x="616" y="154"/>
                </a:lnTo>
                <a:lnTo>
                  <a:pt x="623" y="188"/>
                </a:lnTo>
                <a:lnTo>
                  <a:pt x="629" y="223"/>
                </a:lnTo>
                <a:lnTo>
                  <a:pt x="630" y="263"/>
                </a:lnTo>
                <a:lnTo>
                  <a:pt x="314" y="422"/>
                </a:lnTo>
                <a:close/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 flipV="1">
            <a:off x="914400" y="3505200"/>
            <a:ext cx="205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 flipV="1">
            <a:off x="1714500" y="2552700"/>
            <a:ext cx="205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 rot="-178561" flipH="1" flipV="1">
            <a:off x="887413" y="2667000"/>
            <a:ext cx="901700" cy="895350"/>
          </a:xfrm>
          <a:custGeom>
            <a:avLst/>
            <a:gdLst>
              <a:gd name="T0" fmla="*/ 314 w 630"/>
              <a:gd name="T1" fmla="*/ 422 h 581"/>
              <a:gd name="T2" fmla="*/ 0 w 630"/>
              <a:gd name="T3" fmla="*/ 581 h 581"/>
              <a:gd name="T4" fmla="*/ 2 w 630"/>
              <a:gd name="T5" fmla="*/ 541 h 581"/>
              <a:gd name="T6" fmla="*/ 5 w 630"/>
              <a:gd name="T7" fmla="*/ 500 h 581"/>
              <a:gd name="T8" fmla="*/ 14 w 630"/>
              <a:gd name="T9" fmla="*/ 457 h 581"/>
              <a:gd name="T10" fmla="*/ 25 w 630"/>
              <a:gd name="T11" fmla="*/ 416 h 581"/>
              <a:gd name="T12" fmla="*/ 38 w 630"/>
              <a:gd name="T13" fmla="*/ 377 h 581"/>
              <a:gd name="T14" fmla="*/ 54 w 630"/>
              <a:gd name="T15" fmla="*/ 336 h 581"/>
              <a:gd name="T16" fmla="*/ 72 w 630"/>
              <a:gd name="T17" fmla="*/ 297 h 581"/>
              <a:gd name="T18" fmla="*/ 93 w 630"/>
              <a:gd name="T19" fmla="*/ 259 h 581"/>
              <a:gd name="T20" fmla="*/ 114 w 630"/>
              <a:gd name="T21" fmla="*/ 222 h 581"/>
              <a:gd name="T22" fmla="*/ 139 w 630"/>
              <a:gd name="T23" fmla="*/ 188 h 581"/>
              <a:gd name="T24" fmla="*/ 164 w 630"/>
              <a:gd name="T25" fmla="*/ 155 h 581"/>
              <a:gd name="T26" fmla="*/ 193 w 630"/>
              <a:gd name="T27" fmla="*/ 125 h 581"/>
              <a:gd name="T28" fmla="*/ 221 w 630"/>
              <a:gd name="T29" fmla="*/ 97 h 581"/>
              <a:gd name="T30" fmla="*/ 252 w 630"/>
              <a:gd name="T31" fmla="*/ 72 h 581"/>
              <a:gd name="T32" fmla="*/ 282 w 630"/>
              <a:gd name="T33" fmla="*/ 50 h 581"/>
              <a:gd name="T34" fmla="*/ 314 w 630"/>
              <a:gd name="T35" fmla="*/ 32 h 581"/>
              <a:gd name="T36" fmla="*/ 330 w 630"/>
              <a:gd name="T37" fmla="*/ 23 h 581"/>
              <a:gd name="T38" fmla="*/ 346 w 630"/>
              <a:gd name="T39" fmla="*/ 18 h 581"/>
              <a:gd name="T40" fmla="*/ 363 w 630"/>
              <a:gd name="T41" fmla="*/ 13 h 581"/>
              <a:gd name="T42" fmla="*/ 379 w 630"/>
              <a:gd name="T43" fmla="*/ 7 h 581"/>
              <a:gd name="T44" fmla="*/ 393 w 630"/>
              <a:gd name="T45" fmla="*/ 4 h 581"/>
              <a:gd name="T46" fmla="*/ 409 w 630"/>
              <a:gd name="T47" fmla="*/ 2 h 581"/>
              <a:gd name="T48" fmla="*/ 423 w 630"/>
              <a:gd name="T49" fmla="*/ 0 h 581"/>
              <a:gd name="T50" fmla="*/ 438 w 630"/>
              <a:gd name="T51" fmla="*/ 0 h 581"/>
              <a:gd name="T52" fmla="*/ 452 w 630"/>
              <a:gd name="T53" fmla="*/ 2 h 581"/>
              <a:gd name="T54" fmla="*/ 464 w 630"/>
              <a:gd name="T55" fmla="*/ 4 h 581"/>
              <a:gd name="T56" fmla="*/ 479 w 630"/>
              <a:gd name="T57" fmla="*/ 5 h 581"/>
              <a:gd name="T58" fmla="*/ 491 w 630"/>
              <a:gd name="T59" fmla="*/ 9 h 581"/>
              <a:gd name="T60" fmla="*/ 504 w 630"/>
              <a:gd name="T61" fmla="*/ 14 h 581"/>
              <a:gd name="T62" fmla="*/ 514 w 630"/>
              <a:gd name="T63" fmla="*/ 20 h 581"/>
              <a:gd name="T64" fmla="*/ 527 w 630"/>
              <a:gd name="T65" fmla="*/ 27 h 581"/>
              <a:gd name="T66" fmla="*/ 537 w 630"/>
              <a:gd name="T67" fmla="*/ 34 h 581"/>
              <a:gd name="T68" fmla="*/ 548 w 630"/>
              <a:gd name="T69" fmla="*/ 43 h 581"/>
              <a:gd name="T70" fmla="*/ 557 w 630"/>
              <a:gd name="T71" fmla="*/ 52 h 581"/>
              <a:gd name="T72" fmla="*/ 568 w 630"/>
              <a:gd name="T73" fmla="*/ 61 h 581"/>
              <a:gd name="T74" fmla="*/ 577 w 630"/>
              <a:gd name="T75" fmla="*/ 72 h 581"/>
              <a:gd name="T76" fmla="*/ 584 w 630"/>
              <a:gd name="T77" fmla="*/ 84 h 581"/>
              <a:gd name="T78" fmla="*/ 591 w 630"/>
              <a:gd name="T79" fmla="*/ 97 h 581"/>
              <a:gd name="T80" fmla="*/ 598 w 630"/>
              <a:gd name="T81" fmla="*/ 109 h 581"/>
              <a:gd name="T82" fmla="*/ 605 w 630"/>
              <a:gd name="T83" fmla="*/ 123 h 581"/>
              <a:gd name="T84" fmla="*/ 616 w 630"/>
              <a:gd name="T85" fmla="*/ 154 h 581"/>
              <a:gd name="T86" fmla="*/ 623 w 630"/>
              <a:gd name="T87" fmla="*/ 188 h 581"/>
              <a:gd name="T88" fmla="*/ 629 w 630"/>
              <a:gd name="T89" fmla="*/ 223 h 581"/>
              <a:gd name="T90" fmla="*/ 630 w 630"/>
              <a:gd name="T91" fmla="*/ 263 h 581"/>
              <a:gd name="T92" fmla="*/ 314 w 630"/>
              <a:gd name="T93" fmla="*/ 422 h 58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30"/>
              <a:gd name="T142" fmla="*/ 0 h 581"/>
              <a:gd name="T143" fmla="*/ 630 w 630"/>
              <a:gd name="T144" fmla="*/ 581 h 58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30" h="581">
                <a:moveTo>
                  <a:pt x="314" y="422"/>
                </a:moveTo>
                <a:lnTo>
                  <a:pt x="0" y="581"/>
                </a:lnTo>
                <a:lnTo>
                  <a:pt x="2" y="541"/>
                </a:lnTo>
                <a:lnTo>
                  <a:pt x="5" y="500"/>
                </a:lnTo>
                <a:lnTo>
                  <a:pt x="14" y="457"/>
                </a:lnTo>
                <a:lnTo>
                  <a:pt x="25" y="416"/>
                </a:lnTo>
                <a:lnTo>
                  <a:pt x="38" y="377"/>
                </a:lnTo>
                <a:lnTo>
                  <a:pt x="54" y="336"/>
                </a:lnTo>
                <a:lnTo>
                  <a:pt x="72" y="297"/>
                </a:lnTo>
                <a:lnTo>
                  <a:pt x="93" y="259"/>
                </a:lnTo>
                <a:lnTo>
                  <a:pt x="114" y="222"/>
                </a:lnTo>
                <a:lnTo>
                  <a:pt x="139" y="188"/>
                </a:lnTo>
                <a:lnTo>
                  <a:pt x="164" y="155"/>
                </a:lnTo>
                <a:lnTo>
                  <a:pt x="193" y="125"/>
                </a:lnTo>
                <a:lnTo>
                  <a:pt x="221" y="97"/>
                </a:lnTo>
                <a:lnTo>
                  <a:pt x="252" y="72"/>
                </a:lnTo>
                <a:lnTo>
                  <a:pt x="282" y="50"/>
                </a:lnTo>
                <a:lnTo>
                  <a:pt x="314" y="32"/>
                </a:lnTo>
                <a:lnTo>
                  <a:pt x="330" y="23"/>
                </a:lnTo>
                <a:lnTo>
                  <a:pt x="346" y="18"/>
                </a:lnTo>
                <a:lnTo>
                  <a:pt x="363" y="13"/>
                </a:lnTo>
                <a:lnTo>
                  <a:pt x="379" y="7"/>
                </a:lnTo>
                <a:lnTo>
                  <a:pt x="393" y="4"/>
                </a:lnTo>
                <a:lnTo>
                  <a:pt x="409" y="2"/>
                </a:lnTo>
                <a:lnTo>
                  <a:pt x="423" y="0"/>
                </a:lnTo>
                <a:lnTo>
                  <a:pt x="438" y="0"/>
                </a:lnTo>
                <a:lnTo>
                  <a:pt x="452" y="2"/>
                </a:lnTo>
                <a:lnTo>
                  <a:pt x="464" y="4"/>
                </a:lnTo>
                <a:lnTo>
                  <a:pt x="479" y="5"/>
                </a:lnTo>
                <a:lnTo>
                  <a:pt x="491" y="9"/>
                </a:lnTo>
                <a:lnTo>
                  <a:pt x="504" y="14"/>
                </a:lnTo>
                <a:lnTo>
                  <a:pt x="514" y="20"/>
                </a:lnTo>
                <a:lnTo>
                  <a:pt x="527" y="27"/>
                </a:lnTo>
                <a:lnTo>
                  <a:pt x="537" y="34"/>
                </a:lnTo>
                <a:lnTo>
                  <a:pt x="548" y="43"/>
                </a:lnTo>
                <a:lnTo>
                  <a:pt x="557" y="52"/>
                </a:lnTo>
                <a:lnTo>
                  <a:pt x="568" y="61"/>
                </a:lnTo>
                <a:lnTo>
                  <a:pt x="577" y="72"/>
                </a:lnTo>
                <a:lnTo>
                  <a:pt x="584" y="84"/>
                </a:lnTo>
                <a:lnTo>
                  <a:pt x="591" y="97"/>
                </a:lnTo>
                <a:lnTo>
                  <a:pt x="598" y="109"/>
                </a:lnTo>
                <a:lnTo>
                  <a:pt x="605" y="123"/>
                </a:lnTo>
                <a:lnTo>
                  <a:pt x="616" y="154"/>
                </a:lnTo>
                <a:lnTo>
                  <a:pt x="623" y="188"/>
                </a:lnTo>
                <a:lnTo>
                  <a:pt x="629" y="223"/>
                </a:lnTo>
                <a:lnTo>
                  <a:pt x="630" y="263"/>
                </a:lnTo>
                <a:lnTo>
                  <a:pt x="314" y="4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 flipV="1">
            <a:off x="762000" y="3124200"/>
            <a:ext cx="205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Freeform 23"/>
          <p:cNvSpPr>
            <a:spLocks/>
          </p:cNvSpPr>
          <p:nvPr/>
        </p:nvSpPr>
        <p:spPr bwMode="auto">
          <a:xfrm>
            <a:off x="5554663" y="1597025"/>
            <a:ext cx="1906587" cy="1222375"/>
          </a:xfrm>
          <a:custGeom>
            <a:avLst/>
            <a:gdLst>
              <a:gd name="T0" fmla="*/ 0 w 1201"/>
              <a:gd name="T1" fmla="*/ 374 h 770"/>
              <a:gd name="T2" fmla="*/ 558 w 1201"/>
              <a:gd name="T3" fmla="*/ 0 h 770"/>
              <a:gd name="T4" fmla="*/ 1201 w 1201"/>
              <a:gd name="T5" fmla="*/ 397 h 770"/>
              <a:gd name="T6" fmla="*/ 640 w 1201"/>
              <a:gd name="T7" fmla="*/ 770 h 770"/>
              <a:gd name="T8" fmla="*/ 0 w 1201"/>
              <a:gd name="T9" fmla="*/ 374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1"/>
              <a:gd name="T16" fmla="*/ 0 h 770"/>
              <a:gd name="T17" fmla="*/ 1201 w 1201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1" h="770">
                <a:moveTo>
                  <a:pt x="0" y="374"/>
                </a:moveTo>
                <a:lnTo>
                  <a:pt x="558" y="0"/>
                </a:lnTo>
                <a:lnTo>
                  <a:pt x="1201" y="397"/>
                </a:lnTo>
                <a:lnTo>
                  <a:pt x="640" y="770"/>
                </a:lnTo>
                <a:lnTo>
                  <a:pt x="0" y="374"/>
                </a:lnTo>
                <a:close/>
              </a:path>
            </a:pathLst>
          </a:custGeom>
          <a:noFill/>
          <a:ln w="3175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Freeform 24"/>
          <p:cNvSpPr>
            <a:spLocks/>
          </p:cNvSpPr>
          <p:nvPr/>
        </p:nvSpPr>
        <p:spPr bwMode="auto">
          <a:xfrm>
            <a:off x="5845175" y="1773238"/>
            <a:ext cx="1114425" cy="725487"/>
          </a:xfrm>
          <a:custGeom>
            <a:avLst/>
            <a:gdLst>
              <a:gd name="T0" fmla="*/ 422 w 702"/>
              <a:gd name="T1" fmla="*/ 270 h 457"/>
              <a:gd name="T2" fmla="*/ 142 w 702"/>
              <a:gd name="T3" fmla="*/ 457 h 457"/>
              <a:gd name="T4" fmla="*/ 111 w 702"/>
              <a:gd name="T5" fmla="*/ 436 h 457"/>
              <a:gd name="T6" fmla="*/ 84 w 702"/>
              <a:gd name="T7" fmla="*/ 414 h 457"/>
              <a:gd name="T8" fmla="*/ 61 w 702"/>
              <a:gd name="T9" fmla="*/ 391 h 457"/>
              <a:gd name="T10" fmla="*/ 42 w 702"/>
              <a:gd name="T11" fmla="*/ 366 h 457"/>
              <a:gd name="T12" fmla="*/ 33 w 702"/>
              <a:gd name="T13" fmla="*/ 354 h 457"/>
              <a:gd name="T14" fmla="*/ 25 w 702"/>
              <a:gd name="T15" fmla="*/ 341 h 457"/>
              <a:gd name="T16" fmla="*/ 20 w 702"/>
              <a:gd name="T17" fmla="*/ 329 h 457"/>
              <a:gd name="T18" fmla="*/ 15 w 702"/>
              <a:gd name="T19" fmla="*/ 316 h 457"/>
              <a:gd name="T20" fmla="*/ 9 w 702"/>
              <a:gd name="T21" fmla="*/ 304 h 457"/>
              <a:gd name="T22" fmla="*/ 6 w 702"/>
              <a:gd name="T23" fmla="*/ 291 h 457"/>
              <a:gd name="T24" fmla="*/ 4 w 702"/>
              <a:gd name="T25" fmla="*/ 277 h 457"/>
              <a:gd name="T26" fmla="*/ 2 w 702"/>
              <a:gd name="T27" fmla="*/ 264 h 457"/>
              <a:gd name="T28" fmla="*/ 0 w 702"/>
              <a:gd name="T29" fmla="*/ 252 h 457"/>
              <a:gd name="T30" fmla="*/ 0 w 702"/>
              <a:gd name="T31" fmla="*/ 239 h 457"/>
              <a:gd name="T32" fmla="*/ 2 w 702"/>
              <a:gd name="T33" fmla="*/ 225 h 457"/>
              <a:gd name="T34" fmla="*/ 4 w 702"/>
              <a:gd name="T35" fmla="*/ 213 h 457"/>
              <a:gd name="T36" fmla="*/ 8 w 702"/>
              <a:gd name="T37" fmla="*/ 200 h 457"/>
              <a:gd name="T38" fmla="*/ 11 w 702"/>
              <a:gd name="T39" fmla="*/ 188 h 457"/>
              <a:gd name="T40" fmla="*/ 17 w 702"/>
              <a:gd name="T41" fmla="*/ 175 h 457"/>
              <a:gd name="T42" fmla="*/ 24 w 702"/>
              <a:gd name="T43" fmla="*/ 164 h 457"/>
              <a:gd name="T44" fmla="*/ 31 w 702"/>
              <a:gd name="T45" fmla="*/ 152 h 457"/>
              <a:gd name="T46" fmla="*/ 38 w 702"/>
              <a:gd name="T47" fmla="*/ 139 h 457"/>
              <a:gd name="T48" fmla="*/ 47 w 702"/>
              <a:gd name="T49" fmla="*/ 129 h 457"/>
              <a:gd name="T50" fmla="*/ 58 w 702"/>
              <a:gd name="T51" fmla="*/ 118 h 457"/>
              <a:gd name="T52" fmla="*/ 68 w 702"/>
              <a:gd name="T53" fmla="*/ 105 h 457"/>
              <a:gd name="T54" fmla="*/ 81 w 702"/>
              <a:gd name="T55" fmla="*/ 97 h 457"/>
              <a:gd name="T56" fmla="*/ 93 w 702"/>
              <a:gd name="T57" fmla="*/ 86 h 457"/>
              <a:gd name="T58" fmla="*/ 108 w 702"/>
              <a:gd name="T59" fmla="*/ 75 h 457"/>
              <a:gd name="T60" fmla="*/ 138 w 702"/>
              <a:gd name="T61" fmla="*/ 57 h 457"/>
              <a:gd name="T62" fmla="*/ 170 w 702"/>
              <a:gd name="T63" fmla="*/ 41 h 457"/>
              <a:gd name="T64" fmla="*/ 204 w 702"/>
              <a:gd name="T65" fmla="*/ 29 h 457"/>
              <a:gd name="T66" fmla="*/ 241 w 702"/>
              <a:gd name="T67" fmla="*/ 18 h 457"/>
              <a:gd name="T68" fmla="*/ 279 w 702"/>
              <a:gd name="T69" fmla="*/ 11 h 457"/>
              <a:gd name="T70" fmla="*/ 318 w 702"/>
              <a:gd name="T71" fmla="*/ 5 h 457"/>
              <a:gd name="T72" fmla="*/ 358 w 702"/>
              <a:gd name="T73" fmla="*/ 2 h 457"/>
              <a:gd name="T74" fmla="*/ 397 w 702"/>
              <a:gd name="T75" fmla="*/ 0 h 457"/>
              <a:gd name="T76" fmla="*/ 438 w 702"/>
              <a:gd name="T77" fmla="*/ 2 h 457"/>
              <a:gd name="T78" fmla="*/ 479 w 702"/>
              <a:gd name="T79" fmla="*/ 7 h 457"/>
              <a:gd name="T80" fmla="*/ 518 w 702"/>
              <a:gd name="T81" fmla="*/ 13 h 457"/>
              <a:gd name="T82" fmla="*/ 557 w 702"/>
              <a:gd name="T83" fmla="*/ 23 h 457"/>
              <a:gd name="T84" fmla="*/ 597 w 702"/>
              <a:gd name="T85" fmla="*/ 34 h 457"/>
              <a:gd name="T86" fmla="*/ 632 w 702"/>
              <a:gd name="T87" fmla="*/ 48 h 457"/>
              <a:gd name="T88" fmla="*/ 668 w 702"/>
              <a:gd name="T89" fmla="*/ 64 h 457"/>
              <a:gd name="T90" fmla="*/ 702 w 702"/>
              <a:gd name="T91" fmla="*/ 84 h 457"/>
              <a:gd name="T92" fmla="*/ 422 w 702"/>
              <a:gd name="T93" fmla="*/ 270 h 45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02"/>
              <a:gd name="T142" fmla="*/ 0 h 457"/>
              <a:gd name="T143" fmla="*/ 702 w 702"/>
              <a:gd name="T144" fmla="*/ 457 h 45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02" h="457">
                <a:moveTo>
                  <a:pt x="422" y="270"/>
                </a:moveTo>
                <a:lnTo>
                  <a:pt x="142" y="457"/>
                </a:lnTo>
                <a:lnTo>
                  <a:pt x="111" y="436"/>
                </a:lnTo>
                <a:lnTo>
                  <a:pt x="84" y="414"/>
                </a:lnTo>
                <a:lnTo>
                  <a:pt x="61" y="391"/>
                </a:lnTo>
                <a:lnTo>
                  <a:pt x="42" y="366"/>
                </a:lnTo>
                <a:lnTo>
                  <a:pt x="33" y="354"/>
                </a:lnTo>
                <a:lnTo>
                  <a:pt x="25" y="341"/>
                </a:lnTo>
                <a:lnTo>
                  <a:pt x="20" y="329"/>
                </a:lnTo>
                <a:lnTo>
                  <a:pt x="15" y="316"/>
                </a:lnTo>
                <a:lnTo>
                  <a:pt x="9" y="304"/>
                </a:lnTo>
                <a:lnTo>
                  <a:pt x="6" y="291"/>
                </a:lnTo>
                <a:lnTo>
                  <a:pt x="4" y="277"/>
                </a:lnTo>
                <a:lnTo>
                  <a:pt x="2" y="264"/>
                </a:lnTo>
                <a:lnTo>
                  <a:pt x="0" y="252"/>
                </a:lnTo>
                <a:lnTo>
                  <a:pt x="0" y="239"/>
                </a:lnTo>
                <a:lnTo>
                  <a:pt x="2" y="225"/>
                </a:lnTo>
                <a:lnTo>
                  <a:pt x="4" y="213"/>
                </a:lnTo>
                <a:lnTo>
                  <a:pt x="8" y="200"/>
                </a:lnTo>
                <a:lnTo>
                  <a:pt x="11" y="188"/>
                </a:lnTo>
                <a:lnTo>
                  <a:pt x="17" y="175"/>
                </a:lnTo>
                <a:lnTo>
                  <a:pt x="24" y="164"/>
                </a:lnTo>
                <a:lnTo>
                  <a:pt x="31" y="152"/>
                </a:lnTo>
                <a:lnTo>
                  <a:pt x="38" y="139"/>
                </a:lnTo>
                <a:lnTo>
                  <a:pt x="47" y="129"/>
                </a:lnTo>
                <a:lnTo>
                  <a:pt x="58" y="118"/>
                </a:lnTo>
                <a:lnTo>
                  <a:pt x="68" y="105"/>
                </a:lnTo>
                <a:lnTo>
                  <a:pt x="81" y="97"/>
                </a:lnTo>
                <a:lnTo>
                  <a:pt x="93" y="86"/>
                </a:lnTo>
                <a:lnTo>
                  <a:pt x="108" y="75"/>
                </a:lnTo>
                <a:lnTo>
                  <a:pt x="138" y="57"/>
                </a:lnTo>
                <a:lnTo>
                  <a:pt x="170" y="41"/>
                </a:lnTo>
                <a:lnTo>
                  <a:pt x="204" y="29"/>
                </a:lnTo>
                <a:lnTo>
                  <a:pt x="241" y="18"/>
                </a:lnTo>
                <a:lnTo>
                  <a:pt x="279" y="11"/>
                </a:lnTo>
                <a:lnTo>
                  <a:pt x="318" y="5"/>
                </a:lnTo>
                <a:lnTo>
                  <a:pt x="358" y="2"/>
                </a:lnTo>
                <a:lnTo>
                  <a:pt x="397" y="0"/>
                </a:lnTo>
                <a:lnTo>
                  <a:pt x="438" y="2"/>
                </a:lnTo>
                <a:lnTo>
                  <a:pt x="479" y="7"/>
                </a:lnTo>
                <a:lnTo>
                  <a:pt x="518" y="13"/>
                </a:lnTo>
                <a:lnTo>
                  <a:pt x="557" y="23"/>
                </a:lnTo>
                <a:lnTo>
                  <a:pt x="597" y="34"/>
                </a:lnTo>
                <a:lnTo>
                  <a:pt x="632" y="48"/>
                </a:lnTo>
                <a:lnTo>
                  <a:pt x="668" y="64"/>
                </a:lnTo>
                <a:lnTo>
                  <a:pt x="702" y="84"/>
                </a:lnTo>
                <a:lnTo>
                  <a:pt x="422" y="270"/>
                </a:lnTo>
              </a:path>
            </a:pathLst>
          </a:custGeom>
          <a:noFill/>
          <a:ln w="28575" cmpd="sng">
            <a:solidFill>
              <a:srgbClr val="1F1A1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5892800" y="3911600"/>
            <a:ext cx="1041400" cy="706438"/>
          </a:xfrm>
          <a:custGeom>
            <a:avLst/>
            <a:gdLst>
              <a:gd name="T0" fmla="*/ 422 w 702"/>
              <a:gd name="T1" fmla="*/ 270 h 457"/>
              <a:gd name="T2" fmla="*/ 142 w 702"/>
              <a:gd name="T3" fmla="*/ 457 h 457"/>
              <a:gd name="T4" fmla="*/ 111 w 702"/>
              <a:gd name="T5" fmla="*/ 436 h 457"/>
              <a:gd name="T6" fmla="*/ 84 w 702"/>
              <a:gd name="T7" fmla="*/ 414 h 457"/>
              <a:gd name="T8" fmla="*/ 61 w 702"/>
              <a:gd name="T9" fmla="*/ 391 h 457"/>
              <a:gd name="T10" fmla="*/ 42 w 702"/>
              <a:gd name="T11" fmla="*/ 366 h 457"/>
              <a:gd name="T12" fmla="*/ 33 w 702"/>
              <a:gd name="T13" fmla="*/ 354 h 457"/>
              <a:gd name="T14" fmla="*/ 25 w 702"/>
              <a:gd name="T15" fmla="*/ 341 h 457"/>
              <a:gd name="T16" fmla="*/ 20 w 702"/>
              <a:gd name="T17" fmla="*/ 329 h 457"/>
              <a:gd name="T18" fmla="*/ 15 w 702"/>
              <a:gd name="T19" fmla="*/ 316 h 457"/>
              <a:gd name="T20" fmla="*/ 9 w 702"/>
              <a:gd name="T21" fmla="*/ 304 h 457"/>
              <a:gd name="T22" fmla="*/ 6 w 702"/>
              <a:gd name="T23" fmla="*/ 291 h 457"/>
              <a:gd name="T24" fmla="*/ 4 w 702"/>
              <a:gd name="T25" fmla="*/ 277 h 457"/>
              <a:gd name="T26" fmla="*/ 2 w 702"/>
              <a:gd name="T27" fmla="*/ 264 h 457"/>
              <a:gd name="T28" fmla="*/ 0 w 702"/>
              <a:gd name="T29" fmla="*/ 252 h 457"/>
              <a:gd name="T30" fmla="*/ 0 w 702"/>
              <a:gd name="T31" fmla="*/ 239 h 457"/>
              <a:gd name="T32" fmla="*/ 2 w 702"/>
              <a:gd name="T33" fmla="*/ 225 h 457"/>
              <a:gd name="T34" fmla="*/ 4 w 702"/>
              <a:gd name="T35" fmla="*/ 213 h 457"/>
              <a:gd name="T36" fmla="*/ 8 w 702"/>
              <a:gd name="T37" fmla="*/ 200 h 457"/>
              <a:gd name="T38" fmla="*/ 11 w 702"/>
              <a:gd name="T39" fmla="*/ 188 h 457"/>
              <a:gd name="T40" fmla="*/ 17 w 702"/>
              <a:gd name="T41" fmla="*/ 175 h 457"/>
              <a:gd name="T42" fmla="*/ 24 w 702"/>
              <a:gd name="T43" fmla="*/ 164 h 457"/>
              <a:gd name="T44" fmla="*/ 31 w 702"/>
              <a:gd name="T45" fmla="*/ 152 h 457"/>
              <a:gd name="T46" fmla="*/ 38 w 702"/>
              <a:gd name="T47" fmla="*/ 139 h 457"/>
              <a:gd name="T48" fmla="*/ 47 w 702"/>
              <a:gd name="T49" fmla="*/ 129 h 457"/>
              <a:gd name="T50" fmla="*/ 58 w 702"/>
              <a:gd name="T51" fmla="*/ 118 h 457"/>
              <a:gd name="T52" fmla="*/ 68 w 702"/>
              <a:gd name="T53" fmla="*/ 105 h 457"/>
              <a:gd name="T54" fmla="*/ 81 w 702"/>
              <a:gd name="T55" fmla="*/ 97 h 457"/>
              <a:gd name="T56" fmla="*/ 93 w 702"/>
              <a:gd name="T57" fmla="*/ 86 h 457"/>
              <a:gd name="T58" fmla="*/ 108 w 702"/>
              <a:gd name="T59" fmla="*/ 75 h 457"/>
              <a:gd name="T60" fmla="*/ 138 w 702"/>
              <a:gd name="T61" fmla="*/ 57 h 457"/>
              <a:gd name="T62" fmla="*/ 170 w 702"/>
              <a:gd name="T63" fmla="*/ 41 h 457"/>
              <a:gd name="T64" fmla="*/ 204 w 702"/>
              <a:gd name="T65" fmla="*/ 29 h 457"/>
              <a:gd name="T66" fmla="*/ 241 w 702"/>
              <a:gd name="T67" fmla="*/ 18 h 457"/>
              <a:gd name="T68" fmla="*/ 279 w 702"/>
              <a:gd name="T69" fmla="*/ 11 h 457"/>
              <a:gd name="T70" fmla="*/ 318 w 702"/>
              <a:gd name="T71" fmla="*/ 5 h 457"/>
              <a:gd name="T72" fmla="*/ 358 w 702"/>
              <a:gd name="T73" fmla="*/ 2 h 457"/>
              <a:gd name="T74" fmla="*/ 397 w 702"/>
              <a:gd name="T75" fmla="*/ 0 h 457"/>
              <a:gd name="T76" fmla="*/ 438 w 702"/>
              <a:gd name="T77" fmla="*/ 2 h 457"/>
              <a:gd name="T78" fmla="*/ 479 w 702"/>
              <a:gd name="T79" fmla="*/ 7 h 457"/>
              <a:gd name="T80" fmla="*/ 518 w 702"/>
              <a:gd name="T81" fmla="*/ 13 h 457"/>
              <a:gd name="T82" fmla="*/ 557 w 702"/>
              <a:gd name="T83" fmla="*/ 23 h 457"/>
              <a:gd name="T84" fmla="*/ 597 w 702"/>
              <a:gd name="T85" fmla="*/ 34 h 457"/>
              <a:gd name="T86" fmla="*/ 632 w 702"/>
              <a:gd name="T87" fmla="*/ 48 h 457"/>
              <a:gd name="T88" fmla="*/ 668 w 702"/>
              <a:gd name="T89" fmla="*/ 64 h 457"/>
              <a:gd name="T90" fmla="*/ 702 w 702"/>
              <a:gd name="T91" fmla="*/ 84 h 457"/>
              <a:gd name="T92" fmla="*/ 422 w 702"/>
              <a:gd name="T93" fmla="*/ 270 h 45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02"/>
              <a:gd name="T142" fmla="*/ 0 h 457"/>
              <a:gd name="T143" fmla="*/ 702 w 702"/>
              <a:gd name="T144" fmla="*/ 457 h 45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02" h="457">
                <a:moveTo>
                  <a:pt x="422" y="270"/>
                </a:moveTo>
                <a:lnTo>
                  <a:pt x="142" y="457"/>
                </a:lnTo>
                <a:lnTo>
                  <a:pt x="111" y="436"/>
                </a:lnTo>
                <a:lnTo>
                  <a:pt x="84" y="414"/>
                </a:lnTo>
                <a:lnTo>
                  <a:pt x="61" y="391"/>
                </a:lnTo>
                <a:lnTo>
                  <a:pt x="42" y="366"/>
                </a:lnTo>
                <a:lnTo>
                  <a:pt x="33" y="354"/>
                </a:lnTo>
                <a:lnTo>
                  <a:pt x="25" y="341"/>
                </a:lnTo>
                <a:lnTo>
                  <a:pt x="20" y="329"/>
                </a:lnTo>
                <a:lnTo>
                  <a:pt x="15" y="316"/>
                </a:lnTo>
                <a:lnTo>
                  <a:pt x="9" y="304"/>
                </a:lnTo>
                <a:lnTo>
                  <a:pt x="6" y="291"/>
                </a:lnTo>
                <a:lnTo>
                  <a:pt x="4" y="277"/>
                </a:lnTo>
                <a:lnTo>
                  <a:pt x="2" y="264"/>
                </a:lnTo>
                <a:lnTo>
                  <a:pt x="0" y="252"/>
                </a:lnTo>
                <a:lnTo>
                  <a:pt x="0" y="239"/>
                </a:lnTo>
                <a:lnTo>
                  <a:pt x="2" y="225"/>
                </a:lnTo>
                <a:lnTo>
                  <a:pt x="4" y="213"/>
                </a:lnTo>
                <a:lnTo>
                  <a:pt x="8" y="200"/>
                </a:lnTo>
                <a:lnTo>
                  <a:pt x="11" y="188"/>
                </a:lnTo>
                <a:lnTo>
                  <a:pt x="17" y="175"/>
                </a:lnTo>
                <a:lnTo>
                  <a:pt x="24" y="164"/>
                </a:lnTo>
                <a:lnTo>
                  <a:pt x="31" y="152"/>
                </a:lnTo>
                <a:lnTo>
                  <a:pt x="38" y="139"/>
                </a:lnTo>
                <a:lnTo>
                  <a:pt x="47" y="129"/>
                </a:lnTo>
                <a:lnTo>
                  <a:pt x="58" y="118"/>
                </a:lnTo>
                <a:lnTo>
                  <a:pt x="68" y="105"/>
                </a:lnTo>
                <a:lnTo>
                  <a:pt x="81" y="97"/>
                </a:lnTo>
                <a:lnTo>
                  <a:pt x="93" y="86"/>
                </a:lnTo>
                <a:lnTo>
                  <a:pt x="108" y="75"/>
                </a:lnTo>
                <a:lnTo>
                  <a:pt x="138" y="57"/>
                </a:lnTo>
                <a:lnTo>
                  <a:pt x="170" y="41"/>
                </a:lnTo>
                <a:lnTo>
                  <a:pt x="204" y="29"/>
                </a:lnTo>
                <a:lnTo>
                  <a:pt x="241" y="18"/>
                </a:lnTo>
                <a:lnTo>
                  <a:pt x="279" y="11"/>
                </a:lnTo>
                <a:lnTo>
                  <a:pt x="318" y="5"/>
                </a:lnTo>
                <a:lnTo>
                  <a:pt x="358" y="2"/>
                </a:lnTo>
                <a:lnTo>
                  <a:pt x="397" y="0"/>
                </a:lnTo>
                <a:lnTo>
                  <a:pt x="438" y="2"/>
                </a:lnTo>
                <a:lnTo>
                  <a:pt x="479" y="7"/>
                </a:lnTo>
                <a:lnTo>
                  <a:pt x="518" y="13"/>
                </a:lnTo>
                <a:lnTo>
                  <a:pt x="557" y="23"/>
                </a:lnTo>
                <a:lnTo>
                  <a:pt x="597" y="34"/>
                </a:lnTo>
                <a:lnTo>
                  <a:pt x="632" y="48"/>
                </a:lnTo>
                <a:lnTo>
                  <a:pt x="668" y="64"/>
                </a:lnTo>
                <a:lnTo>
                  <a:pt x="702" y="84"/>
                </a:lnTo>
                <a:lnTo>
                  <a:pt x="422" y="27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5842000" y="21082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6083300" y="2501900"/>
            <a:ext cx="0" cy="218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6946900" y="1905000"/>
            <a:ext cx="0" cy="218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4359" name="Group 29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14370" name="Oval 30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4371" name="Text Box 31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4360" name="Text Box 32"/>
          <p:cNvSpPr txBox="1">
            <a:spLocks noChangeArrowheads="1"/>
          </p:cNvSpPr>
          <p:nvPr/>
        </p:nvSpPr>
        <p:spPr bwMode="auto">
          <a:xfrm>
            <a:off x="533400" y="5334000"/>
            <a:ext cx="284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HALF CYLINDER 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LYING ON H.P.</a:t>
            </a:r>
          </a:p>
          <a:p>
            <a:pPr algn="ctr" eaLnBrk="1" hangingPunct="1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( with flat face // to H.P.)</a:t>
            </a:r>
          </a:p>
        </p:txBody>
      </p:sp>
      <p:sp>
        <p:nvSpPr>
          <p:cNvPr id="14361" name="Text Box 33"/>
          <p:cNvSpPr txBox="1">
            <a:spLocks noChangeArrowheads="1"/>
          </p:cNvSpPr>
          <p:nvPr/>
        </p:nvSpPr>
        <p:spPr bwMode="auto">
          <a:xfrm>
            <a:off x="4991100" y="533400"/>
            <a:ext cx="3362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HALF CYLINDER </a:t>
            </a:r>
          </a:p>
          <a:p>
            <a:pPr algn="ctr" eaLnBrk="1" hangingPunct="1"/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STANDING ON H.P.</a:t>
            </a:r>
          </a:p>
          <a:p>
            <a:pPr algn="ctr" eaLnBrk="1" hangingPunct="1"/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 ON IT’S SEMICIRCULAR BASE)</a:t>
            </a:r>
          </a:p>
        </p:txBody>
      </p:sp>
    </p:spTree>
    <p:extLst>
      <p:ext uri="{BB962C8B-B14F-4D97-AF65-F5344CB8AC3E}">
        <p14:creationId xmlns:p14="http://schemas.microsoft.com/office/powerpoint/2010/main" val="31858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animBg="1"/>
      <p:bldP spid="13318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34" grpId="0" animBg="1"/>
      <p:bldP spid="13335" grpId="0" animBg="1"/>
      <p:bldP spid="13336" grpId="0" animBg="1"/>
      <p:bldP spid="13337" grpId="0" animBg="1"/>
      <p:bldP spid="13338" grpId="0" animBg="1"/>
      <p:bldP spid="13339" grpId="0" animBg="1"/>
      <p:bldP spid="133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748213" y="4892675"/>
            <a:ext cx="2484437" cy="1420813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rot="21571905" flipV="1">
            <a:off x="5972175" y="4889500"/>
            <a:ext cx="2486025" cy="14192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rot="28095" flipH="1" flipV="1">
            <a:off x="3505200" y="4892675"/>
            <a:ext cx="2486025" cy="1420813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991225" y="4627563"/>
            <a:ext cx="0" cy="16859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7232650" y="2322513"/>
            <a:ext cx="0" cy="3281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4748213" y="2322513"/>
            <a:ext cx="0" cy="32813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5991225" y="3032125"/>
            <a:ext cx="0" cy="328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4748213" y="2322513"/>
            <a:ext cx="1243012" cy="7096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5991225" y="2322513"/>
            <a:ext cx="1241425" cy="7096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4748213" y="1611313"/>
            <a:ext cx="1331912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994400" y="1600200"/>
            <a:ext cx="1244600" cy="709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479925" y="6313488"/>
            <a:ext cx="30194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029200" y="1735138"/>
            <a:ext cx="1995488" cy="1173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4953000" y="1803400"/>
            <a:ext cx="1905000" cy="120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556250" y="2016125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565775" y="2517775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334125" y="2466975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6315075" y="2035175"/>
            <a:ext cx="130175" cy="130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5143500" y="1882775"/>
            <a:ext cx="838200" cy="481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981700" y="1865313"/>
            <a:ext cx="781050" cy="446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5943600" y="2286000"/>
            <a:ext cx="838200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200650" y="2330450"/>
            <a:ext cx="781050" cy="446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4724400" y="2286000"/>
            <a:ext cx="4572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5981700" y="2779713"/>
            <a:ext cx="0" cy="3517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765925" y="2286000"/>
            <a:ext cx="473075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 flipV="1">
            <a:off x="4724400" y="5562600"/>
            <a:ext cx="1257300" cy="735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V="1">
            <a:off x="5981700" y="5600700"/>
            <a:ext cx="1257300" cy="696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5389" name="Group 29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15426" name="Oval 30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5427" name="Text Box 31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5390" name="Rectangle 32"/>
          <p:cNvSpPr>
            <a:spLocks noChangeArrowheads="1"/>
          </p:cNvSpPr>
          <p:nvPr/>
        </p:nvSpPr>
        <p:spPr bwMode="auto">
          <a:xfrm>
            <a:off x="3657600" y="304800"/>
            <a:ext cx="4819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9933"/>
                </a:solidFill>
              </a:rPr>
              <a:t>ISOMETRIC VIEW OF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                            </a:t>
            </a:r>
            <a:r>
              <a:rPr lang="en-US" dirty="0" smtClean="0">
                <a:solidFill>
                  <a:srgbClr val="FF3300"/>
                </a:solidFill>
                <a:latin typeface="Arial Black" pitchFamily="34" charset="0"/>
              </a:rPr>
              <a:t>      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A FRUSTOM OF SQUARE PYRAMID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STANDING ON H.P.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</a:rPr>
              <a:t>ON IT’S LARGER BASE.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04775" y="1790700"/>
            <a:ext cx="2703513" cy="3771900"/>
            <a:chOff x="66" y="1128"/>
            <a:chExt cx="1703" cy="2376"/>
          </a:xfrm>
        </p:grpSpPr>
        <p:sp>
          <p:nvSpPr>
            <p:cNvPr id="15402" name="Rectangle 34"/>
            <p:cNvSpPr>
              <a:spLocks noChangeArrowheads="1"/>
            </p:cNvSpPr>
            <p:nvPr/>
          </p:nvSpPr>
          <p:spPr bwMode="auto">
            <a:xfrm>
              <a:off x="528" y="2568"/>
              <a:ext cx="912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5403" name="Rectangle 35"/>
            <p:cNvSpPr>
              <a:spLocks noChangeArrowheads="1"/>
            </p:cNvSpPr>
            <p:nvPr/>
          </p:nvSpPr>
          <p:spPr bwMode="auto">
            <a:xfrm>
              <a:off x="732" y="2796"/>
              <a:ext cx="480" cy="48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5404" name="Line 36"/>
            <p:cNvSpPr>
              <a:spLocks noChangeShapeType="1"/>
            </p:cNvSpPr>
            <p:nvPr/>
          </p:nvSpPr>
          <p:spPr bwMode="auto">
            <a:xfrm flipV="1">
              <a:off x="528" y="324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5" name="Line 37"/>
            <p:cNvSpPr>
              <a:spLocks noChangeShapeType="1"/>
            </p:cNvSpPr>
            <p:nvPr/>
          </p:nvSpPr>
          <p:spPr bwMode="auto">
            <a:xfrm>
              <a:off x="1200" y="3264"/>
              <a:ext cx="2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6" name="Line 38"/>
            <p:cNvSpPr>
              <a:spLocks noChangeShapeType="1"/>
            </p:cNvSpPr>
            <p:nvPr/>
          </p:nvSpPr>
          <p:spPr bwMode="auto">
            <a:xfrm flipV="1">
              <a:off x="1200" y="256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7" name="Line 39"/>
            <p:cNvSpPr>
              <a:spLocks noChangeShapeType="1"/>
            </p:cNvSpPr>
            <p:nvPr/>
          </p:nvSpPr>
          <p:spPr bwMode="auto">
            <a:xfrm>
              <a:off x="528" y="2580"/>
              <a:ext cx="2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8" name="Line 40"/>
            <p:cNvSpPr>
              <a:spLocks noChangeShapeType="1"/>
            </p:cNvSpPr>
            <p:nvPr/>
          </p:nvSpPr>
          <p:spPr bwMode="auto">
            <a:xfrm>
              <a:off x="336" y="23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9" name="Line 41"/>
            <p:cNvSpPr>
              <a:spLocks noChangeShapeType="1"/>
            </p:cNvSpPr>
            <p:nvPr/>
          </p:nvSpPr>
          <p:spPr bwMode="auto">
            <a:xfrm flipV="1">
              <a:off x="528" y="1272"/>
              <a:ext cx="19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0" name="Line 42"/>
            <p:cNvSpPr>
              <a:spLocks noChangeShapeType="1"/>
            </p:cNvSpPr>
            <p:nvPr/>
          </p:nvSpPr>
          <p:spPr bwMode="auto">
            <a:xfrm>
              <a:off x="720" y="12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1" name="Line 43"/>
            <p:cNvSpPr>
              <a:spLocks noChangeShapeType="1"/>
            </p:cNvSpPr>
            <p:nvPr/>
          </p:nvSpPr>
          <p:spPr bwMode="auto">
            <a:xfrm flipH="1" flipV="1">
              <a:off x="1248" y="1272"/>
              <a:ext cx="19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2" name="Line 44"/>
            <p:cNvSpPr>
              <a:spLocks noChangeShapeType="1"/>
            </p:cNvSpPr>
            <p:nvPr/>
          </p:nvSpPr>
          <p:spPr bwMode="auto">
            <a:xfrm>
              <a:off x="984" y="1128"/>
              <a:ext cx="0" cy="129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Line 45"/>
            <p:cNvSpPr>
              <a:spLocks noChangeShapeType="1"/>
            </p:cNvSpPr>
            <p:nvPr/>
          </p:nvSpPr>
          <p:spPr bwMode="auto">
            <a:xfrm>
              <a:off x="162" y="256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Line 46"/>
            <p:cNvSpPr>
              <a:spLocks noChangeShapeType="1"/>
            </p:cNvSpPr>
            <p:nvPr/>
          </p:nvSpPr>
          <p:spPr bwMode="auto">
            <a:xfrm>
              <a:off x="192" y="34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5" name="Line 47"/>
            <p:cNvSpPr>
              <a:spLocks noChangeShapeType="1"/>
            </p:cNvSpPr>
            <p:nvPr/>
          </p:nvSpPr>
          <p:spPr bwMode="auto">
            <a:xfrm flipH="1">
              <a:off x="384" y="280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Line 48"/>
            <p:cNvSpPr>
              <a:spLocks noChangeShapeType="1"/>
            </p:cNvSpPr>
            <p:nvPr/>
          </p:nvSpPr>
          <p:spPr bwMode="auto">
            <a:xfrm flipH="1">
              <a:off x="384" y="32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7" name="Line 49"/>
            <p:cNvSpPr>
              <a:spLocks noChangeShapeType="1"/>
            </p:cNvSpPr>
            <p:nvPr/>
          </p:nvSpPr>
          <p:spPr bwMode="auto">
            <a:xfrm>
              <a:off x="432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8" name="Line 50"/>
            <p:cNvSpPr>
              <a:spLocks noChangeShapeType="1"/>
            </p:cNvSpPr>
            <p:nvPr/>
          </p:nvSpPr>
          <p:spPr bwMode="auto">
            <a:xfrm>
              <a:off x="240" y="256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9" name="Line 51"/>
            <p:cNvSpPr>
              <a:spLocks noChangeShapeType="1"/>
            </p:cNvSpPr>
            <p:nvPr/>
          </p:nvSpPr>
          <p:spPr bwMode="auto">
            <a:xfrm flipV="1">
              <a:off x="384" y="127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Line 52"/>
            <p:cNvSpPr>
              <a:spLocks noChangeShapeType="1"/>
            </p:cNvSpPr>
            <p:nvPr/>
          </p:nvSpPr>
          <p:spPr bwMode="auto">
            <a:xfrm>
              <a:off x="270" y="12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1" name="Text Box 53"/>
            <p:cNvSpPr txBox="1">
              <a:spLocks noChangeArrowheads="1"/>
            </p:cNvSpPr>
            <p:nvPr/>
          </p:nvSpPr>
          <p:spPr bwMode="auto">
            <a:xfrm>
              <a:off x="66" y="292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422" name="Text Box 54"/>
            <p:cNvSpPr txBox="1">
              <a:spLocks noChangeArrowheads="1"/>
            </p:cNvSpPr>
            <p:nvPr/>
          </p:nvSpPr>
          <p:spPr bwMode="auto">
            <a:xfrm>
              <a:off x="264" y="292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423" name="Text Box 55"/>
            <p:cNvSpPr txBox="1">
              <a:spLocks noChangeArrowheads="1"/>
            </p:cNvSpPr>
            <p:nvPr/>
          </p:nvSpPr>
          <p:spPr bwMode="auto">
            <a:xfrm>
              <a:off x="240" y="1632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5424" name="Text Box 56"/>
            <p:cNvSpPr txBox="1">
              <a:spLocks noChangeArrowheads="1"/>
            </p:cNvSpPr>
            <p:nvPr/>
          </p:nvSpPr>
          <p:spPr bwMode="auto">
            <a:xfrm>
              <a:off x="144" y="2232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425" name="Text Box 57"/>
            <p:cNvSpPr txBox="1">
              <a:spLocks noChangeArrowheads="1"/>
            </p:cNvSpPr>
            <p:nvPr/>
          </p:nvSpPr>
          <p:spPr bwMode="auto">
            <a:xfrm>
              <a:off x="1584" y="2238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1579563" y="2794000"/>
            <a:ext cx="420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1274763" y="56134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</p:spTree>
    <p:extLst>
      <p:ext uri="{BB962C8B-B14F-4D97-AF65-F5344CB8AC3E}">
        <p14:creationId xmlns:p14="http://schemas.microsoft.com/office/powerpoint/2010/main" val="20251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94" grpId="0" autoUpdateAnimBg="0"/>
      <p:bldP spid="1439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86438" y="4879975"/>
            <a:ext cx="3205162" cy="962025"/>
            <a:chOff x="3645" y="3074"/>
            <a:chExt cx="2019" cy="606"/>
          </a:xfrm>
        </p:grpSpPr>
        <p:sp>
          <p:nvSpPr>
            <p:cNvPr id="16493" name="Line 4"/>
            <p:cNvSpPr>
              <a:spLocks noChangeShapeType="1"/>
            </p:cNvSpPr>
            <p:nvPr/>
          </p:nvSpPr>
          <p:spPr bwMode="auto">
            <a:xfrm rot="21571905" flipV="1">
              <a:off x="4674" y="3099"/>
              <a:ext cx="990" cy="565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94" name="Line 5"/>
            <p:cNvSpPr>
              <a:spLocks noChangeShapeType="1"/>
            </p:cNvSpPr>
            <p:nvPr/>
          </p:nvSpPr>
          <p:spPr bwMode="auto">
            <a:xfrm rot="28095" flipH="1" flipV="1">
              <a:off x="3645" y="3074"/>
              <a:ext cx="1038" cy="593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95" name="Line 6"/>
            <p:cNvSpPr>
              <a:spLocks noChangeShapeType="1"/>
            </p:cNvSpPr>
            <p:nvPr/>
          </p:nvSpPr>
          <p:spPr bwMode="auto">
            <a:xfrm>
              <a:off x="4463" y="3680"/>
              <a:ext cx="4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04" name="Group 55"/>
          <p:cNvGrpSpPr>
            <a:grpSpLocks/>
          </p:cNvGrpSpPr>
          <p:nvPr/>
        </p:nvGrpSpPr>
        <p:grpSpPr bwMode="auto">
          <a:xfrm>
            <a:off x="0" y="0"/>
            <a:ext cx="2057400" cy="1128713"/>
            <a:chOff x="96" y="144"/>
            <a:chExt cx="1296" cy="711"/>
          </a:xfrm>
        </p:grpSpPr>
        <p:sp>
          <p:nvSpPr>
            <p:cNvPr id="16459" name="Oval 56"/>
            <p:cNvSpPr>
              <a:spLocks noChangeArrowheads="1"/>
            </p:cNvSpPr>
            <p:nvPr/>
          </p:nvSpPr>
          <p:spPr bwMode="auto">
            <a:xfrm>
              <a:off x="96" y="144"/>
              <a:ext cx="1296" cy="71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SG" sz="2400">
                <a:latin typeface="Times New Roman" pitchFamily="18" charset="0"/>
              </a:endParaRPr>
            </a:p>
          </p:txBody>
        </p:sp>
        <p:sp>
          <p:nvSpPr>
            <p:cNvPr id="16460" name="Text Box 57"/>
            <p:cNvSpPr txBox="1">
              <a:spLocks noChangeArrowheads="1"/>
            </p:cNvSpPr>
            <p:nvPr/>
          </p:nvSpPr>
          <p:spPr bwMode="auto">
            <a:xfrm>
              <a:off x="101" y="192"/>
              <a:ext cx="129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</a:t>
              </a:r>
            </a:p>
          </p:txBody>
        </p: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911225" y="4297363"/>
            <a:ext cx="1860550" cy="1844675"/>
            <a:chOff x="1470" y="2976"/>
            <a:chExt cx="1224" cy="1114"/>
          </a:xfrm>
        </p:grpSpPr>
        <p:sp>
          <p:nvSpPr>
            <p:cNvPr id="16454" name="Rectangle 59"/>
            <p:cNvSpPr>
              <a:spLocks noChangeArrowheads="1"/>
            </p:cNvSpPr>
            <p:nvPr/>
          </p:nvSpPr>
          <p:spPr bwMode="auto">
            <a:xfrm>
              <a:off x="1599" y="3084"/>
              <a:ext cx="960" cy="912"/>
            </a:xfrm>
            <a:prstGeom prst="rect">
              <a:avLst/>
            </a:prstGeom>
            <a:noFill/>
            <a:ln w="4763">
              <a:solidFill>
                <a:srgbClr val="1F1A1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6455" name="Text Box 60"/>
            <p:cNvSpPr txBox="1">
              <a:spLocks noChangeArrowheads="1"/>
            </p:cNvSpPr>
            <p:nvPr/>
          </p:nvSpPr>
          <p:spPr bwMode="auto">
            <a:xfrm>
              <a:off x="1476" y="2976"/>
              <a:ext cx="1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456" name="Text Box 61"/>
            <p:cNvSpPr txBox="1">
              <a:spLocks noChangeArrowheads="1"/>
            </p:cNvSpPr>
            <p:nvPr/>
          </p:nvSpPr>
          <p:spPr bwMode="auto">
            <a:xfrm>
              <a:off x="1470" y="3858"/>
              <a:ext cx="1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6457" name="Text Box 62"/>
            <p:cNvSpPr txBox="1">
              <a:spLocks noChangeArrowheads="1"/>
            </p:cNvSpPr>
            <p:nvPr/>
          </p:nvSpPr>
          <p:spPr bwMode="auto">
            <a:xfrm>
              <a:off x="2514" y="3906"/>
              <a:ext cx="18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6458" name="Text Box 63"/>
            <p:cNvSpPr txBox="1">
              <a:spLocks noChangeArrowheads="1"/>
            </p:cNvSpPr>
            <p:nvPr/>
          </p:nvSpPr>
          <p:spPr bwMode="auto">
            <a:xfrm>
              <a:off x="2514" y="2988"/>
              <a:ext cx="18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133350" y="2362200"/>
            <a:ext cx="2955925" cy="3886200"/>
            <a:chOff x="96" y="1488"/>
            <a:chExt cx="1862" cy="2448"/>
          </a:xfrm>
        </p:grpSpPr>
        <p:sp>
          <p:nvSpPr>
            <p:cNvPr id="16419" name="Text Box 65"/>
            <p:cNvSpPr txBox="1">
              <a:spLocks noChangeArrowheads="1"/>
            </p:cNvSpPr>
            <p:nvPr/>
          </p:nvSpPr>
          <p:spPr bwMode="auto">
            <a:xfrm>
              <a:off x="1786" y="246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16420" name="Group 66"/>
            <p:cNvGrpSpPr>
              <a:grpSpLocks/>
            </p:cNvGrpSpPr>
            <p:nvPr/>
          </p:nvGrpSpPr>
          <p:grpSpPr bwMode="auto">
            <a:xfrm>
              <a:off x="538" y="2659"/>
              <a:ext cx="1241" cy="1277"/>
              <a:chOff x="3792" y="1536"/>
              <a:chExt cx="1241" cy="1277"/>
            </a:xfrm>
          </p:grpSpPr>
          <p:sp>
            <p:nvSpPr>
              <p:cNvPr id="16448" name="Freeform 67"/>
              <p:cNvSpPr>
                <a:spLocks noEditPoints="1"/>
              </p:cNvSpPr>
              <p:nvPr/>
            </p:nvSpPr>
            <p:spPr bwMode="auto">
              <a:xfrm rot="5400000">
                <a:off x="3936" y="1720"/>
                <a:ext cx="964" cy="921"/>
              </a:xfrm>
              <a:custGeom>
                <a:avLst/>
                <a:gdLst>
                  <a:gd name="T0" fmla="*/ 186 w 964"/>
                  <a:gd name="T1" fmla="*/ 907 h 921"/>
                  <a:gd name="T2" fmla="*/ 773 w 964"/>
                  <a:gd name="T3" fmla="*/ 907 h 921"/>
                  <a:gd name="T4" fmla="*/ 773 w 964"/>
                  <a:gd name="T5" fmla="*/ 921 h 921"/>
                  <a:gd name="T6" fmla="*/ 186 w 964"/>
                  <a:gd name="T7" fmla="*/ 921 h 921"/>
                  <a:gd name="T8" fmla="*/ 186 w 964"/>
                  <a:gd name="T9" fmla="*/ 907 h 921"/>
                  <a:gd name="T10" fmla="*/ 780 w 964"/>
                  <a:gd name="T11" fmla="*/ 918 h 921"/>
                  <a:gd name="T12" fmla="*/ 778 w 964"/>
                  <a:gd name="T13" fmla="*/ 921 h 921"/>
                  <a:gd name="T14" fmla="*/ 773 w 964"/>
                  <a:gd name="T15" fmla="*/ 921 h 921"/>
                  <a:gd name="T16" fmla="*/ 773 w 964"/>
                  <a:gd name="T17" fmla="*/ 914 h 921"/>
                  <a:gd name="T18" fmla="*/ 780 w 964"/>
                  <a:gd name="T19" fmla="*/ 918 h 921"/>
                  <a:gd name="T20" fmla="*/ 766 w 964"/>
                  <a:gd name="T21" fmla="*/ 912 h 921"/>
                  <a:gd name="T22" fmla="*/ 949 w 964"/>
                  <a:gd name="T23" fmla="*/ 340 h 921"/>
                  <a:gd name="T24" fmla="*/ 963 w 964"/>
                  <a:gd name="T25" fmla="*/ 344 h 921"/>
                  <a:gd name="T26" fmla="*/ 780 w 964"/>
                  <a:gd name="T27" fmla="*/ 918 h 921"/>
                  <a:gd name="T28" fmla="*/ 766 w 964"/>
                  <a:gd name="T29" fmla="*/ 912 h 921"/>
                  <a:gd name="T30" fmla="*/ 961 w 964"/>
                  <a:gd name="T31" fmla="*/ 337 h 921"/>
                  <a:gd name="T32" fmla="*/ 964 w 964"/>
                  <a:gd name="T33" fmla="*/ 338 h 921"/>
                  <a:gd name="T34" fmla="*/ 963 w 964"/>
                  <a:gd name="T35" fmla="*/ 344 h 921"/>
                  <a:gd name="T36" fmla="*/ 956 w 964"/>
                  <a:gd name="T37" fmla="*/ 342 h 921"/>
                  <a:gd name="T38" fmla="*/ 961 w 964"/>
                  <a:gd name="T39" fmla="*/ 337 h 921"/>
                  <a:gd name="T40" fmla="*/ 953 w 964"/>
                  <a:gd name="T41" fmla="*/ 347 h 921"/>
                  <a:gd name="T42" fmla="*/ 478 w 964"/>
                  <a:gd name="T43" fmla="*/ 16 h 921"/>
                  <a:gd name="T44" fmla="*/ 486 w 964"/>
                  <a:gd name="T45" fmla="*/ 4 h 921"/>
                  <a:gd name="T46" fmla="*/ 961 w 964"/>
                  <a:gd name="T47" fmla="*/ 337 h 921"/>
                  <a:gd name="T48" fmla="*/ 953 w 964"/>
                  <a:gd name="T49" fmla="*/ 347 h 921"/>
                  <a:gd name="T50" fmla="*/ 478 w 964"/>
                  <a:gd name="T51" fmla="*/ 4 h 921"/>
                  <a:gd name="T52" fmla="*/ 483 w 964"/>
                  <a:gd name="T53" fmla="*/ 0 h 921"/>
                  <a:gd name="T54" fmla="*/ 486 w 964"/>
                  <a:gd name="T55" fmla="*/ 4 h 921"/>
                  <a:gd name="T56" fmla="*/ 483 w 964"/>
                  <a:gd name="T57" fmla="*/ 9 h 921"/>
                  <a:gd name="T58" fmla="*/ 478 w 964"/>
                  <a:gd name="T59" fmla="*/ 4 h 921"/>
                  <a:gd name="T60" fmla="*/ 486 w 964"/>
                  <a:gd name="T61" fmla="*/ 16 h 921"/>
                  <a:gd name="T62" fmla="*/ 13 w 964"/>
                  <a:gd name="T63" fmla="*/ 347 h 921"/>
                  <a:gd name="T64" fmla="*/ 5 w 964"/>
                  <a:gd name="T65" fmla="*/ 337 h 921"/>
                  <a:gd name="T66" fmla="*/ 478 w 964"/>
                  <a:gd name="T67" fmla="*/ 4 h 921"/>
                  <a:gd name="T68" fmla="*/ 486 w 964"/>
                  <a:gd name="T69" fmla="*/ 16 h 921"/>
                  <a:gd name="T70" fmla="*/ 2 w 964"/>
                  <a:gd name="T71" fmla="*/ 344 h 921"/>
                  <a:gd name="T72" fmla="*/ 0 w 964"/>
                  <a:gd name="T73" fmla="*/ 338 h 921"/>
                  <a:gd name="T74" fmla="*/ 5 w 964"/>
                  <a:gd name="T75" fmla="*/ 337 h 921"/>
                  <a:gd name="T76" fmla="*/ 8 w 964"/>
                  <a:gd name="T77" fmla="*/ 342 h 921"/>
                  <a:gd name="T78" fmla="*/ 2 w 964"/>
                  <a:gd name="T79" fmla="*/ 344 h 921"/>
                  <a:gd name="T80" fmla="*/ 15 w 964"/>
                  <a:gd name="T81" fmla="*/ 340 h 921"/>
                  <a:gd name="T82" fmla="*/ 193 w 964"/>
                  <a:gd name="T83" fmla="*/ 912 h 921"/>
                  <a:gd name="T84" fmla="*/ 179 w 964"/>
                  <a:gd name="T85" fmla="*/ 918 h 921"/>
                  <a:gd name="T86" fmla="*/ 2 w 964"/>
                  <a:gd name="T87" fmla="*/ 344 h 921"/>
                  <a:gd name="T88" fmla="*/ 15 w 964"/>
                  <a:gd name="T89" fmla="*/ 340 h 921"/>
                  <a:gd name="T90" fmla="*/ 186 w 964"/>
                  <a:gd name="T91" fmla="*/ 921 h 921"/>
                  <a:gd name="T92" fmla="*/ 181 w 964"/>
                  <a:gd name="T93" fmla="*/ 921 h 921"/>
                  <a:gd name="T94" fmla="*/ 179 w 964"/>
                  <a:gd name="T95" fmla="*/ 918 h 921"/>
                  <a:gd name="T96" fmla="*/ 186 w 964"/>
                  <a:gd name="T97" fmla="*/ 914 h 921"/>
                  <a:gd name="T98" fmla="*/ 186 w 964"/>
                  <a:gd name="T99" fmla="*/ 921 h 92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64"/>
                  <a:gd name="T151" fmla="*/ 0 h 921"/>
                  <a:gd name="T152" fmla="*/ 964 w 964"/>
                  <a:gd name="T153" fmla="*/ 921 h 92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64" h="921">
                    <a:moveTo>
                      <a:pt x="186" y="907"/>
                    </a:moveTo>
                    <a:lnTo>
                      <a:pt x="773" y="907"/>
                    </a:lnTo>
                    <a:lnTo>
                      <a:pt x="773" y="921"/>
                    </a:lnTo>
                    <a:lnTo>
                      <a:pt x="186" y="921"/>
                    </a:lnTo>
                    <a:lnTo>
                      <a:pt x="186" y="907"/>
                    </a:lnTo>
                    <a:close/>
                    <a:moveTo>
                      <a:pt x="780" y="918"/>
                    </a:moveTo>
                    <a:lnTo>
                      <a:pt x="778" y="921"/>
                    </a:lnTo>
                    <a:lnTo>
                      <a:pt x="773" y="921"/>
                    </a:lnTo>
                    <a:lnTo>
                      <a:pt x="773" y="914"/>
                    </a:lnTo>
                    <a:lnTo>
                      <a:pt x="780" y="918"/>
                    </a:lnTo>
                    <a:close/>
                    <a:moveTo>
                      <a:pt x="766" y="912"/>
                    </a:moveTo>
                    <a:lnTo>
                      <a:pt x="949" y="340"/>
                    </a:lnTo>
                    <a:lnTo>
                      <a:pt x="963" y="344"/>
                    </a:lnTo>
                    <a:lnTo>
                      <a:pt x="780" y="918"/>
                    </a:lnTo>
                    <a:lnTo>
                      <a:pt x="766" y="912"/>
                    </a:lnTo>
                    <a:close/>
                    <a:moveTo>
                      <a:pt x="961" y="337"/>
                    </a:moveTo>
                    <a:lnTo>
                      <a:pt x="964" y="338"/>
                    </a:lnTo>
                    <a:lnTo>
                      <a:pt x="963" y="344"/>
                    </a:lnTo>
                    <a:lnTo>
                      <a:pt x="956" y="342"/>
                    </a:lnTo>
                    <a:lnTo>
                      <a:pt x="961" y="337"/>
                    </a:lnTo>
                    <a:close/>
                    <a:moveTo>
                      <a:pt x="953" y="347"/>
                    </a:moveTo>
                    <a:lnTo>
                      <a:pt x="478" y="16"/>
                    </a:lnTo>
                    <a:lnTo>
                      <a:pt x="486" y="4"/>
                    </a:lnTo>
                    <a:lnTo>
                      <a:pt x="961" y="337"/>
                    </a:lnTo>
                    <a:lnTo>
                      <a:pt x="953" y="347"/>
                    </a:lnTo>
                    <a:close/>
                    <a:moveTo>
                      <a:pt x="478" y="4"/>
                    </a:moveTo>
                    <a:lnTo>
                      <a:pt x="483" y="0"/>
                    </a:lnTo>
                    <a:lnTo>
                      <a:pt x="486" y="4"/>
                    </a:lnTo>
                    <a:lnTo>
                      <a:pt x="483" y="9"/>
                    </a:lnTo>
                    <a:lnTo>
                      <a:pt x="478" y="4"/>
                    </a:lnTo>
                    <a:close/>
                    <a:moveTo>
                      <a:pt x="486" y="16"/>
                    </a:moveTo>
                    <a:lnTo>
                      <a:pt x="13" y="347"/>
                    </a:lnTo>
                    <a:lnTo>
                      <a:pt x="5" y="337"/>
                    </a:lnTo>
                    <a:lnTo>
                      <a:pt x="478" y="4"/>
                    </a:lnTo>
                    <a:lnTo>
                      <a:pt x="486" y="16"/>
                    </a:lnTo>
                    <a:close/>
                    <a:moveTo>
                      <a:pt x="2" y="344"/>
                    </a:moveTo>
                    <a:lnTo>
                      <a:pt x="0" y="338"/>
                    </a:lnTo>
                    <a:lnTo>
                      <a:pt x="5" y="337"/>
                    </a:lnTo>
                    <a:lnTo>
                      <a:pt x="8" y="342"/>
                    </a:lnTo>
                    <a:lnTo>
                      <a:pt x="2" y="344"/>
                    </a:lnTo>
                    <a:close/>
                    <a:moveTo>
                      <a:pt x="15" y="340"/>
                    </a:moveTo>
                    <a:lnTo>
                      <a:pt x="193" y="912"/>
                    </a:lnTo>
                    <a:lnTo>
                      <a:pt x="179" y="918"/>
                    </a:lnTo>
                    <a:lnTo>
                      <a:pt x="2" y="344"/>
                    </a:lnTo>
                    <a:lnTo>
                      <a:pt x="15" y="340"/>
                    </a:lnTo>
                    <a:close/>
                    <a:moveTo>
                      <a:pt x="186" y="921"/>
                    </a:moveTo>
                    <a:lnTo>
                      <a:pt x="181" y="921"/>
                    </a:lnTo>
                    <a:lnTo>
                      <a:pt x="179" y="918"/>
                    </a:lnTo>
                    <a:lnTo>
                      <a:pt x="186" y="914"/>
                    </a:lnTo>
                    <a:lnTo>
                      <a:pt x="186" y="921"/>
                    </a:lnTo>
                    <a:close/>
                  </a:path>
                </a:pathLst>
              </a:custGeom>
              <a:solidFill>
                <a:srgbClr val="1F1A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49" name="Text Box 68"/>
              <p:cNvSpPr txBox="1">
                <a:spLocks noChangeArrowheads="1"/>
              </p:cNvSpPr>
              <p:nvPr/>
            </p:nvSpPr>
            <p:spPr bwMode="auto">
              <a:xfrm>
                <a:off x="3792" y="1728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6450" name="Text Box 69"/>
              <p:cNvSpPr txBox="1">
                <a:spLocks noChangeArrowheads="1"/>
              </p:cNvSpPr>
              <p:nvPr/>
            </p:nvSpPr>
            <p:spPr bwMode="auto">
              <a:xfrm>
                <a:off x="3792" y="2400"/>
                <a:ext cx="1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6451" name="Text Box 70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6452" name="Text Box 71"/>
              <p:cNvSpPr txBox="1">
                <a:spLocks noChangeArrowheads="1"/>
              </p:cNvSpPr>
              <p:nvPr/>
            </p:nvSpPr>
            <p:spPr bwMode="auto">
              <a:xfrm>
                <a:off x="4848" y="2064"/>
                <a:ext cx="18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6453" name="Text Box 72"/>
              <p:cNvSpPr txBox="1">
                <a:spLocks noChangeArrowheads="1"/>
              </p:cNvSpPr>
              <p:nvPr/>
            </p:nvSpPr>
            <p:spPr bwMode="auto">
              <a:xfrm>
                <a:off x="4416" y="1536"/>
                <a:ext cx="1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>
                    <a:latin typeface="Times New Roman" pitchFamily="18" charset="0"/>
                  </a:rPr>
                  <a:t>E</a:t>
                </a:r>
              </a:p>
            </p:txBody>
          </p:sp>
        </p:grpSp>
        <p:sp>
          <p:nvSpPr>
            <p:cNvPr id="16421" name="Freeform 73"/>
            <p:cNvSpPr>
              <a:spLocks noEditPoints="1"/>
            </p:cNvSpPr>
            <p:nvPr/>
          </p:nvSpPr>
          <p:spPr bwMode="auto">
            <a:xfrm rot="5400000">
              <a:off x="881" y="3051"/>
              <a:ext cx="542" cy="519"/>
            </a:xfrm>
            <a:custGeom>
              <a:avLst/>
              <a:gdLst>
                <a:gd name="T0" fmla="*/ 186 w 964"/>
                <a:gd name="T1" fmla="*/ 907 h 921"/>
                <a:gd name="T2" fmla="*/ 773 w 964"/>
                <a:gd name="T3" fmla="*/ 907 h 921"/>
                <a:gd name="T4" fmla="*/ 773 w 964"/>
                <a:gd name="T5" fmla="*/ 921 h 921"/>
                <a:gd name="T6" fmla="*/ 186 w 964"/>
                <a:gd name="T7" fmla="*/ 921 h 921"/>
                <a:gd name="T8" fmla="*/ 186 w 964"/>
                <a:gd name="T9" fmla="*/ 907 h 921"/>
                <a:gd name="T10" fmla="*/ 780 w 964"/>
                <a:gd name="T11" fmla="*/ 918 h 921"/>
                <a:gd name="T12" fmla="*/ 778 w 964"/>
                <a:gd name="T13" fmla="*/ 921 h 921"/>
                <a:gd name="T14" fmla="*/ 773 w 964"/>
                <a:gd name="T15" fmla="*/ 921 h 921"/>
                <a:gd name="T16" fmla="*/ 773 w 964"/>
                <a:gd name="T17" fmla="*/ 914 h 921"/>
                <a:gd name="T18" fmla="*/ 780 w 964"/>
                <a:gd name="T19" fmla="*/ 918 h 921"/>
                <a:gd name="T20" fmla="*/ 766 w 964"/>
                <a:gd name="T21" fmla="*/ 912 h 921"/>
                <a:gd name="T22" fmla="*/ 949 w 964"/>
                <a:gd name="T23" fmla="*/ 340 h 921"/>
                <a:gd name="T24" fmla="*/ 963 w 964"/>
                <a:gd name="T25" fmla="*/ 344 h 921"/>
                <a:gd name="T26" fmla="*/ 780 w 964"/>
                <a:gd name="T27" fmla="*/ 918 h 921"/>
                <a:gd name="T28" fmla="*/ 766 w 964"/>
                <a:gd name="T29" fmla="*/ 912 h 921"/>
                <a:gd name="T30" fmla="*/ 961 w 964"/>
                <a:gd name="T31" fmla="*/ 337 h 921"/>
                <a:gd name="T32" fmla="*/ 964 w 964"/>
                <a:gd name="T33" fmla="*/ 338 h 921"/>
                <a:gd name="T34" fmla="*/ 963 w 964"/>
                <a:gd name="T35" fmla="*/ 344 h 921"/>
                <a:gd name="T36" fmla="*/ 956 w 964"/>
                <a:gd name="T37" fmla="*/ 342 h 921"/>
                <a:gd name="T38" fmla="*/ 961 w 964"/>
                <a:gd name="T39" fmla="*/ 337 h 921"/>
                <a:gd name="T40" fmla="*/ 953 w 964"/>
                <a:gd name="T41" fmla="*/ 347 h 921"/>
                <a:gd name="T42" fmla="*/ 478 w 964"/>
                <a:gd name="T43" fmla="*/ 16 h 921"/>
                <a:gd name="T44" fmla="*/ 486 w 964"/>
                <a:gd name="T45" fmla="*/ 4 h 921"/>
                <a:gd name="T46" fmla="*/ 961 w 964"/>
                <a:gd name="T47" fmla="*/ 337 h 921"/>
                <a:gd name="T48" fmla="*/ 953 w 964"/>
                <a:gd name="T49" fmla="*/ 347 h 921"/>
                <a:gd name="T50" fmla="*/ 478 w 964"/>
                <a:gd name="T51" fmla="*/ 4 h 921"/>
                <a:gd name="T52" fmla="*/ 483 w 964"/>
                <a:gd name="T53" fmla="*/ 0 h 921"/>
                <a:gd name="T54" fmla="*/ 486 w 964"/>
                <a:gd name="T55" fmla="*/ 4 h 921"/>
                <a:gd name="T56" fmla="*/ 483 w 964"/>
                <a:gd name="T57" fmla="*/ 9 h 921"/>
                <a:gd name="T58" fmla="*/ 478 w 964"/>
                <a:gd name="T59" fmla="*/ 4 h 921"/>
                <a:gd name="T60" fmla="*/ 486 w 964"/>
                <a:gd name="T61" fmla="*/ 16 h 921"/>
                <a:gd name="T62" fmla="*/ 13 w 964"/>
                <a:gd name="T63" fmla="*/ 347 h 921"/>
                <a:gd name="T64" fmla="*/ 5 w 964"/>
                <a:gd name="T65" fmla="*/ 337 h 921"/>
                <a:gd name="T66" fmla="*/ 478 w 964"/>
                <a:gd name="T67" fmla="*/ 4 h 921"/>
                <a:gd name="T68" fmla="*/ 486 w 964"/>
                <a:gd name="T69" fmla="*/ 16 h 921"/>
                <a:gd name="T70" fmla="*/ 2 w 964"/>
                <a:gd name="T71" fmla="*/ 344 h 921"/>
                <a:gd name="T72" fmla="*/ 0 w 964"/>
                <a:gd name="T73" fmla="*/ 338 h 921"/>
                <a:gd name="T74" fmla="*/ 5 w 964"/>
                <a:gd name="T75" fmla="*/ 337 h 921"/>
                <a:gd name="T76" fmla="*/ 8 w 964"/>
                <a:gd name="T77" fmla="*/ 342 h 921"/>
                <a:gd name="T78" fmla="*/ 2 w 964"/>
                <a:gd name="T79" fmla="*/ 344 h 921"/>
                <a:gd name="T80" fmla="*/ 15 w 964"/>
                <a:gd name="T81" fmla="*/ 340 h 921"/>
                <a:gd name="T82" fmla="*/ 193 w 964"/>
                <a:gd name="T83" fmla="*/ 912 h 921"/>
                <a:gd name="T84" fmla="*/ 179 w 964"/>
                <a:gd name="T85" fmla="*/ 918 h 921"/>
                <a:gd name="T86" fmla="*/ 2 w 964"/>
                <a:gd name="T87" fmla="*/ 344 h 921"/>
                <a:gd name="T88" fmla="*/ 15 w 964"/>
                <a:gd name="T89" fmla="*/ 340 h 921"/>
                <a:gd name="T90" fmla="*/ 186 w 964"/>
                <a:gd name="T91" fmla="*/ 921 h 921"/>
                <a:gd name="T92" fmla="*/ 181 w 964"/>
                <a:gd name="T93" fmla="*/ 921 h 921"/>
                <a:gd name="T94" fmla="*/ 179 w 964"/>
                <a:gd name="T95" fmla="*/ 918 h 921"/>
                <a:gd name="T96" fmla="*/ 186 w 964"/>
                <a:gd name="T97" fmla="*/ 914 h 921"/>
                <a:gd name="T98" fmla="*/ 186 w 964"/>
                <a:gd name="T99" fmla="*/ 921 h 9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64"/>
                <a:gd name="T151" fmla="*/ 0 h 921"/>
                <a:gd name="T152" fmla="*/ 964 w 964"/>
                <a:gd name="T153" fmla="*/ 921 h 9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64" h="921">
                  <a:moveTo>
                    <a:pt x="186" y="907"/>
                  </a:moveTo>
                  <a:lnTo>
                    <a:pt x="773" y="907"/>
                  </a:lnTo>
                  <a:lnTo>
                    <a:pt x="773" y="921"/>
                  </a:lnTo>
                  <a:lnTo>
                    <a:pt x="186" y="921"/>
                  </a:lnTo>
                  <a:lnTo>
                    <a:pt x="186" y="907"/>
                  </a:lnTo>
                  <a:close/>
                  <a:moveTo>
                    <a:pt x="780" y="918"/>
                  </a:moveTo>
                  <a:lnTo>
                    <a:pt x="778" y="921"/>
                  </a:lnTo>
                  <a:lnTo>
                    <a:pt x="773" y="921"/>
                  </a:lnTo>
                  <a:lnTo>
                    <a:pt x="773" y="914"/>
                  </a:lnTo>
                  <a:lnTo>
                    <a:pt x="780" y="918"/>
                  </a:lnTo>
                  <a:close/>
                  <a:moveTo>
                    <a:pt x="766" y="912"/>
                  </a:moveTo>
                  <a:lnTo>
                    <a:pt x="949" y="340"/>
                  </a:lnTo>
                  <a:lnTo>
                    <a:pt x="963" y="344"/>
                  </a:lnTo>
                  <a:lnTo>
                    <a:pt x="780" y="918"/>
                  </a:lnTo>
                  <a:lnTo>
                    <a:pt x="766" y="912"/>
                  </a:lnTo>
                  <a:close/>
                  <a:moveTo>
                    <a:pt x="961" y="337"/>
                  </a:moveTo>
                  <a:lnTo>
                    <a:pt x="964" y="338"/>
                  </a:lnTo>
                  <a:lnTo>
                    <a:pt x="963" y="344"/>
                  </a:lnTo>
                  <a:lnTo>
                    <a:pt x="956" y="342"/>
                  </a:lnTo>
                  <a:lnTo>
                    <a:pt x="961" y="337"/>
                  </a:lnTo>
                  <a:close/>
                  <a:moveTo>
                    <a:pt x="953" y="347"/>
                  </a:moveTo>
                  <a:lnTo>
                    <a:pt x="478" y="16"/>
                  </a:lnTo>
                  <a:lnTo>
                    <a:pt x="486" y="4"/>
                  </a:lnTo>
                  <a:lnTo>
                    <a:pt x="961" y="337"/>
                  </a:lnTo>
                  <a:lnTo>
                    <a:pt x="953" y="347"/>
                  </a:lnTo>
                  <a:close/>
                  <a:moveTo>
                    <a:pt x="478" y="4"/>
                  </a:moveTo>
                  <a:lnTo>
                    <a:pt x="483" y="0"/>
                  </a:lnTo>
                  <a:lnTo>
                    <a:pt x="486" y="4"/>
                  </a:lnTo>
                  <a:lnTo>
                    <a:pt x="483" y="9"/>
                  </a:lnTo>
                  <a:lnTo>
                    <a:pt x="478" y="4"/>
                  </a:lnTo>
                  <a:close/>
                  <a:moveTo>
                    <a:pt x="486" y="16"/>
                  </a:moveTo>
                  <a:lnTo>
                    <a:pt x="13" y="347"/>
                  </a:lnTo>
                  <a:lnTo>
                    <a:pt x="5" y="337"/>
                  </a:lnTo>
                  <a:lnTo>
                    <a:pt x="478" y="4"/>
                  </a:lnTo>
                  <a:lnTo>
                    <a:pt x="486" y="16"/>
                  </a:lnTo>
                  <a:close/>
                  <a:moveTo>
                    <a:pt x="2" y="344"/>
                  </a:moveTo>
                  <a:lnTo>
                    <a:pt x="0" y="338"/>
                  </a:lnTo>
                  <a:lnTo>
                    <a:pt x="5" y="337"/>
                  </a:lnTo>
                  <a:lnTo>
                    <a:pt x="8" y="342"/>
                  </a:lnTo>
                  <a:lnTo>
                    <a:pt x="2" y="344"/>
                  </a:lnTo>
                  <a:close/>
                  <a:moveTo>
                    <a:pt x="15" y="340"/>
                  </a:moveTo>
                  <a:lnTo>
                    <a:pt x="193" y="912"/>
                  </a:lnTo>
                  <a:lnTo>
                    <a:pt x="179" y="918"/>
                  </a:lnTo>
                  <a:lnTo>
                    <a:pt x="2" y="344"/>
                  </a:lnTo>
                  <a:lnTo>
                    <a:pt x="15" y="340"/>
                  </a:lnTo>
                  <a:close/>
                  <a:moveTo>
                    <a:pt x="186" y="921"/>
                  </a:moveTo>
                  <a:lnTo>
                    <a:pt x="181" y="921"/>
                  </a:lnTo>
                  <a:lnTo>
                    <a:pt x="179" y="918"/>
                  </a:lnTo>
                  <a:lnTo>
                    <a:pt x="186" y="914"/>
                  </a:lnTo>
                  <a:lnTo>
                    <a:pt x="186" y="921"/>
                  </a:lnTo>
                  <a:close/>
                </a:path>
              </a:pathLst>
            </a:custGeom>
            <a:solidFill>
              <a:srgbClr val="1F1A17"/>
            </a:solidFill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22" name="Line 74"/>
            <p:cNvSpPr>
              <a:spLocks noChangeShapeType="1"/>
            </p:cNvSpPr>
            <p:nvPr/>
          </p:nvSpPr>
          <p:spPr bwMode="auto">
            <a:xfrm>
              <a:off x="1210" y="3571"/>
              <a:ext cx="8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3" name="Line 75"/>
            <p:cNvSpPr>
              <a:spLocks noChangeShapeType="1"/>
            </p:cNvSpPr>
            <p:nvPr/>
          </p:nvSpPr>
          <p:spPr bwMode="auto">
            <a:xfrm flipV="1">
              <a:off x="1210" y="2803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4" name="Line 76"/>
            <p:cNvSpPr>
              <a:spLocks noChangeShapeType="1"/>
            </p:cNvSpPr>
            <p:nvPr/>
          </p:nvSpPr>
          <p:spPr bwMode="auto">
            <a:xfrm>
              <a:off x="1384" y="331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5" name="Line 77"/>
            <p:cNvSpPr>
              <a:spLocks noChangeShapeType="1"/>
            </p:cNvSpPr>
            <p:nvPr/>
          </p:nvSpPr>
          <p:spPr bwMode="auto">
            <a:xfrm flipV="1">
              <a:off x="682" y="3466"/>
              <a:ext cx="225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6" name="Line 78"/>
            <p:cNvSpPr>
              <a:spLocks noChangeShapeType="1"/>
            </p:cNvSpPr>
            <p:nvPr/>
          </p:nvSpPr>
          <p:spPr bwMode="auto">
            <a:xfrm>
              <a:off x="682" y="2995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7" name="Line 79"/>
            <p:cNvSpPr>
              <a:spLocks noChangeShapeType="1"/>
            </p:cNvSpPr>
            <p:nvPr/>
          </p:nvSpPr>
          <p:spPr bwMode="auto">
            <a:xfrm>
              <a:off x="490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8" name="Line 80"/>
            <p:cNvSpPr>
              <a:spLocks noChangeShapeType="1"/>
            </p:cNvSpPr>
            <p:nvPr/>
          </p:nvSpPr>
          <p:spPr bwMode="auto">
            <a:xfrm>
              <a:off x="922" y="16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29" name="Line 81"/>
            <p:cNvSpPr>
              <a:spLocks noChangeShapeType="1"/>
            </p:cNvSpPr>
            <p:nvPr/>
          </p:nvSpPr>
          <p:spPr bwMode="auto">
            <a:xfrm>
              <a:off x="730" y="259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0" name="Line 82"/>
            <p:cNvSpPr>
              <a:spLocks noChangeShapeType="1"/>
            </p:cNvSpPr>
            <p:nvPr/>
          </p:nvSpPr>
          <p:spPr bwMode="auto">
            <a:xfrm flipH="1">
              <a:off x="730" y="163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1" name="Line 83"/>
            <p:cNvSpPr>
              <a:spLocks noChangeShapeType="1"/>
            </p:cNvSpPr>
            <p:nvPr/>
          </p:nvSpPr>
          <p:spPr bwMode="auto">
            <a:xfrm>
              <a:off x="1402" y="163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2" name="Line 84"/>
            <p:cNvSpPr>
              <a:spLocks noChangeShapeType="1"/>
            </p:cNvSpPr>
            <p:nvPr/>
          </p:nvSpPr>
          <p:spPr bwMode="auto">
            <a:xfrm flipH="1" flipV="1">
              <a:off x="1210" y="1632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3" name="Line 85"/>
            <p:cNvSpPr>
              <a:spLocks noChangeShapeType="1"/>
            </p:cNvSpPr>
            <p:nvPr/>
          </p:nvSpPr>
          <p:spPr bwMode="auto">
            <a:xfrm>
              <a:off x="1117" y="148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4" name="Line 86"/>
            <p:cNvSpPr>
              <a:spLocks noChangeShapeType="1"/>
            </p:cNvSpPr>
            <p:nvPr/>
          </p:nvSpPr>
          <p:spPr bwMode="auto">
            <a:xfrm flipH="1">
              <a:off x="394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5" name="Line 87"/>
            <p:cNvSpPr>
              <a:spLocks noChangeShapeType="1"/>
            </p:cNvSpPr>
            <p:nvPr/>
          </p:nvSpPr>
          <p:spPr bwMode="auto">
            <a:xfrm flipH="1">
              <a:off x="394" y="36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6" name="Line 88"/>
            <p:cNvSpPr>
              <a:spLocks noChangeShapeType="1"/>
            </p:cNvSpPr>
            <p:nvPr/>
          </p:nvSpPr>
          <p:spPr bwMode="auto">
            <a:xfrm flipH="1">
              <a:off x="490" y="1631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7" name="Line 89"/>
            <p:cNvSpPr>
              <a:spLocks noChangeShapeType="1"/>
            </p:cNvSpPr>
            <p:nvPr/>
          </p:nvSpPr>
          <p:spPr bwMode="auto">
            <a:xfrm>
              <a:off x="538" y="1631"/>
              <a:ext cx="0" cy="96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8" name="Line 90"/>
            <p:cNvSpPr>
              <a:spLocks noChangeShapeType="1"/>
            </p:cNvSpPr>
            <p:nvPr/>
          </p:nvSpPr>
          <p:spPr bwMode="auto">
            <a:xfrm flipH="1">
              <a:off x="520" y="315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39" name="Line 91"/>
            <p:cNvSpPr>
              <a:spLocks noChangeShapeType="1"/>
            </p:cNvSpPr>
            <p:nvPr/>
          </p:nvSpPr>
          <p:spPr bwMode="auto">
            <a:xfrm flipH="1">
              <a:off x="532" y="34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0" name="Line 92"/>
            <p:cNvSpPr>
              <a:spLocks noChangeShapeType="1"/>
            </p:cNvSpPr>
            <p:nvPr/>
          </p:nvSpPr>
          <p:spPr bwMode="auto">
            <a:xfrm>
              <a:off x="598" y="3144"/>
              <a:ext cx="0" cy="33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1" name="Line 93"/>
            <p:cNvSpPr>
              <a:spLocks noChangeShapeType="1"/>
            </p:cNvSpPr>
            <p:nvPr/>
          </p:nvSpPr>
          <p:spPr bwMode="auto">
            <a:xfrm>
              <a:off x="442" y="3024"/>
              <a:ext cx="0" cy="57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42" name="Text Box 94"/>
            <p:cNvSpPr txBox="1">
              <a:spLocks noChangeArrowheads="1"/>
            </p:cNvSpPr>
            <p:nvPr/>
          </p:nvSpPr>
          <p:spPr bwMode="auto">
            <a:xfrm>
              <a:off x="334" y="3234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6443" name="Text Box 95"/>
            <p:cNvSpPr txBox="1">
              <a:spLocks noChangeArrowheads="1"/>
            </p:cNvSpPr>
            <p:nvPr/>
          </p:nvSpPr>
          <p:spPr bwMode="auto">
            <a:xfrm>
              <a:off x="496" y="3216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6444" name="Text Box 96"/>
            <p:cNvSpPr txBox="1">
              <a:spLocks noChangeArrowheads="1"/>
            </p:cNvSpPr>
            <p:nvPr/>
          </p:nvSpPr>
          <p:spPr bwMode="auto">
            <a:xfrm>
              <a:off x="436" y="199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6445" name="Text Box 97"/>
            <p:cNvSpPr txBox="1">
              <a:spLocks noChangeArrowheads="1"/>
            </p:cNvSpPr>
            <p:nvPr/>
          </p:nvSpPr>
          <p:spPr bwMode="auto">
            <a:xfrm>
              <a:off x="340" y="2472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6446" name="Text Box 98"/>
            <p:cNvSpPr txBox="1">
              <a:spLocks noChangeArrowheads="1"/>
            </p:cNvSpPr>
            <p:nvPr/>
          </p:nvSpPr>
          <p:spPr bwMode="auto">
            <a:xfrm>
              <a:off x="96" y="2071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16447" name="Text Box 99"/>
            <p:cNvSpPr txBox="1">
              <a:spLocks noChangeArrowheads="1"/>
            </p:cNvSpPr>
            <p:nvPr/>
          </p:nvSpPr>
          <p:spPr bwMode="auto">
            <a:xfrm>
              <a:off x="106" y="3168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TV</a:t>
              </a:r>
            </a:p>
          </p:txBody>
        </p:sp>
      </p:grpSp>
      <p:sp>
        <p:nvSpPr>
          <p:cNvPr id="16407" name="Text Box 100"/>
          <p:cNvSpPr txBox="1">
            <a:spLocks noChangeArrowheads="1"/>
          </p:cNvSpPr>
          <p:nvPr/>
        </p:nvSpPr>
        <p:spPr bwMode="auto">
          <a:xfrm>
            <a:off x="168275" y="1524000"/>
            <a:ext cx="33766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rgbClr val="FF3300"/>
                </a:solidFill>
              </a:rPr>
              <a:t>PROJECTIONS OF FRUSTOM OF </a:t>
            </a:r>
          </a:p>
          <a:p>
            <a:pPr algn="ctr" eaLnBrk="1" hangingPunct="1"/>
            <a:r>
              <a:rPr lang="en-US" sz="1400" b="1">
                <a:solidFill>
                  <a:srgbClr val="FF3300"/>
                </a:solidFill>
              </a:rPr>
              <a:t>PENTAGONAL PYRAMID ARE GIVEN.</a:t>
            </a:r>
          </a:p>
          <a:p>
            <a:pPr algn="ctr" eaLnBrk="1" hangingPunct="1"/>
            <a:r>
              <a:rPr lang="en-US" sz="1400" b="1">
                <a:solidFill>
                  <a:srgbClr val="FF3300"/>
                </a:solidFill>
              </a:rPr>
              <a:t>DRAW IT’S ISOMETRIC VIEW.</a:t>
            </a:r>
          </a:p>
        </p:txBody>
      </p:sp>
    </p:spTree>
    <p:extLst>
      <p:ext uri="{BB962C8B-B14F-4D97-AF65-F5344CB8AC3E}">
        <p14:creationId xmlns:p14="http://schemas.microsoft.com/office/powerpoint/2010/main" val="306064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4"/>
          <p:cNvSpPr>
            <a:spLocks noChangeShapeType="1"/>
          </p:cNvSpPr>
          <p:nvPr/>
        </p:nvSpPr>
        <p:spPr bwMode="auto">
          <a:xfrm rot="28095" flipH="1" flipV="1">
            <a:off x="3276600" y="4806950"/>
            <a:ext cx="2905125" cy="153987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442" name="Group 34"/>
          <p:cNvGrpSpPr>
            <a:grpSpLocks/>
          </p:cNvGrpSpPr>
          <p:nvPr/>
        </p:nvGrpSpPr>
        <p:grpSpPr bwMode="auto">
          <a:xfrm>
            <a:off x="0" y="0"/>
            <a:ext cx="2362200" cy="1295400"/>
            <a:chOff x="288" y="96"/>
            <a:chExt cx="1488" cy="816"/>
          </a:xfrm>
        </p:grpSpPr>
        <p:sp>
          <p:nvSpPr>
            <p:cNvPr id="17475" name="Oval 35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7476" name="Text Box 36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7443" name="Rectangle 37"/>
          <p:cNvSpPr>
            <a:spLocks noChangeArrowheads="1"/>
          </p:cNvSpPr>
          <p:nvPr/>
        </p:nvSpPr>
        <p:spPr bwMode="auto">
          <a:xfrm>
            <a:off x="3962400" y="74613"/>
            <a:ext cx="4819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b="1" dirty="0">
                <a:solidFill>
                  <a:srgbClr val="339933"/>
                </a:solidFill>
              </a:rPr>
              <a:t>ISOMETRIC VIEW OF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                            </a:t>
            </a:r>
            <a:r>
              <a:rPr lang="en-US" dirty="0" smtClean="0">
                <a:solidFill>
                  <a:srgbClr val="FF3300"/>
                </a:solidFill>
                <a:latin typeface="Arial Black" pitchFamily="34" charset="0"/>
              </a:rPr>
              <a:t>      </a:t>
            </a:r>
            <a:r>
              <a:rPr lang="en-US" dirty="0">
                <a:solidFill>
                  <a:srgbClr val="FF3300"/>
                </a:solidFill>
                <a:latin typeface="Arial Black" pitchFamily="34" charset="0"/>
              </a:rPr>
              <a:t>A FRUSTOM OF CONE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STANDING </a:t>
            </a:r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ON H.P. 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</a:rPr>
              <a:t>ON IT’S LARGER BASE.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1600200" y="2743200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1295400" y="55626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04775" y="1790700"/>
            <a:ext cx="2703513" cy="3738563"/>
            <a:chOff x="66" y="1128"/>
            <a:chExt cx="1703" cy="2355"/>
          </a:xfrm>
        </p:grpSpPr>
        <p:sp>
          <p:nvSpPr>
            <p:cNvPr id="17455" name="Oval 41"/>
            <p:cNvSpPr>
              <a:spLocks noChangeArrowheads="1"/>
            </p:cNvSpPr>
            <p:nvPr/>
          </p:nvSpPr>
          <p:spPr bwMode="auto">
            <a:xfrm>
              <a:off x="510" y="2571"/>
              <a:ext cx="912" cy="9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7456" name="Line 42"/>
            <p:cNvSpPr>
              <a:spLocks noChangeShapeType="1"/>
            </p:cNvSpPr>
            <p:nvPr/>
          </p:nvSpPr>
          <p:spPr bwMode="auto">
            <a:xfrm>
              <a:off x="336" y="23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7" name="Line 43"/>
            <p:cNvSpPr>
              <a:spLocks noChangeShapeType="1"/>
            </p:cNvSpPr>
            <p:nvPr/>
          </p:nvSpPr>
          <p:spPr bwMode="auto">
            <a:xfrm flipV="1">
              <a:off x="528" y="1272"/>
              <a:ext cx="19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8" name="Line 44"/>
            <p:cNvSpPr>
              <a:spLocks noChangeShapeType="1"/>
            </p:cNvSpPr>
            <p:nvPr/>
          </p:nvSpPr>
          <p:spPr bwMode="auto">
            <a:xfrm>
              <a:off x="720" y="12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59" name="Line 45"/>
            <p:cNvSpPr>
              <a:spLocks noChangeShapeType="1"/>
            </p:cNvSpPr>
            <p:nvPr/>
          </p:nvSpPr>
          <p:spPr bwMode="auto">
            <a:xfrm flipH="1" flipV="1">
              <a:off x="1248" y="1272"/>
              <a:ext cx="19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0" name="Line 46"/>
            <p:cNvSpPr>
              <a:spLocks noChangeShapeType="1"/>
            </p:cNvSpPr>
            <p:nvPr/>
          </p:nvSpPr>
          <p:spPr bwMode="auto">
            <a:xfrm>
              <a:off x="984" y="1128"/>
              <a:ext cx="0" cy="129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1" name="Line 47"/>
            <p:cNvSpPr>
              <a:spLocks noChangeShapeType="1"/>
            </p:cNvSpPr>
            <p:nvPr/>
          </p:nvSpPr>
          <p:spPr bwMode="auto">
            <a:xfrm>
              <a:off x="162" y="256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2" name="Line 48"/>
            <p:cNvSpPr>
              <a:spLocks noChangeShapeType="1"/>
            </p:cNvSpPr>
            <p:nvPr/>
          </p:nvSpPr>
          <p:spPr bwMode="auto">
            <a:xfrm>
              <a:off x="192" y="34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3" name="Line 49"/>
            <p:cNvSpPr>
              <a:spLocks noChangeShapeType="1"/>
            </p:cNvSpPr>
            <p:nvPr/>
          </p:nvSpPr>
          <p:spPr bwMode="auto">
            <a:xfrm flipH="1">
              <a:off x="384" y="280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4" name="Line 50"/>
            <p:cNvSpPr>
              <a:spLocks noChangeShapeType="1"/>
            </p:cNvSpPr>
            <p:nvPr/>
          </p:nvSpPr>
          <p:spPr bwMode="auto">
            <a:xfrm flipH="1">
              <a:off x="384" y="32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5" name="Line 51"/>
            <p:cNvSpPr>
              <a:spLocks noChangeShapeType="1"/>
            </p:cNvSpPr>
            <p:nvPr/>
          </p:nvSpPr>
          <p:spPr bwMode="auto">
            <a:xfrm>
              <a:off x="432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6" name="Line 52"/>
            <p:cNvSpPr>
              <a:spLocks noChangeShapeType="1"/>
            </p:cNvSpPr>
            <p:nvPr/>
          </p:nvSpPr>
          <p:spPr bwMode="auto">
            <a:xfrm>
              <a:off x="240" y="256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7" name="Line 53"/>
            <p:cNvSpPr>
              <a:spLocks noChangeShapeType="1"/>
            </p:cNvSpPr>
            <p:nvPr/>
          </p:nvSpPr>
          <p:spPr bwMode="auto">
            <a:xfrm flipV="1">
              <a:off x="384" y="127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8" name="Line 54"/>
            <p:cNvSpPr>
              <a:spLocks noChangeShapeType="1"/>
            </p:cNvSpPr>
            <p:nvPr/>
          </p:nvSpPr>
          <p:spPr bwMode="auto">
            <a:xfrm>
              <a:off x="270" y="128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69" name="Text Box 55"/>
            <p:cNvSpPr txBox="1">
              <a:spLocks noChangeArrowheads="1"/>
            </p:cNvSpPr>
            <p:nvPr/>
          </p:nvSpPr>
          <p:spPr bwMode="auto">
            <a:xfrm>
              <a:off x="66" y="292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7470" name="Text Box 56"/>
            <p:cNvSpPr txBox="1">
              <a:spLocks noChangeArrowheads="1"/>
            </p:cNvSpPr>
            <p:nvPr/>
          </p:nvSpPr>
          <p:spPr bwMode="auto">
            <a:xfrm>
              <a:off x="264" y="292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7471" name="Text Box 57"/>
            <p:cNvSpPr txBox="1">
              <a:spLocks noChangeArrowheads="1"/>
            </p:cNvSpPr>
            <p:nvPr/>
          </p:nvSpPr>
          <p:spPr bwMode="auto">
            <a:xfrm>
              <a:off x="240" y="1632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7472" name="Text Box 58"/>
            <p:cNvSpPr txBox="1">
              <a:spLocks noChangeArrowheads="1"/>
            </p:cNvSpPr>
            <p:nvPr/>
          </p:nvSpPr>
          <p:spPr bwMode="auto">
            <a:xfrm>
              <a:off x="144" y="2232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7473" name="Text Box 59"/>
            <p:cNvSpPr txBox="1">
              <a:spLocks noChangeArrowheads="1"/>
            </p:cNvSpPr>
            <p:nvPr/>
          </p:nvSpPr>
          <p:spPr bwMode="auto">
            <a:xfrm>
              <a:off x="1584" y="2238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7474" name="Oval 60"/>
            <p:cNvSpPr>
              <a:spLocks noChangeArrowheads="1"/>
            </p:cNvSpPr>
            <p:nvPr/>
          </p:nvSpPr>
          <p:spPr bwMode="auto">
            <a:xfrm>
              <a:off x="720" y="2784"/>
              <a:ext cx="498" cy="49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41456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422" grpId="0" autoUpdateAnimBg="0"/>
      <p:bldP spid="164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Line 5"/>
          <p:cNvSpPr>
            <a:spLocks noChangeShapeType="1"/>
          </p:cNvSpPr>
          <p:nvPr/>
        </p:nvSpPr>
        <p:spPr bwMode="auto">
          <a:xfrm rot="21571905" flipV="1">
            <a:off x="5553075" y="3963988"/>
            <a:ext cx="2676525" cy="151765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rot="28095" flipH="1" flipV="1">
            <a:off x="2895600" y="3967163"/>
            <a:ext cx="2676525" cy="151923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508" name="Group 35"/>
          <p:cNvGrpSpPr>
            <a:grpSpLocks/>
          </p:cNvGrpSpPr>
          <p:nvPr/>
        </p:nvGrpSpPr>
        <p:grpSpPr bwMode="auto">
          <a:xfrm>
            <a:off x="0" y="0"/>
            <a:ext cx="2362200" cy="1295400"/>
            <a:chOff x="288" y="96"/>
            <a:chExt cx="1488" cy="816"/>
          </a:xfrm>
        </p:grpSpPr>
        <p:sp>
          <p:nvSpPr>
            <p:cNvPr id="20549" name="Oval 36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0550" name="Text Box 37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0509" name="Group 38"/>
          <p:cNvGrpSpPr>
            <a:grpSpLocks/>
          </p:cNvGrpSpPr>
          <p:nvPr/>
        </p:nvGrpSpPr>
        <p:grpSpPr bwMode="auto">
          <a:xfrm>
            <a:off x="257175" y="1905000"/>
            <a:ext cx="2333625" cy="3405188"/>
            <a:chOff x="162" y="1200"/>
            <a:chExt cx="1470" cy="2145"/>
          </a:xfrm>
        </p:grpSpPr>
        <p:sp>
          <p:nvSpPr>
            <p:cNvPr id="20521" name="Rectangle 39"/>
            <p:cNvSpPr>
              <a:spLocks noChangeArrowheads="1"/>
            </p:cNvSpPr>
            <p:nvPr/>
          </p:nvSpPr>
          <p:spPr bwMode="auto">
            <a:xfrm>
              <a:off x="384" y="2400"/>
              <a:ext cx="672" cy="6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0522" name="Line 40"/>
            <p:cNvSpPr>
              <a:spLocks noChangeShapeType="1"/>
            </p:cNvSpPr>
            <p:nvPr/>
          </p:nvSpPr>
          <p:spPr bwMode="auto">
            <a:xfrm>
              <a:off x="192" y="21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3" name="Rectangle 41"/>
            <p:cNvSpPr>
              <a:spLocks noChangeArrowheads="1"/>
            </p:cNvSpPr>
            <p:nvPr/>
          </p:nvSpPr>
          <p:spPr bwMode="auto">
            <a:xfrm>
              <a:off x="528" y="1248"/>
              <a:ext cx="384" cy="8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0524" name="Rectangle 42"/>
            <p:cNvSpPr>
              <a:spLocks noChangeArrowheads="1"/>
            </p:cNvSpPr>
            <p:nvPr/>
          </p:nvSpPr>
          <p:spPr bwMode="auto">
            <a:xfrm>
              <a:off x="384" y="1584"/>
              <a:ext cx="67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0525" name="Oval 43"/>
            <p:cNvSpPr>
              <a:spLocks noChangeArrowheads="1"/>
            </p:cNvSpPr>
            <p:nvPr/>
          </p:nvSpPr>
          <p:spPr bwMode="auto">
            <a:xfrm>
              <a:off x="528" y="2544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0526" name="Line 44"/>
            <p:cNvSpPr>
              <a:spLocks noChangeShapeType="1"/>
            </p:cNvSpPr>
            <p:nvPr/>
          </p:nvSpPr>
          <p:spPr bwMode="auto">
            <a:xfrm>
              <a:off x="192" y="24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7" name="Line 45"/>
            <p:cNvSpPr>
              <a:spLocks noChangeShapeType="1"/>
            </p:cNvSpPr>
            <p:nvPr/>
          </p:nvSpPr>
          <p:spPr bwMode="auto">
            <a:xfrm>
              <a:off x="208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8" name="Line 46"/>
            <p:cNvSpPr>
              <a:spLocks noChangeShapeType="1"/>
            </p:cNvSpPr>
            <p:nvPr/>
          </p:nvSpPr>
          <p:spPr bwMode="auto">
            <a:xfrm>
              <a:off x="384" y="3112"/>
              <a:ext cx="0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9" name="Line 47"/>
            <p:cNvSpPr>
              <a:spLocks noChangeShapeType="1"/>
            </p:cNvSpPr>
            <p:nvPr/>
          </p:nvSpPr>
          <p:spPr bwMode="auto">
            <a:xfrm>
              <a:off x="1056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0" name="Line 48"/>
            <p:cNvSpPr>
              <a:spLocks noChangeShapeType="1"/>
            </p:cNvSpPr>
            <p:nvPr/>
          </p:nvSpPr>
          <p:spPr bwMode="auto">
            <a:xfrm>
              <a:off x="1056" y="12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1" name="Line 49"/>
            <p:cNvSpPr>
              <a:spLocks noChangeShapeType="1"/>
            </p:cNvSpPr>
            <p:nvPr/>
          </p:nvSpPr>
          <p:spPr bwMode="auto">
            <a:xfrm>
              <a:off x="1152" y="158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2" name="Line 50"/>
            <p:cNvSpPr>
              <a:spLocks noChangeShapeType="1"/>
            </p:cNvSpPr>
            <p:nvPr/>
          </p:nvSpPr>
          <p:spPr bwMode="auto">
            <a:xfrm>
              <a:off x="1152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3" name="Line 51"/>
            <p:cNvSpPr>
              <a:spLocks noChangeShapeType="1"/>
            </p:cNvSpPr>
            <p:nvPr/>
          </p:nvSpPr>
          <p:spPr bwMode="auto">
            <a:xfrm>
              <a:off x="1248" y="1248"/>
              <a:ext cx="0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4" name="Line 52"/>
            <p:cNvSpPr>
              <a:spLocks noChangeShapeType="1"/>
            </p:cNvSpPr>
            <p:nvPr/>
          </p:nvSpPr>
          <p:spPr bwMode="auto">
            <a:xfrm>
              <a:off x="1248" y="1776"/>
              <a:ext cx="0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5" name="Line 53"/>
            <p:cNvSpPr>
              <a:spLocks noChangeShapeType="1"/>
            </p:cNvSpPr>
            <p:nvPr/>
          </p:nvSpPr>
          <p:spPr bwMode="auto">
            <a:xfrm>
              <a:off x="264" y="2400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6" name="Line 54"/>
            <p:cNvSpPr>
              <a:spLocks noChangeShapeType="1"/>
            </p:cNvSpPr>
            <p:nvPr/>
          </p:nvSpPr>
          <p:spPr bwMode="auto">
            <a:xfrm>
              <a:off x="384" y="3216"/>
              <a:ext cx="6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7" name="Line 55"/>
            <p:cNvSpPr>
              <a:spLocks noChangeShapeType="1"/>
            </p:cNvSpPr>
            <p:nvPr/>
          </p:nvSpPr>
          <p:spPr bwMode="auto">
            <a:xfrm flipV="1">
              <a:off x="876" y="2392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8" name="Line 56"/>
            <p:cNvSpPr>
              <a:spLocks noChangeShapeType="1"/>
            </p:cNvSpPr>
            <p:nvPr/>
          </p:nvSpPr>
          <p:spPr bwMode="auto">
            <a:xfrm>
              <a:off x="1200" y="240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9" name="Text Box 57"/>
            <p:cNvSpPr txBox="1">
              <a:spLocks noChangeArrowheads="1"/>
            </p:cNvSpPr>
            <p:nvPr/>
          </p:nvSpPr>
          <p:spPr bwMode="auto">
            <a:xfrm>
              <a:off x="162" y="265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0540" name="Text Box 58"/>
            <p:cNvSpPr txBox="1">
              <a:spLocks noChangeArrowheads="1"/>
            </p:cNvSpPr>
            <p:nvPr/>
          </p:nvSpPr>
          <p:spPr bwMode="auto">
            <a:xfrm>
              <a:off x="600" y="3172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0541" name="Text Box 59"/>
            <p:cNvSpPr txBox="1">
              <a:spLocks noChangeArrowheads="1"/>
            </p:cNvSpPr>
            <p:nvPr/>
          </p:nvSpPr>
          <p:spPr bwMode="auto">
            <a:xfrm>
              <a:off x="1120" y="2272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 D</a:t>
              </a:r>
            </a:p>
          </p:txBody>
        </p:sp>
        <p:sp>
          <p:nvSpPr>
            <p:cNvPr id="20542" name="Text Box 60"/>
            <p:cNvSpPr txBox="1">
              <a:spLocks noChangeArrowheads="1"/>
            </p:cNvSpPr>
            <p:nvPr/>
          </p:nvSpPr>
          <p:spPr bwMode="auto">
            <a:xfrm>
              <a:off x="1146" y="184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0543" name="Text Box 61"/>
            <p:cNvSpPr txBox="1">
              <a:spLocks noChangeArrowheads="1"/>
            </p:cNvSpPr>
            <p:nvPr/>
          </p:nvSpPr>
          <p:spPr bwMode="auto">
            <a:xfrm>
              <a:off x="1142" y="159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0544" name="Text Box 62"/>
            <p:cNvSpPr txBox="1">
              <a:spLocks noChangeArrowheads="1"/>
            </p:cNvSpPr>
            <p:nvPr/>
          </p:nvSpPr>
          <p:spPr bwMode="auto">
            <a:xfrm>
              <a:off x="1142" y="131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0545" name="Text Box 63"/>
            <p:cNvSpPr txBox="1">
              <a:spLocks noChangeArrowheads="1"/>
            </p:cNvSpPr>
            <p:nvPr/>
          </p:nvSpPr>
          <p:spPr bwMode="auto">
            <a:xfrm>
              <a:off x="620" y="2624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20546" name="Line 64"/>
            <p:cNvSpPr>
              <a:spLocks noChangeShapeType="1"/>
            </p:cNvSpPr>
            <p:nvPr/>
          </p:nvSpPr>
          <p:spPr bwMode="auto">
            <a:xfrm>
              <a:off x="528" y="15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7" name="Line 65"/>
            <p:cNvSpPr>
              <a:spLocks noChangeShapeType="1"/>
            </p:cNvSpPr>
            <p:nvPr/>
          </p:nvSpPr>
          <p:spPr bwMode="auto">
            <a:xfrm>
              <a:off x="912" y="156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48" name="Line 66"/>
            <p:cNvSpPr>
              <a:spLocks noChangeShapeType="1"/>
            </p:cNvSpPr>
            <p:nvPr/>
          </p:nvSpPr>
          <p:spPr bwMode="auto">
            <a:xfrm>
              <a:off x="720" y="1200"/>
              <a:ext cx="0" cy="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381000" y="1981200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914400" y="53340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  <p:sp>
        <p:nvSpPr>
          <p:cNvPr id="20512" name="Text Box 69"/>
          <p:cNvSpPr txBox="1">
            <a:spLocks noChangeArrowheads="1"/>
          </p:cNvSpPr>
          <p:nvPr/>
        </p:nvSpPr>
        <p:spPr bwMode="auto">
          <a:xfrm>
            <a:off x="3276600" y="304800"/>
            <a:ext cx="52443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/>
            <a:r>
              <a:rPr lang="en-US" sz="1200" b="1" dirty="0">
                <a:solidFill>
                  <a:srgbClr val="FF3300"/>
                </a:solidFill>
              </a:rPr>
              <a:t>PROBLEM: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A SQUARE PLATE IS PIERCED THROUGH CENTRALLY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BY A CYLINDER WHICH COMES OUT EQUALLY FROM BOTH FACES 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OF PLATE. IT’S FV &amp; TV ARE SHOWN. DRAW ISOMETRIC VIEW.</a:t>
            </a:r>
          </a:p>
        </p:txBody>
      </p:sp>
    </p:spTree>
    <p:extLst>
      <p:ext uri="{BB962C8B-B14F-4D97-AF65-F5344CB8AC3E}">
        <p14:creationId xmlns:p14="http://schemas.microsoft.com/office/powerpoint/2010/main" val="37969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523" grpId="0" autoUpdateAnimBg="0"/>
      <p:bldP spid="1952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25" name="Group 43"/>
          <p:cNvGrpSpPr>
            <a:grpSpLocks/>
          </p:cNvGrpSpPr>
          <p:nvPr/>
        </p:nvGrpSpPr>
        <p:grpSpPr bwMode="auto">
          <a:xfrm>
            <a:off x="0" y="0"/>
            <a:ext cx="2362200" cy="1295400"/>
            <a:chOff x="288" y="96"/>
            <a:chExt cx="1488" cy="816"/>
          </a:xfrm>
        </p:grpSpPr>
        <p:sp>
          <p:nvSpPr>
            <p:cNvPr id="21567" name="Oval 44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1568" name="Text Box 45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1526" name="Group 46"/>
          <p:cNvGrpSpPr>
            <a:grpSpLocks/>
          </p:cNvGrpSpPr>
          <p:nvPr/>
        </p:nvGrpSpPr>
        <p:grpSpPr bwMode="auto">
          <a:xfrm>
            <a:off x="361950" y="1905000"/>
            <a:ext cx="3178175" cy="4457700"/>
            <a:chOff x="228" y="1200"/>
            <a:chExt cx="2002" cy="2808"/>
          </a:xfrm>
        </p:grpSpPr>
        <p:sp>
          <p:nvSpPr>
            <p:cNvPr id="21538" name="AutoShape 47"/>
            <p:cNvSpPr>
              <a:spLocks noChangeArrowheads="1"/>
            </p:cNvSpPr>
            <p:nvPr/>
          </p:nvSpPr>
          <p:spPr bwMode="auto">
            <a:xfrm>
              <a:off x="480" y="1392"/>
              <a:ext cx="816" cy="12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39" name="Oval 48"/>
            <p:cNvSpPr>
              <a:spLocks noChangeArrowheads="1"/>
            </p:cNvSpPr>
            <p:nvPr/>
          </p:nvSpPr>
          <p:spPr bwMode="auto">
            <a:xfrm>
              <a:off x="228" y="2712"/>
              <a:ext cx="1296" cy="12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0" name="Rectangle 49"/>
            <p:cNvSpPr>
              <a:spLocks noChangeArrowheads="1"/>
            </p:cNvSpPr>
            <p:nvPr/>
          </p:nvSpPr>
          <p:spPr bwMode="auto">
            <a:xfrm>
              <a:off x="240" y="1920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1" name="Line 50"/>
            <p:cNvSpPr>
              <a:spLocks noChangeShapeType="1"/>
            </p:cNvSpPr>
            <p:nvPr/>
          </p:nvSpPr>
          <p:spPr bwMode="auto">
            <a:xfrm>
              <a:off x="464" y="2592"/>
              <a:ext cx="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2" name="Rectangle 51"/>
            <p:cNvSpPr>
              <a:spLocks noChangeArrowheads="1"/>
            </p:cNvSpPr>
            <p:nvPr/>
          </p:nvSpPr>
          <p:spPr bwMode="auto">
            <a:xfrm>
              <a:off x="472" y="2940"/>
              <a:ext cx="816" cy="8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3" name="Rectangle 52"/>
            <p:cNvSpPr>
              <a:spLocks noChangeArrowheads="1"/>
            </p:cNvSpPr>
            <p:nvPr/>
          </p:nvSpPr>
          <p:spPr bwMode="auto">
            <a:xfrm>
              <a:off x="660" y="3144"/>
              <a:ext cx="43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4" name="Line 53"/>
            <p:cNvSpPr>
              <a:spLocks noChangeShapeType="1"/>
            </p:cNvSpPr>
            <p:nvPr/>
          </p:nvSpPr>
          <p:spPr bwMode="auto">
            <a:xfrm>
              <a:off x="664" y="3152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5" name="Line 54"/>
            <p:cNvSpPr>
              <a:spLocks noChangeShapeType="1"/>
            </p:cNvSpPr>
            <p:nvPr/>
          </p:nvSpPr>
          <p:spPr bwMode="auto">
            <a:xfrm flipV="1">
              <a:off x="652" y="3140"/>
              <a:ext cx="444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6" name="Line 55"/>
            <p:cNvSpPr>
              <a:spLocks noChangeShapeType="1"/>
            </p:cNvSpPr>
            <p:nvPr/>
          </p:nvSpPr>
          <p:spPr bwMode="auto">
            <a:xfrm>
              <a:off x="1032" y="3520"/>
              <a:ext cx="25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7" name="Line 56"/>
            <p:cNvSpPr>
              <a:spLocks noChangeShapeType="1"/>
            </p:cNvSpPr>
            <p:nvPr/>
          </p:nvSpPr>
          <p:spPr bwMode="auto">
            <a:xfrm>
              <a:off x="464" y="2944"/>
              <a:ext cx="25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8" name="Line 57"/>
            <p:cNvSpPr>
              <a:spLocks noChangeShapeType="1"/>
            </p:cNvSpPr>
            <p:nvPr/>
          </p:nvSpPr>
          <p:spPr bwMode="auto">
            <a:xfrm flipH="1">
              <a:off x="472" y="3508"/>
              <a:ext cx="25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49" name="Line 58"/>
            <p:cNvSpPr>
              <a:spLocks noChangeShapeType="1"/>
            </p:cNvSpPr>
            <p:nvPr/>
          </p:nvSpPr>
          <p:spPr bwMode="auto">
            <a:xfrm flipH="1">
              <a:off x="1056" y="2928"/>
              <a:ext cx="25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0" name="Line 59"/>
            <p:cNvSpPr>
              <a:spLocks noChangeShapeType="1"/>
            </p:cNvSpPr>
            <p:nvPr/>
          </p:nvSpPr>
          <p:spPr bwMode="auto">
            <a:xfrm>
              <a:off x="888" y="1200"/>
              <a:ext cx="0" cy="1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1" name="Line 60"/>
            <p:cNvSpPr>
              <a:spLocks noChangeShapeType="1"/>
            </p:cNvSpPr>
            <p:nvPr/>
          </p:nvSpPr>
          <p:spPr bwMode="auto">
            <a:xfrm flipH="1">
              <a:off x="635" y="1920"/>
              <a:ext cx="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2" name="Line 61"/>
            <p:cNvSpPr>
              <a:spLocks noChangeShapeType="1"/>
            </p:cNvSpPr>
            <p:nvPr/>
          </p:nvSpPr>
          <p:spPr bwMode="auto">
            <a:xfrm>
              <a:off x="1074" y="1920"/>
              <a:ext cx="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3" name="Line 62"/>
            <p:cNvSpPr>
              <a:spLocks noChangeShapeType="1"/>
            </p:cNvSpPr>
            <p:nvPr/>
          </p:nvSpPr>
          <p:spPr bwMode="auto">
            <a:xfrm>
              <a:off x="912" y="1392"/>
              <a:ext cx="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4" name="Line 63"/>
            <p:cNvSpPr>
              <a:spLocks noChangeShapeType="1"/>
            </p:cNvSpPr>
            <p:nvPr/>
          </p:nvSpPr>
          <p:spPr bwMode="auto">
            <a:xfrm>
              <a:off x="1480" y="1920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5" name="Line 64"/>
            <p:cNvSpPr>
              <a:spLocks noChangeShapeType="1"/>
            </p:cNvSpPr>
            <p:nvPr/>
          </p:nvSpPr>
          <p:spPr bwMode="auto">
            <a:xfrm>
              <a:off x="1480" y="2161"/>
              <a:ext cx="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6" name="Line 65"/>
            <p:cNvSpPr>
              <a:spLocks noChangeShapeType="1"/>
            </p:cNvSpPr>
            <p:nvPr/>
          </p:nvSpPr>
          <p:spPr bwMode="auto">
            <a:xfrm>
              <a:off x="1643" y="214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57" name="Text Box 66"/>
            <p:cNvSpPr txBox="1">
              <a:spLocks noChangeArrowheads="1"/>
            </p:cNvSpPr>
            <p:nvPr/>
          </p:nvSpPr>
          <p:spPr bwMode="auto">
            <a:xfrm>
              <a:off x="1597" y="2299"/>
              <a:ext cx="21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1558" name="Text Box 67"/>
            <p:cNvSpPr txBox="1">
              <a:spLocks noChangeArrowheads="1"/>
            </p:cNvSpPr>
            <p:nvPr/>
          </p:nvSpPr>
          <p:spPr bwMode="auto">
            <a:xfrm>
              <a:off x="1590" y="194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1559" name="Text Box 68"/>
            <p:cNvSpPr txBox="1">
              <a:spLocks noChangeArrowheads="1"/>
            </p:cNvSpPr>
            <p:nvPr/>
          </p:nvSpPr>
          <p:spPr bwMode="auto">
            <a:xfrm>
              <a:off x="1581" y="1569"/>
              <a:ext cx="21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1560" name="Line 69"/>
            <p:cNvSpPr>
              <a:spLocks noChangeShapeType="1"/>
            </p:cNvSpPr>
            <p:nvPr/>
          </p:nvSpPr>
          <p:spPr bwMode="auto">
            <a:xfrm>
              <a:off x="1632" y="1368"/>
              <a:ext cx="0" cy="56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1" name="Line 70"/>
            <p:cNvSpPr>
              <a:spLocks noChangeShapeType="1"/>
            </p:cNvSpPr>
            <p:nvPr/>
          </p:nvSpPr>
          <p:spPr bwMode="auto">
            <a:xfrm flipH="1" flipV="1">
              <a:off x="1344" y="379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2" name="Line 71"/>
            <p:cNvSpPr>
              <a:spLocks noChangeShapeType="1"/>
            </p:cNvSpPr>
            <p:nvPr/>
          </p:nvSpPr>
          <p:spPr bwMode="auto">
            <a:xfrm>
              <a:off x="1488" y="39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3" name="Text Box 72"/>
            <p:cNvSpPr txBox="1">
              <a:spLocks noChangeArrowheads="1"/>
            </p:cNvSpPr>
            <p:nvPr/>
          </p:nvSpPr>
          <p:spPr bwMode="auto">
            <a:xfrm>
              <a:off x="1467" y="3807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 D</a:t>
              </a:r>
            </a:p>
          </p:txBody>
        </p:sp>
        <p:sp>
          <p:nvSpPr>
            <p:cNvPr id="21564" name="Line 73"/>
            <p:cNvSpPr>
              <a:spLocks noChangeShapeType="1"/>
            </p:cNvSpPr>
            <p:nvPr/>
          </p:nvSpPr>
          <p:spPr bwMode="auto">
            <a:xfrm flipH="1">
              <a:off x="1296" y="3024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5" name="Line 74"/>
            <p:cNvSpPr>
              <a:spLocks noChangeShapeType="1"/>
            </p:cNvSpPr>
            <p:nvPr/>
          </p:nvSpPr>
          <p:spPr bwMode="auto">
            <a:xfrm>
              <a:off x="1680" y="30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66" name="Text Box 75"/>
            <p:cNvSpPr txBox="1">
              <a:spLocks noChangeArrowheads="1"/>
            </p:cNvSpPr>
            <p:nvPr/>
          </p:nvSpPr>
          <p:spPr bwMode="auto">
            <a:xfrm>
              <a:off x="1611" y="2880"/>
              <a:ext cx="61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 SQUARE</a:t>
              </a:r>
            </a:p>
          </p:txBody>
        </p:sp>
      </p:grp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457200" y="2438400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304800" y="60960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  <p:sp>
        <p:nvSpPr>
          <p:cNvPr id="21529" name="Text Box 78"/>
          <p:cNvSpPr txBox="1">
            <a:spLocks noChangeArrowheads="1"/>
          </p:cNvSpPr>
          <p:nvPr/>
        </p:nvSpPr>
        <p:spPr bwMode="auto">
          <a:xfrm>
            <a:off x="3292475" y="381000"/>
            <a:ext cx="59072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rtl="0" eaLnBrk="1" hangingPunct="1"/>
            <a:r>
              <a:rPr lang="en-US" sz="1200" b="1" dirty="0">
                <a:solidFill>
                  <a:srgbClr val="FF3300"/>
                </a:solidFill>
              </a:rPr>
              <a:t>PROBLEM: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A CIRCULAR PLATE IS PIERCED THROUGH CENTRALLY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BY A SQUARE PYRAMID WHICH COMES OUT EQUALLY FROM BOTH FACES </a:t>
            </a:r>
          </a:p>
          <a:p>
            <a:pPr algn="l" rtl="0" eaLnBrk="1" hangingPunct="1"/>
            <a:r>
              <a:rPr lang="en-US" sz="1200" b="1" dirty="0">
                <a:solidFill>
                  <a:schemeClr val="accent2"/>
                </a:solidFill>
              </a:rPr>
              <a:t>OF PLATE. IT’S FV &amp; TV ARE SHOWN. DRAW ISOMETRIC VIEW.</a:t>
            </a:r>
          </a:p>
        </p:txBody>
      </p:sp>
    </p:spTree>
    <p:extLst>
      <p:ext uri="{BB962C8B-B14F-4D97-AF65-F5344CB8AC3E}">
        <p14:creationId xmlns:p14="http://schemas.microsoft.com/office/powerpoint/2010/main" val="40391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6" grpId="0" autoUpdateAnimBg="0"/>
      <p:bldP spid="2055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5041900" y="1231900"/>
            <a:ext cx="1552575" cy="84613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5041900" y="2840038"/>
            <a:ext cx="1552575" cy="9858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167188" y="4100513"/>
            <a:ext cx="3325812" cy="1901825"/>
          </a:xfrm>
          <a:prstGeom prst="diamond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rot="21571905" flipV="1">
            <a:off x="5808663" y="4840288"/>
            <a:ext cx="2030412" cy="116046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rot="28095" flipH="1" flipV="1">
            <a:off x="3719513" y="4802188"/>
            <a:ext cx="2106612" cy="120491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829300" y="3744913"/>
            <a:ext cx="0" cy="22574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7493000" y="3335338"/>
            <a:ext cx="0" cy="1717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4167188" y="3335338"/>
            <a:ext cx="0" cy="1717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829300" y="2349500"/>
            <a:ext cx="0" cy="3652838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167188" y="3330575"/>
            <a:ext cx="1662112" cy="9493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5829300" y="3330575"/>
            <a:ext cx="1663700" cy="9493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167188" y="2362200"/>
            <a:ext cx="1720850" cy="968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835650" y="2362200"/>
            <a:ext cx="1666875" cy="9509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808413" y="6002338"/>
            <a:ext cx="40401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133850" y="2343150"/>
            <a:ext cx="29654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4122738" y="2316163"/>
            <a:ext cx="3314700" cy="209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214938" y="2944813"/>
            <a:ext cx="101600" cy="101600"/>
          </a:xfrm>
          <a:prstGeom prst="ellipse">
            <a:avLst/>
          </a:prstGeom>
          <a:solidFill>
            <a:srgbClr val="969696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5197475" y="3592513"/>
            <a:ext cx="101600" cy="101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342063" y="3592513"/>
            <a:ext cx="101600" cy="101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6361113" y="2930525"/>
            <a:ext cx="101600" cy="101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V="1">
            <a:off x="4673600" y="2747963"/>
            <a:ext cx="1122363" cy="6445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818188" y="2719388"/>
            <a:ext cx="1046162" cy="5969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5765800" y="3344863"/>
            <a:ext cx="1111250" cy="6350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4757738" y="3357563"/>
            <a:ext cx="1046162" cy="59531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4248150" y="3335338"/>
            <a:ext cx="511175" cy="177323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877050" y="3335338"/>
            <a:ext cx="511175" cy="177323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H="1" flipV="1">
            <a:off x="4248150" y="5108575"/>
            <a:ext cx="1570038" cy="8731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5818188" y="5108575"/>
            <a:ext cx="1570037" cy="8731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4" name="Arc 30"/>
          <p:cNvSpPr>
            <a:spLocks/>
          </p:cNvSpPr>
          <p:nvPr/>
        </p:nvSpPr>
        <p:spPr bwMode="auto">
          <a:xfrm>
            <a:off x="4678363" y="4967288"/>
            <a:ext cx="2255837" cy="738187"/>
          </a:xfrm>
          <a:custGeom>
            <a:avLst/>
            <a:gdLst>
              <a:gd name="T0" fmla="*/ 2251868 w 43200"/>
              <a:gd name="T1" fmla="*/ 0 h 23414"/>
              <a:gd name="T2" fmla="*/ 1410 w 43200"/>
              <a:gd name="T3" fmla="*/ 23425 h 23414"/>
              <a:gd name="T4" fmla="*/ 1127919 w 43200"/>
              <a:gd name="T5" fmla="*/ 57191 h 23414"/>
              <a:gd name="T6" fmla="*/ 0 60000 65536"/>
              <a:gd name="T7" fmla="*/ 0 60000 65536"/>
              <a:gd name="T8" fmla="*/ 0 60000 65536"/>
              <a:gd name="T9" fmla="*/ 0 w 43200"/>
              <a:gd name="T10" fmla="*/ 0 h 23414"/>
              <a:gd name="T11" fmla="*/ 43200 w 43200"/>
              <a:gd name="T12" fmla="*/ 23414 h 234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414" fill="none" extrusionOk="0">
                <a:moveTo>
                  <a:pt x="43123" y="0"/>
                </a:moveTo>
                <a:cubicBezTo>
                  <a:pt x="43174" y="603"/>
                  <a:pt x="43200" y="1208"/>
                  <a:pt x="43200" y="1814"/>
                </a:cubicBezTo>
                <a:cubicBezTo>
                  <a:pt x="43200" y="13743"/>
                  <a:pt x="33529" y="23414"/>
                  <a:pt x="21600" y="23414"/>
                </a:cubicBezTo>
                <a:cubicBezTo>
                  <a:pt x="9670" y="23414"/>
                  <a:pt x="0" y="13743"/>
                  <a:pt x="0" y="1814"/>
                </a:cubicBezTo>
                <a:cubicBezTo>
                  <a:pt x="-1" y="1456"/>
                  <a:pt x="8" y="1099"/>
                  <a:pt x="26" y="742"/>
                </a:cubicBezTo>
              </a:path>
              <a:path w="43200" h="23414" stroke="0" extrusionOk="0">
                <a:moveTo>
                  <a:pt x="43123" y="0"/>
                </a:moveTo>
                <a:cubicBezTo>
                  <a:pt x="43174" y="603"/>
                  <a:pt x="43200" y="1208"/>
                  <a:pt x="43200" y="1814"/>
                </a:cubicBezTo>
                <a:cubicBezTo>
                  <a:pt x="43200" y="13743"/>
                  <a:pt x="33529" y="23414"/>
                  <a:pt x="21600" y="23414"/>
                </a:cubicBezTo>
                <a:cubicBezTo>
                  <a:pt x="9670" y="23414"/>
                  <a:pt x="0" y="13743"/>
                  <a:pt x="0" y="1814"/>
                </a:cubicBezTo>
                <a:cubicBezTo>
                  <a:pt x="-1" y="1456"/>
                  <a:pt x="8" y="1099"/>
                  <a:pt x="26" y="742"/>
                </a:cubicBezTo>
                <a:lnTo>
                  <a:pt x="21600" y="181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5" name="Arc 31"/>
          <p:cNvSpPr>
            <a:spLocks/>
          </p:cNvSpPr>
          <p:nvPr/>
        </p:nvSpPr>
        <p:spPr bwMode="auto">
          <a:xfrm flipV="1">
            <a:off x="4692650" y="4348163"/>
            <a:ext cx="2254250" cy="714375"/>
          </a:xfrm>
          <a:custGeom>
            <a:avLst/>
            <a:gdLst>
              <a:gd name="T0" fmla="*/ 2254250 w 43162"/>
              <a:gd name="T1" fmla="*/ 73987 h 22671"/>
              <a:gd name="T2" fmla="*/ 1410 w 43162"/>
              <a:gd name="T3" fmla="*/ 0 h 22671"/>
              <a:gd name="T4" fmla="*/ 1128117 w 43162"/>
              <a:gd name="T5" fmla="*/ 33748 h 22671"/>
              <a:gd name="T6" fmla="*/ 0 60000 65536"/>
              <a:gd name="T7" fmla="*/ 0 60000 65536"/>
              <a:gd name="T8" fmla="*/ 0 60000 65536"/>
              <a:gd name="T9" fmla="*/ 0 w 43162"/>
              <a:gd name="T10" fmla="*/ 0 h 22671"/>
              <a:gd name="T11" fmla="*/ 43162 w 43162"/>
              <a:gd name="T12" fmla="*/ 22671 h 22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62" h="22671" fill="none" extrusionOk="0">
                <a:moveTo>
                  <a:pt x="43162" y="2348"/>
                </a:moveTo>
                <a:cubicBezTo>
                  <a:pt x="42486" y="13761"/>
                  <a:pt x="33033" y="22670"/>
                  <a:pt x="21600" y="22671"/>
                </a:cubicBezTo>
                <a:cubicBezTo>
                  <a:pt x="9670" y="22671"/>
                  <a:pt x="0" y="13000"/>
                  <a:pt x="0" y="1071"/>
                </a:cubicBezTo>
                <a:cubicBezTo>
                  <a:pt x="-1" y="713"/>
                  <a:pt x="8" y="356"/>
                  <a:pt x="26" y="-1"/>
                </a:cubicBezTo>
              </a:path>
              <a:path w="43162" h="22671" stroke="0" extrusionOk="0">
                <a:moveTo>
                  <a:pt x="43162" y="2348"/>
                </a:moveTo>
                <a:cubicBezTo>
                  <a:pt x="42486" y="13761"/>
                  <a:pt x="33033" y="22670"/>
                  <a:pt x="21600" y="22671"/>
                </a:cubicBezTo>
                <a:cubicBezTo>
                  <a:pt x="9670" y="22671"/>
                  <a:pt x="0" y="13000"/>
                  <a:pt x="0" y="1071"/>
                </a:cubicBezTo>
                <a:cubicBezTo>
                  <a:pt x="-1" y="713"/>
                  <a:pt x="8" y="356"/>
                  <a:pt x="26" y="-1"/>
                </a:cubicBezTo>
                <a:lnTo>
                  <a:pt x="21600" y="10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rot="120693" flipH="1">
            <a:off x="4711700" y="3228975"/>
            <a:ext cx="322263" cy="1817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rot="-120693">
            <a:off x="6592888" y="3192463"/>
            <a:ext cx="309562" cy="1785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V="1">
            <a:off x="5041900" y="1643063"/>
            <a:ext cx="0" cy="169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6594475" y="1643063"/>
            <a:ext cx="0" cy="169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6194425" y="2019300"/>
            <a:ext cx="0" cy="704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6535738" y="1797050"/>
            <a:ext cx="0" cy="70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2" name="Arc 38"/>
          <p:cNvSpPr>
            <a:spLocks/>
          </p:cNvSpPr>
          <p:nvPr/>
        </p:nvSpPr>
        <p:spPr bwMode="auto">
          <a:xfrm rot="5209211">
            <a:off x="6146801" y="2301875"/>
            <a:ext cx="423862" cy="376237"/>
          </a:xfrm>
          <a:custGeom>
            <a:avLst/>
            <a:gdLst>
              <a:gd name="T0" fmla="*/ 196625 w 21600"/>
              <a:gd name="T1" fmla="*/ 0 h 19136"/>
              <a:gd name="T2" fmla="*/ 423862 w 21600"/>
              <a:gd name="T3" fmla="*/ 376237 h 19136"/>
              <a:gd name="T4" fmla="*/ 0 w 21600"/>
              <a:gd name="T5" fmla="*/ 376237 h 19136"/>
              <a:gd name="T6" fmla="*/ 0 60000 65536"/>
              <a:gd name="T7" fmla="*/ 0 60000 65536"/>
              <a:gd name="T8" fmla="*/ 0 60000 65536"/>
              <a:gd name="T9" fmla="*/ 0 w 21600"/>
              <a:gd name="T10" fmla="*/ 0 h 19136"/>
              <a:gd name="T11" fmla="*/ 21600 w 21600"/>
              <a:gd name="T12" fmla="*/ 19136 h 19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136" fill="none" extrusionOk="0">
                <a:moveTo>
                  <a:pt x="10019" y="0"/>
                </a:moveTo>
                <a:cubicBezTo>
                  <a:pt x="17138" y="3728"/>
                  <a:pt x="21600" y="11099"/>
                  <a:pt x="21600" y="19136"/>
                </a:cubicBezTo>
              </a:path>
              <a:path w="21600" h="19136" stroke="0" extrusionOk="0">
                <a:moveTo>
                  <a:pt x="10019" y="0"/>
                </a:moveTo>
                <a:cubicBezTo>
                  <a:pt x="17138" y="3728"/>
                  <a:pt x="21600" y="11099"/>
                  <a:pt x="21600" y="19136"/>
                </a:cubicBezTo>
                <a:lnTo>
                  <a:pt x="0" y="1913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rot="343179" flipH="1" flipV="1">
            <a:off x="6170613" y="2349500"/>
            <a:ext cx="341312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H="1" flipV="1">
            <a:off x="5530850" y="1249363"/>
            <a:ext cx="987425" cy="565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H="1" flipV="1">
            <a:off x="5160963" y="1435100"/>
            <a:ext cx="1009650" cy="579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5559425" y="1243013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5113338" y="990600"/>
            <a:ext cx="4222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 flipH="1">
            <a:off x="6205538" y="1784350"/>
            <a:ext cx="28257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5072063" y="2706688"/>
            <a:ext cx="1506537" cy="663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0" y="0"/>
            <a:ext cx="2362200" cy="1295400"/>
            <a:chOff x="288" y="96"/>
            <a:chExt cx="1488" cy="816"/>
          </a:xfrm>
        </p:grpSpPr>
        <p:sp>
          <p:nvSpPr>
            <p:cNvPr id="22624" name="Oval 47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2625" name="Text Box 48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2575" name="Group 49"/>
          <p:cNvGrpSpPr>
            <a:grpSpLocks/>
          </p:cNvGrpSpPr>
          <p:nvPr/>
        </p:nvGrpSpPr>
        <p:grpSpPr bwMode="auto">
          <a:xfrm>
            <a:off x="254000" y="1408113"/>
            <a:ext cx="2560638" cy="4078287"/>
            <a:chOff x="160" y="887"/>
            <a:chExt cx="1613" cy="2569"/>
          </a:xfrm>
        </p:grpSpPr>
        <p:sp>
          <p:nvSpPr>
            <p:cNvPr id="22589" name="Oval 50"/>
            <p:cNvSpPr>
              <a:spLocks noChangeArrowheads="1"/>
            </p:cNvSpPr>
            <p:nvPr/>
          </p:nvSpPr>
          <p:spPr bwMode="auto">
            <a:xfrm>
              <a:off x="588" y="2592"/>
              <a:ext cx="816" cy="8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90" name="AutoShape 51"/>
            <p:cNvSpPr>
              <a:spLocks noChangeArrowheads="1"/>
            </p:cNvSpPr>
            <p:nvPr/>
          </p:nvSpPr>
          <p:spPr bwMode="auto">
            <a:xfrm flipV="1">
              <a:off x="576" y="1824"/>
              <a:ext cx="864" cy="672"/>
            </a:xfrm>
            <a:custGeom>
              <a:avLst/>
              <a:gdLst>
                <a:gd name="T0" fmla="*/ 756 w 21600"/>
                <a:gd name="T1" fmla="*/ 336 h 21600"/>
                <a:gd name="T2" fmla="*/ 432 w 21600"/>
                <a:gd name="T3" fmla="*/ 672 h 21600"/>
                <a:gd name="T4" fmla="*/ 108 w 21600"/>
                <a:gd name="T5" fmla="*/ 336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91" name="Rectangle 52"/>
            <p:cNvSpPr>
              <a:spLocks noChangeArrowheads="1"/>
            </p:cNvSpPr>
            <p:nvPr/>
          </p:nvSpPr>
          <p:spPr bwMode="auto">
            <a:xfrm>
              <a:off x="789" y="1104"/>
              <a:ext cx="432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92" name="Rectangle 53"/>
            <p:cNvSpPr>
              <a:spLocks noChangeArrowheads="1"/>
            </p:cNvSpPr>
            <p:nvPr/>
          </p:nvSpPr>
          <p:spPr bwMode="auto">
            <a:xfrm>
              <a:off x="927" y="1104"/>
              <a:ext cx="14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93" name="Line 54"/>
            <p:cNvSpPr>
              <a:spLocks noChangeShapeType="1"/>
            </p:cNvSpPr>
            <p:nvPr/>
          </p:nvSpPr>
          <p:spPr bwMode="auto">
            <a:xfrm>
              <a:off x="384" y="249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4" name="Oval 55"/>
            <p:cNvSpPr>
              <a:spLocks noChangeArrowheads="1"/>
            </p:cNvSpPr>
            <p:nvPr/>
          </p:nvSpPr>
          <p:spPr bwMode="auto">
            <a:xfrm>
              <a:off x="780" y="2784"/>
              <a:ext cx="432" cy="4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95" name="Line 56"/>
            <p:cNvSpPr>
              <a:spLocks noChangeShapeType="1"/>
            </p:cNvSpPr>
            <p:nvPr/>
          </p:nvSpPr>
          <p:spPr bwMode="auto">
            <a:xfrm>
              <a:off x="996" y="2544"/>
              <a:ext cx="0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6" name="Line 57"/>
            <p:cNvSpPr>
              <a:spLocks noChangeShapeType="1"/>
            </p:cNvSpPr>
            <p:nvPr/>
          </p:nvSpPr>
          <p:spPr bwMode="auto">
            <a:xfrm>
              <a:off x="576" y="3006"/>
              <a:ext cx="86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7" name="Oval 58"/>
            <p:cNvSpPr>
              <a:spLocks noChangeArrowheads="1"/>
            </p:cNvSpPr>
            <p:nvPr/>
          </p:nvSpPr>
          <p:spPr bwMode="auto">
            <a:xfrm>
              <a:off x="927" y="1008"/>
              <a:ext cx="144" cy="1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98" name="Line 59"/>
            <p:cNvSpPr>
              <a:spLocks noChangeShapeType="1"/>
            </p:cNvSpPr>
            <p:nvPr/>
          </p:nvSpPr>
          <p:spPr bwMode="auto">
            <a:xfrm>
              <a:off x="933" y="2793"/>
              <a:ext cx="0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9" name="Line 60"/>
            <p:cNvSpPr>
              <a:spLocks noChangeShapeType="1"/>
            </p:cNvSpPr>
            <p:nvPr/>
          </p:nvSpPr>
          <p:spPr bwMode="auto">
            <a:xfrm>
              <a:off x="1059" y="2787"/>
              <a:ext cx="0" cy="4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0" name="Line 61"/>
            <p:cNvSpPr>
              <a:spLocks noChangeShapeType="1"/>
            </p:cNvSpPr>
            <p:nvPr/>
          </p:nvSpPr>
          <p:spPr bwMode="auto">
            <a:xfrm>
              <a:off x="1000" y="1344"/>
              <a:ext cx="0" cy="12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1" name="Line 62"/>
            <p:cNvSpPr>
              <a:spLocks noChangeShapeType="1"/>
            </p:cNvSpPr>
            <p:nvPr/>
          </p:nvSpPr>
          <p:spPr bwMode="auto">
            <a:xfrm>
              <a:off x="1392" y="1104"/>
              <a:ext cx="24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2" name="Line 63"/>
            <p:cNvSpPr>
              <a:spLocks noChangeShapeType="1"/>
            </p:cNvSpPr>
            <p:nvPr/>
          </p:nvSpPr>
          <p:spPr bwMode="auto">
            <a:xfrm>
              <a:off x="1392" y="1824"/>
              <a:ext cx="24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3" name="Line 64"/>
            <p:cNvSpPr>
              <a:spLocks noChangeShapeType="1"/>
            </p:cNvSpPr>
            <p:nvPr/>
          </p:nvSpPr>
          <p:spPr bwMode="auto">
            <a:xfrm>
              <a:off x="1536" y="1104"/>
              <a:ext cx="0" cy="72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4" name="Line 65"/>
            <p:cNvSpPr>
              <a:spLocks noChangeShapeType="1"/>
            </p:cNvSpPr>
            <p:nvPr/>
          </p:nvSpPr>
          <p:spPr bwMode="auto">
            <a:xfrm flipH="1">
              <a:off x="528" y="1488"/>
              <a:ext cx="144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5" name="Line 66"/>
            <p:cNvSpPr>
              <a:spLocks noChangeShapeType="1"/>
            </p:cNvSpPr>
            <p:nvPr/>
          </p:nvSpPr>
          <p:spPr bwMode="auto">
            <a:xfrm flipH="1">
              <a:off x="528" y="1104"/>
              <a:ext cx="184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6" name="Line 67"/>
            <p:cNvSpPr>
              <a:spLocks noChangeShapeType="1"/>
            </p:cNvSpPr>
            <p:nvPr/>
          </p:nvSpPr>
          <p:spPr bwMode="auto">
            <a:xfrm>
              <a:off x="624" y="1104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7" name="Line 68"/>
            <p:cNvSpPr>
              <a:spLocks noChangeShapeType="1"/>
            </p:cNvSpPr>
            <p:nvPr/>
          </p:nvSpPr>
          <p:spPr bwMode="auto">
            <a:xfrm flipH="1" flipV="1">
              <a:off x="1152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8" name="Line 69"/>
            <p:cNvSpPr>
              <a:spLocks noChangeShapeType="1"/>
            </p:cNvSpPr>
            <p:nvPr/>
          </p:nvSpPr>
          <p:spPr bwMode="auto">
            <a:xfrm flipV="1">
              <a:off x="416" y="321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9" name="Line 70"/>
            <p:cNvSpPr>
              <a:spLocks noChangeShapeType="1"/>
            </p:cNvSpPr>
            <p:nvPr/>
          </p:nvSpPr>
          <p:spPr bwMode="auto">
            <a:xfrm>
              <a:off x="1536" y="1824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0" name="Line 71"/>
            <p:cNvSpPr>
              <a:spLocks noChangeShapeType="1"/>
            </p:cNvSpPr>
            <p:nvPr/>
          </p:nvSpPr>
          <p:spPr bwMode="auto">
            <a:xfrm flipV="1">
              <a:off x="1072" y="915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1" name="Line 72"/>
            <p:cNvSpPr>
              <a:spLocks noChangeShapeType="1"/>
            </p:cNvSpPr>
            <p:nvPr/>
          </p:nvSpPr>
          <p:spPr bwMode="auto">
            <a:xfrm flipV="1">
              <a:off x="928" y="915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2" name="Line 73"/>
            <p:cNvSpPr>
              <a:spLocks noChangeShapeType="1"/>
            </p:cNvSpPr>
            <p:nvPr/>
          </p:nvSpPr>
          <p:spPr bwMode="auto">
            <a:xfrm>
              <a:off x="736" y="968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3" name="Line 74"/>
            <p:cNvSpPr>
              <a:spLocks noChangeShapeType="1"/>
            </p:cNvSpPr>
            <p:nvPr/>
          </p:nvSpPr>
          <p:spPr bwMode="auto">
            <a:xfrm flipH="1">
              <a:off x="1072" y="960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4" name="Line 75"/>
            <p:cNvSpPr>
              <a:spLocks noChangeShapeType="1"/>
            </p:cNvSpPr>
            <p:nvPr/>
          </p:nvSpPr>
          <p:spPr bwMode="auto">
            <a:xfrm>
              <a:off x="1440" y="33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5" name="Line 76"/>
            <p:cNvSpPr>
              <a:spLocks noChangeShapeType="1"/>
            </p:cNvSpPr>
            <p:nvPr/>
          </p:nvSpPr>
          <p:spPr bwMode="auto">
            <a:xfrm>
              <a:off x="192" y="3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16" name="Text Box 77"/>
            <p:cNvSpPr txBox="1">
              <a:spLocks noChangeArrowheads="1"/>
            </p:cNvSpPr>
            <p:nvPr/>
          </p:nvSpPr>
          <p:spPr bwMode="auto">
            <a:xfrm>
              <a:off x="196" y="2375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617" name="Text Box 78"/>
            <p:cNvSpPr txBox="1">
              <a:spLocks noChangeArrowheads="1"/>
            </p:cNvSpPr>
            <p:nvPr/>
          </p:nvSpPr>
          <p:spPr bwMode="auto">
            <a:xfrm>
              <a:off x="1588" y="2423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2618" name="Text Box 79"/>
            <p:cNvSpPr txBox="1">
              <a:spLocks noChangeArrowheads="1"/>
            </p:cNvSpPr>
            <p:nvPr/>
          </p:nvSpPr>
          <p:spPr bwMode="auto">
            <a:xfrm>
              <a:off x="1408" y="3223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 D</a:t>
              </a:r>
            </a:p>
          </p:txBody>
        </p:sp>
        <p:sp>
          <p:nvSpPr>
            <p:cNvPr id="22619" name="Text Box 80"/>
            <p:cNvSpPr txBox="1">
              <a:spLocks noChangeArrowheads="1"/>
            </p:cNvSpPr>
            <p:nvPr/>
          </p:nvSpPr>
          <p:spPr bwMode="auto">
            <a:xfrm>
              <a:off x="160" y="3215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 D</a:t>
              </a:r>
            </a:p>
          </p:txBody>
        </p:sp>
        <p:sp>
          <p:nvSpPr>
            <p:cNvPr id="22620" name="Text Box 81"/>
            <p:cNvSpPr txBox="1">
              <a:spLocks noChangeArrowheads="1"/>
            </p:cNvSpPr>
            <p:nvPr/>
          </p:nvSpPr>
          <p:spPr bwMode="auto">
            <a:xfrm>
              <a:off x="894" y="88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2621" name="Text Box 82"/>
            <p:cNvSpPr txBox="1">
              <a:spLocks noChangeArrowheads="1"/>
            </p:cNvSpPr>
            <p:nvPr/>
          </p:nvSpPr>
          <p:spPr bwMode="auto">
            <a:xfrm>
              <a:off x="1502" y="13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2622" name="Text Box 83"/>
            <p:cNvSpPr txBox="1">
              <a:spLocks noChangeArrowheads="1"/>
            </p:cNvSpPr>
            <p:nvPr/>
          </p:nvSpPr>
          <p:spPr bwMode="auto">
            <a:xfrm>
              <a:off x="454" y="122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2623" name="Text Box 84"/>
            <p:cNvSpPr txBox="1">
              <a:spLocks noChangeArrowheads="1"/>
            </p:cNvSpPr>
            <p:nvPr/>
          </p:nvSpPr>
          <p:spPr bwMode="auto">
            <a:xfrm>
              <a:off x="1494" y="208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</p:grp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508000" y="2667000"/>
            <a:ext cx="420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457200" y="46482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  <p:grpSp>
        <p:nvGrpSpPr>
          <p:cNvPr id="22578" name="Group 87"/>
          <p:cNvGrpSpPr>
            <a:grpSpLocks/>
          </p:cNvGrpSpPr>
          <p:nvPr/>
        </p:nvGrpSpPr>
        <p:grpSpPr bwMode="auto">
          <a:xfrm>
            <a:off x="2438400" y="457200"/>
            <a:ext cx="5953125" cy="381000"/>
            <a:chOff x="1536" y="288"/>
            <a:chExt cx="3750" cy="240"/>
          </a:xfrm>
        </p:grpSpPr>
        <p:sp>
          <p:nvSpPr>
            <p:cNvPr id="22587" name="Rectangle 88"/>
            <p:cNvSpPr>
              <a:spLocks noChangeArrowheads="1"/>
            </p:cNvSpPr>
            <p:nvPr/>
          </p:nvSpPr>
          <p:spPr bwMode="auto">
            <a:xfrm>
              <a:off x="1536" y="288"/>
              <a:ext cx="3744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88" name="Text Box 89"/>
            <p:cNvSpPr txBox="1">
              <a:spLocks noChangeArrowheads="1"/>
            </p:cNvSpPr>
            <p:nvPr/>
          </p:nvSpPr>
          <p:spPr bwMode="auto">
            <a:xfrm>
              <a:off x="1584" y="288"/>
              <a:ext cx="3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8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0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0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8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3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  <p:bldP spid="21536" grpId="0" animBg="1"/>
      <p:bldP spid="21537" grpId="0" animBg="1"/>
      <p:bldP spid="21538" grpId="0" animBg="1"/>
      <p:bldP spid="21539" grpId="0" animBg="1"/>
      <p:bldP spid="21540" grpId="0" animBg="1"/>
      <p:bldP spid="21541" grpId="0" animBg="1"/>
      <p:bldP spid="21542" grpId="0" animBg="1"/>
      <p:bldP spid="21543" grpId="0" animBg="1"/>
      <p:bldP spid="21544" grpId="0" animBg="1"/>
      <p:bldP spid="21545" grpId="0" animBg="1"/>
      <p:bldP spid="21546" grpId="0" animBg="1"/>
      <p:bldP spid="21547" grpId="0" animBg="1"/>
      <p:bldP spid="21548" grpId="0" animBg="1"/>
      <p:bldP spid="21549" grpId="0" animBg="1"/>
      <p:bldP spid="21589" grpId="0" autoUpdateAnimBg="0"/>
      <p:bldP spid="2159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7" name="Group 17"/>
          <p:cNvGrpSpPr>
            <a:grpSpLocks/>
          </p:cNvGrpSpPr>
          <p:nvPr/>
        </p:nvGrpSpPr>
        <p:grpSpPr bwMode="auto">
          <a:xfrm>
            <a:off x="457200" y="152400"/>
            <a:ext cx="2362200" cy="1295400"/>
            <a:chOff x="288" y="96"/>
            <a:chExt cx="1488" cy="816"/>
          </a:xfrm>
        </p:grpSpPr>
        <p:sp>
          <p:nvSpPr>
            <p:cNvPr id="26691" name="Oval 18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6692" name="Text Box 19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6638" name="Group 20"/>
          <p:cNvGrpSpPr>
            <a:grpSpLocks/>
          </p:cNvGrpSpPr>
          <p:nvPr/>
        </p:nvGrpSpPr>
        <p:grpSpPr bwMode="auto">
          <a:xfrm>
            <a:off x="5451475" y="1219200"/>
            <a:ext cx="2667000" cy="4016375"/>
            <a:chOff x="3434" y="768"/>
            <a:chExt cx="1680" cy="2530"/>
          </a:xfrm>
        </p:grpSpPr>
        <p:grpSp>
          <p:nvGrpSpPr>
            <p:cNvPr id="26652" name="Group 21"/>
            <p:cNvGrpSpPr>
              <a:grpSpLocks/>
            </p:cNvGrpSpPr>
            <p:nvPr/>
          </p:nvGrpSpPr>
          <p:grpSpPr bwMode="auto">
            <a:xfrm>
              <a:off x="3792" y="2064"/>
              <a:ext cx="912" cy="933"/>
              <a:chOff x="3792" y="2064"/>
              <a:chExt cx="912" cy="933"/>
            </a:xfrm>
          </p:grpSpPr>
          <p:sp>
            <p:nvSpPr>
              <p:cNvPr id="26685" name="Rectangle 22"/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86" name="Rectangle 23"/>
              <p:cNvSpPr>
                <a:spLocks noChangeArrowheads="1"/>
              </p:cNvSpPr>
              <p:nvPr/>
            </p:nvSpPr>
            <p:spPr bwMode="auto">
              <a:xfrm>
                <a:off x="3840" y="2451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6687" name="Line 24"/>
              <p:cNvSpPr>
                <a:spLocks noChangeShapeType="1"/>
              </p:cNvSpPr>
              <p:nvPr/>
            </p:nvSpPr>
            <p:spPr bwMode="auto">
              <a:xfrm flipV="1">
                <a:off x="3840" y="2064"/>
                <a:ext cx="86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8" name="Line 25"/>
              <p:cNvSpPr>
                <a:spLocks noChangeShapeType="1"/>
              </p:cNvSpPr>
              <p:nvPr/>
            </p:nvSpPr>
            <p:spPr bwMode="auto">
              <a:xfrm flipV="1">
                <a:off x="4320" y="2064"/>
                <a:ext cx="384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9" name="Line 26"/>
              <p:cNvSpPr>
                <a:spLocks noChangeShapeType="1"/>
              </p:cNvSpPr>
              <p:nvPr/>
            </p:nvSpPr>
            <p:spPr bwMode="auto">
              <a:xfrm flipV="1">
                <a:off x="4320" y="2064"/>
                <a:ext cx="384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90" name="Rectangle 27"/>
              <p:cNvSpPr>
                <a:spLocks noChangeArrowheads="1"/>
              </p:cNvSpPr>
              <p:nvPr/>
            </p:nvSpPr>
            <p:spPr bwMode="auto">
              <a:xfrm>
                <a:off x="3792" y="2469"/>
                <a:ext cx="528" cy="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6653" name="Group 28"/>
            <p:cNvGrpSpPr>
              <a:grpSpLocks/>
            </p:cNvGrpSpPr>
            <p:nvPr/>
          </p:nvGrpSpPr>
          <p:grpSpPr bwMode="auto">
            <a:xfrm>
              <a:off x="3840" y="768"/>
              <a:ext cx="864" cy="1104"/>
              <a:chOff x="3840" y="768"/>
              <a:chExt cx="864" cy="1104"/>
            </a:xfrm>
          </p:grpSpPr>
          <p:sp>
            <p:nvSpPr>
              <p:cNvPr id="26682" name="Line 29"/>
              <p:cNvSpPr>
                <a:spLocks noChangeShapeType="1"/>
              </p:cNvSpPr>
              <p:nvPr/>
            </p:nvSpPr>
            <p:spPr bwMode="auto">
              <a:xfrm flipH="1">
                <a:off x="3840" y="768"/>
                <a:ext cx="864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3" name="Line 30"/>
              <p:cNvSpPr>
                <a:spLocks noChangeShapeType="1"/>
              </p:cNvSpPr>
              <p:nvPr/>
            </p:nvSpPr>
            <p:spPr bwMode="auto">
              <a:xfrm flipH="1">
                <a:off x="4320" y="768"/>
                <a:ext cx="384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4" name="Line 31"/>
              <p:cNvSpPr>
                <a:spLocks noChangeShapeType="1"/>
              </p:cNvSpPr>
              <p:nvPr/>
            </p:nvSpPr>
            <p:spPr bwMode="auto">
              <a:xfrm>
                <a:off x="4704" y="768"/>
                <a:ext cx="0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6654" name="Group 32"/>
            <p:cNvGrpSpPr>
              <a:grpSpLocks/>
            </p:cNvGrpSpPr>
            <p:nvPr/>
          </p:nvGrpSpPr>
          <p:grpSpPr bwMode="auto">
            <a:xfrm>
              <a:off x="3840" y="1776"/>
              <a:ext cx="864" cy="720"/>
              <a:chOff x="3840" y="1776"/>
              <a:chExt cx="864" cy="720"/>
            </a:xfrm>
          </p:grpSpPr>
          <p:sp>
            <p:nvSpPr>
              <p:cNvPr id="26679" name="Line 33"/>
              <p:cNvSpPr>
                <a:spLocks noChangeShapeType="1"/>
              </p:cNvSpPr>
              <p:nvPr/>
            </p:nvSpPr>
            <p:spPr bwMode="auto">
              <a:xfrm flipV="1">
                <a:off x="4320" y="1824"/>
                <a:ext cx="0" cy="672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0" name="Line 34"/>
              <p:cNvSpPr>
                <a:spLocks noChangeShapeType="1"/>
              </p:cNvSpPr>
              <p:nvPr/>
            </p:nvSpPr>
            <p:spPr bwMode="auto">
              <a:xfrm flipV="1">
                <a:off x="3840" y="1776"/>
                <a:ext cx="0" cy="672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81" name="Line 35"/>
              <p:cNvSpPr>
                <a:spLocks noChangeShapeType="1"/>
              </p:cNvSpPr>
              <p:nvPr/>
            </p:nvSpPr>
            <p:spPr bwMode="auto">
              <a:xfrm flipV="1">
                <a:off x="4704" y="182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6655" name="Group 36"/>
            <p:cNvGrpSpPr>
              <a:grpSpLocks/>
            </p:cNvGrpSpPr>
            <p:nvPr/>
          </p:nvGrpSpPr>
          <p:grpSpPr bwMode="auto">
            <a:xfrm>
              <a:off x="3559" y="1752"/>
              <a:ext cx="1367" cy="234"/>
              <a:chOff x="3421" y="1752"/>
              <a:chExt cx="1643" cy="234"/>
            </a:xfrm>
          </p:grpSpPr>
          <p:sp>
            <p:nvSpPr>
              <p:cNvPr id="26675" name="Line 37"/>
              <p:cNvSpPr>
                <a:spLocks noChangeShapeType="1"/>
              </p:cNvSpPr>
              <p:nvPr/>
            </p:nvSpPr>
            <p:spPr bwMode="auto">
              <a:xfrm>
                <a:off x="3606" y="187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26676" name="Group 38"/>
              <p:cNvGrpSpPr>
                <a:grpSpLocks/>
              </p:cNvGrpSpPr>
              <p:nvPr/>
            </p:nvGrpSpPr>
            <p:grpSpPr bwMode="auto">
              <a:xfrm>
                <a:off x="3421" y="1752"/>
                <a:ext cx="1643" cy="234"/>
                <a:chOff x="3421" y="1752"/>
                <a:chExt cx="1643" cy="234"/>
              </a:xfrm>
            </p:grpSpPr>
            <p:sp>
              <p:nvSpPr>
                <p:cNvPr id="2667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421" y="1752"/>
                  <a:ext cx="2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2667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800" y="1755"/>
                  <a:ext cx="2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>
                      <a:latin typeface="Times New Roman" pitchFamily="18" charset="0"/>
                    </a:rPr>
                    <a:t>Y</a:t>
                  </a:r>
                </a:p>
              </p:txBody>
            </p:sp>
          </p:grpSp>
        </p:grpSp>
        <p:sp>
          <p:nvSpPr>
            <p:cNvPr id="26656" name="Line 41"/>
            <p:cNvSpPr>
              <a:spLocks noChangeShapeType="1"/>
            </p:cNvSpPr>
            <p:nvPr/>
          </p:nvSpPr>
          <p:spPr bwMode="auto">
            <a:xfrm>
              <a:off x="3840" y="187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57" name="Line 42"/>
            <p:cNvSpPr>
              <a:spLocks noChangeShapeType="1"/>
            </p:cNvSpPr>
            <p:nvPr/>
          </p:nvSpPr>
          <p:spPr bwMode="auto">
            <a:xfrm>
              <a:off x="4752" y="76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58" name="Line 43"/>
            <p:cNvSpPr>
              <a:spLocks noChangeShapeType="1"/>
            </p:cNvSpPr>
            <p:nvPr/>
          </p:nvSpPr>
          <p:spPr bwMode="auto">
            <a:xfrm>
              <a:off x="4704" y="18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59" name="Line 44"/>
            <p:cNvSpPr>
              <a:spLocks noChangeShapeType="1"/>
            </p:cNvSpPr>
            <p:nvPr/>
          </p:nvSpPr>
          <p:spPr bwMode="auto">
            <a:xfrm>
              <a:off x="3504" y="206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0" name="Line 45"/>
            <p:cNvSpPr>
              <a:spLocks noChangeShapeType="1"/>
            </p:cNvSpPr>
            <p:nvPr/>
          </p:nvSpPr>
          <p:spPr bwMode="auto">
            <a:xfrm>
              <a:off x="3504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1" name="Line 46"/>
            <p:cNvSpPr>
              <a:spLocks noChangeShapeType="1"/>
            </p:cNvSpPr>
            <p:nvPr/>
          </p:nvSpPr>
          <p:spPr bwMode="auto">
            <a:xfrm>
              <a:off x="348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2" name="Line 47"/>
            <p:cNvSpPr>
              <a:spLocks noChangeShapeType="1"/>
            </p:cNvSpPr>
            <p:nvPr/>
          </p:nvSpPr>
          <p:spPr bwMode="auto">
            <a:xfrm>
              <a:off x="4320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3" name="Line 48"/>
            <p:cNvSpPr>
              <a:spLocks noChangeShapeType="1"/>
            </p:cNvSpPr>
            <p:nvPr/>
          </p:nvSpPr>
          <p:spPr bwMode="auto">
            <a:xfrm>
              <a:off x="4704" y="303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4" name="Line 49"/>
            <p:cNvSpPr>
              <a:spLocks noChangeShapeType="1"/>
            </p:cNvSpPr>
            <p:nvPr/>
          </p:nvSpPr>
          <p:spPr bwMode="auto">
            <a:xfrm>
              <a:off x="3840" y="3030"/>
              <a:ext cx="0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5" name="Line 50"/>
            <p:cNvSpPr>
              <a:spLocks noChangeShapeType="1"/>
            </p:cNvSpPr>
            <p:nvPr/>
          </p:nvSpPr>
          <p:spPr bwMode="auto">
            <a:xfrm>
              <a:off x="3600" y="2064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6" name="Line 51"/>
            <p:cNvSpPr>
              <a:spLocks noChangeShapeType="1"/>
            </p:cNvSpPr>
            <p:nvPr/>
          </p:nvSpPr>
          <p:spPr bwMode="auto">
            <a:xfrm>
              <a:off x="3600" y="2448"/>
              <a:ext cx="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7" name="Line 52"/>
            <p:cNvSpPr>
              <a:spLocks noChangeShapeType="1"/>
            </p:cNvSpPr>
            <p:nvPr/>
          </p:nvSpPr>
          <p:spPr bwMode="auto">
            <a:xfrm>
              <a:off x="3840" y="3168"/>
              <a:ext cx="4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8" name="Line 53"/>
            <p:cNvSpPr>
              <a:spLocks noChangeShapeType="1"/>
            </p:cNvSpPr>
            <p:nvPr/>
          </p:nvSpPr>
          <p:spPr bwMode="auto">
            <a:xfrm>
              <a:off x="4320" y="3168"/>
              <a:ext cx="38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69" name="Line 54"/>
            <p:cNvSpPr>
              <a:spLocks noChangeShapeType="1"/>
            </p:cNvSpPr>
            <p:nvPr/>
          </p:nvSpPr>
          <p:spPr bwMode="auto">
            <a:xfrm>
              <a:off x="4944" y="768"/>
              <a:ext cx="0" cy="11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670" name="Text Box 55"/>
            <p:cNvSpPr txBox="1">
              <a:spLocks noChangeArrowheads="1"/>
            </p:cNvSpPr>
            <p:nvPr/>
          </p:nvSpPr>
          <p:spPr bwMode="auto">
            <a:xfrm>
              <a:off x="4902" y="1200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26671" name="Text Box 56"/>
            <p:cNvSpPr txBox="1">
              <a:spLocks noChangeArrowheads="1"/>
            </p:cNvSpPr>
            <p:nvPr/>
          </p:nvSpPr>
          <p:spPr bwMode="auto">
            <a:xfrm>
              <a:off x="3434" y="218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6672" name="Text Box 57"/>
            <p:cNvSpPr txBox="1">
              <a:spLocks noChangeArrowheads="1"/>
            </p:cNvSpPr>
            <p:nvPr/>
          </p:nvSpPr>
          <p:spPr bwMode="auto">
            <a:xfrm>
              <a:off x="3434" y="260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26673" name="Text Box 58"/>
            <p:cNvSpPr txBox="1">
              <a:spLocks noChangeArrowheads="1"/>
            </p:cNvSpPr>
            <p:nvPr/>
          </p:nvSpPr>
          <p:spPr bwMode="auto">
            <a:xfrm>
              <a:off x="3926" y="312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26674" name="Text Box 59"/>
            <p:cNvSpPr txBox="1">
              <a:spLocks noChangeArrowheads="1"/>
            </p:cNvSpPr>
            <p:nvPr/>
          </p:nvSpPr>
          <p:spPr bwMode="auto">
            <a:xfrm>
              <a:off x="4368" y="312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</p:grpSp>
      <p:sp>
        <p:nvSpPr>
          <p:cNvPr id="25660" name="Text Box 60"/>
          <p:cNvSpPr txBox="1">
            <a:spLocks noChangeArrowheads="1"/>
          </p:cNvSpPr>
          <p:nvPr/>
        </p:nvSpPr>
        <p:spPr bwMode="auto">
          <a:xfrm>
            <a:off x="5867400" y="266700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Arial Black" pitchFamily="34" charset="0"/>
              </a:rPr>
              <a:t>O</a:t>
            </a:r>
          </a:p>
        </p:txBody>
      </p:sp>
      <p:grpSp>
        <p:nvGrpSpPr>
          <p:cNvPr id="26641" name="Group 62"/>
          <p:cNvGrpSpPr>
            <a:grpSpLocks/>
          </p:cNvGrpSpPr>
          <p:nvPr/>
        </p:nvGrpSpPr>
        <p:grpSpPr bwMode="auto">
          <a:xfrm>
            <a:off x="2809875" y="609600"/>
            <a:ext cx="5953125" cy="381000"/>
            <a:chOff x="1536" y="288"/>
            <a:chExt cx="3750" cy="240"/>
          </a:xfrm>
        </p:grpSpPr>
        <p:sp>
          <p:nvSpPr>
            <p:cNvPr id="26650" name="Rectangle 63"/>
            <p:cNvSpPr>
              <a:spLocks noChangeArrowheads="1"/>
            </p:cNvSpPr>
            <p:nvPr/>
          </p:nvSpPr>
          <p:spPr bwMode="auto">
            <a:xfrm>
              <a:off x="1536" y="288"/>
              <a:ext cx="3744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651" name="Text Box 64"/>
            <p:cNvSpPr txBox="1">
              <a:spLocks noChangeArrowheads="1"/>
            </p:cNvSpPr>
            <p:nvPr/>
          </p:nvSpPr>
          <p:spPr bwMode="auto">
            <a:xfrm>
              <a:off x="1584" y="288"/>
              <a:ext cx="3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33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5118100" y="381158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7681" name="Group 33"/>
          <p:cNvGrpSpPr>
            <a:grpSpLocks/>
          </p:cNvGrpSpPr>
          <p:nvPr/>
        </p:nvGrpSpPr>
        <p:grpSpPr bwMode="auto">
          <a:xfrm>
            <a:off x="38100" y="38100"/>
            <a:ext cx="2362200" cy="1295400"/>
            <a:chOff x="288" y="96"/>
            <a:chExt cx="1488" cy="816"/>
          </a:xfrm>
        </p:grpSpPr>
        <p:sp>
          <p:nvSpPr>
            <p:cNvPr id="27750" name="Oval 34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7751" name="Text Box 35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7682" name="Group 36"/>
          <p:cNvGrpSpPr>
            <a:grpSpLocks/>
          </p:cNvGrpSpPr>
          <p:nvPr/>
        </p:nvGrpSpPr>
        <p:grpSpPr bwMode="auto">
          <a:xfrm>
            <a:off x="5181600" y="1447800"/>
            <a:ext cx="3405188" cy="4343400"/>
            <a:chOff x="3264" y="912"/>
            <a:chExt cx="2145" cy="2736"/>
          </a:xfrm>
        </p:grpSpPr>
        <p:grpSp>
          <p:nvGrpSpPr>
            <p:cNvPr id="27696" name="Group 37"/>
            <p:cNvGrpSpPr>
              <a:grpSpLocks/>
            </p:cNvGrpSpPr>
            <p:nvPr/>
          </p:nvGrpSpPr>
          <p:grpSpPr bwMode="auto">
            <a:xfrm>
              <a:off x="3648" y="2352"/>
              <a:ext cx="1440" cy="672"/>
              <a:chOff x="3648" y="1632"/>
              <a:chExt cx="1440" cy="672"/>
            </a:xfrm>
          </p:grpSpPr>
          <p:sp>
            <p:nvSpPr>
              <p:cNvPr id="27746" name="Rectangle 38"/>
              <p:cNvSpPr>
                <a:spLocks noChangeArrowheads="1"/>
              </p:cNvSpPr>
              <p:nvPr/>
            </p:nvSpPr>
            <p:spPr bwMode="auto">
              <a:xfrm>
                <a:off x="3648" y="1632"/>
                <a:ext cx="1440" cy="67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7747" name="Rectangle 39"/>
              <p:cNvSpPr>
                <a:spLocks noChangeArrowheads="1"/>
              </p:cNvSpPr>
              <p:nvPr/>
            </p:nvSpPr>
            <p:spPr bwMode="auto">
              <a:xfrm>
                <a:off x="3984" y="1776"/>
                <a:ext cx="816" cy="38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7748" name="Line 40"/>
              <p:cNvSpPr>
                <a:spLocks noChangeShapeType="1"/>
              </p:cNvSpPr>
              <p:nvPr/>
            </p:nvSpPr>
            <p:spPr bwMode="auto">
              <a:xfrm>
                <a:off x="4384" y="177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49" name="Rectangle 41"/>
              <p:cNvSpPr>
                <a:spLocks noChangeArrowheads="1"/>
              </p:cNvSpPr>
              <p:nvPr/>
            </p:nvSpPr>
            <p:spPr bwMode="auto">
              <a:xfrm>
                <a:off x="4176" y="1904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7697" name="Group 42"/>
            <p:cNvGrpSpPr>
              <a:grpSpLocks/>
            </p:cNvGrpSpPr>
            <p:nvPr/>
          </p:nvGrpSpPr>
          <p:grpSpPr bwMode="auto">
            <a:xfrm>
              <a:off x="3648" y="912"/>
              <a:ext cx="1440" cy="1248"/>
              <a:chOff x="3648" y="192"/>
              <a:chExt cx="1440" cy="1248"/>
            </a:xfrm>
          </p:grpSpPr>
          <p:sp>
            <p:nvSpPr>
              <p:cNvPr id="27743" name="Rectangle 43"/>
              <p:cNvSpPr>
                <a:spLocks noChangeArrowheads="1"/>
              </p:cNvSpPr>
              <p:nvPr/>
            </p:nvSpPr>
            <p:spPr bwMode="auto">
              <a:xfrm>
                <a:off x="3648" y="1296"/>
                <a:ext cx="1440" cy="1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7744" name="AutoShape 44"/>
              <p:cNvSpPr>
                <a:spLocks noChangeArrowheads="1"/>
              </p:cNvSpPr>
              <p:nvPr/>
            </p:nvSpPr>
            <p:spPr bwMode="auto">
              <a:xfrm>
                <a:off x="3984" y="192"/>
                <a:ext cx="816" cy="110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7745" name="Line 45"/>
              <p:cNvSpPr>
                <a:spLocks noChangeShapeType="1"/>
              </p:cNvSpPr>
              <p:nvPr/>
            </p:nvSpPr>
            <p:spPr bwMode="auto">
              <a:xfrm>
                <a:off x="4176" y="81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7698" name="Group 46"/>
            <p:cNvGrpSpPr>
              <a:grpSpLocks/>
            </p:cNvGrpSpPr>
            <p:nvPr/>
          </p:nvGrpSpPr>
          <p:grpSpPr bwMode="auto">
            <a:xfrm>
              <a:off x="3264" y="2016"/>
              <a:ext cx="2145" cy="239"/>
              <a:chOff x="3149" y="2256"/>
              <a:chExt cx="2633" cy="239"/>
            </a:xfrm>
          </p:grpSpPr>
          <p:sp>
            <p:nvSpPr>
              <p:cNvPr id="27740" name="Line 47"/>
              <p:cNvSpPr>
                <a:spLocks noChangeShapeType="1"/>
              </p:cNvSpPr>
              <p:nvPr/>
            </p:nvSpPr>
            <p:spPr bwMode="auto">
              <a:xfrm>
                <a:off x="3312" y="2400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41" name="Text Box 48"/>
              <p:cNvSpPr txBox="1">
                <a:spLocks noChangeArrowheads="1"/>
              </p:cNvSpPr>
              <p:nvPr/>
            </p:nvSpPr>
            <p:spPr bwMode="auto">
              <a:xfrm>
                <a:off x="3149" y="2264"/>
                <a:ext cx="23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7742" name="Text Box 49"/>
              <p:cNvSpPr txBox="1">
                <a:spLocks noChangeArrowheads="1"/>
              </p:cNvSpPr>
              <p:nvPr/>
            </p:nvSpPr>
            <p:spPr bwMode="auto">
              <a:xfrm>
                <a:off x="5551" y="2256"/>
                <a:ext cx="23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latin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27699" name="Group 50"/>
            <p:cNvGrpSpPr>
              <a:grpSpLocks/>
            </p:cNvGrpSpPr>
            <p:nvPr/>
          </p:nvGrpSpPr>
          <p:grpSpPr bwMode="auto">
            <a:xfrm>
              <a:off x="3976" y="1488"/>
              <a:ext cx="824" cy="1440"/>
              <a:chOff x="3976" y="768"/>
              <a:chExt cx="824" cy="1440"/>
            </a:xfrm>
          </p:grpSpPr>
          <p:sp>
            <p:nvSpPr>
              <p:cNvPr id="27736" name="Line 51"/>
              <p:cNvSpPr>
                <a:spLocks noChangeShapeType="1"/>
              </p:cNvSpPr>
              <p:nvPr/>
            </p:nvSpPr>
            <p:spPr bwMode="auto">
              <a:xfrm flipV="1">
                <a:off x="4800" y="120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37" name="Line 52"/>
              <p:cNvSpPr>
                <a:spLocks noChangeShapeType="1"/>
              </p:cNvSpPr>
              <p:nvPr/>
            </p:nvSpPr>
            <p:spPr bwMode="auto">
              <a:xfrm flipV="1">
                <a:off x="3976" y="1200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38" name="Line 53"/>
              <p:cNvSpPr>
                <a:spLocks noChangeShapeType="1"/>
              </p:cNvSpPr>
              <p:nvPr/>
            </p:nvSpPr>
            <p:spPr bwMode="auto">
              <a:xfrm flipV="1">
                <a:off x="4176" y="768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7739" name="Line 54"/>
              <p:cNvSpPr>
                <a:spLocks noChangeShapeType="1"/>
              </p:cNvSpPr>
              <p:nvPr/>
            </p:nvSpPr>
            <p:spPr bwMode="auto">
              <a:xfrm flipV="1">
                <a:off x="4608" y="768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7700" name="Text Box 55"/>
            <p:cNvSpPr txBox="1">
              <a:spLocks noChangeArrowheads="1"/>
            </p:cNvSpPr>
            <p:nvPr/>
          </p:nvSpPr>
          <p:spPr bwMode="auto">
            <a:xfrm>
              <a:off x="3888" y="1248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27701" name="Text Box 56"/>
            <p:cNvSpPr txBox="1">
              <a:spLocks noChangeArrowheads="1"/>
            </p:cNvSpPr>
            <p:nvPr/>
          </p:nvSpPr>
          <p:spPr bwMode="auto">
            <a:xfrm>
              <a:off x="4272" y="3456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27702" name="Line 57"/>
            <p:cNvSpPr>
              <a:spLocks noChangeShapeType="1"/>
            </p:cNvSpPr>
            <p:nvPr/>
          </p:nvSpPr>
          <p:spPr bwMode="auto">
            <a:xfrm>
              <a:off x="4800" y="9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3" name="Line 58"/>
            <p:cNvSpPr>
              <a:spLocks noChangeShapeType="1"/>
            </p:cNvSpPr>
            <p:nvPr/>
          </p:nvSpPr>
          <p:spPr bwMode="auto">
            <a:xfrm>
              <a:off x="4896" y="15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4" name="Line 59"/>
            <p:cNvSpPr>
              <a:spLocks noChangeShapeType="1"/>
            </p:cNvSpPr>
            <p:nvPr/>
          </p:nvSpPr>
          <p:spPr bwMode="auto">
            <a:xfrm>
              <a:off x="5136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5" name="Line 60"/>
            <p:cNvSpPr>
              <a:spLocks noChangeShapeType="1"/>
            </p:cNvSpPr>
            <p:nvPr/>
          </p:nvSpPr>
          <p:spPr bwMode="auto">
            <a:xfrm>
              <a:off x="5136" y="2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6" name="Line 61"/>
            <p:cNvSpPr>
              <a:spLocks noChangeShapeType="1"/>
            </p:cNvSpPr>
            <p:nvPr/>
          </p:nvSpPr>
          <p:spPr bwMode="auto">
            <a:xfrm>
              <a:off x="5152" y="302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7" name="Line 62"/>
            <p:cNvSpPr>
              <a:spLocks noChangeShapeType="1"/>
            </p:cNvSpPr>
            <p:nvPr/>
          </p:nvSpPr>
          <p:spPr bwMode="auto">
            <a:xfrm>
              <a:off x="4848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8" name="Line 63"/>
            <p:cNvSpPr>
              <a:spLocks noChangeShapeType="1"/>
            </p:cNvSpPr>
            <p:nvPr/>
          </p:nvSpPr>
          <p:spPr bwMode="auto">
            <a:xfrm>
              <a:off x="4848" y="28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9" name="Line 64"/>
            <p:cNvSpPr>
              <a:spLocks noChangeShapeType="1"/>
            </p:cNvSpPr>
            <p:nvPr/>
          </p:nvSpPr>
          <p:spPr bwMode="auto">
            <a:xfrm>
              <a:off x="4800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0" name="Line 65"/>
            <p:cNvSpPr>
              <a:spLocks noChangeShapeType="1"/>
            </p:cNvSpPr>
            <p:nvPr/>
          </p:nvSpPr>
          <p:spPr bwMode="auto">
            <a:xfrm>
              <a:off x="3984" y="30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1" name="Line 66"/>
            <p:cNvSpPr>
              <a:spLocks noChangeShapeType="1"/>
            </p:cNvSpPr>
            <p:nvPr/>
          </p:nvSpPr>
          <p:spPr bwMode="auto">
            <a:xfrm>
              <a:off x="3648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2" name="Line 67"/>
            <p:cNvSpPr>
              <a:spLocks noChangeShapeType="1"/>
            </p:cNvSpPr>
            <p:nvPr/>
          </p:nvSpPr>
          <p:spPr bwMode="auto">
            <a:xfrm>
              <a:off x="5088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3" name="Line 68"/>
            <p:cNvSpPr>
              <a:spLocks noChangeShapeType="1"/>
            </p:cNvSpPr>
            <p:nvPr/>
          </p:nvSpPr>
          <p:spPr bwMode="auto">
            <a:xfrm>
              <a:off x="3992" y="26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4" name="Line 69"/>
            <p:cNvSpPr>
              <a:spLocks noChangeShapeType="1"/>
            </p:cNvSpPr>
            <p:nvPr/>
          </p:nvSpPr>
          <p:spPr bwMode="auto">
            <a:xfrm>
              <a:off x="4008" y="2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5" name="Line 70"/>
            <p:cNvSpPr>
              <a:spLocks noChangeShapeType="1"/>
            </p:cNvSpPr>
            <p:nvPr/>
          </p:nvSpPr>
          <p:spPr bwMode="auto">
            <a:xfrm>
              <a:off x="5176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6" name="Line 71"/>
            <p:cNvSpPr>
              <a:spLocks noChangeShapeType="1"/>
            </p:cNvSpPr>
            <p:nvPr/>
          </p:nvSpPr>
          <p:spPr bwMode="auto">
            <a:xfrm flipV="1">
              <a:off x="5176" y="9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7" name="Line 72"/>
            <p:cNvSpPr>
              <a:spLocks noChangeShapeType="1"/>
            </p:cNvSpPr>
            <p:nvPr/>
          </p:nvSpPr>
          <p:spPr bwMode="auto">
            <a:xfrm>
              <a:off x="5184" y="18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8" name="Line 73"/>
            <p:cNvSpPr>
              <a:spLocks noChangeShapeType="1"/>
            </p:cNvSpPr>
            <p:nvPr/>
          </p:nvSpPr>
          <p:spPr bwMode="auto">
            <a:xfrm flipV="1">
              <a:off x="5184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9" name="Line 74"/>
            <p:cNvSpPr>
              <a:spLocks noChangeShapeType="1"/>
            </p:cNvSpPr>
            <p:nvPr/>
          </p:nvSpPr>
          <p:spPr bwMode="auto">
            <a:xfrm flipV="1">
              <a:off x="5184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0" name="Line 75"/>
            <p:cNvSpPr>
              <a:spLocks noChangeShapeType="1"/>
            </p:cNvSpPr>
            <p:nvPr/>
          </p:nvSpPr>
          <p:spPr bwMode="auto">
            <a:xfrm>
              <a:off x="51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1" name="Line 76"/>
            <p:cNvSpPr>
              <a:spLocks noChangeShapeType="1"/>
            </p:cNvSpPr>
            <p:nvPr/>
          </p:nvSpPr>
          <p:spPr bwMode="auto">
            <a:xfrm flipV="1">
              <a:off x="51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2" name="Line 77"/>
            <p:cNvSpPr>
              <a:spLocks noChangeShapeType="1"/>
            </p:cNvSpPr>
            <p:nvPr/>
          </p:nvSpPr>
          <p:spPr bwMode="auto">
            <a:xfrm>
              <a:off x="4464" y="31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3" name="Line 78"/>
            <p:cNvSpPr>
              <a:spLocks noChangeShapeType="1"/>
            </p:cNvSpPr>
            <p:nvPr/>
          </p:nvSpPr>
          <p:spPr bwMode="auto">
            <a:xfrm flipH="1">
              <a:off x="3984" y="31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4" name="Line 79"/>
            <p:cNvSpPr>
              <a:spLocks noChangeShapeType="1"/>
            </p:cNvSpPr>
            <p:nvPr/>
          </p:nvSpPr>
          <p:spPr bwMode="auto">
            <a:xfrm>
              <a:off x="441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5" name="Line 80"/>
            <p:cNvSpPr>
              <a:spLocks noChangeShapeType="1"/>
            </p:cNvSpPr>
            <p:nvPr/>
          </p:nvSpPr>
          <p:spPr bwMode="auto">
            <a:xfrm flipH="1">
              <a:off x="3648" y="33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6" name="Line 81"/>
            <p:cNvSpPr>
              <a:spLocks noChangeShapeType="1"/>
            </p:cNvSpPr>
            <p:nvPr/>
          </p:nvSpPr>
          <p:spPr bwMode="auto">
            <a:xfrm>
              <a:off x="494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7" name="Line 82"/>
            <p:cNvSpPr>
              <a:spLocks noChangeShapeType="1"/>
            </p:cNvSpPr>
            <p:nvPr/>
          </p:nvSpPr>
          <p:spPr bwMode="auto">
            <a:xfrm flipV="1">
              <a:off x="4944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28" name="Text Box 83"/>
            <p:cNvSpPr txBox="1">
              <a:spLocks noChangeArrowheads="1"/>
            </p:cNvSpPr>
            <p:nvPr/>
          </p:nvSpPr>
          <p:spPr bwMode="auto">
            <a:xfrm>
              <a:off x="5062" y="114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27729" name="Text Box 84"/>
            <p:cNvSpPr txBox="1">
              <a:spLocks noChangeArrowheads="1"/>
            </p:cNvSpPr>
            <p:nvPr/>
          </p:nvSpPr>
          <p:spPr bwMode="auto">
            <a:xfrm>
              <a:off x="5070" y="170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27730" name="Text Box 85"/>
            <p:cNvSpPr txBox="1">
              <a:spLocks noChangeArrowheads="1"/>
            </p:cNvSpPr>
            <p:nvPr/>
          </p:nvSpPr>
          <p:spPr bwMode="auto">
            <a:xfrm>
              <a:off x="5078" y="200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731" name="Text Box 86"/>
            <p:cNvSpPr txBox="1">
              <a:spLocks noChangeArrowheads="1"/>
            </p:cNvSpPr>
            <p:nvPr/>
          </p:nvSpPr>
          <p:spPr bwMode="auto">
            <a:xfrm>
              <a:off x="5078" y="259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7732" name="Text Box 87"/>
            <p:cNvSpPr txBox="1">
              <a:spLocks noChangeArrowheads="1"/>
            </p:cNvSpPr>
            <p:nvPr/>
          </p:nvSpPr>
          <p:spPr bwMode="auto">
            <a:xfrm>
              <a:off x="4838" y="259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27733" name="Text Box 88"/>
            <p:cNvSpPr txBox="1">
              <a:spLocks noChangeArrowheads="1"/>
            </p:cNvSpPr>
            <p:nvPr/>
          </p:nvSpPr>
          <p:spPr bwMode="auto">
            <a:xfrm>
              <a:off x="3974" y="261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7734" name="Text Box 89"/>
            <p:cNvSpPr txBox="1">
              <a:spLocks noChangeArrowheads="1"/>
            </p:cNvSpPr>
            <p:nvPr/>
          </p:nvSpPr>
          <p:spPr bwMode="auto">
            <a:xfrm>
              <a:off x="4300" y="303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27735" name="Text Box 90"/>
            <p:cNvSpPr txBox="1">
              <a:spLocks noChangeArrowheads="1"/>
            </p:cNvSpPr>
            <p:nvPr/>
          </p:nvSpPr>
          <p:spPr bwMode="auto">
            <a:xfrm>
              <a:off x="4166" y="323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70</a:t>
              </a:r>
            </a:p>
          </p:txBody>
        </p:sp>
      </p:grpSp>
      <p:sp>
        <p:nvSpPr>
          <p:cNvPr id="26715" name="Text Box 91"/>
          <p:cNvSpPr txBox="1">
            <a:spLocks noChangeArrowheads="1"/>
          </p:cNvSpPr>
          <p:nvPr/>
        </p:nvSpPr>
        <p:spPr bwMode="auto">
          <a:xfrm>
            <a:off x="5588000" y="336550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Arial Black" pitchFamily="34" charset="0"/>
              </a:rPr>
              <a:t>O</a:t>
            </a:r>
          </a:p>
        </p:txBody>
      </p:sp>
      <p:grpSp>
        <p:nvGrpSpPr>
          <p:cNvPr id="27685" name="Group 93"/>
          <p:cNvGrpSpPr>
            <a:grpSpLocks/>
          </p:cNvGrpSpPr>
          <p:nvPr/>
        </p:nvGrpSpPr>
        <p:grpSpPr bwMode="auto">
          <a:xfrm>
            <a:off x="2438400" y="457200"/>
            <a:ext cx="5953125" cy="381000"/>
            <a:chOff x="1536" y="288"/>
            <a:chExt cx="3750" cy="240"/>
          </a:xfrm>
        </p:grpSpPr>
        <p:sp>
          <p:nvSpPr>
            <p:cNvPr id="27694" name="Rectangle 94"/>
            <p:cNvSpPr>
              <a:spLocks noChangeArrowheads="1"/>
            </p:cNvSpPr>
            <p:nvPr/>
          </p:nvSpPr>
          <p:spPr bwMode="auto">
            <a:xfrm>
              <a:off x="1536" y="288"/>
              <a:ext cx="3744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7695" name="Text Box 95"/>
            <p:cNvSpPr txBox="1">
              <a:spLocks noChangeArrowheads="1"/>
            </p:cNvSpPr>
            <p:nvPr/>
          </p:nvSpPr>
          <p:spPr bwMode="auto">
            <a:xfrm>
              <a:off x="1584" y="288"/>
              <a:ext cx="3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83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5" grpId="0" animBg="1"/>
      <p:bldP spid="267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ew time roman"/>
              </a:rPr>
              <a:t>Axonometric</a:t>
            </a:r>
            <a:r>
              <a:rPr lang="en-GB" sz="4800" dirty="0" smtClean="0">
                <a:solidFill>
                  <a:srgbClr val="FF0000"/>
                </a:solidFill>
                <a:latin typeface="New time roman"/>
              </a:rPr>
              <a:t> </a:t>
            </a:r>
            <a:r>
              <a:rPr lang="en-GB" sz="4800" dirty="0" smtClean="0">
                <a:solidFill>
                  <a:srgbClr val="FF0000"/>
                </a:solidFill>
                <a:latin typeface="New time roman"/>
                <a:cs typeface="Times New Roman" pitchFamily="18" charset="0"/>
              </a:rPr>
              <a:t>Drawing</a:t>
            </a:r>
            <a:endParaRPr lang="en-GB" sz="4800" dirty="0">
              <a:solidFill>
                <a:srgbClr val="FF0000"/>
              </a:solidFill>
              <a:latin typeface="New time roman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5400" dirty="0" err="1">
                <a:solidFill>
                  <a:srgbClr val="FF0000"/>
                </a:solidFill>
              </a:rPr>
              <a:t>Defintion</a:t>
            </a:r>
            <a:endParaRPr lang="en-GB" sz="5400" dirty="0">
              <a:solidFill>
                <a:srgbClr val="FF0000"/>
              </a:solidFill>
            </a:endParaRPr>
          </a:p>
          <a:p>
            <a:pPr marL="0" indent="0" algn="ctr" rtl="0">
              <a:buNone/>
            </a:pPr>
            <a:r>
              <a:rPr lang="en-GB" sz="3600" dirty="0" smtClean="0">
                <a:latin typeface="New time roman"/>
              </a:rPr>
              <a:t>It is </a:t>
            </a:r>
            <a:r>
              <a:rPr lang="en-GB" sz="3600" dirty="0" smtClean="0">
                <a:latin typeface="New time roman"/>
              </a:rPr>
              <a:t>show </a:t>
            </a:r>
            <a:r>
              <a:rPr lang="en-GB" sz="3600" dirty="0">
                <a:latin typeface="New time roman"/>
              </a:rPr>
              <a:t>the three principal dimensions of an object </a:t>
            </a:r>
            <a:r>
              <a:rPr lang="en-GB" sz="3600" dirty="0" smtClean="0">
                <a:latin typeface="New time roman"/>
              </a:rPr>
              <a:t>in one </a:t>
            </a:r>
            <a:r>
              <a:rPr lang="en-GB" sz="3600" dirty="0" smtClean="0">
                <a:latin typeface="New time roman"/>
              </a:rPr>
              <a:t>view.</a:t>
            </a:r>
            <a:endParaRPr lang="en-GB" sz="3600" dirty="0" smtClean="0">
              <a:latin typeface="New time roman"/>
            </a:endParaRPr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6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03" name="Group 47"/>
          <p:cNvGrpSpPr>
            <a:grpSpLocks/>
          </p:cNvGrpSpPr>
          <p:nvPr/>
        </p:nvGrpSpPr>
        <p:grpSpPr bwMode="auto">
          <a:xfrm>
            <a:off x="0" y="14288"/>
            <a:ext cx="2362200" cy="1295400"/>
            <a:chOff x="288" y="96"/>
            <a:chExt cx="1488" cy="816"/>
          </a:xfrm>
        </p:grpSpPr>
        <p:sp>
          <p:nvSpPr>
            <p:cNvPr id="28756" name="Oval 48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8757" name="Text Box 49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grpSp>
        <p:nvGrpSpPr>
          <p:cNvPr id="28704" name="Group 50"/>
          <p:cNvGrpSpPr>
            <a:grpSpLocks/>
          </p:cNvGrpSpPr>
          <p:nvPr/>
        </p:nvGrpSpPr>
        <p:grpSpPr bwMode="auto">
          <a:xfrm>
            <a:off x="4876800" y="1447800"/>
            <a:ext cx="4267200" cy="4445000"/>
            <a:chOff x="3072" y="912"/>
            <a:chExt cx="2688" cy="2800"/>
          </a:xfrm>
        </p:grpSpPr>
        <p:grpSp>
          <p:nvGrpSpPr>
            <p:cNvPr id="28716" name="Group 51"/>
            <p:cNvGrpSpPr>
              <a:grpSpLocks/>
            </p:cNvGrpSpPr>
            <p:nvPr/>
          </p:nvGrpSpPr>
          <p:grpSpPr bwMode="auto">
            <a:xfrm>
              <a:off x="3448" y="1392"/>
              <a:ext cx="1012" cy="1012"/>
              <a:chOff x="3504" y="1256"/>
              <a:chExt cx="1104" cy="1104"/>
            </a:xfrm>
          </p:grpSpPr>
          <p:sp>
            <p:nvSpPr>
              <p:cNvPr id="28753" name="Rectangle 52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54" name="Rectangle 53"/>
              <p:cNvSpPr>
                <a:spLocks noChangeArrowheads="1"/>
              </p:cNvSpPr>
              <p:nvPr/>
            </p:nvSpPr>
            <p:spPr bwMode="auto">
              <a:xfrm rot="5400000">
                <a:off x="3512" y="1712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55" name="Rectangle 54"/>
              <p:cNvSpPr>
                <a:spLocks noChangeArrowheads="1"/>
              </p:cNvSpPr>
              <p:nvPr/>
            </p:nvSpPr>
            <p:spPr bwMode="auto">
              <a:xfrm>
                <a:off x="3968" y="172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8717" name="Group 55"/>
            <p:cNvGrpSpPr>
              <a:grpSpLocks/>
            </p:cNvGrpSpPr>
            <p:nvPr/>
          </p:nvGrpSpPr>
          <p:grpSpPr bwMode="auto">
            <a:xfrm>
              <a:off x="3448" y="2485"/>
              <a:ext cx="1012" cy="1012"/>
              <a:chOff x="3504" y="1256"/>
              <a:chExt cx="1104" cy="1104"/>
            </a:xfrm>
          </p:grpSpPr>
          <p:sp>
            <p:nvSpPr>
              <p:cNvPr id="28750" name="Rectangle 56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51" name="Rectangle 57"/>
              <p:cNvSpPr>
                <a:spLocks noChangeArrowheads="1"/>
              </p:cNvSpPr>
              <p:nvPr/>
            </p:nvSpPr>
            <p:spPr bwMode="auto">
              <a:xfrm rot="5400000">
                <a:off x="3512" y="1712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52" name="Rectangle 58"/>
              <p:cNvSpPr>
                <a:spLocks noChangeArrowheads="1"/>
              </p:cNvSpPr>
              <p:nvPr/>
            </p:nvSpPr>
            <p:spPr bwMode="auto">
              <a:xfrm>
                <a:off x="3968" y="172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grpSp>
          <p:nvGrpSpPr>
            <p:cNvPr id="28718" name="Group 59"/>
            <p:cNvGrpSpPr>
              <a:grpSpLocks/>
            </p:cNvGrpSpPr>
            <p:nvPr/>
          </p:nvGrpSpPr>
          <p:grpSpPr bwMode="auto">
            <a:xfrm>
              <a:off x="4548" y="1392"/>
              <a:ext cx="1012" cy="1012"/>
              <a:chOff x="3504" y="1256"/>
              <a:chExt cx="1104" cy="1104"/>
            </a:xfrm>
          </p:grpSpPr>
          <p:sp>
            <p:nvSpPr>
              <p:cNvPr id="28747" name="Rectangle 60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48" name="Rectangle 61"/>
              <p:cNvSpPr>
                <a:spLocks noChangeArrowheads="1"/>
              </p:cNvSpPr>
              <p:nvPr/>
            </p:nvSpPr>
            <p:spPr bwMode="auto">
              <a:xfrm rot="5400000">
                <a:off x="3512" y="1712"/>
                <a:ext cx="1104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49" name="Rectangle 62"/>
              <p:cNvSpPr>
                <a:spLocks noChangeArrowheads="1"/>
              </p:cNvSpPr>
              <p:nvPr/>
            </p:nvSpPr>
            <p:spPr bwMode="auto">
              <a:xfrm>
                <a:off x="3968" y="172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8719" name="Line 63"/>
            <p:cNvSpPr>
              <a:spLocks noChangeShapeType="1"/>
            </p:cNvSpPr>
            <p:nvPr/>
          </p:nvSpPr>
          <p:spPr bwMode="auto">
            <a:xfrm>
              <a:off x="331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20" name="Text Box 64"/>
            <p:cNvSpPr txBox="1">
              <a:spLocks noChangeArrowheads="1"/>
            </p:cNvSpPr>
            <p:nvPr/>
          </p:nvSpPr>
          <p:spPr bwMode="auto">
            <a:xfrm>
              <a:off x="3072" y="22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721" name="Text Box 65"/>
            <p:cNvSpPr txBox="1">
              <a:spLocks noChangeArrowheads="1"/>
            </p:cNvSpPr>
            <p:nvPr/>
          </p:nvSpPr>
          <p:spPr bwMode="auto">
            <a:xfrm>
              <a:off x="5572" y="22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8722" name="Text Box 66"/>
            <p:cNvSpPr txBox="1">
              <a:spLocks noChangeArrowheads="1"/>
            </p:cNvSpPr>
            <p:nvPr/>
          </p:nvSpPr>
          <p:spPr bwMode="auto">
            <a:xfrm>
              <a:off x="3840" y="912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28723" name="Text Box 67"/>
            <p:cNvSpPr txBox="1">
              <a:spLocks noChangeArrowheads="1"/>
            </p:cNvSpPr>
            <p:nvPr/>
          </p:nvSpPr>
          <p:spPr bwMode="auto">
            <a:xfrm>
              <a:off x="4942" y="1152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SV</a:t>
              </a:r>
            </a:p>
          </p:txBody>
        </p:sp>
        <p:sp>
          <p:nvSpPr>
            <p:cNvPr id="28724" name="Text Box 68"/>
            <p:cNvSpPr txBox="1">
              <a:spLocks noChangeArrowheads="1"/>
            </p:cNvSpPr>
            <p:nvPr/>
          </p:nvSpPr>
          <p:spPr bwMode="auto">
            <a:xfrm>
              <a:off x="3840" y="3520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28725" name="Line 69"/>
            <p:cNvSpPr>
              <a:spLocks noChangeShapeType="1"/>
            </p:cNvSpPr>
            <p:nvPr/>
          </p:nvSpPr>
          <p:spPr bwMode="auto">
            <a:xfrm>
              <a:off x="3120" y="139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26" name="Line 70"/>
            <p:cNvSpPr>
              <a:spLocks noChangeShapeType="1"/>
            </p:cNvSpPr>
            <p:nvPr/>
          </p:nvSpPr>
          <p:spPr bwMode="auto">
            <a:xfrm>
              <a:off x="3216" y="18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27" name="Line 71"/>
            <p:cNvSpPr>
              <a:spLocks noChangeShapeType="1"/>
            </p:cNvSpPr>
            <p:nvPr/>
          </p:nvSpPr>
          <p:spPr bwMode="auto">
            <a:xfrm>
              <a:off x="3176" y="20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28" name="Line 72"/>
            <p:cNvSpPr>
              <a:spLocks noChangeShapeType="1"/>
            </p:cNvSpPr>
            <p:nvPr/>
          </p:nvSpPr>
          <p:spPr bwMode="auto">
            <a:xfrm>
              <a:off x="4464" y="11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29" name="Line 73"/>
            <p:cNvSpPr>
              <a:spLocks noChangeShapeType="1"/>
            </p:cNvSpPr>
            <p:nvPr/>
          </p:nvSpPr>
          <p:spPr bwMode="auto">
            <a:xfrm>
              <a:off x="345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0" name="Line 74"/>
            <p:cNvSpPr>
              <a:spLocks noChangeShapeType="1"/>
            </p:cNvSpPr>
            <p:nvPr/>
          </p:nvSpPr>
          <p:spPr bwMode="auto">
            <a:xfrm>
              <a:off x="3264" y="16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1" name="Line 75"/>
            <p:cNvSpPr>
              <a:spLocks noChangeShapeType="1"/>
            </p:cNvSpPr>
            <p:nvPr/>
          </p:nvSpPr>
          <p:spPr bwMode="auto">
            <a:xfrm flipV="1">
              <a:off x="3264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2" name="Line 76"/>
            <p:cNvSpPr>
              <a:spLocks noChangeShapeType="1"/>
            </p:cNvSpPr>
            <p:nvPr/>
          </p:nvSpPr>
          <p:spPr bwMode="auto">
            <a:xfrm>
              <a:off x="3264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3" name="Line 77"/>
            <p:cNvSpPr>
              <a:spLocks noChangeShapeType="1"/>
            </p:cNvSpPr>
            <p:nvPr/>
          </p:nvSpPr>
          <p:spPr bwMode="auto">
            <a:xfrm flipV="1">
              <a:off x="3264" y="13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4" name="Line 78"/>
            <p:cNvSpPr>
              <a:spLocks noChangeShapeType="1"/>
            </p:cNvSpPr>
            <p:nvPr/>
          </p:nvSpPr>
          <p:spPr bwMode="auto">
            <a:xfrm flipH="1">
              <a:off x="4032" y="12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5" name="Line 79"/>
            <p:cNvSpPr>
              <a:spLocks noChangeShapeType="1"/>
            </p:cNvSpPr>
            <p:nvPr/>
          </p:nvSpPr>
          <p:spPr bwMode="auto">
            <a:xfrm>
              <a:off x="4320" y="12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6" name="Line 80"/>
            <p:cNvSpPr>
              <a:spLocks noChangeShapeType="1"/>
            </p:cNvSpPr>
            <p:nvPr/>
          </p:nvSpPr>
          <p:spPr bwMode="auto">
            <a:xfrm>
              <a:off x="3728" y="12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7" name="Line 81"/>
            <p:cNvSpPr>
              <a:spLocks noChangeShapeType="1"/>
            </p:cNvSpPr>
            <p:nvPr/>
          </p:nvSpPr>
          <p:spPr bwMode="auto">
            <a:xfrm flipH="1">
              <a:off x="3456" y="12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8" name="Line 82"/>
            <p:cNvSpPr>
              <a:spLocks noChangeShapeType="1"/>
            </p:cNvSpPr>
            <p:nvPr/>
          </p:nvSpPr>
          <p:spPr bwMode="auto">
            <a:xfrm flipV="1">
              <a:off x="3872" y="1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39" name="Line 83"/>
            <p:cNvSpPr>
              <a:spLocks noChangeShapeType="1"/>
            </p:cNvSpPr>
            <p:nvPr/>
          </p:nvSpPr>
          <p:spPr bwMode="auto">
            <a:xfrm flipV="1">
              <a:off x="4040" y="11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40" name="Text Box 84"/>
            <p:cNvSpPr txBox="1">
              <a:spLocks noChangeArrowheads="1"/>
            </p:cNvSpPr>
            <p:nvPr/>
          </p:nvSpPr>
          <p:spPr bwMode="auto">
            <a:xfrm>
              <a:off x="3158" y="149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8741" name="Text Box 85"/>
            <p:cNvSpPr txBox="1">
              <a:spLocks noChangeArrowheads="1"/>
            </p:cNvSpPr>
            <p:nvPr/>
          </p:nvSpPr>
          <p:spPr bwMode="auto">
            <a:xfrm>
              <a:off x="3158" y="211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8742" name="Text Box 86"/>
            <p:cNvSpPr txBox="1">
              <a:spLocks noChangeArrowheads="1"/>
            </p:cNvSpPr>
            <p:nvPr/>
          </p:nvSpPr>
          <p:spPr bwMode="auto">
            <a:xfrm>
              <a:off x="3150" y="182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8743" name="Text Box 87"/>
            <p:cNvSpPr txBox="1">
              <a:spLocks noChangeArrowheads="1"/>
            </p:cNvSpPr>
            <p:nvPr/>
          </p:nvSpPr>
          <p:spPr bwMode="auto">
            <a:xfrm>
              <a:off x="3566" y="11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8744" name="Text Box 88"/>
            <p:cNvSpPr txBox="1">
              <a:spLocks noChangeArrowheads="1"/>
            </p:cNvSpPr>
            <p:nvPr/>
          </p:nvSpPr>
          <p:spPr bwMode="auto">
            <a:xfrm>
              <a:off x="3782" y="112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8745" name="Text Box 89"/>
            <p:cNvSpPr txBox="1">
              <a:spLocks noChangeArrowheads="1"/>
            </p:cNvSpPr>
            <p:nvPr/>
          </p:nvSpPr>
          <p:spPr bwMode="auto">
            <a:xfrm>
              <a:off x="4150" y="11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28746" name="Text Box 90"/>
            <p:cNvSpPr txBox="1">
              <a:spLocks noChangeArrowheads="1"/>
            </p:cNvSpPr>
            <p:nvPr/>
          </p:nvSpPr>
          <p:spPr bwMode="auto">
            <a:xfrm>
              <a:off x="4176" y="3440"/>
              <a:ext cx="14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ALL VIEWS IDENTICAL</a:t>
              </a:r>
            </a:p>
          </p:txBody>
        </p:sp>
      </p:grpSp>
      <p:grpSp>
        <p:nvGrpSpPr>
          <p:cNvPr id="28705" name="Group 91"/>
          <p:cNvGrpSpPr>
            <a:grpSpLocks/>
          </p:cNvGrpSpPr>
          <p:nvPr/>
        </p:nvGrpSpPr>
        <p:grpSpPr bwMode="auto">
          <a:xfrm>
            <a:off x="2286000" y="457200"/>
            <a:ext cx="6907213" cy="381000"/>
            <a:chOff x="1440" y="288"/>
            <a:chExt cx="4351" cy="240"/>
          </a:xfrm>
        </p:grpSpPr>
        <p:sp>
          <p:nvSpPr>
            <p:cNvPr id="28714" name="Rectangle 92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5" name="Text Box 93"/>
            <p:cNvSpPr txBox="1">
              <a:spLocks noChangeArrowheads="1"/>
            </p:cNvSpPr>
            <p:nvPr/>
          </p:nvSpPr>
          <p:spPr bwMode="auto">
            <a:xfrm>
              <a:off x="1584" y="288"/>
              <a:ext cx="4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and S.V.of  an object are given. 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1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800600" y="3124200"/>
            <a:ext cx="4111625" cy="379413"/>
            <a:chOff x="3170" y="2256"/>
            <a:chExt cx="2590" cy="239"/>
          </a:xfrm>
        </p:grpSpPr>
        <p:sp>
          <p:nvSpPr>
            <p:cNvPr id="29822" name="Line 27"/>
            <p:cNvSpPr>
              <a:spLocks noChangeShapeType="1"/>
            </p:cNvSpPr>
            <p:nvPr/>
          </p:nvSpPr>
          <p:spPr bwMode="auto">
            <a:xfrm>
              <a:off x="3312" y="240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823" name="Text Box 28"/>
            <p:cNvSpPr txBox="1">
              <a:spLocks noChangeArrowheads="1"/>
            </p:cNvSpPr>
            <p:nvPr/>
          </p:nvSpPr>
          <p:spPr bwMode="auto">
            <a:xfrm>
              <a:off x="3170" y="226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9824" name="Text Box 29"/>
            <p:cNvSpPr txBox="1">
              <a:spLocks noChangeArrowheads="1"/>
            </p:cNvSpPr>
            <p:nvPr/>
          </p:nvSpPr>
          <p:spPr bwMode="auto">
            <a:xfrm>
              <a:off x="5572" y="225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1981200"/>
            <a:ext cx="1384300" cy="1390650"/>
            <a:chOff x="2968" y="2460"/>
            <a:chExt cx="872" cy="876"/>
          </a:xfrm>
        </p:grpSpPr>
        <p:sp>
          <p:nvSpPr>
            <p:cNvPr id="29804" name="Rectangle 31"/>
            <p:cNvSpPr>
              <a:spLocks noChangeArrowheads="1"/>
            </p:cNvSpPr>
            <p:nvPr/>
          </p:nvSpPr>
          <p:spPr bwMode="auto">
            <a:xfrm>
              <a:off x="2968" y="2464"/>
              <a:ext cx="86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805" name="Rectangle 32"/>
            <p:cNvSpPr>
              <a:spLocks noChangeArrowheads="1"/>
            </p:cNvSpPr>
            <p:nvPr/>
          </p:nvSpPr>
          <p:spPr bwMode="auto">
            <a:xfrm>
              <a:off x="3160" y="265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9806" name="Group 33"/>
            <p:cNvGrpSpPr>
              <a:grpSpLocks/>
            </p:cNvGrpSpPr>
            <p:nvPr/>
          </p:nvGrpSpPr>
          <p:grpSpPr bwMode="auto">
            <a:xfrm>
              <a:off x="3168" y="3204"/>
              <a:ext cx="480" cy="132"/>
              <a:chOff x="3168" y="3216"/>
              <a:chExt cx="480" cy="96"/>
            </a:xfrm>
          </p:grpSpPr>
          <p:sp>
            <p:nvSpPr>
              <p:cNvPr id="29819" name="Line 34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20" name="Line 35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21" name="Line 36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807" name="Group 37"/>
            <p:cNvGrpSpPr>
              <a:grpSpLocks/>
            </p:cNvGrpSpPr>
            <p:nvPr/>
          </p:nvGrpSpPr>
          <p:grpSpPr bwMode="auto">
            <a:xfrm flipV="1">
              <a:off x="3162" y="2460"/>
              <a:ext cx="480" cy="132"/>
              <a:chOff x="3168" y="3216"/>
              <a:chExt cx="480" cy="96"/>
            </a:xfrm>
          </p:grpSpPr>
          <p:sp>
            <p:nvSpPr>
              <p:cNvPr id="29816" name="Line 3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7" name="Line 39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8" name="Line 40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808" name="Group 41"/>
            <p:cNvGrpSpPr>
              <a:grpSpLocks/>
            </p:cNvGrpSpPr>
            <p:nvPr/>
          </p:nvGrpSpPr>
          <p:grpSpPr bwMode="auto">
            <a:xfrm rot="5400000">
              <a:off x="2796" y="2820"/>
              <a:ext cx="480" cy="132"/>
              <a:chOff x="3168" y="3216"/>
              <a:chExt cx="480" cy="96"/>
            </a:xfrm>
          </p:grpSpPr>
          <p:sp>
            <p:nvSpPr>
              <p:cNvPr id="29813" name="Line 42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4" name="Line 43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5" name="Line 44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809" name="Group 45"/>
            <p:cNvGrpSpPr>
              <a:grpSpLocks/>
            </p:cNvGrpSpPr>
            <p:nvPr/>
          </p:nvGrpSpPr>
          <p:grpSpPr bwMode="auto">
            <a:xfrm rot="16200000" flipH="1">
              <a:off x="3534" y="2832"/>
              <a:ext cx="480" cy="132"/>
              <a:chOff x="3168" y="3216"/>
              <a:chExt cx="480" cy="96"/>
            </a:xfrm>
          </p:grpSpPr>
          <p:sp>
            <p:nvSpPr>
              <p:cNvPr id="29810" name="Line 46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1" name="Line 47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12" name="Line 4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5257800" y="3714750"/>
            <a:ext cx="1384300" cy="1390650"/>
            <a:chOff x="2968" y="2460"/>
            <a:chExt cx="872" cy="876"/>
          </a:xfrm>
        </p:grpSpPr>
        <p:sp>
          <p:nvSpPr>
            <p:cNvPr id="29786" name="Rectangle 50"/>
            <p:cNvSpPr>
              <a:spLocks noChangeArrowheads="1"/>
            </p:cNvSpPr>
            <p:nvPr/>
          </p:nvSpPr>
          <p:spPr bwMode="auto">
            <a:xfrm>
              <a:off x="2968" y="2464"/>
              <a:ext cx="86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787" name="Rectangle 51"/>
            <p:cNvSpPr>
              <a:spLocks noChangeArrowheads="1"/>
            </p:cNvSpPr>
            <p:nvPr/>
          </p:nvSpPr>
          <p:spPr bwMode="auto">
            <a:xfrm>
              <a:off x="3160" y="265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9788" name="Group 52"/>
            <p:cNvGrpSpPr>
              <a:grpSpLocks/>
            </p:cNvGrpSpPr>
            <p:nvPr/>
          </p:nvGrpSpPr>
          <p:grpSpPr bwMode="auto">
            <a:xfrm>
              <a:off x="3168" y="3204"/>
              <a:ext cx="480" cy="132"/>
              <a:chOff x="3168" y="3216"/>
              <a:chExt cx="480" cy="96"/>
            </a:xfrm>
          </p:grpSpPr>
          <p:sp>
            <p:nvSpPr>
              <p:cNvPr id="29801" name="Line 53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02" name="Line 54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03" name="Line 55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89" name="Group 56"/>
            <p:cNvGrpSpPr>
              <a:grpSpLocks/>
            </p:cNvGrpSpPr>
            <p:nvPr/>
          </p:nvGrpSpPr>
          <p:grpSpPr bwMode="auto">
            <a:xfrm flipV="1">
              <a:off x="3162" y="2460"/>
              <a:ext cx="480" cy="132"/>
              <a:chOff x="3168" y="3216"/>
              <a:chExt cx="480" cy="96"/>
            </a:xfrm>
          </p:grpSpPr>
          <p:sp>
            <p:nvSpPr>
              <p:cNvPr id="29798" name="Line 57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99" name="Line 58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800" name="Line 59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90" name="Group 60"/>
            <p:cNvGrpSpPr>
              <a:grpSpLocks/>
            </p:cNvGrpSpPr>
            <p:nvPr/>
          </p:nvGrpSpPr>
          <p:grpSpPr bwMode="auto">
            <a:xfrm rot="5400000">
              <a:off x="2796" y="2820"/>
              <a:ext cx="480" cy="132"/>
              <a:chOff x="3168" y="3216"/>
              <a:chExt cx="480" cy="96"/>
            </a:xfrm>
          </p:grpSpPr>
          <p:sp>
            <p:nvSpPr>
              <p:cNvPr id="29795" name="Line 61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96" name="Line 62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97" name="Line 63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91" name="Group 64"/>
            <p:cNvGrpSpPr>
              <a:grpSpLocks/>
            </p:cNvGrpSpPr>
            <p:nvPr/>
          </p:nvGrpSpPr>
          <p:grpSpPr bwMode="auto">
            <a:xfrm rot="16200000" flipH="1">
              <a:off x="3534" y="2832"/>
              <a:ext cx="480" cy="132"/>
              <a:chOff x="3168" y="3216"/>
              <a:chExt cx="480" cy="96"/>
            </a:xfrm>
          </p:grpSpPr>
          <p:sp>
            <p:nvSpPr>
              <p:cNvPr id="29792" name="Line 65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93" name="Line 66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94" name="Line 67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6934200" y="1981200"/>
            <a:ext cx="1384300" cy="1390650"/>
            <a:chOff x="2968" y="2460"/>
            <a:chExt cx="872" cy="876"/>
          </a:xfrm>
        </p:grpSpPr>
        <p:sp>
          <p:nvSpPr>
            <p:cNvPr id="29768" name="Rectangle 69"/>
            <p:cNvSpPr>
              <a:spLocks noChangeArrowheads="1"/>
            </p:cNvSpPr>
            <p:nvPr/>
          </p:nvSpPr>
          <p:spPr bwMode="auto">
            <a:xfrm>
              <a:off x="2968" y="2464"/>
              <a:ext cx="86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769" name="Rectangle 70"/>
            <p:cNvSpPr>
              <a:spLocks noChangeArrowheads="1"/>
            </p:cNvSpPr>
            <p:nvPr/>
          </p:nvSpPr>
          <p:spPr bwMode="auto">
            <a:xfrm>
              <a:off x="3160" y="2652"/>
              <a:ext cx="48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9770" name="Group 71"/>
            <p:cNvGrpSpPr>
              <a:grpSpLocks/>
            </p:cNvGrpSpPr>
            <p:nvPr/>
          </p:nvGrpSpPr>
          <p:grpSpPr bwMode="auto">
            <a:xfrm>
              <a:off x="3168" y="3204"/>
              <a:ext cx="480" cy="132"/>
              <a:chOff x="3168" y="3216"/>
              <a:chExt cx="480" cy="96"/>
            </a:xfrm>
          </p:grpSpPr>
          <p:sp>
            <p:nvSpPr>
              <p:cNvPr id="29783" name="Line 72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84" name="Line 73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85" name="Line 74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71" name="Group 75"/>
            <p:cNvGrpSpPr>
              <a:grpSpLocks/>
            </p:cNvGrpSpPr>
            <p:nvPr/>
          </p:nvGrpSpPr>
          <p:grpSpPr bwMode="auto">
            <a:xfrm flipV="1">
              <a:off x="3162" y="2460"/>
              <a:ext cx="480" cy="132"/>
              <a:chOff x="3168" y="3216"/>
              <a:chExt cx="480" cy="96"/>
            </a:xfrm>
          </p:grpSpPr>
          <p:sp>
            <p:nvSpPr>
              <p:cNvPr id="29780" name="Line 76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81" name="Line 77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82" name="Line 78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72" name="Group 79"/>
            <p:cNvGrpSpPr>
              <a:grpSpLocks/>
            </p:cNvGrpSpPr>
            <p:nvPr/>
          </p:nvGrpSpPr>
          <p:grpSpPr bwMode="auto">
            <a:xfrm rot="5400000">
              <a:off x="2796" y="2820"/>
              <a:ext cx="480" cy="132"/>
              <a:chOff x="3168" y="3216"/>
              <a:chExt cx="480" cy="96"/>
            </a:xfrm>
          </p:grpSpPr>
          <p:sp>
            <p:nvSpPr>
              <p:cNvPr id="29777" name="Line 80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78" name="Line 81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79" name="Line 82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29773" name="Group 83"/>
            <p:cNvGrpSpPr>
              <a:grpSpLocks/>
            </p:cNvGrpSpPr>
            <p:nvPr/>
          </p:nvGrpSpPr>
          <p:grpSpPr bwMode="auto">
            <a:xfrm rot="16200000" flipH="1">
              <a:off x="3534" y="2832"/>
              <a:ext cx="480" cy="132"/>
              <a:chOff x="3168" y="3216"/>
              <a:chExt cx="480" cy="96"/>
            </a:xfrm>
          </p:grpSpPr>
          <p:sp>
            <p:nvSpPr>
              <p:cNvPr id="29774" name="Line 84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75" name="Line 85"/>
              <p:cNvSpPr>
                <a:spLocks noChangeShapeType="1"/>
              </p:cNvSpPr>
              <p:nvPr/>
            </p:nvSpPr>
            <p:spPr bwMode="auto">
              <a:xfrm>
                <a:off x="3648" y="3216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9776" name="Line 86"/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5770563" y="1651000"/>
            <a:ext cx="420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FV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7396163" y="1676400"/>
            <a:ext cx="4111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SV</a:t>
            </a: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6781800" y="5257800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latin typeface="Times New Roman" pitchFamily="18" charset="0"/>
              </a:rPr>
              <a:t>TV</a:t>
            </a:r>
          </a:p>
        </p:txBody>
      </p:sp>
      <p:grpSp>
        <p:nvGrpSpPr>
          <p:cNvPr id="29729" name="Group 90"/>
          <p:cNvGrpSpPr>
            <a:grpSpLocks/>
          </p:cNvGrpSpPr>
          <p:nvPr/>
        </p:nvGrpSpPr>
        <p:grpSpPr bwMode="auto">
          <a:xfrm>
            <a:off x="0" y="0"/>
            <a:ext cx="2362200" cy="1295400"/>
            <a:chOff x="288" y="96"/>
            <a:chExt cx="1488" cy="816"/>
          </a:xfrm>
        </p:grpSpPr>
        <p:sp>
          <p:nvSpPr>
            <p:cNvPr id="29766" name="Oval 91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9767" name="Text Box 92"/>
            <p:cNvSpPr txBox="1">
              <a:spLocks noChangeArrowheads="1"/>
            </p:cNvSpPr>
            <p:nvPr/>
          </p:nvSpPr>
          <p:spPr bwMode="auto">
            <a:xfrm>
              <a:off x="336" y="247"/>
              <a:ext cx="13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29730" name="Line 93"/>
          <p:cNvSpPr>
            <a:spLocks noChangeShapeType="1"/>
          </p:cNvSpPr>
          <p:nvPr/>
        </p:nvSpPr>
        <p:spPr bwMode="auto">
          <a:xfrm>
            <a:off x="6781800" y="37338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1" name="Line 94"/>
          <p:cNvSpPr>
            <a:spLocks noChangeShapeType="1"/>
          </p:cNvSpPr>
          <p:nvPr/>
        </p:nvSpPr>
        <p:spPr bwMode="auto">
          <a:xfrm>
            <a:off x="6705600" y="40386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2" name="Line 95"/>
          <p:cNvSpPr>
            <a:spLocks noChangeShapeType="1"/>
          </p:cNvSpPr>
          <p:nvPr/>
        </p:nvSpPr>
        <p:spPr bwMode="auto">
          <a:xfrm>
            <a:off x="6731000" y="48006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3" name="Line 96"/>
          <p:cNvSpPr>
            <a:spLocks noChangeShapeType="1"/>
          </p:cNvSpPr>
          <p:nvPr/>
        </p:nvSpPr>
        <p:spPr bwMode="auto">
          <a:xfrm>
            <a:off x="6781800" y="5105400"/>
            <a:ext cx="533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4" name="Line 97"/>
          <p:cNvSpPr>
            <a:spLocks noChangeShapeType="1"/>
          </p:cNvSpPr>
          <p:nvPr/>
        </p:nvSpPr>
        <p:spPr bwMode="auto">
          <a:xfrm flipV="1">
            <a:off x="5067300" y="4013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5" name="Line 98"/>
          <p:cNvSpPr>
            <a:spLocks noChangeShapeType="1"/>
          </p:cNvSpPr>
          <p:nvPr/>
        </p:nvSpPr>
        <p:spPr bwMode="auto">
          <a:xfrm>
            <a:off x="4762500" y="439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6" name="Line 99"/>
          <p:cNvSpPr>
            <a:spLocks noChangeShapeType="1"/>
          </p:cNvSpPr>
          <p:nvPr/>
        </p:nvSpPr>
        <p:spPr bwMode="auto">
          <a:xfrm flipV="1">
            <a:off x="7239000" y="3733800"/>
            <a:ext cx="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7" name="Line 100"/>
          <p:cNvSpPr>
            <a:spLocks noChangeShapeType="1"/>
          </p:cNvSpPr>
          <p:nvPr/>
        </p:nvSpPr>
        <p:spPr bwMode="auto">
          <a:xfrm>
            <a:off x="7239000" y="4572000"/>
            <a:ext cx="0" cy="533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8" name="Line 101"/>
          <p:cNvSpPr>
            <a:spLocks noChangeShapeType="1"/>
          </p:cNvSpPr>
          <p:nvPr/>
        </p:nvSpPr>
        <p:spPr bwMode="auto">
          <a:xfrm>
            <a:off x="6781800" y="44958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39" name="Line 102"/>
          <p:cNvSpPr>
            <a:spLocks noChangeShapeType="1"/>
          </p:cNvSpPr>
          <p:nvPr/>
        </p:nvSpPr>
        <p:spPr bwMode="auto">
          <a:xfrm flipV="1">
            <a:off x="6781800" y="40386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9740" name="Group 103"/>
          <p:cNvGrpSpPr>
            <a:grpSpLocks/>
          </p:cNvGrpSpPr>
          <p:nvPr/>
        </p:nvGrpSpPr>
        <p:grpSpPr bwMode="auto">
          <a:xfrm rot="5400000">
            <a:off x="5651500" y="4762500"/>
            <a:ext cx="609600" cy="1371600"/>
            <a:chOff x="4320" y="2448"/>
            <a:chExt cx="384" cy="864"/>
          </a:xfrm>
        </p:grpSpPr>
        <p:sp>
          <p:nvSpPr>
            <p:cNvPr id="29758" name="Line 104"/>
            <p:cNvSpPr>
              <a:spLocks noChangeShapeType="1"/>
            </p:cNvSpPr>
            <p:nvPr/>
          </p:nvSpPr>
          <p:spPr bwMode="auto">
            <a:xfrm>
              <a:off x="4368" y="2448"/>
              <a:ext cx="33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59" name="Line 105"/>
            <p:cNvSpPr>
              <a:spLocks noChangeShapeType="1"/>
            </p:cNvSpPr>
            <p:nvPr/>
          </p:nvSpPr>
          <p:spPr bwMode="auto">
            <a:xfrm>
              <a:off x="4320" y="2640"/>
              <a:ext cx="24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0" name="Line 106"/>
            <p:cNvSpPr>
              <a:spLocks noChangeShapeType="1"/>
            </p:cNvSpPr>
            <p:nvPr/>
          </p:nvSpPr>
          <p:spPr bwMode="auto">
            <a:xfrm>
              <a:off x="4336" y="3120"/>
              <a:ext cx="24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1" name="Line 107"/>
            <p:cNvSpPr>
              <a:spLocks noChangeShapeType="1"/>
            </p:cNvSpPr>
            <p:nvPr/>
          </p:nvSpPr>
          <p:spPr bwMode="auto">
            <a:xfrm>
              <a:off x="4368" y="3312"/>
              <a:ext cx="33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2" name="Line 108"/>
            <p:cNvSpPr>
              <a:spLocks noChangeShapeType="1"/>
            </p:cNvSpPr>
            <p:nvPr/>
          </p:nvSpPr>
          <p:spPr bwMode="auto">
            <a:xfrm flipV="1">
              <a:off x="4656" y="2448"/>
              <a:ext cx="0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3" name="Line 109"/>
            <p:cNvSpPr>
              <a:spLocks noChangeShapeType="1"/>
            </p:cNvSpPr>
            <p:nvPr/>
          </p:nvSpPr>
          <p:spPr bwMode="auto">
            <a:xfrm>
              <a:off x="4656" y="2976"/>
              <a:ext cx="0" cy="3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4" name="Line 110"/>
            <p:cNvSpPr>
              <a:spLocks noChangeShapeType="1"/>
            </p:cNvSpPr>
            <p:nvPr/>
          </p:nvSpPr>
          <p:spPr bwMode="auto">
            <a:xfrm>
              <a:off x="4368" y="2928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65" name="Line 111"/>
            <p:cNvSpPr>
              <a:spLocks noChangeShapeType="1"/>
            </p:cNvSpPr>
            <p:nvPr/>
          </p:nvSpPr>
          <p:spPr bwMode="auto">
            <a:xfrm flipV="1">
              <a:off x="4368" y="2640"/>
              <a:ext cx="0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741" name="Text Box 112"/>
          <p:cNvSpPr txBox="1">
            <a:spLocks noChangeArrowheads="1"/>
          </p:cNvSpPr>
          <p:nvPr/>
        </p:nvSpPr>
        <p:spPr bwMode="auto">
          <a:xfrm>
            <a:off x="4772025" y="41513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10</a:t>
            </a:r>
          </a:p>
        </p:txBody>
      </p:sp>
      <p:sp>
        <p:nvSpPr>
          <p:cNvPr id="29742" name="Text Box 113"/>
          <p:cNvSpPr txBox="1">
            <a:spLocks noChangeArrowheads="1"/>
          </p:cNvSpPr>
          <p:nvPr/>
        </p:nvSpPr>
        <p:spPr bwMode="auto">
          <a:xfrm>
            <a:off x="6600825" y="43037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40</a:t>
            </a:r>
          </a:p>
        </p:txBody>
      </p:sp>
      <p:sp>
        <p:nvSpPr>
          <p:cNvPr id="29743" name="Text Box 114"/>
          <p:cNvSpPr txBox="1">
            <a:spLocks noChangeArrowheads="1"/>
          </p:cNvSpPr>
          <p:nvPr/>
        </p:nvSpPr>
        <p:spPr bwMode="auto">
          <a:xfrm>
            <a:off x="7070725" y="43037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60</a:t>
            </a:r>
          </a:p>
        </p:txBody>
      </p:sp>
      <p:sp>
        <p:nvSpPr>
          <p:cNvPr id="29744" name="Text Box 115"/>
          <p:cNvSpPr txBox="1">
            <a:spLocks noChangeArrowheads="1"/>
          </p:cNvSpPr>
          <p:nvPr/>
        </p:nvSpPr>
        <p:spPr bwMode="auto">
          <a:xfrm>
            <a:off x="5800725" y="55737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60</a:t>
            </a:r>
          </a:p>
        </p:txBody>
      </p:sp>
      <p:sp>
        <p:nvSpPr>
          <p:cNvPr id="29745" name="Text Box 116"/>
          <p:cNvSpPr txBox="1">
            <a:spLocks noChangeArrowheads="1"/>
          </p:cNvSpPr>
          <p:nvPr/>
        </p:nvSpPr>
        <p:spPr bwMode="auto">
          <a:xfrm>
            <a:off x="5800725" y="5103813"/>
            <a:ext cx="33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40</a:t>
            </a:r>
          </a:p>
        </p:txBody>
      </p:sp>
      <p:sp>
        <p:nvSpPr>
          <p:cNvPr id="29746" name="Rectangle 117"/>
          <p:cNvSpPr>
            <a:spLocks noChangeArrowheads="1"/>
          </p:cNvSpPr>
          <p:nvPr/>
        </p:nvSpPr>
        <p:spPr bwMode="auto">
          <a:xfrm>
            <a:off x="5638800" y="1219200"/>
            <a:ext cx="2244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FF3300"/>
                </a:solidFill>
                <a:latin typeface="Times New Roman" pitchFamily="18" charset="0"/>
              </a:rPr>
              <a:t>ALL VIEWS IDENTICAL</a:t>
            </a:r>
          </a:p>
        </p:txBody>
      </p:sp>
      <p:grpSp>
        <p:nvGrpSpPr>
          <p:cNvPr id="29747" name="Group 118"/>
          <p:cNvGrpSpPr>
            <a:grpSpLocks/>
          </p:cNvGrpSpPr>
          <p:nvPr/>
        </p:nvGrpSpPr>
        <p:grpSpPr bwMode="auto">
          <a:xfrm>
            <a:off x="2236788" y="457200"/>
            <a:ext cx="6907212" cy="381000"/>
            <a:chOff x="1440" y="288"/>
            <a:chExt cx="4351" cy="240"/>
          </a:xfrm>
        </p:grpSpPr>
        <p:sp>
          <p:nvSpPr>
            <p:cNvPr id="29756" name="Rectangle 119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757" name="Text Box 120"/>
            <p:cNvSpPr txBox="1">
              <a:spLocks noChangeArrowheads="1"/>
            </p:cNvSpPr>
            <p:nvPr/>
          </p:nvSpPr>
          <p:spPr bwMode="auto">
            <a:xfrm>
              <a:off x="1584" y="288"/>
              <a:ext cx="4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and S.V.of  an object are given. 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75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9" grpId="0" autoUpdateAnimBg="0"/>
      <p:bldP spid="28760" grpId="0" autoUpdateAnimBg="0"/>
      <p:bldP spid="2876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2" name="AutoShape 56"/>
          <p:cNvSpPr>
            <a:spLocks noChangeArrowheads="1"/>
          </p:cNvSpPr>
          <p:nvPr/>
        </p:nvSpPr>
        <p:spPr bwMode="auto">
          <a:xfrm rot="1850240" flipH="1">
            <a:off x="0" y="4051300"/>
            <a:ext cx="1847850" cy="1054100"/>
          </a:xfrm>
          <a:prstGeom prst="parallelogram">
            <a:avLst>
              <a:gd name="adj" fmla="val 60722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30750" name="Group 57"/>
          <p:cNvGrpSpPr>
            <a:grpSpLocks/>
          </p:cNvGrpSpPr>
          <p:nvPr/>
        </p:nvGrpSpPr>
        <p:grpSpPr bwMode="auto">
          <a:xfrm>
            <a:off x="4343400" y="685800"/>
            <a:ext cx="4679950" cy="5568950"/>
            <a:chOff x="2736" y="432"/>
            <a:chExt cx="2948" cy="3508"/>
          </a:xfrm>
        </p:grpSpPr>
        <p:grpSp>
          <p:nvGrpSpPr>
            <p:cNvPr id="30765" name="Group 58"/>
            <p:cNvGrpSpPr>
              <a:grpSpLocks/>
            </p:cNvGrpSpPr>
            <p:nvPr/>
          </p:nvGrpSpPr>
          <p:grpSpPr bwMode="auto">
            <a:xfrm>
              <a:off x="2736" y="1944"/>
              <a:ext cx="2948" cy="240"/>
              <a:chOff x="3182" y="2256"/>
              <a:chExt cx="2566" cy="209"/>
            </a:xfrm>
          </p:grpSpPr>
          <p:sp>
            <p:nvSpPr>
              <p:cNvPr id="30852" name="Line 59"/>
              <p:cNvSpPr>
                <a:spLocks noChangeShapeType="1"/>
              </p:cNvSpPr>
              <p:nvPr/>
            </p:nvSpPr>
            <p:spPr bwMode="auto">
              <a:xfrm>
                <a:off x="3312" y="2400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3" name="Text Box 60"/>
              <p:cNvSpPr txBox="1">
                <a:spLocks noChangeArrowheads="1"/>
              </p:cNvSpPr>
              <p:nvPr/>
            </p:nvSpPr>
            <p:spPr bwMode="auto">
              <a:xfrm>
                <a:off x="3182" y="2264"/>
                <a:ext cx="16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30854" name="Text Box 61"/>
              <p:cNvSpPr txBox="1">
                <a:spLocks noChangeArrowheads="1"/>
              </p:cNvSpPr>
              <p:nvPr/>
            </p:nvSpPr>
            <p:spPr bwMode="auto">
              <a:xfrm>
                <a:off x="5584" y="2256"/>
                <a:ext cx="16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>
                    <a:latin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30766" name="Group 62"/>
            <p:cNvGrpSpPr>
              <a:grpSpLocks/>
            </p:cNvGrpSpPr>
            <p:nvPr/>
          </p:nvGrpSpPr>
          <p:grpSpPr bwMode="auto">
            <a:xfrm>
              <a:off x="2940" y="972"/>
              <a:ext cx="1128" cy="1140"/>
              <a:chOff x="3180" y="1104"/>
              <a:chExt cx="1128" cy="1140"/>
            </a:xfrm>
          </p:grpSpPr>
          <p:sp>
            <p:nvSpPr>
              <p:cNvPr id="30834" name="Rectangle 63"/>
              <p:cNvSpPr>
                <a:spLocks noChangeArrowheads="1"/>
              </p:cNvSpPr>
              <p:nvPr/>
            </p:nvSpPr>
            <p:spPr bwMode="auto">
              <a:xfrm>
                <a:off x="3312" y="1252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0835" name="Rectangle 64"/>
              <p:cNvSpPr>
                <a:spLocks noChangeArrowheads="1"/>
              </p:cNvSpPr>
              <p:nvPr/>
            </p:nvSpPr>
            <p:spPr bwMode="auto">
              <a:xfrm>
                <a:off x="3504" y="1440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grpSp>
            <p:nvGrpSpPr>
              <p:cNvPr id="30836" name="Group 65"/>
              <p:cNvGrpSpPr>
                <a:grpSpLocks/>
              </p:cNvGrpSpPr>
              <p:nvPr/>
            </p:nvGrpSpPr>
            <p:grpSpPr bwMode="auto">
              <a:xfrm flipV="1">
                <a:off x="3512" y="2112"/>
                <a:ext cx="480" cy="132"/>
                <a:chOff x="3168" y="3216"/>
                <a:chExt cx="480" cy="96"/>
              </a:xfrm>
            </p:grpSpPr>
            <p:sp>
              <p:nvSpPr>
                <p:cNvPr id="30849" name="Line 66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50" name="Line 67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51" name="Line 68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37" name="Group 69"/>
              <p:cNvGrpSpPr>
                <a:grpSpLocks/>
              </p:cNvGrpSpPr>
              <p:nvPr/>
            </p:nvGrpSpPr>
            <p:grpSpPr bwMode="auto">
              <a:xfrm>
                <a:off x="3506" y="1104"/>
                <a:ext cx="480" cy="132"/>
                <a:chOff x="3168" y="3216"/>
                <a:chExt cx="480" cy="96"/>
              </a:xfrm>
            </p:grpSpPr>
            <p:sp>
              <p:nvSpPr>
                <p:cNvPr id="30846" name="Line 70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7" name="Line 71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8" name="Line 72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38" name="Group 73"/>
              <p:cNvGrpSpPr>
                <a:grpSpLocks/>
              </p:cNvGrpSpPr>
              <p:nvPr/>
            </p:nvGrpSpPr>
            <p:grpSpPr bwMode="auto">
              <a:xfrm rot="16200000" flipH="1">
                <a:off x="3006" y="1608"/>
                <a:ext cx="480" cy="132"/>
                <a:chOff x="3168" y="3216"/>
                <a:chExt cx="480" cy="96"/>
              </a:xfrm>
            </p:grpSpPr>
            <p:sp>
              <p:nvSpPr>
                <p:cNvPr id="30843" name="Line 74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4" name="Line 75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5" name="Line 76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39" name="Group 77"/>
              <p:cNvGrpSpPr>
                <a:grpSpLocks/>
              </p:cNvGrpSpPr>
              <p:nvPr/>
            </p:nvGrpSpPr>
            <p:grpSpPr bwMode="auto">
              <a:xfrm rot="5400000">
                <a:off x="4002" y="1620"/>
                <a:ext cx="480" cy="132"/>
                <a:chOff x="3168" y="3216"/>
                <a:chExt cx="480" cy="96"/>
              </a:xfrm>
            </p:grpSpPr>
            <p:sp>
              <p:nvSpPr>
                <p:cNvPr id="30840" name="Line 78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1" name="Line 79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42" name="Line 80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0767" name="Text Box 81"/>
            <p:cNvSpPr txBox="1">
              <a:spLocks noChangeArrowheads="1"/>
            </p:cNvSpPr>
            <p:nvPr/>
          </p:nvSpPr>
          <p:spPr bwMode="auto">
            <a:xfrm>
              <a:off x="3359" y="720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30768" name="Text Box 82"/>
            <p:cNvSpPr txBox="1">
              <a:spLocks noChangeArrowheads="1"/>
            </p:cNvSpPr>
            <p:nvPr/>
          </p:nvSpPr>
          <p:spPr bwMode="auto">
            <a:xfrm>
              <a:off x="4685" y="720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SV</a:t>
              </a:r>
            </a:p>
          </p:txBody>
        </p:sp>
        <p:sp>
          <p:nvSpPr>
            <p:cNvPr id="30769" name="Text Box 83"/>
            <p:cNvSpPr txBox="1">
              <a:spLocks noChangeArrowheads="1"/>
            </p:cNvSpPr>
            <p:nvPr/>
          </p:nvSpPr>
          <p:spPr bwMode="auto">
            <a:xfrm>
              <a:off x="4080" y="3504"/>
              <a:ext cx="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>
                  <a:latin typeface="Times New Roman" pitchFamily="18" charset="0"/>
                </a:rPr>
                <a:t>TV</a:t>
              </a:r>
            </a:p>
          </p:txBody>
        </p:sp>
        <p:grpSp>
          <p:nvGrpSpPr>
            <p:cNvPr id="30770" name="Group 84"/>
            <p:cNvGrpSpPr>
              <a:grpSpLocks/>
            </p:cNvGrpSpPr>
            <p:nvPr/>
          </p:nvGrpSpPr>
          <p:grpSpPr bwMode="auto">
            <a:xfrm>
              <a:off x="2940" y="2316"/>
              <a:ext cx="1128" cy="1140"/>
              <a:chOff x="3180" y="1104"/>
              <a:chExt cx="1128" cy="1140"/>
            </a:xfrm>
          </p:grpSpPr>
          <p:sp>
            <p:nvSpPr>
              <p:cNvPr id="30816" name="Rectangle 85"/>
              <p:cNvSpPr>
                <a:spLocks noChangeArrowheads="1"/>
              </p:cNvSpPr>
              <p:nvPr/>
            </p:nvSpPr>
            <p:spPr bwMode="auto">
              <a:xfrm>
                <a:off x="3312" y="1252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0817" name="Rectangle 86"/>
              <p:cNvSpPr>
                <a:spLocks noChangeArrowheads="1"/>
              </p:cNvSpPr>
              <p:nvPr/>
            </p:nvSpPr>
            <p:spPr bwMode="auto">
              <a:xfrm>
                <a:off x="3504" y="1440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grpSp>
            <p:nvGrpSpPr>
              <p:cNvPr id="30818" name="Group 87"/>
              <p:cNvGrpSpPr>
                <a:grpSpLocks/>
              </p:cNvGrpSpPr>
              <p:nvPr/>
            </p:nvGrpSpPr>
            <p:grpSpPr bwMode="auto">
              <a:xfrm flipV="1">
                <a:off x="3512" y="2112"/>
                <a:ext cx="480" cy="132"/>
                <a:chOff x="3168" y="3216"/>
                <a:chExt cx="480" cy="96"/>
              </a:xfrm>
            </p:grpSpPr>
            <p:sp>
              <p:nvSpPr>
                <p:cNvPr id="30831" name="Line 88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32" name="Line 89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33" name="Line 90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19" name="Group 91"/>
              <p:cNvGrpSpPr>
                <a:grpSpLocks/>
              </p:cNvGrpSpPr>
              <p:nvPr/>
            </p:nvGrpSpPr>
            <p:grpSpPr bwMode="auto">
              <a:xfrm>
                <a:off x="3506" y="1104"/>
                <a:ext cx="480" cy="132"/>
                <a:chOff x="3168" y="3216"/>
                <a:chExt cx="480" cy="96"/>
              </a:xfrm>
            </p:grpSpPr>
            <p:sp>
              <p:nvSpPr>
                <p:cNvPr id="30828" name="Line 92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29" name="Line 93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30" name="Line 94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20" name="Group 95"/>
              <p:cNvGrpSpPr>
                <a:grpSpLocks/>
              </p:cNvGrpSpPr>
              <p:nvPr/>
            </p:nvGrpSpPr>
            <p:grpSpPr bwMode="auto">
              <a:xfrm rot="16200000" flipH="1">
                <a:off x="3006" y="1608"/>
                <a:ext cx="480" cy="132"/>
                <a:chOff x="3168" y="3216"/>
                <a:chExt cx="480" cy="96"/>
              </a:xfrm>
            </p:grpSpPr>
            <p:sp>
              <p:nvSpPr>
                <p:cNvPr id="30825" name="Line 96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26" name="Line 97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27" name="Line 98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21" name="Group 99"/>
              <p:cNvGrpSpPr>
                <a:grpSpLocks/>
              </p:cNvGrpSpPr>
              <p:nvPr/>
            </p:nvGrpSpPr>
            <p:grpSpPr bwMode="auto">
              <a:xfrm rot="5400000">
                <a:off x="4002" y="1620"/>
                <a:ext cx="480" cy="132"/>
                <a:chOff x="3168" y="3216"/>
                <a:chExt cx="480" cy="96"/>
              </a:xfrm>
            </p:grpSpPr>
            <p:sp>
              <p:nvSpPr>
                <p:cNvPr id="30822" name="Line 100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23" name="Line 101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24" name="Line 102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771" name="Group 103"/>
            <p:cNvGrpSpPr>
              <a:grpSpLocks/>
            </p:cNvGrpSpPr>
            <p:nvPr/>
          </p:nvGrpSpPr>
          <p:grpSpPr bwMode="auto">
            <a:xfrm>
              <a:off x="4344" y="972"/>
              <a:ext cx="1128" cy="1140"/>
              <a:chOff x="3180" y="1104"/>
              <a:chExt cx="1128" cy="1140"/>
            </a:xfrm>
          </p:grpSpPr>
          <p:sp>
            <p:nvSpPr>
              <p:cNvPr id="30798" name="Rectangle 104"/>
              <p:cNvSpPr>
                <a:spLocks noChangeArrowheads="1"/>
              </p:cNvSpPr>
              <p:nvPr/>
            </p:nvSpPr>
            <p:spPr bwMode="auto">
              <a:xfrm>
                <a:off x="3312" y="1252"/>
                <a:ext cx="864" cy="8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0799" name="Rectangle 105"/>
              <p:cNvSpPr>
                <a:spLocks noChangeArrowheads="1"/>
              </p:cNvSpPr>
              <p:nvPr/>
            </p:nvSpPr>
            <p:spPr bwMode="auto">
              <a:xfrm>
                <a:off x="3504" y="1440"/>
                <a:ext cx="480" cy="4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grpSp>
            <p:nvGrpSpPr>
              <p:cNvPr id="30800" name="Group 106"/>
              <p:cNvGrpSpPr>
                <a:grpSpLocks/>
              </p:cNvGrpSpPr>
              <p:nvPr/>
            </p:nvGrpSpPr>
            <p:grpSpPr bwMode="auto">
              <a:xfrm flipV="1">
                <a:off x="3512" y="2112"/>
                <a:ext cx="480" cy="132"/>
                <a:chOff x="3168" y="3216"/>
                <a:chExt cx="480" cy="96"/>
              </a:xfrm>
            </p:grpSpPr>
            <p:sp>
              <p:nvSpPr>
                <p:cNvPr id="30813" name="Line 107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14" name="Line 108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15" name="Line 109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01" name="Group 110"/>
              <p:cNvGrpSpPr>
                <a:grpSpLocks/>
              </p:cNvGrpSpPr>
              <p:nvPr/>
            </p:nvGrpSpPr>
            <p:grpSpPr bwMode="auto">
              <a:xfrm>
                <a:off x="3506" y="1104"/>
                <a:ext cx="480" cy="132"/>
                <a:chOff x="3168" y="3216"/>
                <a:chExt cx="480" cy="96"/>
              </a:xfrm>
            </p:grpSpPr>
            <p:sp>
              <p:nvSpPr>
                <p:cNvPr id="30810" name="Line 111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11" name="Line 112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12" name="Line 113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02" name="Group 114"/>
              <p:cNvGrpSpPr>
                <a:grpSpLocks/>
              </p:cNvGrpSpPr>
              <p:nvPr/>
            </p:nvGrpSpPr>
            <p:grpSpPr bwMode="auto">
              <a:xfrm rot="16200000" flipH="1">
                <a:off x="3006" y="1608"/>
                <a:ext cx="480" cy="132"/>
                <a:chOff x="3168" y="3216"/>
                <a:chExt cx="480" cy="96"/>
              </a:xfrm>
            </p:grpSpPr>
            <p:sp>
              <p:nvSpPr>
                <p:cNvPr id="30807" name="Line 115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08" name="Line 116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09" name="Line 117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803" name="Group 118"/>
              <p:cNvGrpSpPr>
                <a:grpSpLocks/>
              </p:cNvGrpSpPr>
              <p:nvPr/>
            </p:nvGrpSpPr>
            <p:grpSpPr bwMode="auto">
              <a:xfrm rot="5400000">
                <a:off x="4002" y="1620"/>
                <a:ext cx="480" cy="132"/>
                <a:chOff x="3168" y="3216"/>
                <a:chExt cx="480" cy="96"/>
              </a:xfrm>
            </p:grpSpPr>
            <p:sp>
              <p:nvSpPr>
                <p:cNvPr id="30804" name="Line 119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05" name="Line 120"/>
                <p:cNvSpPr>
                  <a:spLocks noChangeShapeType="1"/>
                </p:cNvSpPr>
                <p:nvPr/>
              </p:nvSpPr>
              <p:spPr bwMode="auto">
                <a:xfrm>
                  <a:off x="3648" y="3216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06" name="Line 121"/>
                <p:cNvSpPr>
                  <a:spLocks noChangeShapeType="1"/>
                </p:cNvSpPr>
                <p:nvPr/>
              </p:nvSpPr>
              <p:spPr bwMode="auto">
                <a:xfrm>
                  <a:off x="3168" y="3216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0772" name="Rectangle 122"/>
            <p:cNvSpPr>
              <a:spLocks noChangeArrowheads="1"/>
            </p:cNvSpPr>
            <p:nvPr/>
          </p:nvSpPr>
          <p:spPr bwMode="auto">
            <a:xfrm>
              <a:off x="3504" y="432"/>
              <a:ext cx="14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ALL VIEWS IDENTICAL</a:t>
              </a:r>
            </a:p>
          </p:txBody>
        </p:sp>
        <p:grpSp>
          <p:nvGrpSpPr>
            <p:cNvPr id="30773" name="Group 123"/>
            <p:cNvGrpSpPr>
              <a:grpSpLocks/>
            </p:cNvGrpSpPr>
            <p:nvPr/>
          </p:nvGrpSpPr>
          <p:grpSpPr bwMode="auto">
            <a:xfrm>
              <a:off x="4080" y="2464"/>
              <a:ext cx="508" cy="864"/>
              <a:chOff x="4158" y="2352"/>
              <a:chExt cx="508" cy="864"/>
            </a:xfrm>
          </p:grpSpPr>
          <p:sp>
            <p:nvSpPr>
              <p:cNvPr id="30788" name="Line 124"/>
              <p:cNvSpPr>
                <a:spLocks noChangeShapeType="1"/>
              </p:cNvSpPr>
              <p:nvPr/>
            </p:nvSpPr>
            <p:spPr bwMode="auto">
              <a:xfrm>
                <a:off x="4272" y="235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9" name="Line 125"/>
              <p:cNvSpPr>
                <a:spLocks noChangeShapeType="1"/>
              </p:cNvSpPr>
              <p:nvPr/>
            </p:nvSpPr>
            <p:spPr bwMode="auto">
              <a:xfrm>
                <a:off x="4224" y="254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0" name="Line 126"/>
              <p:cNvSpPr>
                <a:spLocks noChangeShapeType="1"/>
              </p:cNvSpPr>
              <p:nvPr/>
            </p:nvSpPr>
            <p:spPr bwMode="auto">
              <a:xfrm>
                <a:off x="4240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1" name="Line 127"/>
              <p:cNvSpPr>
                <a:spLocks noChangeShapeType="1"/>
              </p:cNvSpPr>
              <p:nvPr/>
            </p:nvSpPr>
            <p:spPr bwMode="auto">
              <a:xfrm>
                <a:off x="4272" y="32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2" name="Line 128"/>
              <p:cNvSpPr>
                <a:spLocks noChangeShapeType="1"/>
              </p:cNvSpPr>
              <p:nvPr/>
            </p:nvSpPr>
            <p:spPr bwMode="auto">
              <a:xfrm flipV="1">
                <a:off x="4560" y="235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3" name="Line 129"/>
              <p:cNvSpPr>
                <a:spLocks noChangeShapeType="1"/>
              </p:cNvSpPr>
              <p:nvPr/>
            </p:nvSpPr>
            <p:spPr bwMode="auto">
              <a:xfrm>
                <a:off x="4560" y="28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4" name="Line 130"/>
              <p:cNvSpPr>
                <a:spLocks noChangeShapeType="1"/>
              </p:cNvSpPr>
              <p:nvPr/>
            </p:nvSpPr>
            <p:spPr bwMode="auto">
              <a:xfrm>
                <a:off x="4272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5" name="Line 131"/>
              <p:cNvSpPr>
                <a:spLocks noChangeShapeType="1"/>
              </p:cNvSpPr>
              <p:nvPr/>
            </p:nvSpPr>
            <p:spPr bwMode="auto">
              <a:xfrm flipV="1">
                <a:off x="4272" y="25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96" name="Text Box 132"/>
              <p:cNvSpPr txBox="1">
                <a:spLocks noChangeArrowheads="1"/>
              </p:cNvSpPr>
              <p:nvPr/>
            </p:nvSpPr>
            <p:spPr bwMode="auto">
              <a:xfrm>
                <a:off x="4158" y="2711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30797" name="Text Box 133"/>
              <p:cNvSpPr txBox="1">
                <a:spLocks noChangeArrowheads="1"/>
              </p:cNvSpPr>
              <p:nvPr/>
            </p:nvSpPr>
            <p:spPr bwMode="auto">
              <a:xfrm>
                <a:off x="4454" y="2711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60</a:t>
                </a:r>
              </a:p>
            </p:txBody>
          </p:sp>
        </p:grpSp>
        <p:grpSp>
          <p:nvGrpSpPr>
            <p:cNvPr id="30774" name="Group 134"/>
            <p:cNvGrpSpPr>
              <a:grpSpLocks/>
            </p:cNvGrpSpPr>
            <p:nvPr/>
          </p:nvGrpSpPr>
          <p:grpSpPr bwMode="auto">
            <a:xfrm rot="5400000">
              <a:off x="3312" y="3296"/>
              <a:ext cx="384" cy="864"/>
              <a:chOff x="4320" y="2448"/>
              <a:chExt cx="384" cy="864"/>
            </a:xfrm>
          </p:grpSpPr>
          <p:sp>
            <p:nvSpPr>
              <p:cNvPr id="30780" name="Line 135"/>
              <p:cNvSpPr>
                <a:spLocks noChangeShapeType="1"/>
              </p:cNvSpPr>
              <p:nvPr/>
            </p:nvSpPr>
            <p:spPr bwMode="auto">
              <a:xfrm>
                <a:off x="4368" y="24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1" name="Line 136"/>
              <p:cNvSpPr>
                <a:spLocks noChangeShapeType="1"/>
              </p:cNvSpPr>
              <p:nvPr/>
            </p:nvSpPr>
            <p:spPr bwMode="auto">
              <a:xfrm>
                <a:off x="4320" y="264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2" name="Line 137"/>
              <p:cNvSpPr>
                <a:spLocks noChangeShapeType="1"/>
              </p:cNvSpPr>
              <p:nvPr/>
            </p:nvSpPr>
            <p:spPr bwMode="auto">
              <a:xfrm>
                <a:off x="4336" y="31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3" name="Line 138"/>
              <p:cNvSpPr>
                <a:spLocks noChangeShapeType="1"/>
              </p:cNvSpPr>
              <p:nvPr/>
            </p:nvSpPr>
            <p:spPr bwMode="auto">
              <a:xfrm>
                <a:off x="436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4" name="Line 139"/>
              <p:cNvSpPr>
                <a:spLocks noChangeShapeType="1"/>
              </p:cNvSpPr>
              <p:nvPr/>
            </p:nvSpPr>
            <p:spPr bwMode="auto">
              <a:xfrm flipV="1">
                <a:off x="4656" y="244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5" name="Line 140"/>
              <p:cNvSpPr>
                <a:spLocks noChangeShapeType="1"/>
              </p:cNvSpPr>
              <p:nvPr/>
            </p:nvSpPr>
            <p:spPr bwMode="auto">
              <a:xfrm>
                <a:off x="4656" y="29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6" name="Line 141"/>
              <p:cNvSpPr>
                <a:spLocks noChangeShapeType="1"/>
              </p:cNvSpPr>
              <p:nvPr/>
            </p:nvSpPr>
            <p:spPr bwMode="auto">
              <a:xfrm>
                <a:off x="4368" y="29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7" name="Line 142"/>
              <p:cNvSpPr>
                <a:spLocks noChangeShapeType="1"/>
              </p:cNvSpPr>
              <p:nvPr/>
            </p:nvSpPr>
            <p:spPr bwMode="auto">
              <a:xfrm flipV="1">
                <a:off x="4368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775" name="Text Box 143"/>
            <p:cNvSpPr txBox="1">
              <a:spLocks noChangeArrowheads="1"/>
            </p:cNvSpPr>
            <p:nvPr/>
          </p:nvSpPr>
          <p:spPr bwMode="auto">
            <a:xfrm>
              <a:off x="3350" y="37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0776" name="Text Box 144"/>
            <p:cNvSpPr txBox="1">
              <a:spLocks noChangeArrowheads="1"/>
            </p:cNvSpPr>
            <p:nvPr/>
          </p:nvSpPr>
          <p:spPr bwMode="auto">
            <a:xfrm>
              <a:off x="3350" y="352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0777" name="Text Box 145"/>
            <p:cNvSpPr txBox="1">
              <a:spLocks noChangeArrowheads="1"/>
            </p:cNvSpPr>
            <p:nvPr/>
          </p:nvSpPr>
          <p:spPr bwMode="auto">
            <a:xfrm>
              <a:off x="4144" y="2176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0778" name="Line 146"/>
            <p:cNvSpPr>
              <a:spLocks noChangeShapeType="1"/>
            </p:cNvSpPr>
            <p:nvPr/>
          </p:nvSpPr>
          <p:spPr bwMode="auto">
            <a:xfrm flipH="1">
              <a:off x="4000" y="2320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9" name="Line 147"/>
            <p:cNvSpPr>
              <a:spLocks noChangeShapeType="1"/>
            </p:cNvSpPr>
            <p:nvPr/>
          </p:nvSpPr>
          <p:spPr bwMode="auto">
            <a:xfrm>
              <a:off x="4096" y="232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51" name="Group 148"/>
          <p:cNvGrpSpPr>
            <a:grpSpLocks/>
          </p:cNvGrpSpPr>
          <p:nvPr/>
        </p:nvGrpSpPr>
        <p:grpSpPr bwMode="auto">
          <a:xfrm>
            <a:off x="1600200" y="228600"/>
            <a:ext cx="6907213" cy="381000"/>
            <a:chOff x="1440" y="288"/>
            <a:chExt cx="4351" cy="240"/>
          </a:xfrm>
        </p:grpSpPr>
        <p:sp>
          <p:nvSpPr>
            <p:cNvPr id="30763" name="Rectangle 149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0764" name="Text Box 150"/>
            <p:cNvSpPr txBox="1">
              <a:spLocks noChangeArrowheads="1"/>
            </p:cNvSpPr>
            <p:nvPr/>
          </p:nvSpPr>
          <p:spPr bwMode="auto">
            <a:xfrm>
              <a:off x="1584" y="288"/>
              <a:ext cx="4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and S.V.of  an object are given. Draw it’s isometric view.</a:t>
              </a:r>
            </a:p>
          </p:txBody>
        </p:sp>
      </p:grpSp>
      <p:grpSp>
        <p:nvGrpSpPr>
          <p:cNvPr id="30752" name="Group 151"/>
          <p:cNvGrpSpPr>
            <a:grpSpLocks/>
          </p:cNvGrpSpPr>
          <p:nvPr/>
        </p:nvGrpSpPr>
        <p:grpSpPr bwMode="auto">
          <a:xfrm>
            <a:off x="-22225" y="0"/>
            <a:ext cx="1806575" cy="1066800"/>
            <a:chOff x="270" y="96"/>
            <a:chExt cx="1532" cy="816"/>
          </a:xfrm>
        </p:grpSpPr>
        <p:sp>
          <p:nvSpPr>
            <p:cNvPr id="30761" name="Oval 152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0762" name="Text Box 153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1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3394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u="sng">
                <a:latin typeface="Times New Roman" pitchFamily="18" charset="0"/>
              </a:rPr>
              <a:t>ORTHOGRAPHIC PROJECTIONS</a:t>
            </a:r>
          </a:p>
        </p:txBody>
      </p:sp>
      <p:grpSp>
        <p:nvGrpSpPr>
          <p:cNvPr id="31772" name="Group 31"/>
          <p:cNvGrpSpPr>
            <a:grpSpLocks/>
          </p:cNvGrpSpPr>
          <p:nvPr/>
        </p:nvGrpSpPr>
        <p:grpSpPr bwMode="auto">
          <a:xfrm>
            <a:off x="288925" y="2438400"/>
            <a:ext cx="4200525" cy="3627438"/>
            <a:chOff x="182" y="1536"/>
            <a:chExt cx="2646" cy="2285"/>
          </a:xfrm>
        </p:grpSpPr>
        <p:grpSp>
          <p:nvGrpSpPr>
            <p:cNvPr id="31789" name="Group 32"/>
            <p:cNvGrpSpPr>
              <a:grpSpLocks/>
            </p:cNvGrpSpPr>
            <p:nvPr/>
          </p:nvGrpSpPr>
          <p:grpSpPr bwMode="auto">
            <a:xfrm>
              <a:off x="668" y="1753"/>
              <a:ext cx="1440" cy="528"/>
              <a:chOff x="3648" y="2064"/>
              <a:chExt cx="1440" cy="528"/>
            </a:xfrm>
          </p:grpSpPr>
          <p:sp>
            <p:nvSpPr>
              <p:cNvPr id="31857" name="Line 33"/>
              <p:cNvSpPr>
                <a:spLocks noChangeShapeType="1"/>
              </p:cNvSpPr>
              <p:nvPr/>
            </p:nvSpPr>
            <p:spPr bwMode="auto">
              <a:xfrm>
                <a:off x="3984" y="235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8" name="Line 34"/>
              <p:cNvSpPr>
                <a:spLocks noChangeShapeType="1"/>
              </p:cNvSpPr>
              <p:nvPr/>
            </p:nvSpPr>
            <p:spPr bwMode="auto">
              <a:xfrm>
                <a:off x="3648" y="2592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9" name="Line 35"/>
              <p:cNvSpPr>
                <a:spLocks noChangeShapeType="1"/>
              </p:cNvSpPr>
              <p:nvPr/>
            </p:nvSpPr>
            <p:spPr bwMode="auto">
              <a:xfrm>
                <a:off x="4176" y="206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790" name="Group 36"/>
            <p:cNvGrpSpPr>
              <a:grpSpLocks/>
            </p:cNvGrpSpPr>
            <p:nvPr/>
          </p:nvGrpSpPr>
          <p:grpSpPr bwMode="auto">
            <a:xfrm>
              <a:off x="524" y="1945"/>
              <a:ext cx="816" cy="1104"/>
              <a:chOff x="3504" y="2256"/>
              <a:chExt cx="816" cy="1104"/>
            </a:xfrm>
          </p:grpSpPr>
          <p:sp>
            <p:nvSpPr>
              <p:cNvPr id="31853" name="Line 37"/>
              <p:cNvSpPr>
                <a:spLocks noChangeShapeType="1"/>
              </p:cNvSpPr>
              <p:nvPr/>
            </p:nvSpPr>
            <p:spPr bwMode="auto">
              <a:xfrm>
                <a:off x="4032" y="225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4" name="Line 38"/>
              <p:cNvSpPr>
                <a:spLocks noChangeShapeType="1"/>
              </p:cNvSpPr>
              <p:nvPr/>
            </p:nvSpPr>
            <p:spPr bwMode="auto">
              <a:xfrm>
                <a:off x="3744" y="249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5" name="Line 39"/>
              <p:cNvSpPr>
                <a:spLocks noChangeShapeType="1"/>
              </p:cNvSpPr>
              <p:nvPr/>
            </p:nvSpPr>
            <p:spPr bwMode="auto">
              <a:xfrm>
                <a:off x="3504" y="278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6" name="Line 40"/>
              <p:cNvSpPr>
                <a:spLocks noChangeShapeType="1"/>
              </p:cNvSpPr>
              <p:nvPr/>
            </p:nvSpPr>
            <p:spPr bwMode="auto">
              <a:xfrm>
                <a:off x="4320" y="273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791" name="Group 41"/>
            <p:cNvGrpSpPr>
              <a:grpSpLocks/>
            </p:cNvGrpSpPr>
            <p:nvPr/>
          </p:nvGrpSpPr>
          <p:grpSpPr bwMode="auto">
            <a:xfrm>
              <a:off x="524" y="2713"/>
              <a:ext cx="816" cy="660"/>
              <a:chOff x="3504" y="3024"/>
              <a:chExt cx="816" cy="660"/>
            </a:xfrm>
          </p:grpSpPr>
          <p:sp>
            <p:nvSpPr>
              <p:cNvPr id="31846" name="Line 42"/>
              <p:cNvSpPr>
                <a:spLocks noChangeShapeType="1"/>
              </p:cNvSpPr>
              <p:nvPr/>
            </p:nvSpPr>
            <p:spPr bwMode="auto">
              <a:xfrm>
                <a:off x="3504" y="3024"/>
                <a:ext cx="0" cy="6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7" name="Line 43"/>
              <p:cNvSpPr>
                <a:spLocks noChangeShapeType="1"/>
              </p:cNvSpPr>
              <p:nvPr/>
            </p:nvSpPr>
            <p:spPr bwMode="auto">
              <a:xfrm>
                <a:off x="4320" y="3024"/>
                <a:ext cx="0" cy="65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8" name="Line 44"/>
              <p:cNvSpPr>
                <a:spLocks noChangeShapeType="1"/>
              </p:cNvSpPr>
              <p:nvPr/>
            </p:nvSpPr>
            <p:spPr bwMode="auto">
              <a:xfrm>
                <a:off x="3504" y="3024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9" name="Line 45"/>
              <p:cNvSpPr>
                <a:spLocks noChangeShapeType="1"/>
              </p:cNvSpPr>
              <p:nvPr/>
            </p:nvSpPr>
            <p:spPr bwMode="auto">
              <a:xfrm>
                <a:off x="3504" y="326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0" name="Line 46"/>
              <p:cNvSpPr>
                <a:spLocks noChangeShapeType="1"/>
              </p:cNvSpPr>
              <p:nvPr/>
            </p:nvSpPr>
            <p:spPr bwMode="auto">
              <a:xfrm>
                <a:off x="4032" y="325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1" name="Line 47"/>
              <p:cNvSpPr>
                <a:spLocks noChangeShapeType="1"/>
              </p:cNvSpPr>
              <p:nvPr/>
            </p:nvSpPr>
            <p:spPr bwMode="auto">
              <a:xfrm>
                <a:off x="3504" y="3672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2" name="Line 48"/>
              <p:cNvSpPr>
                <a:spLocks noChangeShapeType="1"/>
              </p:cNvSpPr>
              <p:nvPr/>
            </p:nvSpPr>
            <p:spPr bwMode="auto">
              <a:xfrm>
                <a:off x="3744" y="3252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792" name="Text Box 49"/>
            <p:cNvSpPr txBox="1">
              <a:spLocks noChangeArrowheads="1"/>
            </p:cNvSpPr>
            <p:nvPr/>
          </p:nvSpPr>
          <p:spPr bwMode="auto">
            <a:xfrm>
              <a:off x="544" y="1536"/>
              <a:ext cx="74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u="sng">
                  <a:latin typeface="Times New Roman" pitchFamily="18" charset="0"/>
                </a:rPr>
                <a:t>FRONT VIEW</a:t>
              </a:r>
            </a:p>
          </p:txBody>
        </p:sp>
        <p:sp>
          <p:nvSpPr>
            <p:cNvPr id="31793" name="Text Box 50"/>
            <p:cNvSpPr txBox="1">
              <a:spLocks noChangeArrowheads="1"/>
            </p:cNvSpPr>
            <p:nvPr/>
          </p:nvSpPr>
          <p:spPr bwMode="auto">
            <a:xfrm>
              <a:off x="576" y="3648"/>
              <a:ext cx="6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u="sng">
                  <a:latin typeface="Times New Roman" pitchFamily="18" charset="0"/>
                </a:rPr>
                <a:t>TOP VIEW</a:t>
              </a:r>
            </a:p>
          </p:txBody>
        </p:sp>
        <p:sp>
          <p:nvSpPr>
            <p:cNvPr id="31794" name="Text Box 51"/>
            <p:cNvSpPr txBox="1">
              <a:spLocks noChangeArrowheads="1"/>
            </p:cNvSpPr>
            <p:nvPr/>
          </p:nvSpPr>
          <p:spPr bwMode="auto">
            <a:xfrm>
              <a:off x="1544" y="1538"/>
              <a:ext cx="8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b="1" u="sng">
                  <a:latin typeface="Times New Roman" pitchFamily="18" charset="0"/>
                </a:rPr>
                <a:t>L.H.SIDE VIEW</a:t>
              </a:r>
            </a:p>
          </p:txBody>
        </p:sp>
        <p:grpSp>
          <p:nvGrpSpPr>
            <p:cNvPr id="31795" name="Group 52"/>
            <p:cNvGrpSpPr>
              <a:grpSpLocks/>
            </p:cNvGrpSpPr>
            <p:nvPr/>
          </p:nvGrpSpPr>
          <p:grpSpPr bwMode="auto">
            <a:xfrm>
              <a:off x="524" y="1753"/>
              <a:ext cx="816" cy="768"/>
              <a:chOff x="3504" y="2064"/>
              <a:chExt cx="816" cy="768"/>
            </a:xfrm>
          </p:grpSpPr>
          <p:sp>
            <p:nvSpPr>
              <p:cNvPr id="31838" name="Line 53"/>
              <p:cNvSpPr>
                <a:spLocks noChangeShapeType="1"/>
              </p:cNvSpPr>
              <p:nvPr/>
            </p:nvSpPr>
            <p:spPr bwMode="auto">
              <a:xfrm>
                <a:off x="3504" y="20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9" name="Line 54"/>
              <p:cNvSpPr>
                <a:spLocks noChangeShapeType="1"/>
              </p:cNvSpPr>
              <p:nvPr/>
            </p:nvSpPr>
            <p:spPr bwMode="auto">
              <a:xfrm>
                <a:off x="3504" y="2064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0" name="Line 55"/>
              <p:cNvSpPr>
                <a:spLocks noChangeShapeType="1"/>
              </p:cNvSpPr>
              <p:nvPr/>
            </p:nvSpPr>
            <p:spPr bwMode="auto">
              <a:xfrm>
                <a:off x="4320" y="20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1" name="Line 56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2" name="Line 57"/>
              <p:cNvSpPr>
                <a:spLocks noChangeShapeType="1"/>
              </p:cNvSpPr>
              <p:nvPr/>
            </p:nvSpPr>
            <p:spPr bwMode="auto">
              <a:xfrm flipH="1">
                <a:off x="3744" y="235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3" name="Line 58"/>
              <p:cNvSpPr>
                <a:spLocks noChangeShapeType="1"/>
              </p:cNvSpPr>
              <p:nvPr/>
            </p:nvSpPr>
            <p:spPr bwMode="auto">
              <a:xfrm>
                <a:off x="3744" y="2352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4" name="Line 59"/>
              <p:cNvSpPr>
                <a:spLocks noChangeShapeType="1"/>
              </p:cNvSpPr>
              <p:nvPr/>
            </p:nvSpPr>
            <p:spPr bwMode="auto">
              <a:xfrm flipH="1">
                <a:off x="3504" y="259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5" name="Line 60"/>
              <p:cNvSpPr>
                <a:spLocks noChangeShapeType="1"/>
              </p:cNvSpPr>
              <p:nvPr/>
            </p:nvSpPr>
            <p:spPr bwMode="auto">
              <a:xfrm>
                <a:off x="3504" y="2832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796" name="Group 61"/>
            <p:cNvGrpSpPr>
              <a:grpSpLocks/>
            </p:cNvGrpSpPr>
            <p:nvPr/>
          </p:nvGrpSpPr>
          <p:grpSpPr bwMode="auto">
            <a:xfrm>
              <a:off x="1628" y="1753"/>
              <a:ext cx="672" cy="768"/>
              <a:chOff x="4608" y="2064"/>
              <a:chExt cx="672" cy="768"/>
            </a:xfrm>
          </p:grpSpPr>
          <p:sp>
            <p:nvSpPr>
              <p:cNvPr id="31831" name="Line 62"/>
              <p:cNvSpPr>
                <a:spLocks noChangeShapeType="1"/>
              </p:cNvSpPr>
              <p:nvPr/>
            </p:nvSpPr>
            <p:spPr bwMode="auto">
              <a:xfrm>
                <a:off x="4608" y="20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2" name="Line 63"/>
              <p:cNvSpPr>
                <a:spLocks noChangeShapeType="1"/>
              </p:cNvSpPr>
              <p:nvPr/>
            </p:nvSpPr>
            <p:spPr bwMode="auto">
              <a:xfrm>
                <a:off x="4608" y="2064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3" name="Line 64"/>
              <p:cNvSpPr>
                <a:spLocks noChangeShapeType="1"/>
              </p:cNvSpPr>
              <p:nvPr/>
            </p:nvSpPr>
            <p:spPr bwMode="auto">
              <a:xfrm>
                <a:off x="4896" y="2064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4" name="Line 65"/>
              <p:cNvSpPr>
                <a:spLocks noChangeShapeType="1"/>
              </p:cNvSpPr>
              <p:nvPr/>
            </p:nvSpPr>
            <p:spPr bwMode="auto">
              <a:xfrm>
                <a:off x="4896" y="25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5" name="Line 66"/>
              <p:cNvSpPr>
                <a:spLocks noChangeShapeType="1"/>
              </p:cNvSpPr>
              <p:nvPr/>
            </p:nvSpPr>
            <p:spPr bwMode="auto">
              <a:xfrm>
                <a:off x="5280" y="20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6" name="Line 67"/>
              <p:cNvSpPr>
                <a:spLocks noChangeShapeType="1"/>
              </p:cNvSpPr>
              <p:nvPr/>
            </p:nvSpPr>
            <p:spPr bwMode="auto">
              <a:xfrm>
                <a:off x="4896" y="235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7" name="Line 68"/>
              <p:cNvSpPr>
                <a:spLocks noChangeShapeType="1"/>
              </p:cNvSpPr>
              <p:nvPr/>
            </p:nvSpPr>
            <p:spPr bwMode="auto">
              <a:xfrm>
                <a:off x="4608" y="283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797" name="Group 69"/>
            <p:cNvGrpSpPr>
              <a:grpSpLocks/>
            </p:cNvGrpSpPr>
            <p:nvPr/>
          </p:nvGrpSpPr>
          <p:grpSpPr bwMode="auto">
            <a:xfrm>
              <a:off x="240" y="2352"/>
              <a:ext cx="2588" cy="231"/>
              <a:chOff x="3014" y="2664"/>
              <a:chExt cx="2588" cy="231"/>
            </a:xfrm>
          </p:grpSpPr>
          <p:sp>
            <p:nvSpPr>
              <p:cNvPr id="31828" name="Line 70"/>
              <p:cNvSpPr>
                <a:spLocks noChangeShapeType="1"/>
              </p:cNvSpPr>
              <p:nvPr/>
            </p:nvSpPr>
            <p:spPr bwMode="auto">
              <a:xfrm>
                <a:off x="3168" y="2832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9" name="Text Box 71"/>
              <p:cNvSpPr txBox="1">
                <a:spLocks noChangeArrowheads="1"/>
              </p:cNvSpPr>
              <p:nvPr/>
            </p:nvSpPr>
            <p:spPr bwMode="auto">
              <a:xfrm>
                <a:off x="3014" y="266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31830" name="Text Box 72"/>
              <p:cNvSpPr txBox="1">
                <a:spLocks noChangeArrowheads="1"/>
              </p:cNvSpPr>
              <p:nvPr/>
            </p:nvSpPr>
            <p:spPr bwMode="auto">
              <a:xfrm>
                <a:off x="5414" y="2664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31798" name="Line 73"/>
            <p:cNvSpPr>
              <a:spLocks noChangeShapeType="1"/>
            </p:cNvSpPr>
            <p:nvPr/>
          </p:nvSpPr>
          <p:spPr bwMode="auto">
            <a:xfrm>
              <a:off x="2416" y="17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9" name="Line 74"/>
            <p:cNvSpPr>
              <a:spLocks noChangeShapeType="1"/>
            </p:cNvSpPr>
            <p:nvPr/>
          </p:nvSpPr>
          <p:spPr bwMode="auto">
            <a:xfrm>
              <a:off x="2416" y="20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0" name="Line 75"/>
            <p:cNvSpPr>
              <a:spLocks noChangeShapeType="1"/>
            </p:cNvSpPr>
            <p:nvPr/>
          </p:nvSpPr>
          <p:spPr bwMode="auto">
            <a:xfrm>
              <a:off x="2400" y="22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1" name="Line 76"/>
            <p:cNvSpPr>
              <a:spLocks noChangeShapeType="1"/>
            </p:cNvSpPr>
            <p:nvPr/>
          </p:nvSpPr>
          <p:spPr bwMode="auto">
            <a:xfrm>
              <a:off x="1632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2" name="Line 77"/>
            <p:cNvSpPr>
              <a:spLocks noChangeShapeType="1"/>
            </p:cNvSpPr>
            <p:nvPr/>
          </p:nvSpPr>
          <p:spPr bwMode="auto">
            <a:xfrm>
              <a:off x="2304" y="25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3" name="Line 78"/>
            <p:cNvSpPr>
              <a:spLocks noChangeShapeType="1"/>
            </p:cNvSpPr>
            <p:nvPr/>
          </p:nvSpPr>
          <p:spPr bwMode="auto">
            <a:xfrm>
              <a:off x="208" y="27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4" name="Line 79"/>
            <p:cNvSpPr>
              <a:spLocks noChangeShapeType="1"/>
            </p:cNvSpPr>
            <p:nvPr/>
          </p:nvSpPr>
          <p:spPr bwMode="auto">
            <a:xfrm>
              <a:off x="208" y="29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5" name="Line 80"/>
            <p:cNvSpPr>
              <a:spLocks noChangeShapeType="1"/>
            </p:cNvSpPr>
            <p:nvPr/>
          </p:nvSpPr>
          <p:spPr bwMode="auto">
            <a:xfrm>
              <a:off x="208" y="3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6" name="Line 81"/>
            <p:cNvSpPr>
              <a:spLocks noChangeShapeType="1"/>
            </p:cNvSpPr>
            <p:nvPr/>
          </p:nvSpPr>
          <p:spPr bwMode="auto">
            <a:xfrm>
              <a:off x="528" y="33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7" name="Line 82"/>
            <p:cNvSpPr>
              <a:spLocks noChangeShapeType="1"/>
            </p:cNvSpPr>
            <p:nvPr/>
          </p:nvSpPr>
          <p:spPr bwMode="auto">
            <a:xfrm>
              <a:off x="768" y="33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8" name="Line 83"/>
            <p:cNvSpPr>
              <a:spLocks noChangeShapeType="1"/>
            </p:cNvSpPr>
            <p:nvPr/>
          </p:nvSpPr>
          <p:spPr bwMode="auto">
            <a:xfrm>
              <a:off x="1056" y="33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9" name="Line 84"/>
            <p:cNvSpPr>
              <a:spLocks noChangeShapeType="1"/>
            </p:cNvSpPr>
            <p:nvPr/>
          </p:nvSpPr>
          <p:spPr bwMode="auto">
            <a:xfrm>
              <a:off x="1344" y="328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0" name="Text Box 85"/>
            <p:cNvSpPr txBox="1">
              <a:spLocks noChangeArrowheads="1"/>
            </p:cNvSpPr>
            <p:nvPr/>
          </p:nvSpPr>
          <p:spPr bwMode="auto">
            <a:xfrm>
              <a:off x="2446" y="179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1" name="Text Box 86"/>
            <p:cNvSpPr txBox="1">
              <a:spLocks noChangeArrowheads="1"/>
            </p:cNvSpPr>
            <p:nvPr/>
          </p:nvSpPr>
          <p:spPr bwMode="auto">
            <a:xfrm>
              <a:off x="2430" y="207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2" name="Text Box 87"/>
            <p:cNvSpPr txBox="1">
              <a:spLocks noChangeArrowheads="1"/>
            </p:cNvSpPr>
            <p:nvPr/>
          </p:nvSpPr>
          <p:spPr bwMode="auto">
            <a:xfrm>
              <a:off x="2430" y="232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3" name="Text Box 88"/>
            <p:cNvSpPr txBox="1">
              <a:spLocks noChangeArrowheads="1"/>
            </p:cNvSpPr>
            <p:nvPr/>
          </p:nvSpPr>
          <p:spPr bwMode="auto">
            <a:xfrm>
              <a:off x="1814" y="25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31814" name="Text Box 89"/>
            <p:cNvSpPr txBox="1">
              <a:spLocks noChangeArrowheads="1"/>
            </p:cNvSpPr>
            <p:nvPr/>
          </p:nvSpPr>
          <p:spPr bwMode="auto">
            <a:xfrm>
              <a:off x="566" y="343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5" name="Text Box 90"/>
            <p:cNvSpPr txBox="1">
              <a:spLocks noChangeArrowheads="1"/>
            </p:cNvSpPr>
            <p:nvPr/>
          </p:nvSpPr>
          <p:spPr bwMode="auto">
            <a:xfrm>
              <a:off x="830" y="343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6" name="Text Box 91"/>
            <p:cNvSpPr txBox="1">
              <a:spLocks noChangeArrowheads="1"/>
            </p:cNvSpPr>
            <p:nvPr/>
          </p:nvSpPr>
          <p:spPr bwMode="auto">
            <a:xfrm>
              <a:off x="1094" y="343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7" name="Text Box 92"/>
            <p:cNvSpPr txBox="1">
              <a:spLocks noChangeArrowheads="1"/>
            </p:cNvSpPr>
            <p:nvPr/>
          </p:nvSpPr>
          <p:spPr bwMode="auto">
            <a:xfrm>
              <a:off x="182" y="275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1818" name="Text Box 93"/>
            <p:cNvSpPr txBox="1">
              <a:spLocks noChangeArrowheads="1"/>
            </p:cNvSpPr>
            <p:nvPr/>
          </p:nvSpPr>
          <p:spPr bwMode="auto">
            <a:xfrm>
              <a:off x="190" y="307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1819" name="Line 94"/>
            <p:cNvSpPr>
              <a:spLocks noChangeShapeType="1"/>
            </p:cNvSpPr>
            <p:nvPr/>
          </p:nvSpPr>
          <p:spPr bwMode="auto">
            <a:xfrm flipH="1">
              <a:off x="1632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0" name="Line 95"/>
            <p:cNvSpPr>
              <a:spLocks noChangeShapeType="1"/>
            </p:cNvSpPr>
            <p:nvPr/>
          </p:nvSpPr>
          <p:spPr bwMode="auto">
            <a:xfrm>
              <a:off x="2016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1" name="Line 96"/>
            <p:cNvSpPr>
              <a:spLocks noChangeShapeType="1"/>
            </p:cNvSpPr>
            <p:nvPr/>
          </p:nvSpPr>
          <p:spPr bwMode="auto">
            <a:xfrm>
              <a:off x="2544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2" name="Line 97"/>
            <p:cNvSpPr>
              <a:spLocks noChangeShapeType="1"/>
            </p:cNvSpPr>
            <p:nvPr/>
          </p:nvSpPr>
          <p:spPr bwMode="auto">
            <a:xfrm flipV="1">
              <a:off x="2544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3" name="Line 98"/>
            <p:cNvSpPr>
              <a:spLocks noChangeShapeType="1"/>
            </p:cNvSpPr>
            <p:nvPr/>
          </p:nvSpPr>
          <p:spPr bwMode="auto">
            <a:xfrm>
              <a:off x="288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4" name="Line 99"/>
            <p:cNvSpPr>
              <a:spLocks noChangeShapeType="1"/>
            </p:cNvSpPr>
            <p:nvPr/>
          </p:nvSpPr>
          <p:spPr bwMode="auto">
            <a:xfrm flipV="1">
              <a:off x="288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5" name="Line 100"/>
            <p:cNvSpPr>
              <a:spLocks noChangeShapeType="1"/>
            </p:cNvSpPr>
            <p:nvPr/>
          </p:nvSpPr>
          <p:spPr bwMode="auto">
            <a:xfrm>
              <a:off x="288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6" name="Line 101"/>
            <p:cNvSpPr>
              <a:spLocks noChangeShapeType="1"/>
            </p:cNvSpPr>
            <p:nvPr/>
          </p:nvSpPr>
          <p:spPr bwMode="auto">
            <a:xfrm>
              <a:off x="288" y="35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7" name="Line 102"/>
            <p:cNvSpPr>
              <a:spLocks noChangeShapeType="1"/>
            </p:cNvSpPr>
            <p:nvPr/>
          </p:nvSpPr>
          <p:spPr bwMode="auto">
            <a:xfrm flipH="1">
              <a:off x="1344" y="350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23" name="Text Box 103"/>
          <p:cNvSpPr txBox="1">
            <a:spLocks noChangeArrowheads="1"/>
          </p:cNvSpPr>
          <p:nvPr/>
        </p:nvSpPr>
        <p:spPr bwMode="auto">
          <a:xfrm>
            <a:off x="609600" y="393065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Arial Black" pitchFamily="34" charset="0"/>
              </a:rPr>
              <a:t>O</a:t>
            </a:r>
          </a:p>
        </p:txBody>
      </p:sp>
      <p:grpSp>
        <p:nvGrpSpPr>
          <p:cNvPr id="31775" name="Group 105"/>
          <p:cNvGrpSpPr>
            <a:grpSpLocks/>
          </p:cNvGrpSpPr>
          <p:nvPr/>
        </p:nvGrpSpPr>
        <p:grpSpPr bwMode="auto">
          <a:xfrm>
            <a:off x="304800" y="609600"/>
            <a:ext cx="6907213" cy="381000"/>
            <a:chOff x="1440" y="288"/>
            <a:chExt cx="4351" cy="240"/>
          </a:xfrm>
        </p:grpSpPr>
        <p:sp>
          <p:nvSpPr>
            <p:cNvPr id="31787" name="Rectangle 106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1788" name="Text Box 107"/>
            <p:cNvSpPr txBox="1">
              <a:spLocks noChangeArrowheads="1"/>
            </p:cNvSpPr>
            <p:nvPr/>
          </p:nvSpPr>
          <p:spPr bwMode="auto">
            <a:xfrm>
              <a:off x="1584" y="288"/>
              <a:ext cx="4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and S.V.of  an object are given. Draw it’s isometric view.</a:t>
              </a:r>
            </a:p>
          </p:txBody>
        </p:sp>
      </p:grpSp>
      <p:grpSp>
        <p:nvGrpSpPr>
          <p:cNvPr id="31776" name="Group 108"/>
          <p:cNvGrpSpPr>
            <a:grpSpLocks/>
          </p:cNvGrpSpPr>
          <p:nvPr/>
        </p:nvGrpSpPr>
        <p:grpSpPr bwMode="auto">
          <a:xfrm>
            <a:off x="7337425" y="0"/>
            <a:ext cx="1806575" cy="1066800"/>
            <a:chOff x="270" y="96"/>
            <a:chExt cx="1532" cy="816"/>
          </a:xfrm>
        </p:grpSpPr>
        <p:sp>
          <p:nvSpPr>
            <p:cNvPr id="31785" name="Oval 109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1786" name="Text Box 110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62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82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01" name="Group 44"/>
          <p:cNvGrpSpPr>
            <a:grpSpLocks/>
          </p:cNvGrpSpPr>
          <p:nvPr/>
        </p:nvGrpSpPr>
        <p:grpSpPr bwMode="auto">
          <a:xfrm>
            <a:off x="4391025" y="2133600"/>
            <a:ext cx="4516438" cy="3232150"/>
            <a:chOff x="2766" y="1344"/>
            <a:chExt cx="2845" cy="2036"/>
          </a:xfrm>
        </p:grpSpPr>
        <p:grpSp>
          <p:nvGrpSpPr>
            <p:cNvPr id="32818" name="Group 45"/>
            <p:cNvGrpSpPr>
              <a:grpSpLocks/>
            </p:cNvGrpSpPr>
            <p:nvPr/>
          </p:nvGrpSpPr>
          <p:grpSpPr bwMode="auto">
            <a:xfrm>
              <a:off x="2832" y="1776"/>
              <a:ext cx="2592" cy="1056"/>
              <a:chOff x="2832" y="1776"/>
              <a:chExt cx="2592" cy="1056"/>
            </a:xfrm>
          </p:grpSpPr>
          <p:sp>
            <p:nvSpPr>
              <p:cNvPr id="32851" name="Line 46"/>
              <p:cNvSpPr>
                <a:spLocks noChangeShapeType="1"/>
              </p:cNvSpPr>
              <p:nvPr/>
            </p:nvSpPr>
            <p:spPr bwMode="auto">
              <a:xfrm>
                <a:off x="4224" y="177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2" name="Line 47"/>
              <p:cNvSpPr>
                <a:spLocks noChangeShapeType="1"/>
              </p:cNvSpPr>
              <p:nvPr/>
            </p:nvSpPr>
            <p:spPr bwMode="auto">
              <a:xfrm flipH="1">
                <a:off x="3888" y="177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3" name="Line 48"/>
              <p:cNvSpPr>
                <a:spLocks noChangeShapeType="1"/>
              </p:cNvSpPr>
              <p:nvPr/>
            </p:nvSpPr>
            <p:spPr bwMode="auto">
              <a:xfrm>
                <a:off x="3888" y="177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4" name="Line 49"/>
              <p:cNvSpPr>
                <a:spLocks noChangeShapeType="1"/>
              </p:cNvSpPr>
              <p:nvPr/>
            </p:nvSpPr>
            <p:spPr bwMode="auto">
              <a:xfrm flipH="1">
                <a:off x="3024" y="2448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5" name="Line 50"/>
              <p:cNvSpPr>
                <a:spLocks noChangeShapeType="1"/>
              </p:cNvSpPr>
              <p:nvPr/>
            </p:nvSpPr>
            <p:spPr bwMode="auto">
              <a:xfrm>
                <a:off x="3024" y="244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6" name="Line 51"/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7" name="Line 52"/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8" name="Line 53"/>
              <p:cNvSpPr>
                <a:spLocks noChangeShapeType="1"/>
              </p:cNvSpPr>
              <p:nvPr/>
            </p:nvSpPr>
            <p:spPr bwMode="auto">
              <a:xfrm>
                <a:off x="3264" y="19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59" name="Line 54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0" name="Line 55"/>
              <p:cNvSpPr>
                <a:spLocks noChangeShapeType="1"/>
              </p:cNvSpPr>
              <p:nvPr/>
            </p:nvSpPr>
            <p:spPr bwMode="auto">
              <a:xfrm>
                <a:off x="4464" y="177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1" name="Line 56"/>
              <p:cNvSpPr>
                <a:spLocks noChangeShapeType="1"/>
              </p:cNvSpPr>
              <p:nvPr/>
            </p:nvSpPr>
            <p:spPr bwMode="auto">
              <a:xfrm>
                <a:off x="4464" y="177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2" name="Line 57"/>
              <p:cNvSpPr>
                <a:spLocks noChangeShapeType="1"/>
              </p:cNvSpPr>
              <p:nvPr/>
            </p:nvSpPr>
            <p:spPr bwMode="auto">
              <a:xfrm>
                <a:off x="4464" y="28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3" name="Line 58"/>
              <p:cNvSpPr>
                <a:spLocks noChangeShapeType="1"/>
              </p:cNvSpPr>
              <p:nvPr/>
            </p:nvSpPr>
            <p:spPr bwMode="auto">
              <a:xfrm>
                <a:off x="5211" y="1776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4" name="Rectangle 59"/>
              <p:cNvSpPr>
                <a:spLocks noChangeArrowheads="1"/>
              </p:cNvSpPr>
              <p:nvPr/>
            </p:nvSpPr>
            <p:spPr bwMode="auto">
              <a:xfrm>
                <a:off x="4692" y="1968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32865" name="Line 60"/>
              <p:cNvSpPr>
                <a:spLocks noChangeShapeType="1"/>
              </p:cNvSpPr>
              <p:nvPr/>
            </p:nvSpPr>
            <p:spPr bwMode="auto">
              <a:xfrm flipV="1">
                <a:off x="4608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6" name="Line 61"/>
              <p:cNvSpPr>
                <a:spLocks noChangeShapeType="1"/>
              </p:cNvSpPr>
              <p:nvPr/>
            </p:nvSpPr>
            <p:spPr bwMode="auto">
              <a:xfrm>
                <a:off x="4608" y="2640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7" name="Line 62"/>
              <p:cNvSpPr>
                <a:spLocks noChangeShapeType="1"/>
              </p:cNvSpPr>
              <p:nvPr/>
            </p:nvSpPr>
            <p:spPr bwMode="auto">
              <a:xfrm>
                <a:off x="5088" y="264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8" name="Line 63"/>
              <p:cNvSpPr>
                <a:spLocks noChangeShapeType="1"/>
              </p:cNvSpPr>
              <p:nvPr/>
            </p:nvSpPr>
            <p:spPr bwMode="auto">
              <a:xfrm>
                <a:off x="3024" y="264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69" name="Line 64"/>
              <p:cNvSpPr>
                <a:spLocks noChangeShapeType="1"/>
              </p:cNvSpPr>
              <p:nvPr/>
            </p:nvSpPr>
            <p:spPr bwMode="auto">
              <a:xfrm>
                <a:off x="5085" y="283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0" name="Line 65"/>
              <p:cNvSpPr>
                <a:spLocks noChangeShapeType="1"/>
              </p:cNvSpPr>
              <p:nvPr/>
            </p:nvSpPr>
            <p:spPr bwMode="auto">
              <a:xfrm>
                <a:off x="4455" y="24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871" name="Line 66"/>
              <p:cNvSpPr>
                <a:spLocks noChangeShapeType="1"/>
              </p:cNvSpPr>
              <p:nvPr/>
            </p:nvSpPr>
            <p:spPr bwMode="auto">
              <a:xfrm>
                <a:off x="2832" y="2832"/>
                <a:ext cx="25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2819" name="Line 67"/>
            <p:cNvSpPr>
              <a:spLocks noChangeShapeType="1"/>
            </p:cNvSpPr>
            <p:nvPr/>
          </p:nvSpPr>
          <p:spPr bwMode="auto">
            <a:xfrm flipV="1">
              <a:off x="388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0" name="Line 68"/>
            <p:cNvSpPr>
              <a:spLocks noChangeShapeType="1"/>
            </p:cNvSpPr>
            <p:nvPr/>
          </p:nvSpPr>
          <p:spPr bwMode="auto">
            <a:xfrm flipV="1">
              <a:off x="422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1" name="Line 69"/>
            <p:cNvSpPr>
              <a:spLocks noChangeShapeType="1"/>
            </p:cNvSpPr>
            <p:nvPr/>
          </p:nvSpPr>
          <p:spPr bwMode="auto">
            <a:xfrm>
              <a:off x="5280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2" name="Line 70"/>
            <p:cNvSpPr>
              <a:spLocks noChangeShapeType="1"/>
            </p:cNvSpPr>
            <p:nvPr/>
          </p:nvSpPr>
          <p:spPr bwMode="auto">
            <a:xfrm>
              <a:off x="5280" y="17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3" name="Line 71"/>
            <p:cNvSpPr>
              <a:spLocks noChangeShapeType="1"/>
            </p:cNvSpPr>
            <p:nvPr/>
          </p:nvSpPr>
          <p:spPr bwMode="auto">
            <a:xfrm>
              <a:off x="4464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4" name="Line 72"/>
            <p:cNvSpPr>
              <a:spLocks noChangeShapeType="1"/>
            </p:cNvSpPr>
            <p:nvPr/>
          </p:nvSpPr>
          <p:spPr bwMode="auto">
            <a:xfrm>
              <a:off x="5232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5" name="Line 73"/>
            <p:cNvSpPr>
              <a:spLocks noChangeShapeType="1"/>
            </p:cNvSpPr>
            <p:nvPr/>
          </p:nvSpPr>
          <p:spPr bwMode="auto">
            <a:xfrm>
              <a:off x="2832" y="26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6" name="Line 74"/>
            <p:cNvSpPr>
              <a:spLocks noChangeShapeType="1"/>
            </p:cNvSpPr>
            <p:nvPr/>
          </p:nvSpPr>
          <p:spPr bwMode="auto">
            <a:xfrm>
              <a:off x="3264" y="1504"/>
              <a:ext cx="0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7" name="Line 75"/>
            <p:cNvSpPr>
              <a:spLocks noChangeShapeType="1"/>
            </p:cNvSpPr>
            <p:nvPr/>
          </p:nvSpPr>
          <p:spPr bwMode="auto">
            <a:xfrm>
              <a:off x="5040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8" name="Line 76"/>
            <p:cNvSpPr>
              <a:spLocks noChangeShapeType="1"/>
            </p:cNvSpPr>
            <p:nvPr/>
          </p:nvSpPr>
          <p:spPr bwMode="auto">
            <a:xfrm flipH="1">
              <a:off x="4848" y="1488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9" name="Line 77"/>
            <p:cNvSpPr>
              <a:spLocks noChangeShapeType="1"/>
            </p:cNvSpPr>
            <p:nvPr/>
          </p:nvSpPr>
          <p:spPr bwMode="auto">
            <a:xfrm flipV="1">
              <a:off x="5376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0" name="Line 78"/>
            <p:cNvSpPr>
              <a:spLocks noChangeShapeType="1"/>
            </p:cNvSpPr>
            <p:nvPr/>
          </p:nvSpPr>
          <p:spPr bwMode="auto">
            <a:xfrm>
              <a:off x="5376" y="22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1" name="Line 79"/>
            <p:cNvSpPr>
              <a:spLocks noChangeShapeType="1"/>
            </p:cNvSpPr>
            <p:nvPr/>
          </p:nvSpPr>
          <p:spPr bwMode="auto">
            <a:xfrm flipV="1">
              <a:off x="5376" y="28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2" name="Line 80"/>
            <p:cNvSpPr>
              <a:spLocks noChangeShapeType="1"/>
            </p:cNvSpPr>
            <p:nvPr/>
          </p:nvSpPr>
          <p:spPr bwMode="auto">
            <a:xfrm flipH="1">
              <a:off x="4464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3" name="Line 81"/>
            <p:cNvSpPr>
              <a:spLocks noChangeShapeType="1"/>
            </p:cNvSpPr>
            <p:nvPr/>
          </p:nvSpPr>
          <p:spPr bwMode="auto">
            <a:xfrm>
              <a:off x="4992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4" name="Line 82"/>
            <p:cNvSpPr>
              <a:spLocks noChangeShapeType="1"/>
            </p:cNvSpPr>
            <p:nvPr/>
          </p:nvSpPr>
          <p:spPr bwMode="auto">
            <a:xfrm>
              <a:off x="4944" y="29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5" name="Line 83"/>
            <p:cNvSpPr>
              <a:spLocks noChangeShapeType="1"/>
            </p:cNvSpPr>
            <p:nvPr/>
          </p:nvSpPr>
          <p:spPr bwMode="auto">
            <a:xfrm flipH="1">
              <a:off x="4608" y="29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6" name="Line 84"/>
            <p:cNvSpPr>
              <a:spLocks noChangeShapeType="1"/>
            </p:cNvSpPr>
            <p:nvPr/>
          </p:nvSpPr>
          <p:spPr bwMode="auto">
            <a:xfrm>
              <a:off x="2880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7" name="Line 85"/>
            <p:cNvSpPr>
              <a:spLocks noChangeShapeType="1"/>
            </p:cNvSpPr>
            <p:nvPr/>
          </p:nvSpPr>
          <p:spPr bwMode="auto">
            <a:xfrm flipV="1">
              <a:off x="2880" y="28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8" name="Line 86"/>
            <p:cNvSpPr>
              <a:spLocks noChangeShapeType="1"/>
            </p:cNvSpPr>
            <p:nvPr/>
          </p:nvSpPr>
          <p:spPr bwMode="auto">
            <a:xfrm flipH="1">
              <a:off x="3264" y="1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9" name="Line 87"/>
            <p:cNvSpPr>
              <a:spLocks noChangeShapeType="1"/>
            </p:cNvSpPr>
            <p:nvPr/>
          </p:nvSpPr>
          <p:spPr bwMode="auto">
            <a:xfrm>
              <a:off x="3696" y="1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0" name="Line 88"/>
            <p:cNvSpPr>
              <a:spLocks noChangeShapeType="1"/>
            </p:cNvSpPr>
            <p:nvPr/>
          </p:nvSpPr>
          <p:spPr bwMode="auto">
            <a:xfrm flipH="1">
              <a:off x="4224" y="1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1" name="Text Box 89"/>
            <p:cNvSpPr txBox="1">
              <a:spLocks noChangeArrowheads="1"/>
            </p:cNvSpPr>
            <p:nvPr/>
          </p:nvSpPr>
          <p:spPr bwMode="auto">
            <a:xfrm>
              <a:off x="3446" y="151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2842" name="Text Box 90"/>
            <p:cNvSpPr txBox="1">
              <a:spLocks noChangeArrowheads="1"/>
            </p:cNvSpPr>
            <p:nvPr/>
          </p:nvSpPr>
          <p:spPr bwMode="auto">
            <a:xfrm>
              <a:off x="3950" y="151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2843" name="Text Box 91"/>
            <p:cNvSpPr txBox="1">
              <a:spLocks noChangeArrowheads="1"/>
            </p:cNvSpPr>
            <p:nvPr/>
          </p:nvSpPr>
          <p:spPr bwMode="auto">
            <a:xfrm>
              <a:off x="4992" y="1344"/>
              <a:ext cx="61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 SQUARE</a:t>
              </a:r>
            </a:p>
          </p:txBody>
        </p:sp>
        <p:sp>
          <p:nvSpPr>
            <p:cNvPr id="32844" name="Text Box 92"/>
            <p:cNvSpPr txBox="1">
              <a:spLocks noChangeArrowheads="1"/>
            </p:cNvSpPr>
            <p:nvPr/>
          </p:nvSpPr>
          <p:spPr bwMode="auto">
            <a:xfrm>
              <a:off x="5270" y="256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2845" name="Text Box 93"/>
            <p:cNvSpPr txBox="1">
              <a:spLocks noChangeArrowheads="1"/>
            </p:cNvSpPr>
            <p:nvPr/>
          </p:nvSpPr>
          <p:spPr bwMode="auto">
            <a:xfrm>
              <a:off x="5260" y="203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32846" name="Text Box 94"/>
            <p:cNvSpPr txBox="1">
              <a:spLocks noChangeArrowheads="1"/>
            </p:cNvSpPr>
            <p:nvPr/>
          </p:nvSpPr>
          <p:spPr bwMode="auto">
            <a:xfrm>
              <a:off x="4732" y="300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2847" name="Text Box 95"/>
            <p:cNvSpPr txBox="1">
              <a:spLocks noChangeArrowheads="1"/>
            </p:cNvSpPr>
            <p:nvPr/>
          </p:nvSpPr>
          <p:spPr bwMode="auto">
            <a:xfrm>
              <a:off x="4766" y="285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2848" name="Text Box 96"/>
            <p:cNvSpPr txBox="1">
              <a:spLocks noChangeArrowheads="1"/>
            </p:cNvSpPr>
            <p:nvPr/>
          </p:nvSpPr>
          <p:spPr bwMode="auto">
            <a:xfrm>
              <a:off x="2766" y="265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2849" name="Text Box 97"/>
            <p:cNvSpPr txBox="1">
              <a:spLocks noChangeArrowheads="1"/>
            </p:cNvSpPr>
            <p:nvPr/>
          </p:nvSpPr>
          <p:spPr bwMode="auto">
            <a:xfrm>
              <a:off x="3600" y="3072"/>
              <a:ext cx="3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F.V.</a:t>
              </a:r>
            </a:p>
          </p:txBody>
        </p:sp>
        <p:sp>
          <p:nvSpPr>
            <p:cNvPr id="32850" name="Text Box 98"/>
            <p:cNvSpPr txBox="1">
              <a:spLocks noChangeArrowheads="1"/>
            </p:cNvSpPr>
            <p:nvPr/>
          </p:nvSpPr>
          <p:spPr bwMode="auto">
            <a:xfrm>
              <a:off x="4704" y="3168"/>
              <a:ext cx="34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S.V.</a:t>
              </a:r>
            </a:p>
          </p:txBody>
        </p:sp>
      </p:grpSp>
      <p:grpSp>
        <p:nvGrpSpPr>
          <p:cNvPr id="32804" name="Group 101"/>
          <p:cNvGrpSpPr>
            <a:grpSpLocks/>
          </p:cNvGrpSpPr>
          <p:nvPr/>
        </p:nvGrpSpPr>
        <p:grpSpPr bwMode="auto">
          <a:xfrm>
            <a:off x="4267200" y="381000"/>
            <a:ext cx="4038600" cy="685800"/>
            <a:chOff x="2688" y="240"/>
            <a:chExt cx="2544" cy="432"/>
          </a:xfrm>
        </p:grpSpPr>
        <p:sp>
          <p:nvSpPr>
            <p:cNvPr id="32816" name="Rectangle 102"/>
            <p:cNvSpPr>
              <a:spLocks noChangeArrowheads="1"/>
            </p:cNvSpPr>
            <p:nvPr/>
          </p:nvSpPr>
          <p:spPr bwMode="auto">
            <a:xfrm>
              <a:off x="2688" y="240"/>
              <a:ext cx="2544" cy="4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2817" name="Text Box 103"/>
            <p:cNvSpPr txBox="1">
              <a:spLocks noChangeArrowheads="1"/>
            </p:cNvSpPr>
            <p:nvPr/>
          </p:nvSpPr>
          <p:spPr bwMode="auto">
            <a:xfrm>
              <a:off x="2832" y="240"/>
              <a:ext cx="231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</a:t>
              </a:r>
            </a:p>
            <a:p>
              <a:pPr eaLnBrk="1" hangingPunct="1"/>
              <a:r>
                <a:rPr lang="en-US" sz="1600" b="1"/>
                <a:t>Draw it’s isometric view.</a:t>
              </a:r>
            </a:p>
          </p:txBody>
        </p:sp>
      </p:grpSp>
      <p:grpSp>
        <p:nvGrpSpPr>
          <p:cNvPr id="32805" name="Group 104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32814" name="Oval 105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2815" name="Text Box 106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7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6" name="AutoShape 18"/>
          <p:cNvSpPr>
            <a:spLocks noChangeArrowheads="1"/>
          </p:cNvSpPr>
          <p:nvPr/>
        </p:nvSpPr>
        <p:spPr bwMode="auto">
          <a:xfrm>
            <a:off x="6096000" y="1066800"/>
            <a:ext cx="1371600" cy="8445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33821" name="Group 31"/>
          <p:cNvGrpSpPr>
            <a:grpSpLocks/>
          </p:cNvGrpSpPr>
          <p:nvPr/>
        </p:nvGrpSpPr>
        <p:grpSpPr bwMode="auto">
          <a:xfrm>
            <a:off x="381000" y="914400"/>
            <a:ext cx="3736975" cy="4862513"/>
            <a:chOff x="240" y="576"/>
            <a:chExt cx="2354" cy="3063"/>
          </a:xfrm>
        </p:grpSpPr>
        <p:grpSp>
          <p:nvGrpSpPr>
            <p:cNvPr id="33838" name="Group 32"/>
            <p:cNvGrpSpPr>
              <a:grpSpLocks/>
            </p:cNvGrpSpPr>
            <p:nvPr/>
          </p:nvGrpSpPr>
          <p:grpSpPr bwMode="auto">
            <a:xfrm>
              <a:off x="240" y="576"/>
              <a:ext cx="2354" cy="3063"/>
              <a:chOff x="240" y="576"/>
              <a:chExt cx="2354" cy="3063"/>
            </a:xfrm>
          </p:grpSpPr>
          <p:grpSp>
            <p:nvGrpSpPr>
              <p:cNvPr id="33840" name="Group 33"/>
              <p:cNvGrpSpPr>
                <a:grpSpLocks/>
              </p:cNvGrpSpPr>
              <p:nvPr/>
            </p:nvGrpSpPr>
            <p:grpSpPr bwMode="auto">
              <a:xfrm>
                <a:off x="288" y="576"/>
                <a:ext cx="2269" cy="2544"/>
                <a:chOff x="96" y="480"/>
                <a:chExt cx="1584" cy="1776"/>
              </a:xfrm>
            </p:grpSpPr>
            <p:grpSp>
              <p:nvGrpSpPr>
                <p:cNvPr id="33873" name="Group 34"/>
                <p:cNvGrpSpPr>
                  <a:grpSpLocks/>
                </p:cNvGrpSpPr>
                <p:nvPr/>
              </p:nvGrpSpPr>
              <p:grpSpPr bwMode="auto">
                <a:xfrm>
                  <a:off x="240" y="528"/>
                  <a:ext cx="1277" cy="1728"/>
                  <a:chOff x="2256" y="768"/>
                  <a:chExt cx="816" cy="1104"/>
                </a:xfrm>
              </p:grpSpPr>
              <p:sp>
                <p:nvSpPr>
                  <p:cNvPr id="33879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768"/>
                    <a:ext cx="240" cy="38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3880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1152"/>
                    <a:ext cx="816" cy="9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3881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56" y="768"/>
                    <a:ext cx="48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882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256" y="1440"/>
                    <a:ext cx="816" cy="43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3883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524"/>
                    <a:ext cx="240" cy="24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388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602"/>
                    <a:ext cx="4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88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698"/>
                    <a:ext cx="4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3874" name="Line 42"/>
                <p:cNvSpPr>
                  <a:spLocks noChangeShapeType="1"/>
                </p:cNvSpPr>
                <p:nvPr/>
              </p:nvSpPr>
              <p:spPr bwMode="auto">
                <a:xfrm>
                  <a:off x="1176" y="480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3875" name="Group 43"/>
                <p:cNvGrpSpPr>
                  <a:grpSpLocks/>
                </p:cNvGrpSpPr>
                <p:nvPr/>
              </p:nvGrpSpPr>
              <p:grpSpPr bwMode="auto">
                <a:xfrm>
                  <a:off x="1104" y="1830"/>
                  <a:ext cx="144" cy="144"/>
                  <a:chOff x="2184" y="1872"/>
                  <a:chExt cx="144" cy="144"/>
                </a:xfrm>
              </p:grpSpPr>
              <p:sp>
                <p:nvSpPr>
                  <p:cNvPr id="3387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187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878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184" y="1938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3876" name="Line 46"/>
                <p:cNvSpPr>
                  <a:spLocks noChangeShapeType="1"/>
                </p:cNvSpPr>
                <p:nvPr/>
              </p:nvSpPr>
              <p:spPr bwMode="auto">
                <a:xfrm>
                  <a:off x="96" y="1278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1" name="Line 47"/>
              <p:cNvSpPr>
                <a:spLocks noChangeShapeType="1"/>
              </p:cNvSpPr>
              <p:nvPr/>
            </p:nvSpPr>
            <p:spPr bwMode="auto">
              <a:xfrm>
                <a:off x="496" y="31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2" name="Line 48"/>
              <p:cNvSpPr>
                <a:spLocks noChangeShapeType="1"/>
              </p:cNvSpPr>
              <p:nvPr/>
            </p:nvSpPr>
            <p:spPr bwMode="auto">
              <a:xfrm>
                <a:off x="2328" y="316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3" name="Line 49"/>
              <p:cNvSpPr>
                <a:spLocks noChangeShapeType="1"/>
              </p:cNvSpPr>
              <p:nvPr/>
            </p:nvSpPr>
            <p:spPr bwMode="auto">
              <a:xfrm>
                <a:off x="2384" y="15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4" name="Line 50"/>
              <p:cNvSpPr>
                <a:spLocks noChangeShapeType="1"/>
              </p:cNvSpPr>
              <p:nvPr/>
            </p:nvSpPr>
            <p:spPr bwMode="auto">
              <a:xfrm>
                <a:off x="2384" y="6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5" name="Line 51"/>
              <p:cNvSpPr>
                <a:spLocks noChangeShapeType="1"/>
              </p:cNvSpPr>
              <p:nvPr/>
            </p:nvSpPr>
            <p:spPr bwMode="auto">
              <a:xfrm>
                <a:off x="2400" y="216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6" name="Line 52"/>
              <p:cNvSpPr>
                <a:spLocks noChangeShapeType="1"/>
              </p:cNvSpPr>
              <p:nvPr/>
            </p:nvSpPr>
            <p:spPr bwMode="auto">
              <a:xfrm>
                <a:off x="2400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7" name="Line 53"/>
              <p:cNvSpPr>
                <a:spLocks noChangeShapeType="1"/>
              </p:cNvSpPr>
              <p:nvPr/>
            </p:nvSpPr>
            <p:spPr bwMode="auto">
              <a:xfrm>
                <a:off x="240" y="25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8" name="Line 54"/>
              <p:cNvSpPr>
                <a:spLocks noChangeShapeType="1"/>
              </p:cNvSpPr>
              <p:nvPr/>
            </p:nvSpPr>
            <p:spPr bwMode="auto">
              <a:xfrm>
                <a:off x="240" y="272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49" name="Line 55"/>
              <p:cNvSpPr>
                <a:spLocks noChangeShapeType="1"/>
              </p:cNvSpPr>
              <p:nvPr/>
            </p:nvSpPr>
            <p:spPr bwMode="auto">
              <a:xfrm>
                <a:off x="1432" y="2016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0" name="Line 56"/>
              <p:cNvSpPr>
                <a:spLocks noChangeShapeType="1"/>
              </p:cNvSpPr>
              <p:nvPr/>
            </p:nvSpPr>
            <p:spPr bwMode="auto">
              <a:xfrm>
                <a:off x="2448" y="115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1" name="Line 57"/>
              <p:cNvSpPr>
                <a:spLocks noChangeShapeType="1"/>
              </p:cNvSpPr>
              <p:nvPr/>
            </p:nvSpPr>
            <p:spPr bwMode="auto">
              <a:xfrm flipV="1">
                <a:off x="2448" y="6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2" name="Line 58"/>
              <p:cNvSpPr>
                <a:spLocks noChangeShapeType="1"/>
              </p:cNvSpPr>
              <p:nvPr/>
            </p:nvSpPr>
            <p:spPr bwMode="auto">
              <a:xfrm flipV="1">
                <a:off x="2448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3" name="Line 59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4" name="Line 60"/>
              <p:cNvSpPr>
                <a:spLocks noChangeShapeType="1"/>
              </p:cNvSpPr>
              <p:nvPr/>
            </p:nvSpPr>
            <p:spPr bwMode="auto">
              <a:xfrm flipV="1">
                <a:off x="384" y="27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5" name="Line 61"/>
              <p:cNvSpPr>
                <a:spLocks noChangeShapeType="1"/>
              </p:cNvSpPr>
              <p:nvPr/>
            </p:nvSpPr>
            <p:spPr bwMode="auto">
              <a:xfrm flipV="1">
                <a:off x="2496" y="2160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6" name="Line 62"/>
              <p:cNvSpPr>
                <a:spLocks noChangeShapeType="1"/>
              </p:cNvSpPr>
              <p:nvPr/>
            </p:nvSpPr>
            <p:spPr bwMode="auto">
              <a:xfrm>
                <a:off x="2496" y="279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7" name="Line 63"/>
              <p:cNvSpPr>
                <a:spLocks noChangeShapeType="1"/>
              </p:cNvSpPr>
              <p:nvPr/>
            </p:nvSpPr>
            <p:spPr bwMode="auto">
              <a:xfrm>
                <a:off x="1616" y="326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8" name="Line 64"/>
              <p:cNvSpPr>
                <a:spLocks noChangeShapeType="1"/>
              </p:cNvSpPr>
              <p:nvPr/>
            </p:nvSpPr>
            <p:spPr bwMode="auto">
              <a:xfrm flipH="1">
                <a:off x="480" y="326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59" name="Line 65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0" name="Text Box 66"/>
              <p:cNvSpPr txBox="1">
                <a:spLocks noChangeArrowheads="1"/>
              </p:cNvSpPr>
              <p:nvPr/>
            </p:nvSpPr>
            <p:spPr bwMode="auto">
              <a:xfrm>
                <a:off x="2342" y="95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33861" name="Text Box 67"/>
              <p:cNvSpPr txBox="1">
                <a:spLocks noChangeArrowheads="1"/>
              </p:cNvSpPr>
              <p:nvPr/>
            </p:nvSpPr>
            <p:spPr bwMode="auto">
              <a:xfrm>
                <a:off x="2342" y="1555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3862" name="Text Box 68"/>
              <p:cNvSpPr txBox="1">
                <a:spLocks noChangeArrowheads="1"/>
              </p:cNvSpPr>
              <p:nvPr/>
            </p:nvSpPr>
            <p:spPr bwMode="auto">
              <a:xfrm>
                <a:off x="2382" y="259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50</a:t>
                </a:r>
              </a:p>
            </p:txBody>
          </p:sp>
          <p:sp>
            <p:nvSpPr>
              <p:cNvPr id="33863" name="Text Box 69"/>
              <p:cNvSpPr txBox="1">
                <a:spLocks noChangeArrowheads="1"/>
              </p:cNvSpPr>
              <p:nvPr/>
            </p:nvSpPr>
            <p:spPr bwMode="auto">
              <a:xfrm>
                <a:off x="1278" y="3191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80</a:t>
                </a:r>
              </a:p>
            </p:txBody>
          </p:sp>
          <p:sp>
            <p:nvSpPr>
              <p:cNvPr id="33864" name="Text Box 70"/>
              <p:cNvSpPr txBox="1">
                <a:spLocks noChangeArrowheads="1"/>
              </p:cNvSpPr>
              <p:nvPr/>
            </p:nvSpPr>
            <p:spPr bwMode="auto">
              <a:xfrm>
                <a:off x="254" y="2535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3865" name="Text Box 71"/>
              <p:cNvSpPr txBox="1">
                <a:spLocks noChangeArrowheads="1"/>
              </p:cNvSpPr>
              <p:nvPr/>
            </p:nvSpPr>
            <p:spPr bwMode="auto">
              <a:xfrm>
                <a:off x="1056" y="1824"/>
                <a:ext cx="305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30 D</a:t>
                </a:r>
              </a:p>
            </p:txBody>
          </p:sp>
          <p:sp>
            <p:nvSpPr>
              <p:cNvPr id="33866" name="Line 72"/>
              <p:cNvSpPr>
                <a:spLocks noChangeShapeType="1"/>
              </p:cNvSpPr>
              <p:nvPr/>
            </p:nvSpPr>
            <p:spPr bwMode="auto">
              <a:xfrm flipV="1">
                <a:off x="1832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7" name="Line 73"/>
              <p:cNvSpPr>
                <a:spLocks noChangeShapeType="1"/>
              </p:cNvSpPr>
              <p:nvPr/>
            </p:nvSpPr>
            <p:spPr bwMode="auto">
              <a:xfrm>
                <a:off x="2328" y="1744"/>
                <a:ext cx="0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8" name="Line 74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69" name="Line 75"/>
              <p:cNvSpPr>
                <a:spLocks noChangeShapeType="1"/>
              </p:cNvSpPr>
              <p:nvPr/>
            </p:nvSpPr>
            <p:spPr bwMode="auto">
              <a:xfrm flipH="1">
                <a:off x="182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70" name="Text Box 76"/>
              <p:cNvSpPr txBox="1">
                <a:spLocks noChangeArrowheads="1"/>
              </p:cNvSpPr>
              <p:nvPr/>
            </p:nvSpPr>
            <p:spPr bwMode="auto">
              <a:xfrm>
                <a:off x="1958" y="1791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45</a:t>
                </a:r>
              </a:p>
            </p:txBody>
          </p:sp>
          <p:sp>
            <p:nvSpPr>
              <p:cNvPr id="33871" name="Text Box 77"/>
              <p:cNvSpPr txBox="1">
                <a:spLocks noChangeArrowheads="1"/>
              </p:cNvSpPr>
              <p:nvPr/>
            </p:nvSpPr>
            <p:spPr bwMode="auto">
              <a:xfrm>
                <a:off x="720" y="720"/>
                <a:ext cx="3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latin typeface="Times New Roman" pitchFamily="18" charset="0"/>
                  </a:rPr>
                  <a:t>FV</a:t>
                </a:r>
              </a:p>
            </p:txBody>
          </p:sp>
          <p:sp>
            <p:nvSpPr>
              <p:cNvPr id="33872" name="Text Box 78"/>
              <p:cNvSpPr txBox="1">
                <a:spLocks noChangeArrowheads="1"/>
              </p:cNvSpPr>
              <p:nvPr/>
            </p:nvSpPr>
            <p:spPr bwMode="auto">
              <a:xfrm>
                <a:off x="1152" y="3408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b="1">
                    <a:latin typeface="Times New Roman" pitchFamily="18" charset="0"/>
                  </a:rPr>
                  <a:t>TV</a:t>
                </a:r>
              </a:p>
            </p:txBody>
          </p:sp>
        </p:grpSp>
        <p:sp>
          <p:nvSpPr>
            <p:cNvPr id="33839" name="Text Box 79"/>
            <p:cNvSpPr txBox="1">
              <a:spLocks noChangeArrowheads="1"/>
            </p:cNvSpPr>
            <p:nvPr/>
          </p:nvSpPr>
          <p:spPr bwMode="auto">
            <a:xfrm>
              <a:off x="336" y="168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33824" name="Group 82"/>
          <p:cNvGrpSpPr>
            <a:grpSpLocks/>
          </p:cNvGrpSpPr>
          <p:nvPr/>
        </p:nvGrpSpPr>
        <p:grpSpPr bwMode="auto">
          <a:xfrm>
            <a:off x="1752600" y="381000"/>
            <a:ext cx="6858000" cy="381000"/>
            <a:chOff x="1440" y="288"/>
            <a:chExt cx="4320" cy="240"/>
          </a:xfrm>
        </p:grpSpPr>
        <p:sp>
          <p:nvSpPr>
            <p:cNvPr id="33836" name="Rectangle 83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3837" name="Text Box 84"/>
            <p:cNvSpPr txBox="1">
              <a:spLocks noChangeArrowheads="1"/>
            </p:cNvSpPr>
            <p:nvPr/>
          </p:nvSpPr>
          <p:spPr bwMode="auto">
            <a:xfrm>
              <a:off x="1584" y="288"/>
              <a:ext cx="3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  <p:grpSp>
        <p:nvGrpSpPr>
          <p:cNvPr id="33825" name="Group 85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33834" name="Oval 86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3835" name="Text Box 87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22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9" name="AutoShape 37"/>
          <p:cNvSpPr>
            <a:spLocks noChangeArrowheads="1"/>
          </p:cNvSpPr>
          <p:nvPr/>
        </p:nvSpPr>
        <p:spPr bwMode="auto">
          <a:xfrm rot="-1556089">
            <a:off x="6611938" y="1349375"/>
            <a:ext cx="1141412" cy="633413"/>
          </a:xfrm>
          <a:prstGeom prst="parallelogram">
            <a:avLst>
              <a:gd name="adj" fmla="val 45050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1075" name="Group 52"/>
          <p:cNvGrpSpPr>
            <a:grpSpLocks/>
          </p:cNvGrpSpPr>
          <p:nvPr/>
        </p:nvGrpSpPr>
        <p:grpSpPr bwMode="auto">
          <a:xfrm>
            <a:off x="228600" y="2133600"/>
            <a:ext cx="3589338" cy="2892425"/>
            <a:chOff x="144" y="1344"/>
            <a:chExt cx="2261" cy="1822"/>
          </a:xfrm>
        </p:grpSpPr>
        <p:grpSp>
          <p:nvGrpSpPr>
            <p:cNvPr id="1090" name="Group 53"/>
            <p:cNvGrpSpPr>
              <a:grpSpLocks/>
            </p:cNvGrpSpPr>
            <p:nvPr/>
          </p:nvGrpSpPr>
          <p:grpSpPr bwMode="auto">
            <a:xfrm>
              <a:off x="144" y="1344"/>
              <a:ext cx="2261" cy="1596"/>
              <a:chOff x="2544" y="1380"/>
              <a:chExt cx="2261" cy="1596"/>
            </a:xfrm>
          </p:grpSpPr>
          <p:sp>
            <p:nvSpPr>
              <p:cNvPr id="1132" name="Line 54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3" name="Line 55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4" name="Line 56"/>
              <p:cNvSpPr>
                <a:spLocks noChangeShapeType="1"/>
              </p:cNvSpPr>
              <p:nvPr/>
            </p:nvSpPr>
            <p:spPr bwMode="auto">
              <a:xfrm>
                <a:off x="3072" y="206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5" name="Line 57"/>
              <p:cNvSpPr>
                <a:spLocks noChangeShapeType="1"/>
              </p:cNvSpPr>
              <p:nvPr/>
            </p:nvSpPr>
            <p:spPr bwMode="auto">
              <a:xfrm flipV="1">
                <a:off x="4272" y="1536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6" name="Line 58"/>
              <p:cNvSpPr>
                <a:spLocks noChangeShapeType="1"/>
              </p:cNvSpPr>
              <p:nvPr/>
            </p:nvSpPr>
            <p:spPr bwMode="auto">
              <a:xfrm flipH="1">
                <a:off x="3696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7" name="Line 59"/>
              <p:cNvSpPr>
                <a:spLocks noChangeShapeType="1"/>
              </p:cNvSpPr>
              <p:nvPr/>
            </p:nvSpPr>
            <p:spPr bwMode="auto">
              <a:xfrm>
                <a:off x="3696" y="153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8" name="Line 60"/>
              <p:cNvSpPr>
                <a:spLocks noChangeShapeType="1"/>
              </p:cNvSpPr>
              <p:nvPr/>
            </p:nvSpPr>
            <p:spPr bwMode="auto">
              <a:xfrm flipH="1">
                <a:off x="3072" y="153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39" name="Line 61"/>
              <p:cNvSpPr>
                <a:spLocks noChangeShapeType="1"/>
              </p:cNvSpPr>
              <p:nvPr/>
            </p:nvSpPr>
            <p:spPr bwMode="auto">
              <a:xfrm>
                <a:off x="3072" y="153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0" name="Oval 62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141" name="Rectangle 63"/>
              <p:cNvSpPr>
                <a:spLocks noChangeArrowheads="1"/>
              </p:cNvSpPr>
              <p:nvPr/>
            </p:nvSpPr>
            <p:spPr bwMode="auto">
              <a:xfrm>
                <a:off x="3744" y="1380"/>
                <a:ext cx="432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142" name="Line 64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3" name="Line 65"/>
              <p:cNvSpPr>
                <a:spLocks noChangeShapeType="1"/>
              </p:cNvSpPr>
              <p:nvPr/>
            </p:nvSpPr>
            <p:spPr bwMode="auto">
              <a:xfrm>
                <a:off x="4272" y="230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4" name="Line 66"/>
              <p:cNvSpPr>
                <a:spLocks noChangeShapeType="1"/>
              </p:cNvSpPr>
              <p:nvPr/>
            </p:nvSpPr>
            <p:spPr bwMode="auto">
              <a:xfrm flipH="1">
                <a:off x="3408" y="2976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5" name="Line 67"/>
              <p:cNvSpPr>
                <a:spLocks noChangeShapeType="1"/>
              </p:cNvSpPr>
              <p:nvPr/>
            </p:nvSpPr>
            <p:spPr bwMode="auto">
              <a:xfrm>
                <a:off x="3696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6" name="Line 68"/>
              <p:cNvSpPr>
                <a:spLocks noChangeShapeType="1"/>
              </p:cNvSpPr>
              <p:nvPr/>
            </p:nvSpPr>
            <p:spPr bwMode="auto">
              <a:xfrm>
                <a:off x="3696" y="264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7" name="Line 69"/>
              <p:cNvSpPr>
                <a:spLocks noChangeShapeType="1"/>
              </p:cNvSpPr>
              <p:nvPr/>
            </p:nvSpPr>
            <p:spPr bwMode="auto">
              <a:xfrm>
                <a:off x="3840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8" name="Line 70"/>
              <p:cNvSpPr>
                <a:spLocks noChangeShapeType="1"/>
              </p:cNvSpPr>
              <p:nvPr/>
            </p:nvSpPr>
            <p:spPr bwMode="auto">
              <a:xfrm>
                <a:off x="4128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aphicFrame>
            <p:nvGraphicFramePr>
              <p:cNvPr id="1028" name="Object 71"/>
              <p:cNvGraphicFramePr>
                <a:graphicFrameLocks noChangeAspect="1"/>
              </p:cNvGraphicFramePr>
              <p:nvPr/>
            </p:nvGraphicFramePr>
            <p:xfrm>
              <a:off x="3072" y="2637"/>
              <a:ext cx="336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84" name="CorelDRAW" r:id="rId3" imgW="1595520" imgH="1595520" progId="CorelDRAW.Graphic.9">
                      <p:embed/>
                    </p:oleObj>
                  </mc:Choice>
                  <mc:Fallback>
                    <p:oleObj name="CorelDRAW" r:id="rId3" imgW="1595520" imgH="1595520" progId="CorelDRAW.Graphic.9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" y="2637"/>
                            <a:ext cx="336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49" name="Oval 72"/>
              <p:cNvSpPr>
                <a:spLocks noChangeArrowheads="1"/>
              </p:cNvSpPr>
              <p:nvPr/>
            </p:nvSpPr>
            <p:spPr bwMode="auto">
              <a:xfrm>
                <a:off x="3102" y="2382"/>
                <a:ext cx="576" cy="57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150" name="Line 73"/>
              <p:cNvSpPr>
                <a:spLocks noChangeShapeType="1"/>
              </p:cNvSpPr>
              <p:nvPr/>
            </p:nvSpPr>
            <p:spPr bwMode="auto">
              <a:xfrm>
                <a:off x="3072" y="24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1" name="Text Box 74"/>
              <p:cNvSpPr txBox="1">
                <a:spLocks noChangeArrowheads="1"/>
              </p:cNvSpPr>
              <p:nvPr/>
            </p:nvSpPr>
            <p:spPr bwMode="auto">
              <a:xfrm>
                <a:off x="2736" y="1680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FV</a:t>
                </a:r>
              </a:p>
            </p:txBody>
          </p:sp>
          <p:sp>
            <p:nvSpPr>
              <p:cNvPr id="1152" name="Text Box 75"/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TV</a:t>
                </a:r>
              </a:p>
            </p:txBody>
          </p:sp>
          <p:grpSp>
            <p:nvGrpSpPr>
              <p:cNvPr id="1153" name="Group 76"/>
              <p:cNvGrpSpPr>
                <a:grpSpLocks/>
              </p:cNvGrpSpPr>
              <p:nvPr/>
            </p:nvGrpSpPr>
            <p:grpSpPr bwMode="auto">
              <a:xfrm>
                <a:off x="2544" y="1920"/>
                <a:ext cx="2261" cy="192"/>
                <a:chOff x="2544" y="1920"/>
                <a:chExt cx="2261" cy="192"/>
              </a:xfrm>
            </p:grpSpPr>
            <p:sp>
              <p:nvSpPr>
                <p:cNvPr id="1162" name="Line 77"/>
                <p:cNvSpPr>
                  <a:spLocks noChangeShapeType="1"/>
                </p:cNvSpPr>
                <p:nvPr/>
              </p:nvSpPr>
              <p:spPr bwMode="auto">
                <a:xfrm>
                  <a:off x="2688" y="2064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3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544" y="192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1164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608" y="1920"/>
                  <a:ext cx="19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>
                      <a:latin typeface="Times New Roman" pitchFamily="18" charset="0"/>
                    </a:rPr>
                    <a:t>Y</a:t>
                  </a:r>
                </a:p>
              </p:txBody>
            </p:sp>
          </p:grpSp>
          <p:sp>
            <p:nvSpPr>
              <p:cNvPr id="1154" name="Line 80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Oval 81"/>
              <p:cNvSpPr>
                <a:spLocks noChangeArrowheads="1"/>
              </p:cNvSpPr>
              <p:nvPr/>
            </p:nvSpPr>
            <p:spPr bwMode="auto">
              <a:xfrm>
                <a:off x="3300" y="2586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grpSp>
            <p:nvGrpSpPr>
              <p:cNvPr id="1156" name="Group 82"/>
              <p:cNvGrpSpPr>
                <a:grpSpLocks/>
              </p:cNvGrpSpPr>
              <p:nvPr/>
            </p:nvGrpSpPr>
            <p:grpSpPr bwMode="auto">
              <a:xfrm>
                <a:off x="3324" y="2610"/>
                <a:ext cx="144" cy="144"/>
                <a:chOff x="1848" y="2496"/>
                <a:chExt cx="144" cy="144"/>
              </a:xfrm>
            </p:grpSpPr>
            <p:sp>
              <p:nvSpPr>
                <p:cNvPr id="1160" name="Line 83"/>
                <p:cNvSpPr>
                  <a:spLocks noChangeShapeType="1"/>
                </p:cNvSpPr>
                <p:nvPr/>
              </p:nvSpPr>
              <p:spPr bwMode="auto">
                <a:xfrm>
                  <a:off x="1920" y="2496"/>
                  <a:ext cx="0" cy="144"/>
                </a:xfrm>
                <a:prstGeom prst="line">
                  <a:avLst/>
                </a:prstGeom>
                <a:noFill/>
                <a:ln w="31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1" name="Line 84"/>
                <p:cNvSpPr>
                  <a:spLocks noChangeShapeType="1"/>
                </p:cNvSpPr>
                <p:nvPr/>
              </p:nvSpPr>
              <p:spPr bwMode="auto">
                <a:xfrm>
                  <a:off x="1848" y="2562"/>
                  <a:ext cx="144" cy="0"/>
                </a:xfrm>
                <a:prstGeom prst="line">
                  <a:avLst/>
                </a:prstGeom>
                <a:noFill/>
                <a:ln w="31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57" name="Group 85"/>
              <p:cNvGrpSpPr>
                <a:grpSpLocks/>
              </p:cNvGrpSpPr>
              <p:nvPr/>
            </p:nvGrpSpPr>
            <p:grpSpPr bwMode="auto">
              <a:xfrm>
                <a:off x="3912" y="1470"/>
                <a:ext cx="144" cy="144"/>
                <a:chOff x="1848" y="2496"/>
                <a:chExt cx="144" cy="144"/>
              </a:xfrm>
            </p:grpSpPr>
            <p:sp>
              <p:nvSpPr>
                <p:cNvPr id="1158" name="Line 86"/>
                <p:cNvSpPr>
                  <a:spLocks noChangeShapeType="1"/>
                </p:cNvSpPr>
                <p:nvPr/>
              </p:nvSpPr>
              <p:spPr bwMode="auto">
                <a:xfrm>
                  <a:off x="1920" y="2496"/>
                  <a:ext cx="0" cy="144"/>
                </a:xfrm>
                <a:prstGeom prst="line">
                  <a:avLst/>
                </a:prstGeom>
                <a:noFill/>
                <a:ln w="31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59" name="Line 87"/>
                <p:cNvSpPr>
                  <a:spLocks noChangeShapeType="1"/>
                </p:cNvSpPr>
                <p:nvPr/>
              </p:nvSpPr>
              <p:spPr bwMode="auto">
                <a:xfrm>
                  <a:off x="1848" y="2562"/>
                  <a:ext cx="144" cy="0"/>
                </a:xfrm>
                <a:prstGeom prst="line">
                  <a:avLst/>
                </a:prstGeom>
                <a:noFill/>
                <a:ln w="31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091" name="Text Box 88"/>
            <p:cNvSpPr txBox="1">
              <a:spLocks noChangeArrowheads="1"/>
            </p:cNvSpPr>
            <p:nvPr/>
          </p:nvSpPr>
          <p:spPr bwMode="auto">
            <a:xfrm>
              <a:off x="496" y="1864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  <p:sp>
          <p:nvSpPr>
            <p:cNvPr id="1092" name="Line 89"/>
            <p:cNvSpPr>
              <a:spLocks noChangeShapeType="1"/>
            </p:cNvSpPr>
            <p:nvPr/>
          </p:nvSpPr>
          <p:spPr bwMode="auto">
            <a:xfrm>
              <a:off x="1968" y="15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3" name="Line 90"/>
            <p:cNvSpPr>
              <a:spLocks noChangeShapeType="1"/>
            </p:cNvSpPr>
            <p:nvPr/>
          </p:nvSpPr>
          <p:spPr bwMode="auto">
            <a:xfrm>
              <a:off x="1968" y="18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4" name="Line 91"/>
            <p:cNvSpPr>
              <a:spLocks noChangeShapeType="1"/>
            </p:cNvSpPr>
            <p:nvPr/>
          </p:nvSpPr>
          <p:spPr bwMode="auto">
            <a:xfrm>
              <a:off x="1968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" name="Line 92"/>
            <p:cNvSpPr>
              <a:spLocks noChangeShapeType="1"/>
            </p:cNvSpPr>
            <p:nvPr/>
          </p:nvSpPr>
          <p:spPr bwMode="auto">
            <a:xfrm>
              <a:off x="1968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" name="Line 93"/>
            <p:cNvSpPr>
              <a:spLocks noChangeShapeType="1"/>
            </p:cNvSpPr>
            <p:nvPr/>
          </p:nvSpPr>
          <p:spPr bwMode="auto">
            <a:xfrm>
              <a:off x="1968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7" name="Line 94"/>
            <p:cNvSpPr>
              <a:spLocks noChangeShapeType="1"/>
            </p:cNvSpPr>
            <p:nvPr/>
          </p:nvSpPr>
          <p:spPr bwMode="auto">
            <a:xfrm>
              <a:off x="336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8" name="Line 95"/>
            <p:cNvSpPr>
              <a:spLocks noChangeShapeType="1"/>
            </p:cNvSpPr>
            <p:nvPr/>
          </p:nvSpPr>
          <p:spPr bwMode="auto">
            <a:xfrm>
              <a:off x="336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Line 96"/>
            <p:cNvSpPr>
              <a:spLocks noChangeShapeType="1"/>
            </p:cNvSpPr>
            <p:nvPr/>
          </p:nvSpPr>
          <p:spPr bwMode="auto">
            <a:xfrm>
              <a:off x="67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Line 97"/>
            <p:cNvSpPr>
              <a:spLocks noChangeShapeType="1"/>
            </p:cNvSpPr>
            <p:nvPr/>
          </p:nvSpPr>
          <p:spPr bwMode="auto">
            <a:xfrm>
              <a:off x="1296" y="26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1" name="Line 98"/>
            <p:cNvSpPr>
              <a:spLocks noChangeShapeType="1"/>
            </p:cNvSpPr>
            <p:nvPr/>
          </p:nvSpPr>
          <p:spPr bwMode="auto">
            <a:xfrm>
              <a:off x="1440" y="26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2" name="Line 99"/>
            <p:cNvSpPr>
              <a:spLocks noChangeShapeType="1"/>
            </p:cNvSpPr>
            <p:nvPr/>
          </p:nvSpPr>
          <p:spPr bwMode="auto">
            <a:xfrm>
              <a:off x="1728" y="26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3" name="Line 100"/>
            <p:cNvSpPr>
              <a:spLocks noChangeShapeType="1"/>
            </p:cNvSpPr>
            <p:nvPr/>
          </p:nvSpPr>
          <p:spPr bwMode="auto">
            <a:xfrm flipV="1">
              <a:off x="570" y="283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4" name="Line 101"/>
            <p:cNvSpPr>
              <a:spLocks noChangeShapeType="1"/>
            </p:cNvSpPr>
            <p:nvPr/>
          </p:nvSpPr>
          <p:spPr bwMode="auto">
            <a:xfrm flipH="1">
              <a:off x="768" y="264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5" name="Line 102"/>
            <p:cNvSpPr>
              <a:spLocks noChangeShapeType="1"/>
            </p:cNvSpPr>
            <p:nvPr/>
          </p:nvSpPr>
          <p:spPr bwMode="auto">
            <a:xfrm>
              <a:off x="336" y="29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6" name="Line 103"/>
            <p:cNvSpPr>
              <a:spLocks noChangeShapeType="1"/>
            </p:cNvSpPr>
            <p:nvPr/>
          </p:nvSpPr>
          <p:spPr bwMode="auto">
            <a:xfrm flipH="1" flipV="1">
              <a:off x="1056" y="2736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7" name="Line 104"/>
            <p:cNvSpPr>
              <a:spLocks noChangeShapeType="1"/>
            </p:cNvSpPr>
            <p:nvPr/>
          </p:nvSpPr>
          <p:spPr bwMode="auto">
            <a:xfrm>
              <a:off x="1200" y="30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8" name="Line 105"/>
            <p:cNvSpPr>
              <a:spLocks noChangeShapeType="1"/>
            </p:cNvSpPr>
            <p:nvPr/>
          </p:nvSpPr>
          <p:spPr bwMode="auto">
            <a:xfrm flipV="1">
              <a:off x="20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9" name="Line 106"/>
            <p:cNvSpPr>
              <a:spLocks noChangeShapeType="1"/>
            </p:cNvSpPr>
            <p:nvPr/>
          </p:nvSpPr>
          <p:spPr bwMode="auto">
            <a:xfrm>
              <a:off x="201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0" name="Line 107"/>
            <p:cNvSpPr>
              <a:spLocks noChangeShapeType="1"/>
            </p:cNvSpPr>
            <p:nvPr/>
          </p:nvSpPr>
          <p:spPr bwMode="auto">
            <a:xfrm flipV="1">
              <a:off x="2016" y="20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1" name="Line 108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2" name="Line 109"/>
            <p:cNvSpPr>
              <a:spLocks noChangeShapeType="1"/>
            </p:cNvSpPr>
            <p:nvPr/>
          </p:nvSpPr>
          <p:spPr bwMode="auto">
            <a:xfrm>
              <a:off x="2016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3" name="Line 110"/>
            <p:cNvSpPr>
              <a:spLocks noChangeShapeType="1"/>
            </p:cNvSpPr>
            <p:nvPr/>
          </p:nvSpPr>
          <p:spPr bwMode="auto">
            <a:xfrm flipV="1">
              <a:off x="2016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4" name="Line 111"/>
            <p:cNvSpPr>
              <a:spLocks noChangeShapeType="1"/>
            </p:cNvSpPr>
            <p:nvPr/>
          </p:nvSpPr>
          <p:spPr bwMode="auto">
            <a:xfrm>
              <a:off x="2016" y="27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5" name="Line 112"/>
            <p:cNvSpPr>
              <a:spLocks noChangeShapeType="1"/>
            </p:cNvSpPr>
            <p:nvPr/>
          </p:nvSpPr>
          <p:spPr bwMode="auto">
            <a:xfrm>
              <a:off x="1152" y="26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" name="Line 113"/>
            <p:cNvSpPr>
              <a:spLocks noChangeShapeType="1"/>
            </p:cNvSpPr>
            <p:nvPr/>
          </p:nvSpPr>
          <p:spPr bwMode="auto">
            <a:xfrm>
              <a:off x="384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7" name="Line 114"/>
            <p:cNvSpPr>
              <a:spLocks noChangeShapeType="1"/>
            </p:cNvSpPr>
            <p:nvPr/>
          </p:nvSpPr>
          <p:spPr bwMode="auto">
            <a:xfrm flipV="1">
              <a:off x="384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8" name="Line 115"/>
            <p:cNvSpPr>
              <a:spLocks noChangeShapeType="1"/>
            </p:cNvSpPr>
            <p:nvPr/>
          </p:nvSpPr>
          <p:spPr bwMode="auto">
            <a:xfrm flipV="1">
              <a:off x="1872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9" name="Line 116"/>
            <p:cNvSpPr>
              <a:spLocks noChangeShapeType="1"/>
            </p:cNvSpPr>
            <p:nvPr/>
          </p:nvSpPr>
          <p:spPr bwMode="auto">
            <a:xfrm flipH="1">
              <a:off x="672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0" name="Line 117"/>
            <p:cNvSpPr>
              <a:spLocks noChangeShapeType="1"/>
            </p:cNvSpPr>
            <p:nvPr/>
          </p:nvSpPr>
          <p:spPr bwMode="auto">
            <a:xfrm>
              <a:off x="1392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1" name="Text Box 118"/>
            <p:cNvSpPr txBox="1">
              <a:spLocks noChangeArrowheads="1"/>
            </p:cNvSpPr>
            <p:nvPr/>
          </p:nvSpPr>
          <p:spPr bwMode="auto">
            <a:xfrm>
              <a:off x="1904" y="161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122" name="Text Box 119"/>
            <p:cNvSpPr txBox="1">
              <a:spLocks noChangeArrowheads="1"/>
            </p:cNvSpPr>
            <p:nvPr/>
          </p:nvSpPr>
          <p:spPr bwMode="auto">
            <a:xfrm>
              <a:off x="1886" y="187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123" name="Text Box 120"/>
            <p:cNvSpPr txBox="1">
              <a:spLocks noChangeArrowheads="1"/>
            </p:cNvSpPr>
            <p:nvPr/>
          </p:nvSpPr>
          <p:spPr bwMode="auto">
            <a:xfrm>
              <a:off x="1858" y="233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124" name="Text Box 121"/>
            <p:cNvSpPr txBox="1">
              <a:spLocks noChangeArrowheads="1"/>
            </p:cNvSpPr>
            <p:nvPr/>
          </p:nvSpPr>
          <p:spPr bwMode="auto">
            <a:xfrm>
              <a:off x="1862" y="265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125" name="Text Box 122"/>
            <p:cNvSpPr txBox="1">
              <a:spLocks noChangeArrowheads="1"/>
            </p:cNvSpPr>
            <p:nvPr/>
          </p:nvSpPr>
          <p:spPr bwMode="auto">
            <a:xfrm>
              <a:off x="288" y="2844"/>
              <a:ext cx="30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 R</a:t>
              </a:r>
            </a:p>
          </p:txBody>
        </p:sp>
        <p:sp>
          <p:nvSpPr>
            <p:cNvPr id="1126" name="Text Box 123"/>
            <p:cNvSpPr txBox="1">
              <a:spLocks noChangeArrowheads="1"/>
            </p:cNvSpPr>
            <p:nvPr/>
          </p:nvSpPr>
          <p:spPr bwMode="auto">
            <a:xfrm>
              <a:off x="272" y="221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127" name="Text Box 124"/>
            <p:cNvSpPr txBox="1">
              <a:spLocks noChangeArrowheads="1"/>
            </p:cNvSpPr>
            <p:nvPr/>
          </p:nvSpPr>
          <p:spPr bwMode="auto">
            <a:xfrm>
              <a:off x="1070" y="2087"/>
              <a:ext cx="2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128" name="Text Box 125"/>
            <p:cNvSpPr txBox="1">
              <a:spLocks noChangeArrowheads="1"/>
            </p:cNvSpPr>
            <p:nvPr/>
          </p:nvSpPr>
          <p:spPr bwMode="auto">
            <a:xfrm>
              <a:off x="1688" y="259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129" name="Text Box 126"/>
            <p:cNvSpPr txBox="1">
              <a:spLocks noChangeArrowheads="1"/>
            </p:cNvSpPr>
            <p:nvPr/>
          </p:nvSpPr>
          <p:spPr bwMode="auto">
            <a:xfrm>
              <a:off x="1460" y="259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1130" name="Text Box 127"/>
            <p:cNvSpPr txBox="1">
              <a:spLocks noChangeArrowheads="1"/>
            </p:cNvSpPr>
            <p:nvPr/>
          </p:nvSpPr>
          <p:spPr bwMode="auto">
            <a:xfrm>
              <a:off x="1256" y="259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131" name="Text Box 128"/>
            <p:cNvSpPr txBox="1">
              <a:spLocks noChangeArrowheads="1"/>
            </p:cNvSpPr>
            <p:nvPr/>
          </p:nvSpPr>
          <p:spPr bwMode="auto">
            <a:xfrm>
              <a:off x="1126" y="2993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 D</a:t>
              </a:r>
            </a:p>
          </p:txBody>
        </p:sp>
      </p:grpSp>
      <p:grpSp>
        <p:nvGrpSpPr>
          <p:cNvPr id="1076" name="Group 129"/>
          <p:cNvGrpSpPr>
            <a:grpSpLocks/>
          </p:cNvGrpSpPr>
          <p:nvPr/>
        </p:nvGrpSpPr>
        <p:grpSpPr bwMode="auto">
          <a:xfrm>
            <a:off x="1676400" y="304800"/>
            <a:ext cx="6858000" cy="381000"/>
            <a:chOff x="1440" y="288"/>
            <a:chExt cx="4320" cy="240"/>
          </a:xfrm>
        </p:grpSpPr>
        <p:sp>
          <p:nvSpPr>
            <p:cNvPr id="1088" name="Rectangle 130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9" name="Text Box 131"/>
            <p:cNvSpPr txBox="1">
              <a:spLocks noChangeArrowheads="1"/>
            </p:cNvSpPr>
            <p:nvPr/>
          </p:nvSpPr>
          <p:spPr bwMode="auto">
            <a:xfrm>
              <a:off x="1584" y="288"/>
              <a:ext cx="37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  <p:grpSp>
        <p:nvGrpSpPr>
          <p:cNvPr id="1077" name="Group 132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1086" name="Oval 133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87" name="Text Box 134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1078" name="Oval 135"/>
          <p:cNvSpPr>
            <a:spLocks noChangeArrowheads="1"/>
          </p:cNvSpPr>
          <p:nvPr/>
        </p:nvSpPr>
        <p:spPr bwMode="auto">
          <a:xfrm>
            <a:off x="8558213" y="57150"/>
            <a:ext cx="457200" cy="4572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29</a:t>
            </a:r>
          </a:p>
        </p:txBody>
      </p:sp>
      <p:grpSp>
        <p:nvGrpSpPr>
          <p:cNvPr id="1079" name="Group 136"/>
          <p:cNvGrpSpPr>
            <a:grpSpLocks/>
          </p:cNvGrpSpPr>
          <p:nvPr/>
        </p:nvGrpSpPr>
        <p:grpSpPr bwMode="auto">
          <a:xfrm>
            <a:off x="7467600" y="46038"/>
            <a:ext cx="1096963" cy="182562"/>
            <a:chOff x="5050" y="0"/>
            <a:chExt cx="691" cy="115"/>
          </a:xfrm>
        </p:grpSpPr>
        <p:sp>
          <p:nvSpPr>
            <p:cNvPr id="1080" name="AutoShape 137">
              <a:hlinkClick r:id="rId5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0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1" name="AutoShape 13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0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2" name="AutoShape 13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0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3" name="AutoShape 14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0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4" name="AutoShape 14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0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1085" name="AutoShape 14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0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95020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628650" y="4770438"/>
            <a:ext cx="0" cy="4556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851" name="Group 52"/>
          <p:cNvGrpSpPr>
            <a:grpSpLocks/>
          </p:cNvGrpSpPr>
          <p:nvPr/>
        </p:nvGrpSpPr>
        <p:grpSpPr bwMode="auto">
          <a:xfrm>
            <a:off x="4705350" y="762000"/>
            <a:ext cx="3532188" cy="5367338"/>
            <a:chOff x="2964" y="480"/>
            <a:chExt cx="2225" cy="3381"/>
          </a:xfrm>
        </p:grpSpPr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3120" y="480"/>
              <a:ext cx="1939" cy="3264"/>
              <a:chOff x="3120" y="480"/>
              <a:chExt cx="1939" cy="3264"/>
            </a:xfrm>
          </p:grpSpPr>
          <p:grpSp>
            <p:nvGrpSpPr>
              <p:cNvPr id="34900" name="Group 54"/>
              <p:cNvGrpSpPr>
                <a:grpSpLocks/>
              </p:cNvGrpSpPr>
              <p:nvPr/>
            </p:nvGrpSpPr>
            <p:grpSpPr bwMode="auto">
              <a:xfrm>
                <a:off x="3120" y="480"/>
                <a:ext cx="1939" cy="3264"/>
                <a:chOff x="3120" y="480"/>
                <a:chExt cx="1939" cy="3264"/>
              </a:xfrm>
            </p:grpSpPr>
            <p:sp>
              <p:nvSpPr>
                <p:cNvPr id="34902" name="Rectangle 55"/>
                <p:cNvSpPr>
                  <a:spLocks noChangeArrowheads="1"/>
                </p:cNvSpPr>
                <p:nvPr/>
              </p:nvSpPr>
              <p:spPr bwMode="auto">
                <a:xfrm>
                  <a:off x="3732" y="990"/>
                  <a:ext cx="715" cy="10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34903" name="AutoShape 56"/>
                <p:cNvSpPr>
                  <a:spLocks noChangeArrowheads="1"/>
                </p:cNvSpPr>
                <p:nvPr/>
              </p:nvSpPr>
              <p:spPr bwMode="auto">
                <a:xfrm flipV="1">
                  <a:off x="3732" y="480"/>
                  <a:ext cx="715" cy="510"/>
                </a:xfrm>
                <a:custGeom>
                  <a:avLst/>
                  <a:gdLst>
                    <a:gd name="T0" fmla="*/ 626 w 21600"/>
                    <a:gd name="T1" fmla="*/ 255 h 21600"/>
                    <a:gd name="T2" fmla="*/ 357 w 21600"/>
                    <a:gd name="T3" fmla="*/ 510 h 21600"/>
                    <a:gd name="T4" fmla="*/ 89 w 21600"/>
                    <a:gd name="T5" fmla="*/ 255 h 21600"/>
                    <a:gd name="T6" fmla="*/ 35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1 w 21600"/>
                    <a:gd name="T13" fmla="*/ 4489 h 21600"/>
                    <a:gd name="T14" fmla="*/ 17099 w 21600"/>
                    <a:gd name="T15" fmla="*/ 1711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04" name="Rectangle 57"/>
                <p:cNvSpPr>
                  <a:spLocks noChangeArrowheads="1"/>
                </p:cNvSpPr>
                <p:nvPr/>
              </p:nvSpPr>
              <p:spPr bwMode="auto">
                <a:xfrm>
                  <a:off x="3975" y="1296"/>
                  <a:ext cx="204" cy="71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34905" name="Rectangle 58"/>
                <p:cNvSpPr>
                  <a:spLocks noChangeArrowheads="1"/>
                </p:cNvSpPr>
                <p:nvPr/>
              </p:nvSpPr>
              <p:spPr bwMode="auto">
                <a:xfrm>
                  <a:off x="3426" y="2010"/>
                  <a:ext cx="1327" cy="2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34906" name="Line 59"/>
                <p:cNvSpPr>
                  <a:spLocks noChangeShapeType="1"/>
                </p:cNvSpPr>
                <p:nvPr/>
              </p:nvSpPr>
              <p:spPr bwMode="auto">
                <a:xfrm>
                  <a:off x="3120" y="2214"/>
                  <a:ext cx="19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4907" name="Group 60"/>
                <p:cNvGrpSpPr>
                  <a:grpSpLocks/>
                </p:cNvGrpSpPr>
                <p:nvPr/>
              </p:nvGrpSpPr>
              <p:grpSpPr bwMode="auto">
                <a:xfrm>
                  <a:off x="3426" y="2418"/>
                  <a:ext cx="1327" cy="1326"/>
                  <a:chOff x="3696" y="2352"/>
                  <a:chExt cx="624" cy="624"/>
                </a:xfrm>
              </p:grpSpPr>
              <p:sp>
                <p:nvSpPr>
                  <p:cNvPr id="3491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352"/>
                    <a:ext cx="624" cy="624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4911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2496"/>
                    <a:ext cx="336" cy="33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34912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912" y="2568"/>
                    <a:ext cx="192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</p:grpSp>
            <p:sp>
              <p:nvSpPr>
                <p:cNvPr id="34908" name="Line 64"/>
                <p:cNvSpPr>
                  <a:spLocks noChangeShapeType="1"/>
                </p:cNvSpPr>
                <p:nvPr/>
              </p:nvSpPr>
              <p:spPr bwMode="auto">
                <a:xfrm>
                  <a:off x="4002" y="2736"/>
                  <a:ext cx="0" cy="6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909" name="Line 65"/>
                <p:cNvSpPr>
                  <a:spLocks noChangeShapeType="1"/>
                </p:cNvSpPr>
                <p:nvPr/>
              </p:nvSpPr>
              <p:spPr bwMode="auto">
                <a:xfrm>
                  <a:off x="4194" y="2736"/>
                  <a:ext cx="0" cy="6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901" name="Text Box 66"/>
              <p:cNvSpPr txBox="1">
                <a:spLocks noChangeArrowheads="1"/>
              </p:cNvSpPr>
              <p:nvPr/>
            </p:nvSpPr>
            <p:spPr bwMode="auto">
              <a:xfrm>
                <a:off x="3336" y="2192"/>
                <a:ext cx="22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Arial Black" pitchFamily="34" charset="0"/>
                  </a:rPr>
                  <a:t>O</a:t>
                </a:r>
              </a:p>
            </p:txBody>
          </p:sp>
        </p:grpSp>
        <p:sp>
          <p:nvSpPr>
            <p:cNvPr id="9" name="Line 67"/>
            <p:cNvSpPr>
              <a:spLocks noChangeShapeType="1"/>
            </p:cNvSpPr>
            <p:nvPr/>
          </p:nvSpPr>
          <p:spPr bwMode="auto">
            <a:xfrm flipV="1">
              <a:off x="3312" y="350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 flipH="1" flipV="1">
              <a:off x="4320" y="3360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8" name="Line 69"/>
            <p:cNvSpPr>
              <a:spLocks noChangeShapeType="1"/>
            </p:cNvSpPr>
            <p:nvPr/>
          </p:nvSpPr>
          <p:spPr bwMode="auto">
            <a:xfrm flipH="1">
              <a:off x="4272" y="2592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69" name="Line 70"/>
            <p:cNvSpPr>
              <a:spLocks noChangeShapeType="1"/>
            </p:cNvSpPr>
            <p:nvPr/>
          </p:nvSpPr>
          <p:spPr bwMode="auto">
            <a:xfrm>
              <a:off x="2984" y="3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0" name="Line 71"/>
            <p:cNvSpPr>
              <a:spLocks noChangeShapeType="1"/>
            </p:cNvSpPr>
            <p:nvPr/>
          </p:nvSpPr>
          <p:spPr bwMode="auto">
            <a:xfrm>
              <a:off x="4752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1" name="Line 72"/>
            <p:cNvSpPr>
              <a:spLocks noChangeShapeType="1"/>
            </p:cNvSpPr>
            <p:nvPr/>
          </p:nvSpPr>
          <p:spPr bwMode="auto">
            <a:xfrm>
              <a:off x="4656" y="38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2" name="Line 73"/>
            <p:cNvSpPr>
              <a:spLocks noChangeShapeType="1"/>
            </p:cNvSpPr>
            <p:nvPr/>
          </p:nvSpPr>
          <p:spPr bwMode="auto">
            <a:xfrm>
              <a:off x="4800" y="20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3" name="Line 74"/>
            <p:cNvSpPr>
              <a:spLocks noChangeShapeType="1"/>
            </p:cNvSpPr>
            <p:nvPr/>
          </p:nvSpPr>
          <p:spPr bwMode="auto">
            <a:xfrm>
              <a:off x="3360" y="1296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4" name="Line 75"/>
            <p:cNvSpPr>
              <a:spLocks noChangeShapeType="1"/>
            </p:cNvSpPr>
            <p:nvPr/>
          </p:nvSpPr>
          <p:spPr bwMode="auto">
            <a:xfrm>
              <a:off x="4704" y="10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5" name="Line 76"/>
            <p:cNvSpPr>
              <a:spLocks noChangeShapeType="1"/>
            </p:cNvSpPr>
            <p:nvPr/>
          </p:nvSpPr>
          <p:spPr bwMode="auto">
            <a:xfrm>
              <a:off x="4656" y="4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6" name="Line 77"/>
            <p:cNvSpPr>
              <a:spLocks noChangeShapeType="1"/>
            </p:cNvSpPr>
            <p:nvPr/>
          </p:nvSpPr>
          <p:spPr bwMode="auto">
            <a:xfrm flipV="1">
              <a:off x="4896" y="4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7" name="Line 78"/>
            <p:cNvSpPr>
              <a:spLocks noChangeShapeType="1"/>
            </p:cNvSpPr>
            <p:nvPr/>
          </p:nvSpPr>
          <p:spPr bwMode="auto">
            <a:xfrm>
              <a:off x="4896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8" name="Line 79"/>
            <p:cNvSpPr>
              <a:spLocks noChangeShapeType="1"/>
            </p:cNvSpPr>
            <p:nvPr/>
          </p:nvSpPr>
          <p:spPr bwMode="auto">
            <a:xfrm flipV="1">
              <a:off x="3552" y="1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79" name="Line 80"/>
            <p:cNvSpPr>
              <a:spLocks noChangeShapeType="1"/>
            </p:cNvSpPr>
            <p:nvPr/>
          </p:nvSpPr>
          <p:spPr bwMode="auto">
            <a:xfrm>
              <a:off x="3552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0" name="Line 81"/>
            <p:cNvSpPr>
              <a:spLocks noChangeShapeType="1"/>
            </p:cNvSpPr>
            <p:nvPr/>
          </p:nvSpPr>
          <p:spPr bwMode="auto">
            <a:xfrm flipV="1">
              <a:off x="4896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1" name="Line 82"/>
            <p:cNvSpPr>
              <a:spLocks noChangeShapeType="1"/>
            </p:cNvSpPr>
            <p:nvPr/>
          </p:nvSpPr>
          <p:spPr bwMode="auto">
            <a:xfrm>
              <a:off x="3840" y="14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2" name="Line 83"/>
            <p:cNvSpPr>
              <a:spLocks noChangeShapeType="1"/>
            </p:cNvSpPr>
            <p:nvPr/>
          </p:nvSpPr>
          <p:spPr bwMode="auto">
            <a:xfrm flipH="1">
              <a:off x="4176" y="14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3" name="Line 84"/>
            <p:cNvSpPr>
              <a:spLocks noChangeShapeType="1"/>
            </p:cNvSpPr>
            <p:nvPr/>
          </p:nvSpPr>
          <p:spPr bwMode="auto">
            <a:xfrm flipV="1">
              <a:off x="4896" y="10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4" name="Line 85"/>
            <p:cNvSpPr>
              <a:spLocks noChangeShapeType="1"/>
            </p:cNvSpPr>
            <p:nvPr/>
          </p:nvSpPr>
          <p:spPr bwMode="auto">
            <a:xfrm>
              <a:off x="4896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85" name="Text Box 86"/>
            <p:cNvSpPr txBox="1">
              <a:spLocks noChangeArrowheads="1"/>
            </p:cNvSpPr>
            <p:nvPr/>
          </p:nvSpPr>
          <p:spPr bwMode="auto">
            <a:xfrm>
              <a:off x="3974" y="141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4886" name="Text Box 87"/>
            <p:cNvSpPr txBox="1">
              <a:spLocks noChangeArrowheads="1"/>
            </p:cNvSpPr>
            <p:nvPr/>
          </p:nvSpPr>
          <p:spPr bwMode="auto">
            <a:xfrm>
              <a:off x="4790" y="663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4887" name="Text Box 88"/>
            <p:cNvSpPr txBox="1">
              <a:spLocks noChangeArrowheads="1"/>
            </p:cNvSpPr>
            <p:nvPr/>
          </p:nvSpPr>
          <p:spPr bwMode="auto">
            <a:xfrm>
              <a:off x="4774" y="141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34888" name="Text Box 89"/>
            <p:cNvSpPr txBox="1">
              <a:spLocks noChangeArrowheads="1"/>
            </p:cNvSpPr>
            <p:nvPr/>
          </p:nvSpPr>
          <p:spPr bwMode="auto">
            <a:xfrm>
              <a:off x="4782" y="203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4889" name="Text Box 90"/>
            <p:cNvSpPr txBox="1">
              <a:spLocks noChangeArrowheads="1"/>
            </p:cNvSpPr>
            <p:nvPr/>
          </p:nvSpPr>
          <p:spPr bwMode="auto">
            <a:xfrm>
              <a:off x="3454" y="155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4890" name="Text Box 91"/>
            <p:cNvSpPr txBox="1">
              <a:spLocks noChangeArrowheads="1"/>
            </p:cNvSpPr>
            <p:nvPr/>
          </p:nvSpPr>
          <p:spPr bwMode="auto">
            <a:xfrm>
              <a:off x="4728" y="2447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 D</a:t>
              </a:r>
            </a:p>
          </p:txBody>
        </p:sp>
        <p:sp>
          <p:nvSpPr>
            <p:cNvPr id="34891" name="Text Box 92"/>
            <p:cNvSpPr txBox="1">
              <a:spLocks noChangeArrowheads="1"/>
            </p:cNvSpPr>
            <p:nvPr/>
          </p:nvSpPr>
          <p:spPr bwMode="auto">
            <a:xfrm>
              <a:off x="4704" y="3688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 D</a:t>
              </a:r>
            </a:p>
          </p:txBody>
        </p:sp>
        <p:sp>
          <p:nvSpPr>
            <p:cNvPr id="34892" name="Text Box 93"/>
            <p:cNvSpPr txBox="1">
              <a:spLocks noChangeArrowheads="1"/>
            </p:cNvSpPr>
            <p:nvPr/>
          </p:nvSpPr>
          <p:spPr bwMode="auto">
            <a:xfrm>
              <a:off x="3024" y="3552"/>
              <a:ext cx="30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 D</a:t>
              </a:r>
            </a:p>
          </p:txBody>
        </p:sp>
        <p:sp>
          <p:nvSpPr>
            <p:cNvPr id="34893" name="Text Box 94"/>
            <p:cNvSpPr txBox="1">
              <a:spLocks noChangeArrowheads="1"/>
            </p:cNvSpPr>
            <p:nvPr/>
          </p:nvSpPr>
          <p:spPr bwMode="auto">
            <a:xfrm>
              <a:off x="3168" y="960"/>
              <a:ext cx="2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34894" name="Text Box 95"/>
            <p:cNvSpPr txBox="1">
              <a:spLocks noChangeArrowheads="1"/>
            </p:cNvSpPr>
            <p:nvPr/>
          </p:nvSpPr>
          <p:spPr bwMode="auto">
            <a:xfrm>
              <a:off x="3115" y="2976"/>
              <a:ext cx="2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TV</a:t>
              </a:r>
            </a:p>
          </p:txBody>
        </p:sp>
        <p:sp>
          <p:nvSpPr>
            <p:cNvPr id="34895" name="Text Box 96"/>
            <p:cNvSpPr txBox="1">
              <a:spLocks noChangeArrowheads="1"/>
            </p:cNvSpPr>
            <p:nvPr/>
          </p:nvSpPr>
          <p:spPr bwMode="auto">
            <a:xfrm>
              <a:off x="2964" y="2127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4896" name="Text Box 97"/>
            <p:cNvSpPr txBox="1">
              <a:spLocks noChangeArrowheads="1"/>
            </p:cNvSpPr>
            <p:nvPr/>
          </p:nvSpPr>
          <p:spPr bwMode="auto">
            <a:xfrm>
              <a:off x="5004" y="2119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34897" name="Line 98"/>
            <p:cNvSpPr>
              <a:spLocks noChangeShapeType="1"/>
            </p:cNvSpPr>
            <p:nvPr/>
          </p:nvSpPr>
          <p:spPr bwMode="auto">
            <a:xfrm flipV="1">
              <a:off x="4176" y="1344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8" name="Line 99"/>
            <p:cNvSpPr>
              <a:spLocks noChangeShapeType="1"/>
            </p:cNvSpPr>
            <p:nvPr/>
          </p:nvSpPr>
          <p:spPr bwMode="auto">
            <a:xfrm>
              <a:off x="4512" y="13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899" name="Text Box 100"/>
            <p:cNvSpPr txBox="1">
              <a:spLocks noChangeArrowheads="1"/>
            </p:cNvSpPr>
            <p:nvPr/>
          </p:nvSpPr>
          <p:spPr bwMode="auto">
            <a:xfrm>
              <a:off x="4455" y="1119"/>
              <a:ext cx="3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Times New Roman" pitchFamily="18" charset="0"/>
                </a:rPr>
                <a:t>RECT.</a:t>
              </a:r>
            </a:p>
            <a:p>
              <a:pPr algn="ctr" eaLnBrk="1" hangingPunct="1"/>
              <a:r>
                <a:rPr lang="en-US" sz="1000">
                  <a:latin typeface="Times New Roman" pitchFamily="18" charset="0"/>
                </a:rPr>
                <a:t>SLOT</a:t>
              </a:r>
            </a:p>
          </p:txBody>
        </p:sp>
      </p:grp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1905000" y="304800"/>
            <a:ext cx="61722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133600" y="304800"/>
            <a:ext cx="587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/>
              <a:t>F.V. &amp; T.V. of  an object are given. Draw it’s isometric view.</a:t>
            </a:r>
          </a:p>
        </p:txBody>
      </p:sp>
      <p:grpSp>
        <p:nvGrpSpPr>
          <p:cNvPr id="13" name="Group 103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14" name="Oval 104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5" name="Text Box 105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78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3352800"/>
            <a:ext cx="3581400" cy="1066800"/>
            <a:chOff x="2832" y="2694"/>
            <a:chExt cx="2256" cy="672"/>
          </a:xfrm>
        </p:grpSpPr>
        <p:sp>
          <p:nvSpPr>
            <p:cNvPr id="35954" name="Line 3"/>
            <p:cNvSpPr>
              <a:spLocks noChangeShapeType="1"/>
            </p:cNvSpPr>
            <p:nvPr/>
          </p:nvSpPr>
          <p:spPr bwMode="auto">
            <a:xfrm>
              <a:off x="3120" y="3366"/>
              <a:ext cx="17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55" name="Line 4"/>
            <p:cNvSpPr>
              <a:spLocks noChangeShapeType="1"/>
            </p:cNvSpPr>
            <p:nvPr/>
          </p:nvSpPr>
          <p:spPr bwMode="auto">
            <a:xfrm flipV="1">
              <a:off x="3936" y="2694"/>
              <a:ext cx="1152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956" name="Line 5"/>
            <p:cNvSpPr>
              <a:spLocks noChangeShapeType="1"/>
            </p:cNvSpPr>
            <p:nvPr/>
          </p:nvSpPr>
          <p:spPr bwMode="auto">
            <a:xfrm flipH="1" flipV="1">
              <a:off x="2832" y="2790"/>
              <a:ext cx="1104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7315200" y="1447800"/>
            <a:ext cx="336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>
                <a:latin typeface="Times New Roman" pitchFamily="18" charset="0"/>
              </a:rPr>
              <a:t>10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886200" y="1676400"/>
            <a:ext cx="4800600" cy="3668713"/>
            <a:chOff x="2448" y="1056"/>
            <a:chExt cx="3024" cy="2311"/>
          </a:xfrm>
        </p:grpSpPr>
        <p:grpSp>
          <p:nvGrpSpPr>
            <p:cNvPr id="35891" name="Group 40"/>
            <p:cNvGrpSpPr>
              <a:grpSpLocks/>
            </p:cNvGrpSpPr>
            <p:nvPr/>
          </p:nvGrpSpPr>
          <p:grpSpPr bwMode="auto">
            <a:xfrm>
              <a:off x="2448" y="1056"/>
              <a:ext cx="3024" cy="2020"/>
              <a:chOff x="2448" y="1056"/>
              <a:chExt cx="3024" cy="2020"/>
            </a:xfrm>
          </p:grpSpPr>
          <p:grpSp>
            <p:nvGrpSpPr>
              <p:cNvPr id="35894" name="Group 41"/>
              <p:cNvGrpSpPr>
                <a:grpSpLocks/>
              </p:cNvGrpSpPr>
              <p:nvPr/>
            </p:nvGrpSpPr>
            <p:grpSpPr bwMode="auto">
              <a:xfrm>
                <a:off x="2448" y="1584"/>
                <a:ext cx="2976" cy="1200"/>
                <a:chOff x="2448" y="1584"/>
                <a:chExt cx="2976" cy="1200"/>
              </a:xfrm>
            </p:grpSpPr>
            <p:sp>
              <p:nvSpPr>
                <p:cNvPr id="35939" name="Line 42"/>
                <p:cNvSpPr>
                  <a:spLocks noChangeShapeType="1"/>
                </p:cNvSpPr>
                <p:nvPr/>
              </p:nvSpPr>
              <p:spPr bwMode="auto">
                <a:xfrm>
                  <a:off x="2688" y="2064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0" name="Line 43"/>
                <p:cNvSpPr>
                  <a:spLocks noChangeShapeType="1"/>
                </p:cNvSpPr>
                <p:nvPr/>
              </p:nvSpPr>
              <p:spPr bwMode="auto">
                <a:xfrm>
                  <a:off x="2688" y="2064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1" name="Line 44"/>
                <p:cNvSpPr>
                  <a:spLocks noChangeShapeType="1"/>
                </p:cNvSpPr>
                <p:nvPr/>
              </p:nvSpPr>
              <p:spPr bwMode="auto">
                <a:xfrm>
                  <a:off x="2688" y="2784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320" y="158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3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744" y="158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4" name="Line 47"/>
                <p:cNvSpPr>
                  <a:spLocks noChangeShapeType="1"/>
                </p:cNvSpPr>
                <p:nvPr/>
              </p:nvSpPr>
              <p:spPr bwMode="auto">
                <a:xfrm>
                  <a:off x="3744" y="158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5" name="Line 48"/>
                <p:cNvSpPr>
                  <a:spLocks noChangeShapeType="1"/>
                </p:cNvSpPr>
                <p:nvPr/>
              </p:nvSpPr>
              <p:spPr bwMode="auto">
                <a:xfrm>
                  <a:off x="2688" y="2400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6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504" y="206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7" name="Rectangle 50"/>
                <p:cNvSpPr>
                  <a:spLocks noChangeArrowheads="1"/>
                </p:cNvSpPr>
                <p:nvPr/>
              </p:nvSpPr>
              <p:spPr bwMode="auto">
                <a:xfrm>
                  <a:off x="4464" y="2064"/>
                  <a:ext cx="720" cy="72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35948" name="Line 51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49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464" y="1584"/>
                  <a:ext cx="144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50" name="Line 53"/>
                <p:cNvSpPr>
                  <a:spLocks noChangeShapeType="1"/>
                </p:cNvSpPr>
                <p:nvPr/>
              </p:nvSpPr>
              <p:spPr bwMode="auto">
                <a:xfrm>
                  <a:off x="4848" y="1584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51" name="Line 54"/>
                <p:cNvSpPr>
                  <a:spLocks noChangeShapeType="1"/>
                </p:cNvSpPr>
                <p:nvPr/>
              </p:nvSpPr>
              <p:spPr bwMode="auto">
                <a:xfrm>
                  <a:off x="4608" y="2064"/>
                  <a:ext cx="24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52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4848" y="2064"/>
                  <a:ext cx="192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953" name="Line 56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29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488" y="2752"/>
                <a:ext cx="22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Arial Black" pitchFamily="34" charset="0"/>
                  </a:rPr>
                  <a:t>O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V="1">
                <a:off x="268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 flipV="1">
                <a:off x="3504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V="1">
                <a:off x="3744" y="12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 flipV="1">
                <a:off x="4320" y="12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0" name="Line 62"/>
              <p:cNvSpPr>
                <a:spLocks noChangeShapeType="1"/>
              </p:cNvSpPr>
              <p:nvPr/>
            </p:nvSpPr>
            <p:spPr bwMode="auto">
              <a:xfrm flipV="1">
                <a:off x="4848" y="13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1" name="Line 63"/>
              <p:cNvSpPr>
                <a:spLocks noChangeShapeType="1"/>
              </p:cNvSpPr>
              <p:nvPr/>
            </p:nvSpPr>
            <p:spPr bwMode="auto">
              <a:xfrm flipV="1">
                <a:off x="4608" y="13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2" name="Line 64"/>
              <p:cNvSpPr>
                <a:spLocks noChangeShapeType="1"/>
              </p:cNvSpPr>
              <p:nvPr/>
            </p:nvSpPr>
            <p:spPr bwMode="auto">
              <a:xfrm>
                <a:off x="5088" y="15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3" name="Line 65"/>
              <p:cNvSpPr>
                <a:spLocks noChangeShapeType="1"/>
              </p:cNvSpPr>
              <p:nvPr/>
            </p:nvSpPr>
            <p:spPr bwMode="auto">
              <a:xfrm>
                <a:off x="52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4" name="Line 66"/>
              <p:cNvSpPr>
                <a:spLocks noChangeShapeType="1"/>
              </p:cNvSpPr>
              <p:nvPr/>
            </p:nvSpPr>
            <p:spPr bwMode="auto">
              <a:xfrm>
                <a:off x="4944" y="244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5" name="Line 67"/>
              <p:cNvSpPr>
                <a:spLocks noChangeShapeType="1"/>
              </p:cNvSpPr>
              <p:nvPr/>
            </p:nvSpPr>
            <p:spPr bwMode="auto">
              <a:xfrm>
                <a:off x="4464" y="28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6" name="Line 68"/>
              <p:cNvSpPr>
                <a:spLocks noChangeShapeType="1"/>
              </p:cNvSpPr>
              <p:nvPr/>
            </p:nvSpPr>
            <p:spPr bwMode="auto">
              <a:xfrm>
                <a:off x="5184" y="288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7" name="Line 69"/>
              <p:cNvSpPr>
                <a:spLocks noChangeShapeType="1"/>
              </p:cNvSpPr>
              <p:nvPr/>
            </p:nvSpPr>
            <p:spPr bwMode="auto">
              <a:xfrm>
                <a:off x="4320" y="29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8" name="Line 70"/>
              <p:cNvSpPr>
                <a:spLocks noChangeShapeType="1"/>
              </p:cNvSpPr>
              <p:nvPr/>
            </p:nvSpPr>
            <p:spPr bwMode="auto">
              <a:xfrm>
                <a:off x="2688" y="28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09" name="Line 71"/>
              <p:cNvSpPr>
                <a:spLocks noChangeShapeType="1"/>
              </p:cNvSpPr>
              <p:nvPr/>
            </p:nvSpPr>
            <p:spPr bwMode="auto">
              <a:xfrm flipH="1">
                <a:off x="2688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0" name="Line 72"/>
              <p:cNvSpPr>
                <a:spLocks noChangeShapeType="1"/>
              </p:cNvSpPr>
              <p:nvPr/>
            </p:nvSpPr>
            <p:spPr bwMode="auto">
              <a:xfrm>
                <a:off x="3216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1" name="Line 73"/>
              <p:cNvSpPr>
                <a:spLocks noChangeShapeType="1"/>
              </p:cNvSpPr>
              <p:nvPr/>
            </p:nvSpPr>
            <p:spPr bwMode="auto">
              <a:xfrm flipH="1">
                <a:off x="374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2" name="Line 74"/>
              <p:cNvSpPr>
                <a:spLocks noChangeShapeType="1"/>
              </p:cNvSpPr>
              <p:nvPr/>
            </p:nvSpPr>
            <p:spPr bwMode="auto">
              <a:xfrm>
                <a:off x="4128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3" name="Line 75"/>
              <p:cNvSpPr>
                <a:spLocks noChangeShapeType="1"/>
              </p:cNvSpPr>
              <p:nvPr/>
            </p:nvSpPr>
            <p:spPr bwMode="auto">
              <a:xfrm>
                <a:off x="446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4" name="Line 76"/>
              <p:cNvSpPr>
                <a:spLocks noChangeShapeType="1"/>
              </p:cNvSpPr>
              <p:nvPr/>
            </p:nvSpPr>
            <p:spPr bwMode="auto">
              <a:xfrm flipH="1">
                <a:off x="4848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5" name="Line 77"/>
              <p:cNvSpPr>
                <a:spLocks noChangeShapeType="1"/>
              </p:cNvSpPr>
              <p:nvPr/>
            </p:nvSpPr>
            <p:spPr bwMode="auto">
              <a:xfrm flipH="1">
                <a:off x="2688" y="297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6" name="Line 78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7" name="Line 79"/>
              <p:cNvSpPr>
                <a:spLocks noChangeShapeType="1"/>
              </p:cNvSpPr>
              <p:nvPr/>
            </p:nvSpPr>
            <p:spPr bwMode="auto">
              <a:xfrm flipH="1">
                <a:off x="4464" y="297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8" name="Line 80"/>
              <p:cNvSpPr>
                <a:spLocks noChangeShapeType="1"/>
              </p:cNvSpPr>
              <p:nvPr/>
            </p:nvSpPr>
            <p:spPr bwMode="auto">
              <a:xfrm>
                <a:off x="4944" y="297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19" name="Line 81"/>
              <p:cNvSpPr>
                <a:spLocks noChangeShapeType="1"/>
              </p:cNvSpPr>
              <p:nvPr/>
            </p:nvSpPr>
            <p:spPr bwMode="auto">
              <a:xfrm flipV="1">
                <a:off x="5328" y="206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0" name="Line 82"/>
              <p:cNvSpPr>
                <a:spLocks noChangeShapeType="1"/>
              </p:cNvSpPr>
              <p:nvPr/>
            </p:nvSpPr>
            <p:spPr bwMode="auto">
              <a:xfrm>
                <a:off x="5328" y="23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1" name="Line 83"/>
              <p:cNvSpPr>
                <a:spLocks noChangeShapeType="1"/>
              </p:cNvSpPr>
              <p:nvPr/>
            </p:nvSpPr>
            <p:spPr bwMode="auto">
              <a:xfrm flipV="1">
                <a:off x="5328" y="244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2" name="Line 84"/>
              <p:cNvSpPr>
                <a:spLocks noChangeShapeType="1"/>
              </p:cNvSpPr>
              <p:nvPr/>
            </p:nvSpPr>
            <p:spPr bwMode="auto">
              <a:xfrm>
                <a:off x="5328" y="2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3" name="Line 85"/>
              <p:cNvSpPr>
                <a:spLocks noChangeShapeType="1"/>
              </p:cNvSpPr>
              <p:nvPr/>
            </p:nvSpPr>
            <p:spPr bwMode="auto">
              <a:xfrm flipV="1">
                <a:off x="5328" y="15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4" name="Line 86"/>
              <p:cNvSpPr>
                <a:spLocks noChangeShapeType="1"/>
              </p:cNvSpPr>
              <p:nvPr/>
            </p:nvSpPr>
            <p:spPr bwMode="auto">
              <a:xfrm>
                <a:off x="5328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5" name="Line 87"/>
              <p:cNvSpPr>
                <a:spLocks noChangeShapeType="1"/>
              </p:cNvSpPr>
              <p:nvPr/>
            </p:nvSpPr>
            <p:spPr bwMode="auto">
              <a:xfrm flipV="1">
                <a:off x="4464" y="12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26" name="Text Box 88"/>
              <p:cNvSpPr txBox="1">
                <a:spLocks noChangeArrowheads="1"/>
              </p:cNvSpPr>
              <p:nvPr/>
            </p:nvSpPr>
            <p:spPr bwMode="auto">
              <a:xfrm>
                <a:off x="3014" y="184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35927" name="Text Box 89"/>
              <p:cNvSpPr txBox="1">
                <a:spLocks noChangeArrowheads="1"/>
              </p:cNvSpPr>
              <p:nvPr/>
            </p:nvSpPr>
            <p:spPr bwMode="auto">
              <a:xfrm>
                <a:off x="3916" y="131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35928" name="Text Box 90"/>
              <p:cNvSpPr txBox="1">
                <a:spLocks noChangeArrowheads="1"/>
              </p:cNvSpPr>
              <p:nvPr/>
            </p:nvSpPr>
            <p:spPr bwMode="auto">
              <a:xfrm>
                <a:off x="4636" y="131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929" name="Text Box 91"/>
              <p:cNvSpPr txBox="1">
                <a:spLocks noChangeArrowheads="1"/>
              </p:cNvSpPr>
              <p:nvPr/>
            </p:nvSpPr>
            <p:spPr bwMode="auto">
              <a:xfrm>
                <a:off x="5222" y="171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35930" name="Text Box 92"/>
              <p:cNvSpPr txBox="1">
                <a:spLocks noChangeArrowheads="1"/>
              </p:cNvSpPr>
              <p:nvPr/>
            </p:nvSpPr>
            <p:spPr bwMode="auto">
              <a:xfrm>
                <a:off x="5222" y="2175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35931" name="Text Box 93"/>
              <p:cNvSpPr txBox="1">
                <a:spLocks noChangeArrowheads="1"/>
              </p:cNvSpPr>
              <p:nvPr/>
            </p:nvSpPr>
            <p:spPr bwMode="auto">
              <a:xfrm>
                <a:off x="5232" y="255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35932" name="Text Box 94"/>
              <p:cNvSpPr txBox="1">
                <a:spLocks noChangeArrowheads="1"/>
              </p:cNvSpPr>
              <p:nvPr/>
            </p:nvSpPr>
            <p:spPr bwMode="auto">
              <a:xfrm>
                <a:off x="4726" y="2903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35933" name="Text Box 95"/>
              <p:cNvSpPr txBox="1">
                <a:spLocks noChangeArrowheads="1"/>
              </p:cNvSpPr>
              <p:nvPr/>
            </p:nvSpPr>
            <p:spPr bwMode="auto">
              <a:xfrm>
                <a:off x="3446" y="2903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80</a:t>
                </a:r>
              </a:p>
            </p:txBody>
          </p:sp>
          <p:sp>
            <p:nvSpPr>
              <p:cNvPr id="35934" name="Text Box 96"/>
              <p:cNvSpPr txBox="1">
                <a:spLocks noChangeArrowheads="1"/>
              </p:cNvSpPr>
              <p:nvPr/>
            </p:nvSpPr>
            <p:spPr bwMode="auto">
              <a:xfrm>
                <a:off x="5006" y="188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5935" name="Line 97"/>
              <p:cNvSpPr>
                <a:spLocks noChangeShapeType="1"/>
              </p:cNvSpPr>
              <p:nvPr/>
            </p:nvSpPr>
            <p:spPr bwMode="auto">
              <a:xfrm>
                <a:off x="5040" y="189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36" name="Line 98"/>
              <p:cNvSpPr>
                <a:spLocks noChangeShapeType="1"/>
              </p:cNvSpPr>
              <p:nvPr/>
            </p:nvSpPr>
            <p:spPr bwMode="auto">
              <a:xfrm flipV="1">
                <a:off x="5184" y="188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37" name="Line 99"/>
              <p:cNvSpPr>
                <a:spLocks noChangeShapeType="1"/>
              </p:cNvSpPr>
              <p:nvPr/>
            </p:nvSpPr>
            <p:spPr bwMode="auto">
              <a:xfrm flipH="1">
                <a:off x="4560" y="1056"/>
                <a:ext cx="4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38" name="Line 100"/>
              <p:cNvSpPr>
                <a:spLocks noChangeShapeType="1"/>
              </p:cNvSpPr>
              <p:nvPr/>
            </p:nvSpPr>
            <p:spPr bwMode="auto">
              <a:xfrm>
                <a:off x="4608" y="105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892" name="Text Box 101"/>
            <p:cNvSpPr txBox="1">
              <a:spLocks noChangeArrowheads="1"/>
            </p:cNvSpPr>
            <p:nvPr/>
          </p:nvSpPr>
          <p:spPr bwMode="auto">
            <a:xfrm>
              <a:off x="3043" y="3155"/>
              <a:ext cx="3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F.V.</a:t>
              </a:r>
            </a:p>
          </p:txBody>
        </p:sp>
        <p:sp>
          <p:nvSpPr>
            <p:cNvPr id="35893" name="Text Box 102"/>
            <p:cNvSpPr txBox="1">
              <a:spLocks noChangeArrowheads="1"/>
            </p:cNvSpPr>
            <p:nvPr/>
          </p:nvSpPr>
          <p:spPr bwMode="auto">
            <a:xfrm>
              <a:off x="4724" y="3132"/>
              <a:ext cx="34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S.V.</a:t>
              </a:r>
            </a:p>
          </p:txBody>
        </p:sp>
      </p:grpSp>
      <p:grpSp>
        <p:nvGrpSpPr>
          <p:cNvPr id="5" name="Group 103"/>
          <p:cNvGrpSpPr>
            <a:grpSpLocks/>
          </p:cNvGrpSpPr>
          <p:nvPr/>
        </p:nvGrpSpPr>
        <p:grpSpPr bwMode="auto">
          <a:xfrm>
            <a:off x="1828800" y="381000"/>
            <a:ext cx="6629400" cy="381000"/>
            <a:chOff x="1440" y="288"/>
            <a:chExt cx="4320" cy="240"/>
          </a:xfrm>
        </p:grpSpPr>
        <p:sp>
          <p:nvSpPr>
            <p:cNvPr id="35889" name="Rectangle 104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5890" name="Text Box 105"/>
            <p:cNvSpPr txBox="1">
              <a:spLocks noChangeArrowheads="1"/>
            </p:cNvSpPr>
            <p:nvPr/>
          </p:nvSpPr>
          <p:spPr bwMode="auto">
            <a:xfrm>
              <a:off x="1584" y="288"/>
              <a:ext cx="39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Draw it’s isometric view.</a:t>
              </a:r>
            </a:p>
          </p:txBody>
        </p:sp>
      </p:grpSp>
      <p:grpSp>
        <p:nvGrpSpPr>
          <p:cNvPr id="35878" name="Group 106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35887" name="Oval 107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5888" name="Text Box 108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5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29" name="Group 45"/>
          <p:cNvGrpSpPr>
            <a:grpSpLocks/>
          </p:cNvGrpSpPr>
          <p:nvPr/>
        </p:nvGrpSpPr>
        <p:grpSpPr bwMode="auto">
          <a:xfrm>
            <a:off x="3200400" y="3276600"/>
            <a:ext cx="5588000" cy="2638425"/>
            <a:chOff x="2048" y="2322"/>
            <a:chExt cx="3520" cy="1662"/>
          </a:xfrm>
        </p:grpSpPr>
        <p:sp>
          <p:nvSpPr>
            <p:cNvPr id="37944" name="AutoShape 46"/>
            <p:cNvSpPr>
              <a:spLocks noChangeArrowheads="1"/>
            </p:cNvSpPr>
            <p:nvPr/>
          </p:nvSpPr>
          <p:spPr bwMode="auto">
            <a:xfrm>
              <a:off x="4512" y="2676"/>
              <a:ext cx="1056" cy="893"/>
            </a:xfrm>
            <a:prstGeom prst="hexagon">
              <a:avLst>
                <a:gd name="adj" fmla="val 29563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SG" sz="1200">
                <a:latin typeface="Times New Roman" pitchFamily="18" charset="0"/>
              </a:endParaRPr>
            </a:p>
          </p:txBody>
        </p:sp>
        <p:sp>
          <p:nvSpPr>
            <p:cNvPr id="37945" name="Rectangle 47"/>
            <p:cNvSpPr>
              <a:spLocks noChangeArrowheads="1"/>
            </p:cNvSpPr>
            <p:nvPr/>
          </p:nvSpPr>
          <p:spPr bwMode="auto">
            <a:xfrm>
              <a:off x="4512" y="3105"/>
              <a:ext cx="1056" cy="5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SG" sz="1200">
                <a:latin typeface="Times New Roman" pitchFamily="18" charset="0"/>
              </a:endParaRPr>
            </a:p>
          </p:txBody>
        </p:sp>
        <p:sp>
          <p:nvSpPr>
            <p:cNvPr id="37946" name="Line 48"/>
            <p:cNvSpPr>
              <a:spLocks noChangeShapeType="1"/>
            </p:cNvSpPr>
            <p:nvPr/>
          </p:nvSpPr>
          <p:spPr bwMode="auto">
            <a:xfrm>
              <a:off x="4633" y="3376"/>
              <a:ext cx="8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7" name="Line 49"/>
            <p:cNvSpPr>
              <a:spLocks noChangeShapeType="1"/>
            </p:cNvSpPr>
            <p:nvPr/>
          </p:nvSpPr>
          <p:spPr bwMode="auto">
            <a:xfrm flipH="1" flipV="1">
              <a:off x="4633" y="3376"/>
              <a:ext cx="15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8" name="Line 50"/>
            <p:cNvSpPr>
              <a:spLocks noChangeShapeType="1"/>
            </p:cNvSpPr>
            <p:nvPr/>
          </p:nvSpPr>
          <p:spPr bwMode="auto">
            <a:xfrm flipV="1">
              <a:off x="5296" y="3376"/>
              <a:ext cx="18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49" name="Oval 51"/>
            <p:cNvSpPr>
              <a:spLocks noChangeArrowheads="1"/>
            </p:cNvSpPr>
            <p:nvPr/>
          </p:nvSpPr>
          <p:spPr bwMode="auto">
            <a:xfrm>
              <a:off x="4791" y="3542"/>
              <a:ext cx="483" cy="30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0" name="Rectangle 52"/>
            <p:cNvSpPr>
              <a:spLocks noChangeArrowheads="1"/>
            </p:cNvSpPr>
            <p:nvPr/>
          </p:nvSpPr>
          <p:spPr bwMode="auto">
            <a:xfrm>
              <a:off x="4542" y="3082"/>
              <a:ext cx="996" cy="9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1" name="Line 53"/>
            <p:cNvSpPr>
              <a:spLocks noChangeShapeType="1"/>
            </p:cNvSpPr>
            <p:nvPr/>
          </p:nvSpPr>
          <p:spPr bwMode="auto">
            <a:xfrm>
              <a:off x="4512" y="3195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2" name="Rectangle 54"/>
            <p:cNvSpPr>
              <a:spLocks noChangeArrowheads="1"/>
            </p:cNvSpPr>
            <p:nvPr/>
          </p:nvSpPr>
          <p:spPr bwMode="auto">
            <a:xfrm>
              <a:off x="2400" y="3195"/>
              <a:ext cx="1931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3" name="Line 55"/>
            <p:cNvSpPr>
              <a:spLocks noChangeShapeType="1"/>
            </p:cNvSpPr>
            <p:nvPr/>
          </p:nvSpPr>
          <p:spPr bwMode="auto">
            <a:xfrm flipH="1">
              <a:off x="2408" y="3346"/>
              <a:ext cx="19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4" name="Rectangle 56"/>
            <p:cNvSpPr>
              <a:spLocks noChangeArrowheads="1"/>
            </p:cNvSpPr>
            <p:nvPr/>
          </p:nvSpPr>
          <p:spPr bwMode="auto">
            <a:xfrm>
              <a:off x="3252" y="2688"/>
              <a:ext cx="332" cy="5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5" name="Rectangle 57"/>
            <p:cNvSpPr>
              <a:spLocks noChangeArrowheads="1"/>
            </p:cNvSpPr>
            <p:nvPr/>
          </p:nvSpPr>
          <p:spPr bwMode="auto">
            <a:xfrm>
              <a:off x="3267" y="3105"/>
              <a:ext cx="302" cy="1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6" name="Line 58"/>
            <p:cNvSpPr>
              <a:spLocks noChangeShapeType="1"/>
            </p:cNvSpPr>
            <p:nvPr/>
          </p:nvSpPr>
          <p:spPr bwMode="auto">
            <a:xfrm>
              <a:off x="3245" y="2864"/>
              <a:ext cx="3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58" name="Rectangle 60"/>
            <p:cNvSpPr>
              <a:spLocks noChangeArrowheads="1"/>
            </p:cNvSpPr>
            <p:nvPr/>
          </p:nvSpPr>
          <p:spPr bwMode="auto">
            <a:xfrm>
              <a:off x="4867" y="2864"/>
              <a:ext cx="331" cy="3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59" name="Line 61"/>
            <p:cNvSpPr>
              <a:spLocks noChangeShapeType="1"/>
            </p:cNvSpPr>
            <p:nvPr/>
          </p:nvSpPr>
          <p:spPr bwMode="auto">
            <a:xfrm>
              <a:off x="3245" y="3105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0" name="Text Box 62"/>
            <p:cNvSpPr txBox="1">
              <a:spLocks noChangeArrowheads="1"/>
            </p:cNvSpPr>
            <p:nvPr/>
          </p:nvSpPr>
          <p:spPr bwMode="auto">
            <a:xfrm>
              <a:off x="2304" y="360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  <p:sp>
          <p:nvSpPr>
            <p:cNvPr id="37961" name="Line 63"/>
            <p:cNvSpPr>
              <a:spLocks noChangeShapeType="1"/>
            </p:cNvSpPr>
            <p:nvPr/>
          </p:nvSpPr>
          <p:spPr bwMode="auto">
            <a:xfrm>
              <a:off x="2400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2" name="Line 64"/>
            <p:cNvSpPr>
              <a:spLocks noChangeShapeType="1"/>
            </p:cNvSpPr>
            <p:nvPr/>
          </p:nvSpPr>
          <p:spPr bwMode="auto">
            <a:xfrm>
              <a:off x="4326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3" name="Line 65"/>
            <p:cNvSpPr>
              <a:spLocks noChangeShapeType="1"/>
            </p:cNvSpPr>
            <p:nvPr/>
          </p:nvSpPr>
          <p:spPr bwMode="auto">
            <a:xfrm flipV="1">
              <a:off x="3252" y="251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4" name="Line 66"/>
            <p:cNvSpPr>
              <a:spLocks noChangeShapeType="1"/>
            </p:cNvSpPr>
            <p:nvPr/>
          </p:nvSpPr>
          <p:spPr bwMode="auto">
            <a:xfrm flipV="1">
              <a:off x="3588" y="251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5" name="Line 67"/>
            <p:cNvSpPr>
              <a:spLocks noChangeShapeType="1"/>
            </p:cNvSpPr>
            <p:nvPr/>
          </p:nvSpPr>
          <p:spPr bwMode="auto">
            <a:xfrm flipV="1">
              <a:off x="4776" y="249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6" name="Line 68"/>
            <p:cNvSpPr>
              <a:spLocks noChangeShapeType="1"/>
            </p:cNvSpPr>
            <p:nvPr/>
          </p:nvSpPr>
          <p:spPr bwMode="auto">
            <a:xfrm flipV="1">
              <a:off x="5298" y="24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7" name="Line 69"/>
            <p:cNvSpPr>
              <a:spLocks noChangeShapeType="1"/>
            </p:cNvSpPr>
            <p:nvPr/>
          </p:nvSpPr>
          <p:spPr bwMode="auto">
            <a:xfrm>
              <a:off x="2124" y="319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8" name="Line 70"/>
            <p:cNvSpPr>
              <a:spLocks noChangeShapeType="1"/>
            </p:cNvSpPr>
            <p:nvPr/>
          </p:nvSpPr>
          <p:spPr bwMode="auto">
            <a:xfrm>
              <a:off x="2112" y="36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69" name="Line 71"/>
            <p:cNvSpPr>
              <a:spLocks noChangeShapeType="1"/>
            </p:cNvSpPr>
            <p:nvPr/>
          </p:nvSpPr>
          <p:spPr bwMode="auto">
            <a:xfrm>
              <a:off x="4512" y="37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0" name="Line 72"/>
            <p:cNvSpPr>
              <a:spLocks noChangeShapeType="1"/>
            </p:cNvSpPr>
            <p:nvPr/>
          </p:nvSpPr>
          <p:spPr bwMode="auto">
            <a:xfrm>
              <a:off x="4800" y="36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1" name="Line 73"/>
            <p:cNvSpPr>
              <a:spLocks noChangeShapeType="1"/>
            </p:cNvSpPr>
            <p:nvPr/>
          </p:nvSpPr>
          <p:spPr bwMode="auto">
            <a:xfrm>
              <a:off x="5280" y="36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2" name="Line 74"/>
            <p:cNvSpPr>
              <a:spLocks noChangeShapeType="1"/>
            </p:cNvSpPr>
            <p:nvPr/>
          </p:nvSpPr>
          <p:spPr bwMode="auto">
            <a:xfrm>
              <a:off x="5568" y="3750"/>
              <a:ext cx="0" cy="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3" name="Line 75"/>
            <p:cNvSpPr>
              <a:spLocks noChangeShapeType="1"/>
            </p:cNvSpPr>
            <p:nvPr/>
          </p:nvSpPr>
          <p:spPr bwMode="auto">
            <a:xfrm>
              <a:off x="4638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4" name="Line 76"/>
            <p:cNvSpPr>
              <a:spLocks noChangeShapeType="1"/>
            </p:cNvSpPr>
            <p:nvPr/>
          </p:nvSpPr>
          <p:spPr bwMode="auto">
            <a:xfrm>
              <a:off x="5472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5" name="Line 77"/>
            <p:cNvSpPr>
              <a:spLocks noChangeShapeType="1"/>
            </p:cNvSpPr>
            <p:nvPr/>
          </p:nvSpPr>
          <p:spPr bwMode="auto">
            <a:xfrm>
              <a:off x="2262" y="335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6" name="Line 78"/>
            <p:cNvSpPr>
              <a:spLocks noChangeShapeType="1"/>
            </p:cNvSpPr>
            <p:nvPr/>
          </p:nvSpPr>
          <p:spPr bwMode="auto">
            <a:xfrm>
              <a:off x="3706" y="26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7" name="Line 79"/>
            <p:cNvSpPr>
              <a:spLocks noChangeShapeType="1"/>
            </p:cNvSpPr>
            <p:nvPr/>
          </p:nvSpPr>
          <p:spPr bwMode="auto">
            <a:xfrm>
              <a:off x="3802" y="32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8" name="Line 80"/>
            <p:cNvSpPr>
              <a:spLocks noChangeShapeType="1"/>
            </p:cNvSpPr>
            <p:nvPr/>
          </p:nvSpPr>
          <p:spPr bwMode="auto">
            <a:xfrm>
              <a:off x="4866" y="27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79" name="Line 81"/>
            <p:cNvSpPr>
              <a:spLocks noChangeShapeType="1"/>
            </p:cNvSpPr>
            <p:nvPr/>
          </p:nvSpPr>
          <p:spPr bwMode="auto">
            <a:xfrm>
              <a:off x="5190" y="27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0" name="Line 82"/>
            <p:cNvSpPr>
              <a:spLocks noChangeShapeType="1"/>
            </p:cNvSpPr>
            <p:nvPr/>
          </p:nvSpPr>
          <p:spPr bwMode="auto">
            <a:xfrm>
              <a:off x="5232" y="286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1" name="Line 83"/>
            <p:cNvSpPr>
              <a:spLocks noChangeShapeType="1"/>
            </p:cNvSpPr>
            <p:nvPr/>
          </p:nvSpPr>
          <p:spPr bwMode="auto">
            <a:xfrm>
              <a:off x="3156" y="2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2" name="Line 84"/>
            <p:cNvSpPr>
              <a:spLocks noChangeShapeType="1"/>
            </p:cNvSpPr>
            <p:nvPr/>
          </p:nvSpPr>
          <p:spPr bwMode="auto">
            <a:xfrm flipH="1">
              <a:off x="3588" y="2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3" name="Line 85"/>
            <p:cNvSpPr>
              <a:spLocks noChangeShapeType="1"/>
            </p:cNvSpPr>
            <p:nvPr/>
          </p:nvSpPr>
          <p:spPr bwMode="auto">
            <a:xfrm>
              <a:off x="3850" y="300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4" name="Line 86"/>
            <p:cNvSpPr>
              <a:spLocks noChangeShapeType="1"/>
            </p:cNvSpPr>
            <p:nvPr/>
          </p:nvSpPr>
          <p:spPr bwMode="auto">
            <a:xfrm flipV="1">
              <a:off x="3850" y="26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5" name="Line 87"/>
            <p:cNvSpPr>
              <a:spLocks noChangeShapeType="1"/>
            </p:cNvSpPr>
            <p:nvPr/>
          </p:nvSpPr>
          <p:spPr bwMode="auto">
            <a:xfrm flipH="1">
              <a:off x="4776" y="25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6" name="Line 88"/>
            <p:cNvSpPr>
              <a:spLocks noChangeShapeType="1"/>
            </p:cNvSpPr>
            <p:nvPr/>
          </p:nvSpPr>
          <p:spPr bwMode="auto">
            <a:xfrm>
              <a:off x="5088" y="2544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7" name="Line 89"/>
            <p:cNvSpPr>
              <a:spLocks noChangeShapeType="1"/>
            </p:cNvSpPr>
            <p:nvPr/>
          </p:nvSpPr>
          <p:spPr bwMode="auto">
            <a:xfrm flipH="1">
              <a:off x="4656" y="33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8" name="Line 90"/>
            <p:cNvSpPr>
              <a:spLocks noChangeShapeType="1"/>
            </p:cNvSpPr>
            <p:nvPr/>
          </p:nvSpPr>
          <p:spPr bwMode="auto">
            <a:xfrm>
              <a:off x="5184" y="331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89" name="Line 91"/>
            <p:cNvSpPr>
              <a:spLocks noChangeShapeType="1"/>
            </p:cNvSpPr>
            <p:nvPr/>
          </p:nvSpPr>
          <p:spPr bwMode="auto">
            <a:xfrm flipH="1">
              <a:off x="4872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0" name="Line 92"/>
            <p:cNvSpPr>
              <a:spLocks noChangeShapeType="1"/>
            </p:cNvSpPr>
            <p:nvPr/>
          </p:nvSpPr>
          <p:spPr bwMode="auto">
            <a:xfrm>
              <a:off x="5094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1" name="Line 93"/>
            <p:cNvSpPr>
              <a:spLocks noChangeShapeType="1"/>
            </p:cNvSpPr>
            <p:nvPr/>
          </p:nvSpPr>
          <p:spPr bwMode="auto">
            <a:xfrm flipV="1">
              <a:off x="5280" y="285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2" name="Line 94"/>
            <p:cNvSpPr>
              <a:spLocks noChangeShapeType="1"/>
            </p:cNvSpPr>
            <p:nvPr/>
          </p:nvSpPr>
          <p:spPr bwMode="auto">
            <a:xfrm>
              <a:off x="5280" y="30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3" name="Line 95"/>
            <p:cNvSpPr>
              <a:spLocks noChangeShapeType="1"/>
            </p:cNvSpPr>
            <p:nvPr/>
          </p:nvSpPr>
          <p:spPr bwMode="auto">
            <a:xfrm flipH="1">
              <a:off x="4800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4" name="Line 96"/>
            <p:cNvSpPr>
              <a:spLocks noChangeShapeType="1"/>
            </p:cNvSpPr>
            <p:nvPr/>
          </p:nvSpPr>
          <p:spPr bwMode="auto">
            <a:xfrm>
              <a:off x="513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5" name="Line 97"/>
            <p:cNvSpPr>
              <a:spLocks noChangeShapeType="1"/>
            </p:cNvSpPr>
            <p:nvPr/>
          </p:nvSpPr>
          <p:spPr bwMode="auto">
            <a:xfrm flipH="1">
              <a:off x="4512" y="38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6" name="Line 98"/>
            <p:cNvSpPr>
              <a:spLocks noChangeShapeType="1"/>
            </p:cNvSpPr>
            <p:nvPr/>
          </p:nvSpPr>
          <p:spPr bwMode="auto">
            <a:xfrm>
              <a:off x="5184" y="38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7" name="Line 99"/>
            <p:cNvSpPr>
              <a:spLocks noChangeShapeType="1"/>
            </p:cNvSpPr>
            <p:nvPr/>
          </p:nvSpPr>
          <p:spPr bwMode="auto">
            <a:xfrm>
              <a:off x="2310" y="354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8" name="Line 100"/>
            <p:cNvSpPr>
              <a:spLocks noChangeShapeType="1"/>
            </p:cNvSpPr>
            <p:nvPr/>
          </p:nvSpPr>
          <p:spPr bwMode="auto">
            <a:xfrm flipV="1">
              <a:off x="2310" y="335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999" name="Line 101"/>
            <p:cNvSpPr>
              <a:spLocks noChangeShapeType="1"/>
            </p:cNvSpPr>
            <p:nvPr/>
          </p:nvSpPr>
          <p:spPr bwMode="auto">
            <a:xfrm flipV="1">
              <a:off x="2160" y="318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00" name="Line 102"/>
            <p:cNvSpPr>
              <a:spLocks noChangeShapeType="1"/>
            </p:cNvSpPr>
            <p:nvPr/>
          </p:nvSpPr>
          <p:spPr bwMode="auto">
            <a:xfrm>
              <a:off x="2160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01" name="Line 103"/>
            <p:cNvSpPr>
              <a:spLocks noChangeShapeType="1"/>
            </p:cNvSpPr>
            <p:nvPr/>
          </p:nvSpPr>
          <p:spPr bwMode="auto">
            <a:xfrm flipH="1">
              <a:off x="2400" y="388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02" name="Line 104"/>
            <p:cNvSpPr>
              <a:spLocks noChangeShapeType="1"/>
            </p:cNvSpPr>
            <p:nvPr/>
          </p:nvSpPr>
          <p:spPr bwMode="auto">
            <a:xfrm>
              <a:off x="3600" y="388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03" name="Text Box 105"/>
            <p:cNvSpPr txBox="1">
              <a:spLocks noChangeArrowheads="1"/>
            </p:cNvSpPr>
            <p:nvPr/>
          </p:nvSpPr>
          <p:spPr bwMode="auto">
            <a:xfrm>
              <a:off x="3322" y="2515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8004" name="Text Box 106"/>
            <p:cNvSpPr txBox="1">
              <a:spLocks noChangeArrowheads="1"/>
            </p:cNvSpPr>
            <p:nvPr/>
          </p:nvSpPr>
          <p:spPr bwMode="auto">
            <a:xfrm>
              <a:off x="2048" y="334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8005" name="Text Box 107"/>
            <p:cNvSpPr txBox="1">
              <a:spLocks noChangeArrowheads="1"/>
            </p:cNvSpPr>
            <p:nvPr/>
          </p:nvSpPr>
          <p:spPr bwMode="auto">
            <a:xfrm>
              <a:off x="2186" y="341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8006" name="Text Box 108"/>
            <p:cNvSpPr txBox="1">
              <a:spLocks noChangeArrowheads="1"/>
            </p:cNvSpPr>
            <p:nvPr/>
          </p:nvSpPr>
          <p:spPr bwMode="auto">
            <a:xfrm>
              <a:off x="4928" y="245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8007" name="Text Box 109"/>
            <p:cNvSpPr txBox="1">
              <a:spLocks noChangeArrowheads="1"/>
            </p:cNvSpPr>
            <p:nvPr/>
          </p:nvSpPr>
          <p:spPr bwMode="auto">
            <a:xfrm>
              <a:off x="4940" y="379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8008" name="Text Box 110"/>
            <p:cNvSpPr txBox="1">
              <a:spLocks noChangeArrowheads="1"/>
            </p:cNvSpPr>
            <p:nvPr/>
          </p:nvSpPr>
          <p:spPr bwMode="auto">
            <a:xfrm>
              <a:off x="4932" y="3666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8009" name="Text Box 111"/>
            <p:cNvSpPr txBox="1">
              <a:spLocks noChangeArrowheads="1"/>
            </p:cNvSpPr>
            <p:nvPr/>
          </p:nvSpPr>
          <p:spPr bwMode="auto">
            <a:xfrm>
              <a:off x="5172" y="2934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8010" name="Text Box 112"/>
            <p:cNvSpPr txBox="1">
              <a:spLocks noChangeArrowheads="1"/>
            </p:cNvSpPr>
            <p:nvPr/>
          </p:nvSpPr>
          <p:spPr bwMode="auto">
            <a:xfrm>
              <a:off x="4928" y="269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8011" name="Text Box 113"/>
            <p:cNvSpPr txBox="1">
              <a:spLocks noChangeArrowheads="1"/>
            </p:cNvSpPr>
            <p:nvPr/>
          </p:nvSpPr>
          <p:spPr bwMode="auto">
            <a:xfrm>
              <a:off x="3744" y="286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8012" name="Text Box 114"/>
            <p:cNvSpPr txBox="1">
              <a:spLocks noChangeArrowheads="1"/>
            </p:cNvSpPr>
            <p:nvPr/>
          </p:nvSpPr>
          <p:spPr bwMode="auto">
            <a:xfrm>
              <a:off x="3266" y="3797"/>
              <a:ext cx="2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38013" name="Text Box 115"/>
            <p:cNvSpPr txBox="1">
              <a:spLocks noChangeArrowheads="1"/>
            </p:cNvSpPr>
            <p:nvPr/>
          </p:nvSpPr>
          <p:spPr bwMode="auto">
            <a:xfrm>
              <a:off x="4944" y="3216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38014" name="Line 116"/>
            <p:cNvSpPr>
              <a:spLocks noChangeShapeType="1"/>
            </p:cNvSpPr>
            <p:nvPr/>
          </p:nvSpPr>
          <p:spPr bwMode="auto">
            <a:xfrm>
              <a:off x="4392" y="244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15" name="Line 117"/>
            <p:cNvSpPr>
              <a:spLocks noChangeShapeType="1"/>
            </p:cNvSpPr>
            <p:nvPr/>
          </p:nvSpPr>
          <p:spPr bwMode="auto">
            <a:xfrm>
              <a:off x="4416" y="24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016" name="Text Box 118"/>
            <p:cNvSpPr txBox="1">
              <a:spLocks noChangeArrowheads="1"/>
            </p:cNvSpPr>
            <p:nvPr/>
          </p:nvSpPr>
          <p:spPr bwMode="auto">
            <a:xfrm>
              <a:off x="4320" y="2322"/>
              <a:ext cx="5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000">
                  <a:latin typeface="Times New Roman" pitchFamily="18" charset="0"/>
                </a:rPr>
                <a:t>HEX PART</a:t>
              </a:r>
            </a:p>
          </p:txBody>
        </p:sp>
      </p:grpSp>
      <p:grpSp>
        <p:nvGrpSpPr>
          <p:cNvPr id="37930" name="Group 119"/>
          <p:cNvGrpSpPr>
            <a:grpSpLocks/>
          </p:cNvGrpSpPr>
          <p:nvPr/>
        </p:nvGrpSpPr>
        <p:grpSpPr bwMode="auto">
          <a:xfrm>
            <a:off x="4648200" y="381000"/>
            <a:ext cx="4038600" cy="685800"/>
            <a:chOff x="2688" y="240"/>
            <a:chExt cx="2544" cy="432"/>
          </a:xfrm>
        </p:grpSpPr>
        <p:sp>
          <p:nvSpPr>
            <p:cNvPr id="37942" name="Rectangle 120"/>
            <p:cNvSpPr>
              <a:spLocks noChangeArrowheads="1"/>
            </p:cNvSpPr>
            <p:nvPr/>
          </p:nvSpPr>
          <p:spPr bwMode="auto">
            <a:xfrm>
              <a:off x="2688" y="240"/>
              <a:ext cx="2544" cy="4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7943" name="Text Box 121"/>
            <p:cNvSpPr txBox="1">
              <a:spLocks noChangeArrowheads="1"/>
            </p:cNvSpPr>
            <p:nvPr/>
          </p:nvSpPr>
          <p:spPr bwMode="auto">
            <a:xfrm>
              <a:off x="2832" y="240"/>
              <a:ext cx="231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</a:t>
              </a:r>
            </a:p>
            <a:p>
              <a:pPr eaLnBrk="1" hangingPunct="1"/>
              <a:r>
                <a:rPr lang="en-US" sz="1600" b="1"/>
                <a:t>Draw it’s isometric view.</a:t>
              </a:r>
            </a:p>
          </p:txBody>
        </p:sp>
      </p:grpSp>
      <p:grpSp>
        <p:nvGrpSpPr>
          <p:cNvPr id="37931" name="Group 122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37940" name="Oval 123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7941" name="Text Box 124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23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Line 4"/>
          <p:cNvSpPr>
            <a:spLocks noChangeShapeType="1"/>
          </p:cNvSpPr>
          <p:nvPr/>
        </p:nvSpPr>
        <p:spPr bwMode="auto">
          <a:xfrm flipH="1">
            <a:off x="3981450" y="4684713"/>
            <a:ext cx="1341438" cy="355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27188" y="18065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0" lon="270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1017588" y="1944688"/>
            <a:ext cx="1384300" cy="35401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1017588" y="2959100"/>
            <a:ext cx="1354137" cy="3492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547688" y="2705100"/>
            <a:ext cx="1343025" cy="3429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547688" y="1685925"/>
            <a:ext cx="1358900" cy="3460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189288" y="28225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0" lon="420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2617788" y="2994025"/>
            <a:ext cx="1077912" cy="2825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2617788" y="4014788"/>
            <a:ext cx="1095375" cy="266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2224088" y="3670300"/>
            <a:ext cx="1466850" cy="393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2224088" y="2654300"/>
            <a:ext cx="1476375" cy="393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2757488" y="2916238"/>
            <a:ext cx="1689100" cy="4413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2770188" y="3941763"/>
            <a:ext cx="1679575" cy="431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4684713" y="40544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1080000" lon="462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4451350" y="3708400"/>
            <a:ext cx="1485900" cy="3905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>
            <a:off x="3975100" y="3816350"/>
            <a:ext cx="1223963" cy="3270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H="1">
            <a:off x="4789488" y="4362450"/>
            <a:ext cx="1033462" cy="2746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H="1">
            <a:off x="4264025" y="4464050"/>
            <a:ext cx="830263" cy="2190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H="1">
            <a:off x="4775200" y="5216525"/>
            <a:ext cx="1176338" cy="3127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0375" y="5316538"/>
            <a:ext cx="942975" cy="2571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0" name="Freeform 24"/>
          <p:cNvSpPr>
            <a:spLocks/>
          </p:cNvSpPr>
          <p:nvPr/>
        </p:nvSpPr>
        <p:spPr bwMode="auto">
          <a:xfrm>
            <a:off x="352425" y="1436688"/>
            <a:ext cx="4953000" cy="5178425"/>
          </a:xfrm>
          <a:custGeom>
            <a:avLst/>
            <a:gdLst>
              <a:gd name="T0" fmla="*/ 0 w 3120"/>
              <a:gd name="T1" fmla="*/ 0 h 3262"/>
              <a:gd name="T2" fmla="*/ 3120 w 3120"/>
              <a:gd name="T3" fmla="*/ 1766 h 3262"/>
              <a:gd name="T4" fmla="*/ 3112 w 3120"/>
              <a:gd name="T5" fmla="*/ 3262 h 3262"/>
              <a:gd name="T6" fmla="*/ 0 w 3120"/>
              <a:gd name="T7" fmla="*/ 1494 h 3262"/>
              <a:gd name="T8" fmla="*/ 0 w 3120"/>
              <a:gd name="T9" fmla="*/ 0 h 3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0"/>
              <a:gd name="T16" fmla="*/ 0 h 3262"/>
              <a:gd name="T17" fmla="*/ 3120 w 3120"/>
              <a:gd name="T18" fmla="*/ 3262 h 3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0" h="3262">
                <a:moveTo>
                  <a:pt x="0" y="0"/>
                </a:moveTo>
                <a:lnTo>
                  <a:pt x="3120" y="1766"/>
                </a:lnTo>
                <a:lnTo>
                  <a:pt x="3112" y="3262"/>
                </a:lnTo>
                <a:lnTo>
                  <a:pt x="0" y="1494"/>
                </a:lnTo>
                <a:lnTo>
                  <a:pt x="0" y="0"/>
                </a:lnTo>
                <a:close/>
              </a:path>
            </a:pathLst>
          </a:custGeom>
          <a:solidFill>
            <a:srgbClr val="00CC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2217738" y="3052763"/>
            <a:ext cx="560387" cy="31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2217738" y="3048000"/>
            <a:ext cx="0" cy="1022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2624138" y="3276600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>
            <a:off x="2771775" y="3352800"/>
            <a:ext cx="0" cy="1014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2217738" y="4064000"/>
            <a:ext cx="560387" cy="31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541338" y="2032000"/>
            <a:ext cx="48260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1023938" y="2298700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541338" y="3041650"/>
            <a:ext cx="48260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979863" y="4089400"/>
            <a:ext cx="804862" cy="1490663"/>
            <a:chOff x="2507" y="2576"/>
            <a:chExt cx="507" cy="939"/>
          </a:xfrm>
        </p:grpSpPr>
        <p:sp>
          <p:nvSpPr>
            <p:cNvPr id="25662" name="Line 34"/>
            <p:cNvSpPr>
              <a:spLocks noChangeShapeType="1"/>
            </p:cNvSpPr>
            <p:nvPr/>
          </p:nvSpPr>
          <p:spPr bwMode="auto">
            <a:xfrm flipV="1">
              <a:off x="3011" y="2919"/>
              <a:ext cx="1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3" name="Line 35"/>
            <p:cNvSpPr>
              <a:spLocks noChangeShapeType="1"/>
            </p:cNvSpPr>
            <p:nvPr/>
          </p:nvSpPr>
          <p:spPr bwMode="auto">
            <a:xfrm flipH="1">
              <a:off x="2689" y="2919"/>
              <a:ext cx="325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4" name="Line 36"/>
            <p:cNvSpPr>
              <a:spLocks noChangeShapeType="1"/>
            </p:cNvSpPr>
            <p:nvPr/>
          </p:nvSpPr>
          <p:spPr bwMode="auto">
            <a:xfrm flipH="1" flipV="1">
              <a:off x="2807" y="2579"/>
              <a:ext cx="201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5" name="Line 37"/>
            <p:cNvSpPr>
              <a:spLocks noChangeShapeType="1"/>
            </p:cNvSpPr>
            <p:nvPr/>
          </p:nvSpPr>
          <p:spPr bwMode="auto">
            <a:xfrm flipH="1">
              <a:off x="2514" y="2576"/>
              <a:ext cx="300" cy="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6" name="Line 38"/>
            <p:cNvSpPr>
              <a:spLocks noChangeShapeType="1"/>
            </p:cNvSpPr>
            <p:nvPr/>
          </p:nvSpPr>
          <p:spPr bwMode="auto">
            <a:xfrm>
              <a:off x="2514" y="2605"/>
              <a:ext cx="17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7" name="Line 39"/>
            <p:cNvSpPr>
              <a:spLocks noChangeShapeType="1"/>
            </p:cNvSpPr>
            <p:nvPr/>
          </p:nvSpPr>
          <p:spPr bwMode="auto">
            <a:xfrm flipV="1">
              <a:off x="2688" y="2953"/>
              <a:ext cx="1" cy="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8" name="Line 40"/>
            <p:cNvSpPr>
              <a:spLocks noChangeShapeType="1"/>
            </p:cNvSpPr>
            <p:nvPr/>
          </p:nvSpPr>
          <p:spPr bwMode="auto">
            <a:xfrm flipV="1">
              <a:off x="2510" y="2605"/>
              <a:ext cx="1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9" name="Line 41"/>
            <p:cNvSpPr>
              <a:spLocks noChangeShapeType="1"/>
            </p:cNvSpPr>
            <p:nvPr/>
          </p:nvSpPr>
          <p:spPr bwMode="auto">
            <a:xfrm flipH="1">
              <a:off x="2686" y="3482"/>
              <a:ext cx="327" cy="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0" name="Line 42"/>
            <p:cNvSpPr>
              <a:spLocks noChangeShapeType="1"/>
            </p:cNvSpPr>
            <p:nvPr/>
          </p:nvSpPr>
          <p:spPr bwMode="auto">
            <a:xfrm>
              <a:off x="2507" y="3174"/>
              <a:ext cx="183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275138" y="2295525"/>
            <a:ext cx="696912" cy="406400"/>
            <a:chOff x="592" y="3280"/>
            <a:chExt cx="1152" cy="672"/>
          </a:xfrm>
        </p:grpSpPr>
        <p:sp>
          <p:nvSpPr>
            <p:cNvPr id="25659" name="Arc 46"/>
            <p:cNvSpPr>
              <a:spLocks/>
            </p:cNvSpPr>
            <p:nvPr/>
          </p:nvSpPr>
          <p:spPr bwMode="auto">
            <a:xfrm>
              <a:off x="1168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60" name="Arc 47"/>
            <p:cNvSpPr>
              <a:spLocks/>
            </p:cNvSpPr>
            <p:nvPr/>
          </p:nvSpPr>
          <p:spPr bwMode="auto">
            <a:xfrm flipH="1">
              <a:off x="592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61" name="Arc 48"/>
            <p:cNvSpPr>
              <a:spLocks/>
            </p:cNvSpPr>
            <p:nvPr/>
          </p:nvSpPr>
          <p:spPr bwMode="auto">
            <a:xfrm flipV="1">
              <a:off x="1168" y="3616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75827" name="Arc 51"/>
          <p:cNvSpPr>
            <a:spLocks/>
          </p:cNvSpPr>
          <p:nvPr/>
        </p:nvSpPr>
        <p:spPr bwMode="auto">
          <a:xfrm rot="-3750441">
            <a:off x="5520531" y="3107532"/>
            <a:ext cx="347663" cy="203200"/>
          </a:xfrm>
          <a:custGeom>
            <a:avLst/>
            <a:gdLst>
              <a:gd name="T0" fmla="*/ 0 w 21600"/>
              <a:gd name="T1" fmla="*/ 0 h 21600"/>
              <a:gd name="T2" fmla="*/ 347663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28" name="Arc 52"/>
          <p:cNvSpPr>
            <a:spLocks/>
          </p:cNvSpPr>
          <p:nvPr/>
        </p:nvSpPr>
        <p:spPr bwMode="auto">
          <a:xfrm rot="17849559" flipH="1">
            <a:off x="5357813" y="3419475"/>
            <a:ext cx="349250" cy="203200"/>
          </a:xfrm>
          <a:custGeom>
            <a:avLst/>
            <a:gdLst>
              <a:gd name="T0" fmla="*/ 0 w 21600"/>
              <a:gd name="T1" fmla="*/ 0 h 21600"/>
              <a:gd name="T2" fmla="*/ 349250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29" name="Arc 53"/>
          <p:cNvSpPr>
            <a:spLocks/>
          </p:cNvSpPr>
          <p:nvPr/>
        </p:nvSpPr>
        <p:spPr bwMode="auto">
          <a:xfrm rot="17849559" flipV="1">
            <a:off x="5699919" y="3201194"/>
            <a:ext cx="347662" cy="203200"/>
          </a:xfrm>
          <a:custGeom>
            <a:avLst/>
            <a:gdLst>
              <a:gd name="T0" fmla="*/ 0 w 21600"/>
              <a:gd name="T1" fmla="*/ 0 h 21600"/>
              <a:gd name="T2" fmla="*/ 347662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 flipV="1">
            <a:off x="5360988" y="3241675"/>
            <a:ext cx="546100" cy="31591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>
            <a:off x="4624388" y="2092325"/>
            <a:ext cx="0" cy="7874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32" name="Rectangle 56"/>
          <p:cNvSpPr>
            <a:spLocks noChangeArrowheads="1"/>
          </p:cNvSpPr>
          <p:nvPr/>
        </p:nvSpPr>
        <p:spPr bwMode="auto">
          <a:xfrm>
            <a:off x="3602038" y="1393825"/>
            <a:ext cx="2047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dirty="0">
                <a:latin typeface="Arial" charset="0"/>
              </a:rPr>
              <a:t>Rotate </a:t>
            </a:r>
            <a:endParaRPr lang="en-US" sz="1800" dirty="0" smtClean="0">
              <a:latin typeface="Arial" charset="0"/>
            </a:endParaRPr>
          </a:p>
          <a:p>
            <a:r>
              <a:rPr lang="en-US" sz="1800" dirty="0" smtClean="0">
                <a:latin typeface="Arial" charset="0"/>
                <a:sym typeface="Symbol" pitchFamily="18" charset="2"/>
              </a:rPr>
              <a:t>about </a:t>
            </a:r>
            <a:r>
              <a:rPr lang="en-US" sz="1800" dirty="0">
                <a:latin typeface="Arial" charset="0"/>
                <a:sym typeface="Symbol" pitchFamily="18" charset="2"/>
              </a:rPr>
              <a:t>vertical axis</a:t>
            </a:r>
          </a:p>
        </p:txBody>
      </p:sp>
      <p:sp>
        <p:nvSpPr>
          <p:cNvPr id="75833" name="Rectangle 57"/>
          <p:cNvSpPr>
            <a:spLocks noChangeArrowheads="1"/>
          </p:cNvSpPr>
          <p:nvPr/>
        </p:nvSpPr>
        <p:spPr bwMode="auto">
          <a:xfrm>
            <a:off x="5211763" y="2438400"/>
            <a:ext cx="1446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latin typeface="Arial" charset="0"/>
              </a:rPr>
              <a:t>Tilt  </a:t>
            </a:r>
            <a:r>
              <a:rPr lang="en-US" sz="1800" dirty="0" smtClean="0">
                <a:latin typeface="Arial" charset="0"/>
              </a:rPr>
              <a:t>forward</a:t>
            </a:r>
            <a:endParaRPr lang="en-US" sz="1800" dirty="0">
              <a:latin typeface="Arial" charset="0"/>
            </a:endParaRPr>
          </a:p>
        </p:txBody>
      </p:sp>
      <p:sp>
        <p:nvSpPr>
          <p:cNvPr id="25640" name="Text Box 66"/>
          <p:cNvSpPr txBox="1">
            <a:spLocks noChangeArrowheads="1"/>
          </p:cNvSpPr>
          <p:nvPr/>
        </p:nvSpPr>
        <p:spPr bwMode="auto">
          <a:xfrm>
            <a:off x="1023938" y="163513"/>
            <a:ext cx="74977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rtl="0" eaLnBrk="1" hangingPunct="1"/>
            <a:r>
              <a:rPr lang="en-US" sz="4400" b="1" dirty="0" smtClean="0">
                <a:solidFill>
                  <a:srgbClr val="FF0000"/>
                </a:solidFill>
                <a:latin typeface="New time roman"/>
              </a:rPr>
              <a:t>Axonometric</a:t>
            </a:r>
            <a:r>
              <a:rPr lang="en-US" sz="4400" b="1" dirty="0">
                <a:solidFill>
                  <a:srgbClr val="FF0000"/>
                </a:solidFill>
                <a:latin typeface="New time roman"/>
                <a:cs typeface="Arial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ew time roman"/>
                <a:cs typeface="Arial" charset="0"/>
              </a:rPr>
              <a:t>Projection</a:t>
            </a:r>
            <a:endParaRPr lang="en-US" sz="4400" b="1" dirty="0">
              <a:solidFill>
                <a:srgbClr val="FF0000"/>
              </a:solidFill>
              <a:latin typeface="New time roman"/>
              <a:cs typeface="Arial" charset="0"/>
            </a:endParaRPr>
          </a:p>
        </p:txBody>
      </p:sp>
      <p:sp>
        <p:nvSpPr>
          <p:cNvPr id="75845" name="Line 69"/>
          <p:cNvSpPr>
            <a:spLocks noChangeShapeType="1"/>
          </p:cNvSpPr>
          <p:nvPr/>
        </p:nvSpPr>
        <p:spPr bwMode="auto">
          <a:xfrm>
            <a:off x="546100" y="2043113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869" name="Freeform 93"/>
          <p:cNvSpPr>
            <a:spLocks/>
          </p:cNvSpPr>
          <p:nvPr/>
        </p:nvSpPr>
        <p:spPr bwMode="auto">
          <a:xfrm>
            <a:off x="3556000" y="3238500"/>
            <a:ext cx="1460500" cy="3217863"/>
          </a:xfrm>
          <a:custGeom>
            <a:avLst/>
            <a:gdLst>
              <a:gd name="T0" fmla="*/ 0 w 920"/>
              <a:gd name="T1" fmla="*/ 0 h 2027"/>
              <a:gd name="T2" fmla="*/ 0 w 920"/>
              <a:gd name="T3" fmla="*/ 1496 h 2027"/>
              <a:gd name="T4" fmla="*/ 920 w 920"/>
              <a:gd name="T5" fmla="*/ 2027 h 2027"/>
              <a:gd name="T6" fmla="*/ 920 w 920"/>
              <a:gd name="T7" fmla="*/ 520 h 2027"/>
              <a:gd name="T8" fmla="*/ 0 w 920"/>
              <a:gd name="T9" fmla="*/ 0 h 2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0"/>
              <a:gd name="T16" fmla="*/ 0 h 2027"/>
              <a:gd name="T17" fmla="*/ 920 w 920"/>
              <a:gd name="T18" fmla="*/ 2027 h 20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0" h="2027">
                <a:moveTo>
                  <a:pt x="0" y="0"/>
                </a:moveTo>
                <a:lnTo>
                  <a:pt x="0" y="1496"/>
                </a:lnTo>
                <a:lnTo>
                  <a:pt x="920" y="2027"/>
                </a:lnTo>
                <a:lnTo>
                  <a:pt x="920" y="520"/>
                </a:lnTo>
                <a:lnTo>
                  <a:pt x="0" y="0"/>
                </a:lnTo>
                <a:close/>
              </a:path>
            </a:pathLst>
          </a:custGeom>
          <a:solidFill>
            <a:srgbClr val="00CC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3979863" y="4089400"/>
            <a:ext cx="804862" cy="1490663"/>
            <a:chOff x="2507" y="2576"/>
            <a:chExt cx="507" cy="939"/>
          </a:xfrm>
        </p:grpSpPr>
        <p:sp>
          <p:nvSpPr>
            <p:cNvPr id="25650" name="Line 97"/>
            <p:cNvSpPr>
              <a:spLocks noChangeShapeType="1"/>
            </p:cNvSpPr>
            <p:nvPr/>
          </p:nvSpPr>
          <p:spPr bwMode="auto">
            <a:xfrm flipV="1">
              <a:off x="3011" y="2919"/>
              <a:ext cx="1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1" name="Line 98"/>
            <p:cNvSpPr>
              <a:spLocks noChangeShapeType="1"/>
            </p:cNvSpPr>
            <p:nvPr/>
          </p:nvSpPr>
          <p:spPr bwMode="auto">
            <a:xfrm flipH="1">
              <a:off x="2689" y="2919"/>
              <a:ext cx="325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2" name="Line 99"/>
            <p:cNvSpPr>
              <a:spLocks noChangeShapeType="1"/>
            </p:cNvSpPr>
            <p:nvPr/>
          </p:nvSpPr>
          <p:spPr bwMode="auto">
            <a:xfrm flipH="1" flipV="1">
              <a:off x="2807" y="2579"/>
              <a:ext cx="201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3" name="Line 100"/>
            <p:cNvSpPr>
              <a:spLocks noChangeShapeType="1"/>
            </p:cNvSpPr>
            <p:nvPr/>
          </p:nvSpPr>
          <p:spPr bwMode="auto">
            <a:xfrm flipH="1">
              <a:off x="2514" y="2576"/>
              <a:ext cx="300" cy="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4" name="Line 101"/>
            <p:cNvSpPr>
              <a:spLocks noChangeShapeType="1"/>
            </p:cNvSpPr>
            <p:nvPr/>
          </p:nvSpPr>
          <p:spPr bwMode="auto">
            <a:xfrm>
              <a:off x="2514" y="2605"/>
              <a:ext cx="17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5" name="Line 102"/>
            <p:cNvSpPr>
              <a:spLocks noChangeShapeType="1"/>
            </p:cNvSpPr>
            <p:nvPr/>
          </p:nvSpPr>
          <p:spPr bwMode="auto">
            <a:xfrm flipV="1">
              <a:off x="2688" y="2953"/>
              <a:ext cx="1" cy="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6" name="Line 103"/>
            <p:cNvSpPr>
              <a:spLocks noChangeShapeType="1"/>
            </p:cNvSpPr>
            <p:nvPr/>
          </p:nvSpPr>
          <p:spPr bwMode="auto">
            <a:xfrm flipV="1">
              <a:off x="2510" y="2605"/>
              <a:ext cx="1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7" name="Line 104"/>
            <p:cNvSpPr>
              <a:spLocks noChangeShapeType="1"/>
            </p:cNvSpPr>
            <p:nvPr/>
          </p:nvSpPr>
          <p:spPr bwMode="auto">
            <a:xfrm flipH="1">
              <a:off x="2686" y="3482"/>
              <a:ext cx="327" cy="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8" name="Line 105"/>
            <p:cNvSpPr>
              <a:spLocks noChangeShapeType="1"/>
            </p:cNvSpPr>
            <p:nvPr/>
          </p:nvSpPr>
          <p:spPr bwMode="auto">
            <a:xfrm>
              <a:off x="2507" y="3174"/>
              <a:ext cx="183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12"/>
          <p:cNvGrpSpPr>
            <a:grpSpLocks/>
          </p:cNvGrpSpPr>
          <p:nvPr/>
        </p:nvGrpSpPr>
        <p:grpSpPr bwMode="auto">
          <a:xfrm>
            <a:off x="6350000" y="4064000"/>
            <a:ext cx="2171700" cy="2336800"/>
            <a:chOff x="4000" y="2560"/>
            <a:chExt cx="1368" cy="1472"/>
          </a:xfrm>
        </p:grpSpPr>
        <p:sp>
          <p:nvSpPr>
            <p:cNvPr id="25646" name="Rectangle 106"/>
            <p:cNvSpPr>
              <a:spLocks noChangeArrowheads="1"/>
            </p:cNvSpPr>
            <p:nvPr/>
          </p:nvSpPr>
          <p:spPr bwMode="auto">
            <a:xfrm>
              <a:off x="4000" y="2560"/>
              <a:ext cx="1368" cy="1472"/>
            </a:xfrm>
            <a:prstGeom prst="rect">
              <a:avLst/>
            </a:prstGeom>
            <a:solidFill>
              <a:srgbClr val="00CC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7" name="Freeform 75"/>
            <p:cNvSpPr>
              <a:spLocks/>
            </p:cNvSpPr>
            <p:nvPr/>
          </p:nvSpPr>
          <p:spPr bwMode="auto">
            <a:xfrm>
              <a:off x="4353" y="3042"/>
              <a:ext cx="342" cy="694"/>
            </a:xfrm>
            <a:custGeom>
              <a:avLst/>
              <a:gdLst>
                <a:gd name="T0" fmla="*/ 0 w 342"/>
                <a:gd name="T1" fmla="*/ 0 h 694"/>
                <a:gd name="T2" fmla="*/ 3 w 342"/>
                <a:gd name="T3" fmla="*/ 507 h 694"/>
                <a:gd name="T4" fmla="*/ 342 w 342"/>
                <a:gd name="T5" fmla="*/ 694 h 694"/>
                <a:gd name="T6" fmla="*/ 340 w 342"/>
                <a:gd name="T7" fmla="*/ 181 h 694"/>
                <a:gd name="T8" fmla="*/ 0 w 342"/>
                <a:gd name="T9" fmla="*/ 0 h 6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2"/>
                <a:gd name="T16" fmla="*/ 0 h 694"/>
                <a:gd name="T17" fmla="*/ 342 w 342"/>
                <a:gd name="T18" fmla="*/ 694 h 6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2" h="694">
                  <a:moveTo>
                    <a:pt x="0" y="0"/>
                  </a:moveTo>
                  <a:lnTo>
                    <a:pt x="3" y="507"/>
                  </a:lnTo>
                  <a:lnTo>
                    <a:pt x="342" y="694"/>
                  </a:lnTo>
                  <a:lnTo>
                    <a:pt x="340" y="181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8" name="Freeform 76"/>
            <p:cNvSpPr>
              <a:spLocks/>
            </p:cNvSpPr>
            <p:nvPr/>
          </p:nvSpPr>
          <p:spPr bwMode="auto">
            <a:xfrm>
              <a:off x="4691" y="3027"/>
              <a:ext cx="379" cy="705"/>
            </a:xfrm>
            <a:custGeom>
              <a:avLst/>
              <a:gdLst>
                <a:gd name="T0" fmla="*/ 379 w 379"/>
                <a:gd name="T1" fmla="*/ 501 h 705"/>
                <a:gd name="T2" fmla="*/ 0 w 379"/>
                <a:gd name="T3" fmla="*/ 705 h 705"/>
                <a:gd name="T4" fmla="*/ 0 w 379"/>
                <a:gd name="T5" fmla="*/ 199 h 705"/>
                <a:gd name="T6" fmla="*/ 373 w 379"/>
                <a:gd name="T7" fmla="*/ 0 h 705"/>
                <a:gd name="T8" fmla="*/ 379 w 379"/>
                <a:gd name="T9" fmla="*/ 501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"/>
                <a:gd name="T16" fmla="*/ 0 h 705"/>
                <a:gd name="T17" fmla="*/ 379 w 379"/>
                <a:gd name="T18" fmla="*/ 705 h 7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" h="705">
                  <a:moveTo>
                    <a:pt x="379" y="501"/>
                  </a:moveTo>
                  <a:lnTo>
                    <a:pt x="0" y="705"/>
                  </a:lnTo>
                  <a:lnTo>
                    <a:pt x="0" y="199"/>
                  </a:lnTo>
                  <a:lnTo>
                    <a:pt x="373" y="0"/>
                  </a:lnTo>
                  <a:lnTo>
                    <a:pt x="379" y="501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9" name="Freeform 77"/>
            <p:cNvSpPr>
              <a:spLocks/>
            </p:cNvSpPr>
            <p:nvPr/>
          </p:nvSpPr>
          <p:spPr bwMode="auto">
            <a:xfrm>
              <a:off x="4350" y="2829"/>
              <a:ext cx="711" cy="397"/>
            </a:xfrm>
            <a:custGeom>
              <a:avLst/>
              <a:gdLst>
                <a:gd name="T0" fmla="*/ 340 w 711"/>
                <a:gd name="T1" fmla="*/ 397 h 397"/>
                <a:gd name="T2" fmla="*/ 0 w 711"/>
                <a:gd name="T3" fmla="*/ 210 h 397"/>
                <a:gd name="T4" fmla="*/ 363 w 711"/>
                <a:gd name="T5" fmla="*/ 0 h 397"/>
                <a:gd name="T6" fmla="*/ 711 w 711"/>
                <a:gd name="T7" fmla="*/ 198 h 397"/>
                <a:gd name="T8" fmla="*/ 340 w 711"/>
                <a:gd name="T9" fmla="*/ 397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1"/>
                <a:gd name="T16" fmla="*/ 0 h 397"/>
                <a:gd name="T17" fmla="*/ 711 w 711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1" h="397">
                  <a:moveTo>
                    <a:pt x="340" y="397"/>
                  </a:moveTo>
                  <a:lnTo>
                    <a:pt x="0" y="210"/>
                  </a:lnTo>
                  <a:lnTo>
                    <a:pt x="363" y="0"/>
                  </a:lnTo>
                  <a:lnTo>
                    <a:pt x="711" y="198"/>
                  </a:lnTo>
                  <a:lnTo>
                    <a:pt x="340" y="397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75843" name="Text Box 67"/>
          <p:cNvSpPr txBox="1">
            <a:spLocks noChangeArrowheads="1"/>
          </p:cNvSpPr>
          <p:nvPr/>
        </p:nvSpPr>
        <p:spPr bwMode="auto">
          <a:xfrm>
            <a:off x="5942013" y="5997575"/>
            <a:ext cx="2960687" cy="6413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  <a:cs typeface="Arial" charset="0"/>
              </a:rPr>
              <a:t>All edges </a:t>
            </a:r>
            <a:r>
              <a:rPr lang="en-US" sz="2000" b="1" i="1" dirty="0">
                <a:solidFill>
                  <a:schemeClr val="accent2"/>
                </a:solidFill>
                <a:latin typeface="Arial" charset="0"/>
                <a:cs typeface="Arial" charset="0"/>
              </a:rPr>
              <a:t>foreshorten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About( --- </a:t>
            </a:r>
            <a:r>
              <a:rPr lang="en-US" sz="2000" dirty="0">
                <a:latin typeface="Arial" charset="0"/>
                <a:cs typeface="Arial" charset="0"/>
              </a:rPr>
              <a:t>)</a:t>
            </a:r>
            <a:r>
              <a:rPr lang="en-US" sz="2000" dirty="0" smtClean="0">
                <a:latin typeface="Arial" charset="0"/>
                <a:cs typeface="Arial" charset="0"/>
              </a:rPr>
              <a:t>time</a:t>
            </a:r>
            <a:r>
              <a:rPr lang="en-US" sz="2000" dirty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15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2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2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8611 -1.11111E-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38333 -2.96296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3000"/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5804" grpId="0" animBg="1"/>
      <p:bldP spid="75805" grpId="0" animBg="1"/>
      <p:bldP spid="75806" grpId="0" animBg="1"/>
      <p:bldP spid="75808" grpId="0" animBg="1"/>
      <p:bldP spid="75809" grpId="0" animBg="1"/>
      <p:bldP spid="75827" grpId="0" animBg="1"/>
      <p:bldP spid="75828" grpId="0" animBg="1"/>
      <p:bldP spid="75829" grpId="0" animBg="1"/>
      <p:bldP spid="75830" grpId="0" animBg="1"/>
      <p:bldP spid="75831" grpId="0" animBg="1"/>
      <p:bldP spid="75832" grpId="0"/>
      <p:bldP spid="75833" grpId="0"/>
      <p:bldP spid="75845" grpId="0" animBg="1"/>
      <p:bldP spid="75869" grpId="0" animBg="1"/>
      <p:bldP spid="75869" grpId="1" animBg="1"/>
      <p:bldP spid="75869" grpId="2" animBg="1"/>
      <p:bldP spid="7584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981200" y="3886200"/>
            <a:ext cx="281940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1981200" y="3543300"/>
            <a:ext cx="281940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469900" y="2527300"/>
            <a:ext cx="2819400" cy="1828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 flipV="1">
            <a:off x="3225800" y="2552700"/>
            <a:ext cx="1543050" cy="10001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114800" y="730250"/>
            <a:ext cx="4743450" cy="5594350"/>
            <a:chOff x="2740" y="336"/>
            <a:chExt cx="2988" cy="3524"/>
          </a:xfrm>
        </p:grpSpPr>
        <p:sp>
          <p:nvSpPr>
            <p:cNvPr id="38965" name="Line 43"/>
            <p:cNvSpPr>
              <a:spLocks noChangeShapeType="1"/>
            </p:cNvSpPr>
            <p:nvPr/>
          </p:nvSpPr>
          <p:spPr bwMode="auto">
            <a:xfrm>
              <a:off x="3360" y="130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66" name="Line 44"/>
            <p:cNvSpPr>
              <a:spLocks noChangeShapeType="1"/>
            </p:cNvSpPr>
            <p:nvPr/>
          </p:nvSpPr>
          <p:spPr bwMode="auto">
            <a:xfrm>
              <a:off x="3360" y="1308"/>
              <a:ext cx="20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67" name="Line 45"/>
            <p:cNvSpPr>
              <a:spLocks noChangeShapeType="1"/>
            </p:cNvSpPr>
            <p:nvPr/>
          </p:nvSpPr>
          <p:spPr bwMode="auto">
            <a:xfrm>
              <a:off x="5459" y="130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68" name="Line 46"/>
            <p:cNvSpPr>
              <a:spLocks noChangeShapeType="1"/>
            </p:cNvSpPr>
            <p:nvPr/>
          </p:nvSpPr>
          <p:spPr bwMode="auto">
            <a:xfrm flipH="1">
              <a:off x="3360" y="1562"/>
              <a:ext cx="20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69" name="Line 47"/>
            <p:cNvSpPr>
              <a:spLocks noChangeShapeType="1"/>
            </p:cNvSpPr>
            <p:nvPr/>
          </p:nvSpPr>
          <p:spPr bwMode="auto">
            <a:xfrm flipV="1">
              <a:off x="3678" y="672"/>
              <a:ext cx="509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0" name="Line 48"/>
            <p:cNvSpPr>
              <a:spLocks noChangeShapeType="1"/>
            </p:cNvSpPr>
            <p:nvPr/>
          </p:nvSpPr>
          <p:spPr bwMode="auto">
            <a:xfrm>
              <a:off x="4187" y="67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1" name="Line 49"/>
            <p:cNvSpPr>
              <a:spLocks noChangeShapeType="1"/>
            </p:cNvSpPr>
            <p:nvPr/>
          </p:nvSpPr>
          <p:spPr bwMode="auto">
            <a:xfrm>
              <a:off x="5459" y="672"/>
              <a:ext cx="0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2" name="Line 50"/>
            <p:cNvSpPr>
              <a:spLocks noChangeShapeType="1"/>
            </p:cNvSpPr>
            <p:nvPr/>
          </p:nvSpPr>
          <p:spPr bwMode="auto">
            <a:xfrm>
              <a:off x="4187" y="200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3" name="Line 51"/>
            <p:cNvSpPr>
              <a:spLocks noChangeShapeType="1"/>
            </p:cNvSpPr>
            <p:nvPr/>
          </p:nvSpPr>
          <p:spPr bwMode="auto">
            <a:xfrm>
              <a:off x="3996" y="130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4" name="Line 52"/>
            <p:cNvSpPr>
              <a:spLocks noChangeShapeType="1"/>
            </p:cNvSpPr>
            <p:nvPr/>
          </p:nvSpPr>
          <p:spPr bwMode="auto">
            <a:xfrm>
              <a:off x="4887" y="1308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5" name="Line 53"/>
            <p:cNvSpPr>
              <a:spLocks noChangeShapeType="1"/>
            </p:cNvSpPr>
            <p:nvPr/>
          </p:nvSpPr>
          <p:spPr bwMode="auto">
            <a:xfrm>
              <a:off x="3360" y="2008"/>
              <a:ext cx="20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6" name="Line 54"/>
            <p:cNvSpPr>
              <a:spLocks noChangeShapeType="1"/>
            </p:cNvSpPr>
            <p:nvPr/>
          </p:nvSpPr>
          <p:spPr bwMode="auto">
            <a:xfrm>
              <a:off x="3360" y="3216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7" name="Line 55"/>
            <p:cNvSpPr>
              <a:spLocks noChangeShapeType="1"/>
            </p:cNvSpPr>
            <p:nvPr/>
          </p:nvSpPr>
          <p:spPr bwMode="auto">
            <a:xfrm>
              <a:off x="3360" y="2008"/>
              <a:ext cx="0" cy="1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8" name="Line 56"/>
            <p:cNvSpPr>
              <a:spLocks noChangeShapeType="1"/>
            </p:cNvSpPr>
            <p:nvPr/>
          </p:nvSpPr>
          <p:spPr bwMode="auto">
            <a:xfrm>
              <a:off x="5459" y="2008"/>
              <a:ext cx="0" cy="1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79" name="Line 57"/>
            <p:cNvSpPr>
              <a:spLocks noChangeShapeType="1"/>
            </p:cNvSpPr>
            <p:nvPr/>
          </p:nvSpPr>
          <p:spPr bwMode="auto">
            <a:xfrm>
              <a:off x="3678" y="2008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0" name="Line 58"/>
            <p:cNvSpPr>
              <a:spLocks noChangeShapeType="1"/>
            </p:cNvSpPr>
            <p:nvPr/>
          </p:nvSpPr>
          <p:spPr bwMode="auto">
            <a:xfrm>
              <a:off x="3696" y="2326"/>
              <a:ext cx="1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1" name="Line 59"/>
            <p:cNvSpPr>
              <a:spLocks noChangeShapeType="1"/>
            </p:cNvSpPr>
            <p:nvPr/>
          </p:nvSpPr>
          <p:spPr bwMode="auto">
            <a:xfrm>
              <a:off x="3996" y="2962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2" name="Line 60"/>
            <p:cNvSpPr>
              <a:spLocks noChangeShapeType="1"/>
            </p:cNvSpPr>
            <p:nvPr/>
          </p:nvSpPr>
          <p:spPr bwMode="auto">
            <a:xfrm>
              <a:off x="4865" y="2962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3" name="Line 61"/>
            <p:cNvSpPr>
              <a:spLocks noChangeShapeType="1"/>
            </p:cNvSpPr>
            <p:nvPr/>
          </p:nvSpPr>
          <p:spPr bwMode="auto">
            <a:xfrm>
              <a:off x="3985" y="2972"/>
              <a:ext cx="9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4" name="Line 62"/>
            <p:cNvSpPr>
              <a:spLocks noChangeShapeType="1"/>
            </p:cNvSpPr>
            <p:nvPr/>
          </p:nvSpPr>
          <p:spPr bwMode="auto">
            <a:xfrm>
              <a:off x="4896" y="3216"/>
              <a:ext cx="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5" name="Text Box 63"/>
            <p:cNvSpPr txBox="1">
              <a:spLocks noChangeArrowheads="1"/>
            </p:cNvSpPr>
            <p:nvPr/>
          </p:nvSpPr>
          <p:spPr bwMode="auto">
            <a:xfrm>
              <a:off x="3216" y="1536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  <p:sp>
          <p:nvSpPr>
            <p:cNvPr id="38986" name="Line 64"/>
            <p:cNvSpPr>
              <a:spLocks noChangeShapeType="1"/>
            </p:cNvSpPr>
            <p:nvPr/>
          </p:nvSpPr>
          <p:spPr bwMode="auto">
            <a:xfrm>
              <a:off x="3360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7" name="Line 65"/>
            <p:cNvSpPr>
              <a:spLocks noChangeShapeType="1"/>
            </p:cNvSpPr>
            <p:nvPr/>
          </p:nvSpPr>
          <p:spPr bwMode="auto">
            <a:xfrm>
              <a:off x="5472" y="33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8" name="Line 66"/>
            <p:cNvSpPr>
              <a:spLocks noChangeShapeType="1"/>
            </p:cNvSpPr>
            <p:nvPr/>
          </p:nvSpPr>
          <p:spPr bwMode="auto">
            <a:xfrm>
              <a:off x="4000" y="3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89" name="Line 67"/>
            <p:cNvSpPr>
              <a:spLocks noChangeShapeType="1"/>
            </p:cNvSpPr>
            <p:nvPr/>
          </p:nvSpPr>
          <p:spPr bwMode="auto">
            <a:xfrm>
              <a:off x="4864" y="33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0" name="Line 68"/>
            <p:cNvSpPr>
              <a:spLocks noChangeShapeType="1"/>
            </p:cNvSpPr>
            <p:nvPr/>
          </p:nvSpPr>
          <p:spPr bwMode="auto">
            <a:xfrm>
              <a:off x="4928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1" name="Line 69"/>
            <p:cNvSpPr>
              <a:spLocks noChangeShapeType="1"/>
            </p:cNvSpPr>
            <p:nvPr/>
          </p:nvSpPr>
          <p:spPr bwMode="auto">
            <a:xfrm>
              <a:off x="5504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2" name="Line 70"/>
            <p:cNvSpPr>
              <a:spLocks noChangeShapeType="1"/>
            </p:cNvSpPr>
            <p:nvPr/>
          </p:nvSpPr>
          <p:spPr bwMode="auto">
            <a:xfrm>
              <a:off x="5504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3" name="Line 71"/>
            <p:cNvSpPr>
              <a:spLocks noChangeShapeType="1"/>
            </p:cNvSpPr>
            <p:nvPr/>
          </p:nvSpPr>
          <p:spPr bwMode="auto">
            <a:xfrm>
              <a:off x="5488" y="32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4" name="Line 72"/>
            <p:cNvSpPr>
              <a:spLocks noChangeShapeType="1"/>
            </p:cNvSpPr>
            <p:nvPr/>
          </p:nvSpPr>
          <p:spPr bwMode="auto">
            <a:xfrm>
              <a:off x="5536" y="6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5" name="Line 73"/>
            <p:cNvSpPr>
              <a:spLocks noChangeShapeType="1"/>
            </p:cNvSpPr>
            <p:nvPr/>
          </p:nvSpPr>
          <p:spPr bwMode="auto">
            <a:xfrm>
              <a:off x="5520" y="1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6" name="Line 74"/>
            <p:cNvSpPr>
              <a:spLocks noChangeShapeType="1"/>
            </p:cNvSpPr>
            <p:nvPr/>
          </p:nvSpPr>
          <p:spPr bwMode="auto">
            <a:xfrm>
              <a:off x="3008" y="1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7" name="Line 75"/>
            <p:cNvSpPr>
              <a:spLocks noChangeShapeType="1"/>
            </p:cNvSpPr>
            <p:nvPr/>
          </p:nvSpPr>
          <p:spPr bwMode="auto">
            <a:xfrm>
              <a:off x="4176" y="3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8" name="Line 76"/>
            <p:cNvSpPr>
              <a:spLocks noChangeShapeType="1"/>
            </p:cNvSpPr>
            <p:nvPr/>
          </p:nvSpPr>
          <p:spPr bwMode="auto">
            <a:xfrm>
              <a:off x="5448" y="3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999" name="Line 77"/>
            <p:cNvSpPr>
              <a:spLocks noChangeShapeType="1"/>
            </p:cNvSpPr>
            <p:nvPr/>
          </p:nvSpPr>
          <p:spPr bwMode="auto">
            <a:xfrm flipH="1">
              <a:off x="3984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0" name="Line 78"/>
            <p:cNvSpPr>
              <a:spLocks noChangeShapeType="1"/>
            </p:cNvSpPr>
            <p:nvPr/>
          </p:nvSpPr>
          <p:spPr bwMode="auto">
            <a:xfrm>
              <a:off x="4528" y="336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1" name="Line 79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2" name="Line 80"/>
            <p:cNvSpPr>
              <a:spLocks noChangeShapeType="1"/>
            </p:cNvSpPr>
            <p:nvPr/>
          </p:nvSpPr>
          <p:spPr bwMode="auto">
            <a:xfrm flipH="1">
              <a:off x="3360" y="35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3" name="Line 81"/>
            <p:cNvSpPr>
              <a:spLocks noChangeShapeType="1"/>
            </p:cNvSpPr>
            <p:nvPr/>
          </p:nvSpPr>
          <p:spPr bwMode="auto">
            <a:xfrm>
              <a:off x="5616" y="1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4" name="Line 82"/>
            <p:cNvSpPr>
              <a:spLocks noChangeShapeType="1"/>
            </p:cNvSpPr>
            <p:nvPr/>
          </p:nvSpPr>
          <p:spPr bwMode="auto">
            <a:xfrm flipV="1">
              <a:off x="5608" y="23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5" name="Line 83"/>
            <p:cNvSpPr>
              <a:spLocks noChangeShapeType="1"/>
            </p:cNvSpPr>
            <p:nvPr/>
          </p:nvSpPr>
          <p:spPr bwMode="auto">
            <a:xfrm>
              <a:off x="5608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6" name="Line 84"/>
            <p:cNvSpPr>
              <a:spLocks noChangeShapeType="1"/>
            </p:cNvSpPr>
            <p:nvPr/>
          </p:nvSpPr>
          <p:spPr bwMode="auto">
            <a:xfrm>
              <a:off x="5040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7" name="Line 85"/>
            <p:cNvSpPr>
              <a:spLocks noChangeShapeType="1"/>
            </p:cNvSpPr>
            <p:nvPr/>
          </p:nvSpPr>
          <p:spPr bwMode="auto">
            <a:xfrm flipV="1">
              <a:off x="5040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8" name="Line 86"/>
            <p:cNvSpPr>
              <a:spLocks noChangeShapeType="1"/>
            </p:cNvSpPr>
            <p:nvPr/>
          </p:nvSpPr>
          <p:spPr bwMode="auto">
            <a:xfrm flipV="1">
              <a:off x="3120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09" name="Line 87"/>
            <p:cNvSpPr>
              <a:spLocks noChangeShapeType="1"/>
            </p:cNvSpPr>
            <p:nvPr/>
          </p:nvSpPr>
          <p:spPr bwMode="auto">
            <a:xfrm>
              <a:off x="3120" y="10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0" name="Line 88"/>
            <p:cNvSpPr>
              <a:spLocks noChangeShapeType="1"/>
            </p:cNvSpPr>
            <p:nvPr/>
          </p:nvSpPr>
          <p:spPr bwMode="auto">
            <a:xfrm flipH="1">
              <a:off x="4176" y="4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1" name="Line 89"/>
            <p:cNvSpPr>
              <a:spLocks noChangeShapeType="1"/>
            </p:cNvSpPr>
            <p:nvPr/>
          </p:nvSpPr>
          <p:spPr bwMode="auto">
            <a:xfrm>
              <a:off x="5008" y="4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2" name="Line 90"/>
            <p:cNvSpPr>
              <a:spLocks noChangeShapeType="1"/>
            </p:cNvSpPr>
            <p:nvPr/>
          </p:nvSpPr>
          <p:spPr bwMode="auto">
            <a:xfrm flipV="1">
              <a:off x="5616" y="6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3" name="Line 91"/>
            <p:cNvSpPr>
              <a:spLocks noChangeShapeType="1"/>
            </p:cNvSpPr>
            <p:nvPr/>
          </p:nvSpPr>
          <p:spPr bwMode="auto">
            <a:xfrm>
              <a:off x="5616" y="10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4" name="Line 92"/>
            <p:cNvSpPr>
              <a:spLocks noChangeShapeType="1"/>
            </p:cNvSpPr>
            <p:nvPr/>
          </p:nvSpPr>
          <p:spPr bwMode="auto">
            <a:xfrm flipV="1">
              <a:off x="3648" y="3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5" name="Line 93"/>
            <p:cNvSpPr>
              <a:spLocks noChangeShapeType="1"/>
            </p:cNvSpPr>
            <p:nvPr/>
          </p:nvSpPr>
          <p:spPr bwMode="auto">
            <a:xfrm>
              <a:off x="4032" y="4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6" name="Line 94"/>
            <p:cNvSpPr>
              <a:spLocks noChangeShapeType="1"/>
            </p:cNvSpPr>
            <p:nvPr/>
          </p:nvSpPr>
          <p:spPr bwMode="auto">
            <a:xfrm flipH="1">
              <a:off x="3648" y="4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17" name="Text Box 95"/>
            <p:cNvSpPr txBox="1">
              <a:spLocks noChangeArrowheads="1"/>
            </p:cNvSpPr>
            <p:nvPr/>
          </p:nvSpPr>
          <p:spPr bwMode="auto">
            <a:xfrm>
              <a:off x="3008" y="1344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9018" name="Text Box 96"/>
            <p:cNvSpPr txBox="1">
              <a:spLocks noChangeArrowheads="1"/>
            </p:cNvSpPr>
            <p:nvPr/>
          </p:nvSpPr>
          <p:spPr bwMode="auto">
            <a:xfrm>
              <a:off x="5516" y="208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9019" name="Text Box 97"/>
            <p:cNvSpPr txBox="1">
              <a:spLocks noChangeArrowheads="1"/>
            </p:cNvSpPr>
            <p:nvPr/>
          </p:nvSpPr>
          <p:spPr bwMode="auto">
            <a:xfrm>
              <a:off x="5494" y="275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9020" name="Text Box 98"/>
            <p:cNvSpPr txBox="1">
              <a:spLocks noChangeArrowheads="1"/>
            </p:cNvSpPr>
            <p:nvPr/>
          </p:nvSpPr>
          <p:spPr bwMode="auto">
            <a:xfrm>
              <a:off x="4934" y="300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9021" name="Text Box 99"/>
            <p:cNvSpPr txBox="1">
              <a:spLocks noChangeArrowheads="1"/>
            </p:cNvSpPr>
            <p:nvPr/>
          </p:nvSpPr>
          <p:spPr bwMode="auto">
            <a:xfrm>
              <a:off x="5508" y="920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9022" name="Text Box 100"/>
            <p:cNvSpPr txBox="1">
              <a:spLocks noChangeArrowheads="1"/>
            </p:cNvSpPr>
            <p:nvPr/>
          </p:nvSpPr>
          <p:spPr bwMode="auto">
            <a:xfrm>
              <a:off x="4694" y="39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9023" name="Text Box 101"/>
            <p:cNvSpPr txBox="1">
              <a:spLocks noChangeArrowheads="1"/>
            </p:cNvSpPr>
            <p:nvPr/>
          </p:nvSpPr>
          <p:spPr bwMode="auto">
            <a:xfrm>
              <a:off x="3824" y="408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9024" name="Text Box 102"/>
            <p:cNvSpPr txBox="1">
              <a:spLocks noChangeArrowheads="1"/>
            </p:cNvSpPr>
            <p:nvPr/>
          </p:nvSpPr>
          <p:spPr bwMode="auto">
            <a:xfrm>
              <a:off x="4310" y="3479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80</a:t>
              </a:r>
            </a:p>
          </p:txBody>
        </p:sp>
        <p:sp>
          <p:nvSpPr>
            <p:cNvPr id="39025" name="Text Box 103"/>
            <p:cNvSpPr txBox="1">
              <a:spLocks noChangeArrowheads="1"/>
            </p:cNvSpPr>
            <p:nvPr/>
          </p:nvSpPr>
          <p:spPr bwMode="auto">
            <a:xfrm>
              <a:off x="4310" y="3287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9026" name="Text Box 104"/>
            <p:cNvSpPr txBox="1">
              <a:spLocks noChangeArrowheads="1"/>
            </p:cNvSpPr>
            <p:nvPr/>
          </p:nvSpPr>
          <p:spPr bwMode="auto">
            <a:xfrm>
              <a:off x="3360" y="768"/>
              <a:ext cx="3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F.V.</a:t>
              </a:r>
            </a:p>
          </p:txBody>
        </p:sp>
        <p:sp>
          <p:nvSpPr>
            <p:cNvPr id="39027" name="Text Box 105"/>
            <p:cNvSpPr txBox="1">
              <a:spLocks noChangeArrowheads="1"/>
            </p:cNvSpPr>
            <p:nvPr/>
          </p:nvSpPr>
          <p:spPr bwMode="auto">
            <a:xfrm>
              <a:off x="3552" y="3648"/>
              <a:ext cx="3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latin typeface="Times New Roman" pitchFamily="18" charset="0"/>
                </a:rPr>
                <a:t>T.V.</a:t>
              </a:r>
            </a:p>
          </p:txBody>
        </p:sp>
        <p:sp>
          <p:nvSpPr>
            <p:cNvPr id="39028" name="Line 106"/>
            <p:cNvSpPr>
              <a:spLocks noChangeShapeType="1"/>
            </p:cNvSpPr>
            <p:nvPr/>
          </p:nvSpPr>
          <p:spPr bwMode="auto">
            <a:xfrm>
              <a:off x="2880" y="1560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029" name="Text Box 107"/>
            <p:cNvSpPr txBox="1">
              <a:spLocks noChangeArrowheads="1"/>
            </p:cNvSpPr>
            <p:nvPr/>
          </p:nvSpPr>
          <p:spPr bwMode="auto">
            <a:xfrm>
              <a:off x="2740" y="1463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9030" name="Text Box 108"/>
            <p:cNvSpPr txBox="1">
              <a:spLocks noChangeArrowheads="1"/>
            </p:cNvSpPr>
            <p:nvPr/>
          </p:nvSpPr>
          <p:spPr bwMode="auto">
            <a:xfrm>
              <a:off x="5524" y="1463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1981200" y="304800"/>
            <a:ext cx="6248400" cy="381000"/>
            <a:chOff x="1440" y="288"/>
            <a:chExt cx="4320" cy="240"/>
          </a:xfrm>
        </p:grpSpPr>
        <p:sp>
          <p:nvSpPr>
            <p:cNvPr id="38963" name="Rectangle 110"/>
            <p:cNvSpPr>
              <a:spLocks noChangeArrowheads="1"/>
            </p:cNvSpPr>
            <p:nvPr/>
          </p:nvSpPr>
          <p:spPr bwMode="auto">
            <a:xfrm>
              <a:off x="1440" y="288"/>
              <a:ext cx="4320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8964" name="Text Box 111"/>
            <p:cNvSpPr txBox="1">
              <a:spLocks noChangeArrowheads="1"/>
            </p:cNvSpPr>
            <p:nvPr/>
          </p:nvSpPr>
          <p:spPr bwMode="auto">
            <a:xfrm>
              <a:off x="1584" y="288"/>
              <a:ext cx="40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&amp; T.V. of  an object are given. Draw it’s isometric view.</a:t>
              </a:r>
            </a:p>
          </p:txBody>
        </p:sp>
      </p:grpSp>
      <p:grpSp>
        <p:nvGrpSpPr>
          <p:cNvPr id="5" name="Group 112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38961" name="Oval 113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8962" name="Text Box 114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87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38921" grpId="0" animBg="1"/>
      <p:bldP spid="38922" grpId="0" animBg="1"/>
      <p:bldP spid="3892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8200" y="2743200"/>
            <a:ext cx="1447800" cy="496888"/>
            <a:chOff x="2400" y="1943"/>
            <a:chExt cx="912" cy="313"/>
          </a:xfrm>
        </p:grpSpPr>
        <p:sp>
          <p:nvSpPr>
            <p:cNvPr id="40079" name="Line 3"/>
            <p:cNvSpPr>
              <a:spLocks noChangeShapeType="1"/>
            </p:cNvSpPr>
            <p:nvPr/>
          </p:nvSpPr>
          <p:spPr bwMode="auto">
            <a:xfrm flipV="1">
              <a:off x="2832" y="1943"/>
              <a:ext cx="48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80" name="Line 4"/>
            <p:cNvSpPr>
              <a:spLocks noChangeShapeType="1"/>
            </p:cNvSpPr>
            <p:nvPr/>
          </p:nvSpPr>
          <p:spPr bwMode="auto">
            <a:xfrm flipH="1" flipV="1">
              <a:off x="2400" y="1975"/>
              <a:ext cx="432" cy="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4191000" y="3200400"/>
            <a:ext cx="2438400" cy="4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5334000" y="1828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5334000" y="1600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6388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5638800" y="2117725"/>
            <a:ext cx="30480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5657850" y="2105025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 flipV="1">
            <a:off x="5638800" y="1905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 flipV="1">
            <a:off x="4191000" y="1066800"/>
            <a:ext cx="1143000" cy="77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 flipV="1">
            <a:off x="4495800" y="838200"/>
            <a:ext cx="1143000" cy="77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4191000" y="838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4191000" y="1066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191000" y="2497138"/>
            <a:ext cx="1152525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V="1">
            <a:off x="3886200" y="1066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V="1">
            <a:off x="3895725" y="128587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886200" y="2705100"/>
            <a:ext cx="990600" cy="636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V="1">
            <a:off x="48768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4171950" y="1057275"/>
            <a:ext cx="85725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4191000" y="1066800"/>
            <a:ext cx="990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 rot="-1512480">
            <a:off x="4117975" y="1919288"/>
            <a:ext cx="290513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39960" name="Oval 24"/>
          <p:cNvSpPr>
            <a:spLocks noChangeArrowheads="1"/>
          </p:cNvSpPr>
          <p:nvPr/>
        </p:nvSpPr>
        <p:spPr bwMode="auto">
          <a:xfrm rot="1926811">
            <a:off x="4533900" y="2895600"/>
            <a:ext cx="6858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3895725" y="1285875"/>
            <a:ext cx="990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5562600"/>
            <a:ext cx="1447800" cy="496888"/>
            <a:chOff x="2400" y="1943"/>
            <a:chExt cx="912" cy="313"/>
          </a:xfrm>
        </p:grpSpPr>
        <p:sp>
          <p:nvSpPr>
            <p:cNvPr id="40077" name="Line 27"/>
            <p:cNvSpPr>
              <a:spLocks noChangeShapeType="1"/>
            </p:cNvSpPr>
            <p:nvPr/>
          </p:nvSpPr>
          <p:spPr bwMode="auto">
            <a:xfrm flipV="1">
              <a:off x="2832" y="1943"/>
              <a:ext cx="480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78" name="Line 28"/>
            <p:cNvSpPr>
              <a:spLocks noChangeShapeType="1"/>
            </p:cNvSpPr>
            <p:nvPr/>
          </p:nvSpPr>
          <p:spPr bwMode="auto">
            <a:xfrm flipH="1" flipV="1">
              <a:off x="2400" y="1975"/>
              <a:ext cx="432" cy="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6248400" y="6067425"/>
            <a:ext cx="990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66" name="Oval 30"/>
          <p:cNvSpPr>
            <a:spLocks noChangeArrowheads="1"/>
          </p:cNvSpPr>
          <p:nvPr/>
        </p:nvSpPr>
        <p:spPr bwMode="auto">
          <a:xfrm rot="1926811">
            <a:off x="5829300" y="6667500"/>
            <a:ext cx="6858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410200" y="3657600"/>
            <a:ext cx="1847850" cy="2438400"/>
            <a:chOff x="2688" y="2304"/>
            <a:chExt cx="1164" cy="1536"/>
          </a:xfrm>
        </p:grpSpPr>
        <p:sp>
          <p:nvSpPr>
            <p:cNvPr id="40065" name="Line 32"/>
            <p:cNvSpPr>
              <a:spLocks noChangeShapeType="1"/>
            </p:cNvSpPr>
            <p:nvPr/>
          </p:nvSpPr>
          <p:spPr bwMode="auto">
            <a:xfrm flipV="1">
              <a:off x="3456" y="292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6" name="Line 33"/>
            <p:cNvSpPr>
              <a:spLocks noChangeShapeType="1"/>
            </p:cNvSpPr>
            <p:nvPr/>
          </p:nvSpPr>
          <p:spPr bwMode="auto">
            <a:xfrm flipV="1">
              <a:off x="3456" y="278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7" name="Line 34"/>
            <p:cNvSpPr>
              <a:spLocks noChangeShapeType="1"/>
            </p:cNvSpPr>
            <p:nvPr/>
          </p:nvSpPr>
          <p:spPr bwMode="auto">
            <a:xfrm>
              <a:off x="3648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8" name="Line 35"/>
            <p:cNvSpPr>
              <a:spLocks noChangeShapeType="1"/>
            </p:cNvSpPr>
            <p:nvPr/>
          </p:nvSpPr>
          <p:spPr bwMode="auto">
            <a:xfrm flipV="1">
              <a:off x="3648" y="3110"/>
              <a:ext cx="192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9" name="Line 36"/>
            <p:cNvSpPr>
              <a:spLocks noChangeShapeType="1"/>
            </p:cNvSpPr>
            <p:nvPr/>
          </p:nvSpPr>
          <p:spPr bwMode="auto">
            <a:xfrm flipH="1">
              <a:off x="3660" y="3102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70" name="Line 37"/>
            <p:cNvSpPr>
              <a:spLocks noChangeShapeType="1"/>
            </p:cNvSpPr>
            <p:nvPr/>
          </p:nvSpPr>
          <p:spPr bwMode="auto">
            <a:xfrm flipH="1" flipV="1">
              <a:off x="3648" y="297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71" name="Line 38"/>
            <p:cNvSpPr>
              <a:spLocks noChangeShapeType="1"/>
            </p:cNvSpPr>
            <p:nvPr/>
          </p:nvSpPr>
          <p:spPr bwMode="auto">
            <a:xfrm flipH="1" flipV="1">
              <a:off x="2928" y="2304"/>
              <a:ext cx="72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9"/>
            <p:cNvSpPr>
              <a:spLocks noChangeShapeType="1"/>
            </p:cNvSpPr>
            <p:nvPr/>
          </p:nvSpPr>
          <p:spPr bwMode="auto">
            <a:xfrm flipV="1">
              <a:off x="2724" y="2316"/>
              <a:ext cx="23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0"/>
            <p:cNvSpPr>
              <a:spLocks noChangeShapeType="1"/>
            </p:cNvSpPr>
            <p:nvPr/>
          </p:nvSpPr>
          <p:spPr bwMode="auto">
            <a:xfrm flipH="1" flipV="1">
              <a:off x="2736" y="2448"/>
              <a:ext cx="72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74" name="Oval 41"/>
            <p:cNvSpPr>
              <a:spLocks noChangeArrowheads="1"/>
            </p:cNvSpPr>
            <p:nvPr/>
          </p:nvSpPr>
          <p:spPr bwMode="auto">
            <a:xfrm>
              <a:off x="2688" y="2640"/>
              <a:ext cx="96" cy="7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0075" name="Oval 42"/>
            <p:cNvSpPr>
              <a:spLocks noChangeArrowheads="1"/>
            </p:cNvSpPr>
            <p:nvPr/>
          </p:nvSpPr>
          <p:spPr bwMode="auto">
            <a:xfrm rot="1780854">
              <a:off x="2718" y="3534"/>
              <a:ext cx="624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0076" name="Oval 43"/>
            <p:cNvSpPr>
              <a:spLocks noChangeArrowheads="1"/>
            </p:cNvSpPr>
            <p:nvPr/>
          </p:nvSpPr>
          <p:spPr bwMode="auto">
            <a:xfrm>
              <a:off x="2706" y="2472"/>
              <a:ext cx="48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257800" y="3886200"/>
            <a:ext cx="1152525" cy="2143125"/>
            <a:chOff x="2592" y="2448"/>
            <a:chExt cx="726" cy="1350"/>
          </a:xfrm>
        </p:grpSpPr>
        <p:sp>
          <p:nvSpPr>
            <p:cNvPr id="40058" name="Rectangle 45"/>
            <p:cNvSpPr>
              <a:spLocks noChangeArrowheads="1"/>
            </p:cNvSpPr>
            <p:nvPr/>
          </p:nvSpPr>
          <p:spPr bwMode="auto">
            <a:xfrm rot="-1512480">
              <a:off x="2690" y="2985"/>
              <a:ext cx="183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0059" name="Line 46"/>
            <p:cNvSpPr>
              <a:spLocks noChangeShapeType="1"/>
            </p:cNvSpPr>
            <p:nvPr/>
          </p:nvSpPr>
          <p:spPr bwMode="auto">
            <a:xfrm>
              <a:off x="3312" y="2832"/>
              <a:ext cx="0" cy="91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0" name="Line 47"/>
            <p:cNvSpPr>
              <a:spLocks noChangeShapeType="1"/>
            </p:cNvSpPr>
            <p:nvPr/>
          </p:nvSpPr>
          <p:spPr bwMode="auto">
            <a:xfrm flipH="1">
              <a:off x="2592" y="2448"/>
              <a:ext cx="144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1" name="Line 48"/>
            <p:cNvSpPr>
              <a:spLocks noChangeShapeType="1"/>
            </p:cNvSpPr>
            <p:nvPr/>
          </p:nvSpPr>
          <p:spPr bwMode="auto">
            <a:xfrm flipH="1">
              <a:off x="3168" y="2832"/>
              <a:ext cx="144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2" name="Line 49"/>
            <p:cNvSpPr>
              <a:spLocks noChangeShapeType="1"/>
            </p:cNvSpPr>
            <p:nvPr/>
          </p:nvSpPr>
          <p:spPr bwMode="auto">
            <a:xfrm>
              <a:off x="3168" y="2928"/>
              <a:ext cx="0" cy="86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3" name="Line 50"/>
            <p:cNvSpPr>
              <a:spLocks noChangeShapeType="1"/>
            </p:cNvSpPr>
            <p:nvPr/>
          </p:nvSpPr>
          <p:spPr bwMode="auto">
            <a:xfrm flipH="1">
              <a:off x="3174" y="3702"/>
              <a:ext cx="144" cy="9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64" name="Line 51"/>
            <p:cNvSpPr>
              <a:spLocks noChangeShapeType="1"/>
            </p:cNvSpPr>
            <p:nvPr/>
          </p:nvSpPr>
          <p:spPr bwMode="auto">
            <a:xfrm>
              <a:off x="2592" y="2544"/>
              <a:ext cx="576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4953000" y="4038600"/>
            <a:ext cx="1219200" cy="2209800"/>
            <a:chOff x="2544" y="2448"/>
            <a:chExt cx="816" cy="1440"/>
          </a:xfrm>
        </p:grpSpPr>
        <p:sp>
          <p:nvSpPr>
            <p:cNvPr id="40052" name="Line 53"/>
            <p:cNvSpPr>
              <a:spLocks noChangeShapeType="1"/>
            </p:cNvSpPr>
            <p:nvPr/>
          </p:nvSpPr>
          <p:spPr bwMode="auto">
            <a:xfrm flipV="1">
              <a:off x="2544" y="244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53" name="Line 54"/>
            <p:cNvSpPr>
              <a:spLocks noChangeShapeType="1"/>
            </p:cNvSpPr>
            <p:nvPr/>
          </p:nvSpPr>
          <p:spPr bwMode="auto">
            <a:xfrm flipV="1">
              <a:off x="2550" y="258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54" name="Line 55"/>
            <p:cNvSpPr>
              <a:spLocks noChangeShapeType="1"/>
            </p:cNvSpPr>
            <p:nvPr/>
          </p:nvSpPr>
          <p:spPr bwMode="auto">
            <a:xfrm>
              <a:off x="2544" y="3480"/>
              <a:ext cx="624" cy="4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55" name="Line 56"/>
            <p:cNvSpPr>
              <a:spLocks noChangeShapeType="1"/>
            </p:cNvSpPr>
            <p:nvPr/>
          </p:nvSpPr>
          <p:spPr bwMode="auto">
            <a:xfrm flipV="1">
              <a:off x="3168" y="37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56" name="Line 57"/>
            <p:cNvSpPr>
              <a:spLocks noChangeShapeType="1"/>
            </p:cNvSpPr>
            <p:nvPr/>
          </p:nvSpPr>
          <p:spPr bwMode="auto">
            <a:xfrm>
              <a:off x="2736" y="2448"/>
              <a:ext cx="62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57" name="Line 58"/>
            <p:cNvSpPr>
              <a:spLocks noChangeShapeType="1"/>
            </p:cNvSpPr>
            <p:nvPr/>
          </p:nvSpPr>
          <p:spPr bwMode="auto">
            <a:xfrm>
              <a:off x="2550" y="2586"/>
              <a:ext cx="62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228600" y="4419600"/>
            <a:ext cx="3589338" cy="1846263"/>
            <a:chOff x="96" y="2311"/>
            <a:chExt cx="2261" cy="1163"/>
          </a:xfrm>
        </p:grpSpPr>
        <p:sp>
          <p:nvSpPr>
            <p:cNvPr id="40028" name="Rectangle 60"/>
            <p:cNvSpPr>
              <a:spLocks noChangeArrowheads="1"/>
            </p:cNvSpPr>
            <p:nvPr/>
          </p:nvSpPr>
          <p:spPr bwMode="auto">
            <a:xfrm>
              <a:off x="384" y="2496"/>
              <a:ext cx="192" cy="72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40029" name="Group 61"/>
            <p:cNvGrpSpPr>
              <a:grpSpLocks/>
            </p:cNvGrpSpPr>
            <p:nvPr/>
          </p:nvGrpSpPr>
          <p:grpSpPr bwMode="auto">
            <a:xfrm>
              <a:off x="576" y="2496"/>
              <a:ext cx="1536" cy="720"/>
              <a:chOff x="2112" y="528"/>
              <a:chExt cx="1536" cy="720"/>
            </a:xfrm>
          </p:grpSpPr>
          <p:sp>
            <p:nvSpPr>
              <p:cNvPr id="40044" name="Rectangle 62"/>
              <p:cNvSpPr>
                <a:spLocks noChangeArrowheads="1"/>
              </p:cNvSpPr>
              <p:nvPr/>
            </p:nvSpPr>
            <p:spPr bwMode="auto">
              <a:xfrm>
                <a:off x="2112" y="528"/>
                <a:ext cx="192" cy="72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0045" name="Line 63"/>
              <p:cNvSpPr>
                <a:spLocks noChangeShapeType="1"/>
              </p:cNvSpPr>
              <p:nvPr/>
            </p:nvSpPr>
            <p:spPr bwMode="auto">
              <a:xfrm>
                <a:off x="2304" y="52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46" name="Line 64"/>
              <p:cNvSpPr>
                <a:spLocks noChangeShapeType="1"/>
              </p:cNvSpPr>
              <p:nvPr/>
            </p:nvSpPr>
            <p:spPr bwMode="auto">
              <a:xfrm>
                <a:off x="2496" y="528"/>
                <a:ext cx="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47" name="Line 65"/>
              <p:cNvSpPr>
                <a:spLocks noChangeShapeType="1"/>
              </p:cNvSpPr>
              <p:nvPr/>
            </p:nvSpPr>
            <p:spPr bwMode="auto">
              <a:xfrm>
                <a:off x="2496" y="91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48" name="Line 66"/>
              <p:cNvSpPr>
                <a:spLocks noChangeShapeType="1"/>
              </p:cNvSpPr>
              <p:nvPr/>
            </p:nvSpPr>
            <p:spPr bwMode="auto">
              <a:xfrm flipH="1">
                <a:off x="2496" y="912"/>
                <a:ext cx="192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49" name="Line 67"/>
              <p:cNvSpPr>
                <a:spLocks noChangeShapeType="1"/>
              </p:cNvSpPr>
              <p:nvPr/>
            </p:nvSpPr>
            <p:spPr bwMode="auto">
              <a:xfrm>
                <a:off x="2304" y="124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50" name="Rectangle 68"/>
              <p:cNvSpPr>
                <a:spLocks noChangeArrowheads="1"/>
              </p:cNvSpPr>
              <p:nvPr/>
            </p:nvSpPr>
            <p:spPr bwMode="auto">
              <a:xfrm>
                <a:off x="2784" y="528"/>
                <a:ext cx="864" cy="72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40051" name="Line 69"/>
              <p:cNvSpPr>
                <a:spLocks noChangeShapeType="1"/>
              </p:cNvSpPr>
              <p:nvPr/>
            </p:nvSpPr>
            <p:spPr bwMode="auto">
              <a:xfrm>
                <a:off x="2784" y="528"/>
                <a:ext cx="720" cy="7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0030" name="Line 70"/>
            <p:cNvSpPr>
              <a:spLocks noChangeShapeType="1"/>
            </p:cNvSpPr>
            <p:nvPr/>
          </p:nvSpPr>
          <p:spPr bwMode="auto">
            <a:xfrm>
              <a:off x="240" y="321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31" name="Text Box 71"/>
            <p:cNvSpPr txBox="1">
              <a:spLocks noChangeArrowheads="1"/>
            </p:cNvSpPr>
            <p:nvPr/>
          </p:nvSpPr>
          <p:spPr bwMode="auto">
            <a:xfrm>
              <a:off x="662" y="3271"/>
              <a:ext cx="2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FV</a:t>
              </a:r>
            </a:p>
          </p:txBody>
        </p:sp>
        <p:sp>
          <p:nvSpPr>
            <p:cNvPr id="40032" name="Text Box 72"/>
            <p:cNvSpPr txBox="1">
              <a:spLocks noChangeArrowheads="1"/>
            </p:cNvSpPr>
            <p:nvPr/>
          </p:nvSpPr>
          <p:spPr bwMode="auto">
            <a:xfrm>
              <a:off x="1488" y="3282"/>
              <a:ext cx="3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LSV</a:t>
              </a:r>
            </a:p>
          </p:txBody>
        </p:sp>
        <p:sp>
          <p:nvSpPr>
            <p:cNvPr id="40033" name="Line 73"/>
            <p:cNvSpPr>
              <a:spLocks noChangeShapeType="1"/>
            </p:cNvSpPr>
            <p:nvPr/>
          </p:nvSpPr>
          <p:spPr bwMode="auto">
            <a:xfrm>
              <a:off x="96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34" name="Text Box 74"/>
            <p:cNvSpPr txBox="1">
              <a:spLocks noChangeArrowheads="1"/>
            </p:cNvSpPr>
            <p:nvPr/>
          </p:nvSpPr>
          <p:spPr bwMode="auto">
            <a:xfrm>
              <a:off x="96" y="3072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0035" name="Text Box 75"/>
            <p:cNvSpPr txBox="1">
              <a:spLocks noChangeArrowheads="1"/>
            </p:cNvSpPr>
            <p:nvPr/>
          </p:nvSpPr>
          <p:spPr bwMode="auto">
            <a:xfrm>
              <a:off x="2160" y="3072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0036" name="Line 76"/>
            <p:cNvSpPr>
              <a:spLocks noChangeShapeType="1"/>
            </p:cNvSpPr>
            <p:nvPr/>
          </p:nvSpPr>
          <p:spPr bwMode="auto">
            <a:xfrm>
              <a:off x="1248" y="288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37" name="Line 77"/>
            <p:cNvSpPr>
              <a:spLocks noChangeShapeType="1"/>
            </p:cNvSpPr>
            <p:nvPr/>
          </p:nvSpPr>
          <p:spPr bwMode="auto">
            <a:xfrm flipV="1">
              <a:off x="1968" y="2496"/>
              <a:ext cx="0" cy="72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38" name="Line 78"/>
            <p:cNvSpPr>
              <a:spLocks noChangeShapeType="1"/>
            </p:cNvSpPr>
            <p:nvPr/>
          </p:nvSpPr>
          <p:spPr bwMode="auto">
            <a:xfrm flipV="1">
              <a:off x="384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39" name="Line 79"/>
            <p:cNvSpPr>
              <a:spLocks noChangeShapeType="1"/>
            </p:cNvSpPr>
            <p:nvPr/>
          </p:nvSpPr>
          <p:spPr bwMode="auto">
            <a:xfrm flipV="1">
              <a:off x="576" y="23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40" name="Line 80"/>
            <p:cNvSpPr>
              <a:spLocks noChangeShapeType="1"/>
            </p:cNvSpPr>
            <p:nvPr/>
          </p:nvSpPr>
          <p:spPr bwMode="auto">
            <a:xfrm>
              <a:off x="24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41" name="Line 81"/>
            <p:cNvSpPr>
              <a:spLocks noChangeShapeType="1"/>
            </p:cNvSpPr>
            <p:nvPr/>
          </p:nvSpPr>
          <p:spPr bwMode="auto">
            <a:xfrm flipH="1">
              <a:off x="576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042" name="Text Box 82"/>
            <p:cNvSpPr txBox="1">
              <a:spLocks noChangeArrowheads="1"/>
            </p:cNvSpPr>
            <p:nvPr/>
          </p:nvSpPr>
          <p:spPr bwMode="auto">
            <a:xfrm>
              <a:off x="370" y="2311"/>
              <a:ext cx="2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0043" name="Text Box 83"/>
            <p:cNvSpPr txBox="1">
              <a:spLocks noChangeArrowheads="1"/>
            </p:cNvSpPr>
            <p:nvPr/>
          </p:nvSpPr>
          <p:spPr bwMode="auto">
            <a:xfrm>
              <a:off x="240" y="3216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39967" name="Group 84"/>
          <p:cNvGrpSpPr>
            <a:grpSpLocks/>
          </p:cNvGrpSpPr>
          <p:nvPr/>
        </p:nvGrpSpPr>
        <p:grpSpPr bwMode="auto">
          <a:xfrm>
            <a:off x="0" y="1027113"/>
            <a:ext cx="3328988" cy="1944687"/>
            <a:chOff x="0" y="647"/>
            <a:chExt cx="2097" cy="1225"/>
          </a:xfrm>
        </p:grpSpPr>
        <p:grpSp>
          <p:nvGrpSpPr>
            <p:cNvPr id="39984" name="Group 85"/>
            <p:cNvGrpSpPr>
              <a:grpSpLocks/>
            </p:cNvGrpSpPr>
            <p:nvPr/>
          </p:nvGrpSpPr>
          <p:grpSpPr bwMode="auto">
            <a:xfrm>
              <a:off x="0" y="647"/>
              <a:ext cx="2097" cy="1225"/>
              <a:chOff x="0" y="647"/>
              <a:chExt cx="2097" cy="1225"/>
            </a:xfrm>
          </p:grpSpPr>
          <p:grpSp>
            <p:nvGrpSpPr>
              <p:cNvPr id="39986" name="Group 86"/>
              <p:cNvGrpSpPr>
                <a:grpSpLocks/>
              </p:cNvGrpSpPr>
              <p:nvPr/>
            </p:nvGrpSpPr>
            <p:grpSpPr bwMode="auto">
              <a:xfrm>
                <a:off x="240" y="816"/>
                <a:ext cx="1536" cy="720"/>
                <a:chOff x="2112" y="528"/>
                <a:chExt cx="1536" cy="720"/>
              </a:xfrm>
            </p:grpSpPr>
            <p:sp>
              <p:nvSpPr>
                <p:cNvPr id="40020" name="Rectangle 87"/>
                <p:cNvSpPr>
                  <a:spLocks noChangeArrowheads="1"/>
                </p:cNvSpPr>
                <p:nvPr/>
              </p:nvSpPr>
              <p:spPr bwMode="auto">
                <a:xfrm>
                  <a:off x="2112" y="528"/>
                  <a:ext cx="192" cy="72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40021" name="Line 88"/>
                <p:cNvSpPr>
                  <a:spLocks noChangeShapeType="1"/>
                </p:cNvSpPr>
                <p:nvPr/>
              </p:nvSpPr>
              <p:spPr bwMode="auto">
                <a:xfrm>
                  <a:off x="2304" y="528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022" name="Line 89"/>
                <p:cNvSpPr>
                  <a:spLocks noChangeShapeType="1"/>
                </p:cNvSpPr>
                <p:nvPr/>
              </p:nvSpPr>
              <p:spPr bwMode="auto">
                <a:xfrm>
                  <a:off x="2496" y="528"/>
                  <a:ext cx="0" cy="3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023" name="Line 90"/>
                <p:cNvSpPr>
                  <a:spLocks noChangeShapeType="1"/>
                </p:cNvSpPr>
                <p:nvPr/>
              </p:nvSpPr>
              <p:spPr bwMode="auto">
                <a:xfrm>
                  <a:off x="2496" y="91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024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2496" y="912"/>
                  <a:ext cx="192" cy="3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025" name="Line 92"/>
                <p:cNvSpPr>
                  <a:spLocks noChangeShapeType="1"/>
                </p:cNvSpPr>
                <p:nvPr/>
              </p:nvSpPr>
              <p:spPr bwMode="auto">
                <a:xfrm>
                  <a:off x="2304" y="1248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026" name="Rectangle 93"/>
                <p:cNvSpPr>
                  <a:spLocks noChangeArrowheads="1"/>
                </p:cNvSpPr>
                <p:nvPr/>
              </p:nvSpPr>
              <p:spPr bwMode="auto">
                <a:xfrm>
                  <a:off x="2784" y="528"/>
                  <a:ext cx="864" cy="72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40027" name="Line 94"/>
                <p:cNvSpPr>
                  <a:spLocks noChangeShapeType="1"/>
                </p:cNvSpPr>
                <p:nvPr/>
              </p:nvSpPr>
              <p:spPr bwMode="auto">
                <a:xfrm>
                  <a:off x="2784" y="528"/>
                  <a:ext cx="720" cy="7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9987" name="Line 95"/>
              <p:cNvSpPr>
                <a:spLocks noChangeShapeType="1"/>
              </p:cNvSpPr>
              <p:nvPr/>
            </p:nvSpPr>
            <p:spPr bwMode="auto">
              <a:xfrm>
                <a:off x="96" y="1536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88" name="Text Box 96"/>
              <p:cNvSpPr txBox="1">
                <a:spLocks noChangeArrowheads="1"/>
              </p:cNvSpPr>
              <p:nvPr/>
            </p:nvSpPr>
            <p:spPr bwMode="auto">
              <a:xfrm>
                <a:off x="326" y="1669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FV</a:t>
                </a:r>
              </a:p>
            </p:txBody>
          </p:sp>
          <p:sp>
            <p:nvSpPr>
              <p:cNvPr id="39989" name="Line 97"/>
              <p:cNvSpPr>
                <a:spLocks noChangeShapeType="1"/>
              </p:cNvSpPr>
              <p:nvPr/>
            </p:nvSpPr>
            <p:spPr bwMode="auto">
              <a:xfrm>
                <a:off x="912" y="1200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0" name="Text Box 98"/>
              <p:cNvSpPr txBox="1">
                <a:spLocks noChangeArrowheads="1"/>
              </p:cNvSpPr>
              <p:nvPr/>
            </p:nvSpPr>
            <p:spPr bwMode="auto">
              <a:xfrm>
                <a:off x="1152" y="1680"/>
                <a:ext cx="33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LSV</a:t>
                </a:r>
              </a:p>
            </p:txBody>
          </p:sp>
          <p:sp>
            <p:nvSpPr>
              <p:cNvPr id="39991" name="Line 99"/>
              <p:cNvSpPr>
                <a:spLocks noChangeShapeType="1"/>
              </p:cNvSpPr>
              <p:nvPr/>
            </p:nvSpPr>
            <p:spPr bwMode="auto">
              <a:xfrm>
                <a:off x="0" y="115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2" name="Text Box 100"/>
              <p:cNvSpPr txBox="1">
                <a:spLocks noChangeArrowheads="1"/>
              </p:cNvSpPr>
              <p:nvPr/>
            </p:nvSpPr>
            <p:spPr bwMode="auto">
              <a:xfrm>
                <a:off x="0" y="1392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39993" name="Text Box 101"/>
              <p:cNvSpPr txBox="1">
                <a:spLocks noChangeArrowheads="1"/>
              </p:cNvSpPr>
              <p:nvPr/>
            </p:nvSpPr>
            <p:spPr bwMode="auto">
              <a:xfrm>
                <a:off x="1900" y="1392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400" b="1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39994" name="Line 102"/>
              <p:cNvSpPr>
                <a:spLocks noChangeShapeType="1"/>
              </p:cNvSpPr>
              <p:nvPr/>
            </p:nvSpPr>
            <p:spPr bwMode="auto">
              <a:xfrm>
                <a:off x="240" y="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5" name="Line 103"/>
              <p:cNvSpPr>
                <a:spLocks noChangeShapeType="1"/>
              </p:cNvSpPr>
              <p:nvPr/>
            </p:nvSpPr>
            <p:spPr bwMode="auto">
              <a:xfrm>
                <a:off x="432" y="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6" name="Line 104"/>
              <p:cNvSpPr>
                <a:spLocks noChangeShapeType="1"/>
              </p:cNvSpPr>
              <p:nvPr/>
            </p:nvSpPr>
            <p:spPr bwMode="auto">
              <a:xfrm>
                <a:off x="624" y="6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7" name="Line 105"/>
              <p:cNvSpPr>
                <a:spLocks noChangeShapeType="1"/>
              </p:cNvSpPr>
              <p:nvPr/>
            </p:nvSpPr>
            <p:spPr bwMode="auto">
              <a:xfrm flipV="1">
                <a:off x="816" y="688"/>
                <a:ext cx="0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8" name="Line 106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99" name="Line 107"/>
              <p:cNvSpPr>
                <a:spLocks noChangeShapeType="1"/>
              </p:cNvSpPr>
              <p:nvPr/>
            </p:nvSpPr>
            <p:spPr bwMode="auto">
              <a:xfrm>
                <a:off x="912" y="15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0" name="Line 108"/>
              <p:cNvSpPr>
                <a:spLocks noChangeShapeType="1"/>
              </p:cNvSpPr>
              <p:nvPr/>
            </p:nvSpPr>
            <p:spPr bwMode="auto">
              <a:xfrm>
                <a:off x="1824" y="8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1" name="Line 109"/>
              <p:cNvSpPr>
                <a:spLocks noChangeShapeType="1"/>
              </p:cNvSpPr>
              <p:nvPr/>
            </p:nvSpPr>
            <p:spPr bwMode="auto">
              <a:xfrm>
                <a:off x="1824" y="120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2" name="Line 110"/>
              <p:cNvSpPr>
                <a:spLocks noChangeShapeType="1"/>
              </p:cNvSpPr>
              <p:nvPr/>
            </p:nvSpPr>
            <p:spPr bwMode="auto">
              <a:xfrm>
                <a:off x="1824" y="15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3" name="Line 111"/>
              <p:cNvSpPr>
                <a:spLocks noChangeShapeType="1"/>
              </p:cNvSpPr>
              <p:nvPr/>
            </p:nvSpPr>
            <p:spPr bwMode="auto">
              <a:xfrm>
                <a:off x="48" y="7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4" name="Line 112"/>
              <p:cNvSpPr>
                <a:spLocks noChangeShapeType="1"/>
              </p:cNvSpPr>
              <p:nvPr/>
            </p:nvSpPr>
            <p:spPr bwMode="auto">
              <a:xfrm flipH="1">
                <a:off x="816" y="7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5" name="Line 113"/>
              <p:cNvSpPr>
                <a:spLocks noChangeShapeType="1"/>
              </p:cNvSpPr>
              <p:nvPr/>
            </p:nvSpPr>
            <p:spPr bwMode="auto">
              <a:xfrm>
                <a:off x="1776" y="15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6" name="Line 114"/>
              <p:cNvSpPr>
                <a:spLocks noChangeShapeType="1"/>
              </p:cNvSpPr>
              <p:nvPr/>
            </p:nvSpPr>
            <p:spPr bwMode="auto">
              <a:xfrm flipV="1">
                <a:off x="1872" y="8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7" name="Line 115"/>
              <p:cNvSpPr>
                <a:spLocks noChangeShapeType="1"/>
              </p:cNvSpPr>
              <p:nvPr/>
            </p:nvSpPr>
            <p:spPr bwMode="auto">
              <a:xfrm>
                <a:off x="1872" y="105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8" name="Line 116"/>
              <p:cNvSpPr>
                <a:spLocks noChangeShapeType="1"/>
              </p:cNvSpPr>
              <p:nvPr/>
            </p:nvSpPr>
            <p:spPr bwMode="auto">
              <a:xfrm flipH="1">
                <a:off x="1776" y="16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09" name="Line 117"/>
              <p:cNvSpPr>
                <a:spLocks noChangeShapeType="1"/>
              </p:cNvSpPr>
              <p:nvPr/>
            </p:nvSpPr>
            <p:spPr bwMode="auto">
              <a:xfrm>
                <a:off x="1440" y="16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10" name="Line 118"/>
              <p:cNvSpPr>
                <a:spLocks noChangeShapeType="1"/>
              </p:cNvSpPr>
              <p:nvPr/>
            </p:nvSpPr>
            <p:spPr bwMode="auto">
              <a:xfrm flipH="1">
                <a:off x="912" y="16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11" name="Line 119"/>
              <p:cNvSpPr>
                <a:spLocks noChangeShapeType="1"/>
              </p:cNvSpPr>
              <p:nvPr/>
            </p:nvSpPr>
            <p:spPr bwMode="auto">
              <a:xfrm>
                <a:off x="1872" y="13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12" name="Line 120"/>
              <p:cNvSpPr>
                <a:spLocks noChangeShapeType="1"/>
              </p:cNvSpPr>
              <p:nvPr/>
            </p:nvSpPr>
            <p:spPr bwMode="auto">
              <a:xfrm flipV="1">
                <a:off x="1872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013" name="Text Box 121"/>
              <p:cNvSpPr txBox="1">
                <a:spLocks noChangeArrowheads="1"/>
              </p:cNvSpPr>
              <p:nvPr/>
            </p:nvSpPr>
            <p:spPr bwMode="auto">
              <a:xfrm>
                <a:off x="230" y="64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40014" name="Text Box 122"/>
              <p:cNvSpPr txBox="1">
                <a:spLocks noChangeArrowheads="1"/>
              </p:cNvSpPr>
              <p:nvPr/>
            </p:nvSpPr>
            <p:spPr bwMode="auto">
              <a:xfrm>
                <a:off x="422" y="64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40015" name="Text Box 123"/>
              <p:cNvSpPr txBox="1">
                <a:spLocks noChangeArrowheads="1"/>
              </p:cNvSpPr>
              <p:nvPr/>
            </p:nvSpPr>
            <p:spPr bwMode="auto">
              <a:xfrm>
                <a:off x="622" y="64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40016" name="Text Box 124"/>
              <p:cNvSpPr txBox="1">
                <a:spLocks noChangeArrowheads="1"/>
              </p:cNvSpPr>
              <p:nvPr/>
            </p:nvSpPr>
            <p:spPr bwMode="auto">
              <a:xfrm>
                <a:off x="1762" y="91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40017" name="Text Box 125"/>
              <p:cNvSpPr txBox="1">
                <a:spLocks noChangeArrowheads="1"/>
              </p:cNvSpPr>
              <p:nvPr/>
            </p:nvSpPr>
            <p:spPr bwMode="auto">
              <a:xfrm>
                <a:off x="1766" y="1271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25</a:t>
                </a:r>
              </a:p>
            </p:txBody>
          </p:sp>
          <p:sp>
            <p:nvSpPr>
              <p:cNvPr id="40018" name="Text Box 126"/>
              <p:cNvSpPr txBox="1">
                <a:spLocks noChangeArrowheads="1"/>
              </p:cNvSpPr>
              <p:nvPr/>
            </p:nvSpPr>
            <p:spPr bwMode="auto">
              <a:xfrm>
                <a:off x="1594" y="1535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40019" name="Text Box 127"/>
              <p:cNvSpPr txBox="1">
                <a:spLocks noChangeArrowheads="1"/>
              </p:cNvSpPr>
              <p:nvPr/>
            </p:nvSpPr>
            <p:spPr bwMode="auto">
              <a:xfrm>
                <a:off x="1192" y="1543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50</a:t>
                </a:r>
              </a:p>
            </p:txBody>
          </p:sp>
        </p:grpSp>
        <p:sp>
          <p:nvSpPr>
            <p:cNvPr id="39985" name="Text Box 128"/>
            <p:cNvSpPr txBox="1">
              <a:spLocks noChangeArrowheads="1"/>
            </p:cNvSpPr>
            <p:nvPr/>
          </p:nvSpPr>
          <p:spPr bwMode="auto">
            <a:xfrm>
              <a:off x="120" y="1512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39968" name="Group 129"/>
          <p:cNvGrpSpPr>
            <a:grpSpLocks/>
          </p:cNvGrpSpPr>
          <p:nvPr/>
        </p:nvGrpSpPr>
        <p:grpSpPr bwMode="auto">
          <a:xfrm>
            <a:off x="381000" y="0"/>
            <a:ext cx="4038600" cy="685800"/>
            <a:chOff x="2688" y="240"/>
            <a:chExt cx="2544" cy="432"/>
          </a:xfrm>
        </p:grpSpPr>
        <p:sp>
          <p:nvSpPr>
            <p:cNvPr id="39982" name="Rectangle 130"/>
            <p:cNvSpPr>
              <a:spLocks noChangeArrowheads="1"/>
            </p:cNvSpPr>
            <p:nvPr/>
          </p:nvSpPr>
          <p:spPr bwMode="auto">
            <a:xfrm>
              <a:off x="2688" y="240"/>
              <a:ext cx="2544" cy="4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9983" name="Text Box 131"/>
            <p:cNvSpPr txBox="1">
              <a:spLocks noChangeArrowheads="1"/>
            </p:cNvSpPr>
            <p:nvPr/>
          </p:nvSpPr>
          <p:spPr bwMode="auto">
            <a:xfrm>
              <a:off x="2832" y="240"/>
              <a:ext cx="231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</a:t>
              </a:r>
            </a:p>
            <a:p>
              <a:pPr eaLnBrk="1" hangingPunct="1"/>
              <a:r>
                <a:rPr lang="en-US" sz="1600" b="1"/>
                <a:t>Draw it’s isometric view.</a:t>
              </a:r>
            </a:p>
          </p:txBody>
        </p:sp>
      </p:grpSp>
      <p:grpSp>
        <p:nvGrpSpPr>
          <p:cNvPr id="39969" name="Group 132"/>
          <p:cNvGrpSpPr>
            <a:grpSpLocks/>
          </p:cNvGrpSpPr>
          <p:nvPr/>
        </p:nvGrpSpPr>
        <p:grpSpPr bwMode="auto">
          <a:xfrm>
            <a:off x="7337425" y="685800"/>
            <a:ext cx="1806575" cy="1066800"/>
            <a:chOff x="270" y="96"/>
            <a:chExt cx="1532" cy="816"/>
          </a:xfrm>
        </p:grpSpPr>
        <p:sp>
          <p:nvSpPr>
            <p:cNvPr id="39980" name="Oval 133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9981" name="Text Box 134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  <p:sp>
        <p:nvSpPr>
          <p:cNvPr id="40073" name="Text Box 137"/>
          <p:cNvSpPr txBox="1">
            <a:spLocks noChangeArrowheads="1"/>
          </p:cNvSpPr>
          <p:nvPr/>
        </p:nvSpPr>
        <p:spPr bwMode="auto">
          <a:xfrm>
            <a:off x="0" y="3733800"/>
            <a:ext cx="40227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chemeClr val="accent2"/>
                </a:solidFill>
                <a:latin typeface="Times New Roman" pitchFamily="18" charset="0"/>
              </a:rPr>
              <a:t>NOTE THE SMALL CHZNGE IN 2</a:t>
            </a:r>
            <a:r>
              <a:rPr lang="en-US" sz="1400" b="1" baseline="30000">
                <a:solidFill>
                  <a:schemeClr val="accent2"/>
                </a:solidFill>
                <a:latin typeface="Times New Roman" pitchFamily="18" charset="0"/>
              </a:rPr>
              <a:t>ND</a:t>
            </a:r>
            <a:r>
              <a:rPr lang="en-US" sz="1400" b="1">
                <a:solidFill>
                  <a:schemeClr val="accent2"/>
                </a:solidFill>
                <a:latin typeface="Times New Roman" pitchFamily="18" charset="0"/>
              </a:rPr>
              <a:t>  FV &amp; SV. </a:t>
            </a:r>
          </a:p>
          <a:p>
            <a:pPr algn="ctr" eaLnBrk="1" hangingPunct="1"/>
            <a:r>
              <a:rPr lang="en-US" sz="1400" b="1">
                <a:solidFill>
                  <a:schemeClr val="accent2"/>
                </a:solidFill>
                <a:latin typeface="Times New Roman" pitchFamily="18" charset="0"/>
              </a:rPr>
              <a:t>DRAW ISOMETRIC ACCORDINGLY.</a:t>
            </a:r>
          </a:p>
        </p:txBody>
      </p:sp>
    </p:spTree>
    <p:extLst>
      <p:ext uri="{BB962C8B-B14F-4D97-AF65-F5344CB8AC3E}">
        <p14:creationId xmlns:p14="http://schemas.microsoft.com/office/powerpoint/2010/main" val="28629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0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  <p:bldP spid="39960" grpId="0" animBg="1"/>
      <p:bldP spid="39961" grpId="0" animBg="1"/>
      <p:bldP spid="39965" grpId="0" animBg="1"/>
      <p:bldP spid="39966" grpId="0" animBg="1"/>
      <p:bldP spid="4007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3348038" y="3124200"/>
            <a:ext cx="5491162" cy="3376613"/>
            <a:chOff x="1920" y="1968"/>
            <a:chExt cx="3459" cy="2127"/>
          </a:xfrm>
        </p:grpSpPr>
        <p:grpSp>
          <p:nvGrpSpPr>
            <p:cNvPr id="41024" name="Group 3"/>
            <p:cNvGrpSpPr>
              <a:grpSpLocks/>
            </p:cNvGrpSpPr>
            <p:nvPr/>
          </p:nvGrpSpPr>
          <p:grpSpPr bwMode="auto">
            <a:xfrm>
              <a:off x="1920" y="1968"/>
              <a:ext cx="3459" cy="2127"/>
              <a:chOff x="2337" y="1617"/>
              <a:chExt cx="3459" cy="2127"/>
            </a:xfrm>
          </p:grpSpPr>
          <p:grpSp>
            <p:nvGrpSpPr>
              <p:cNvPr id="41026" name="Group 4"/>
              <p:cNvGrpSpPr>
                <a:grpSpLocks/>
              </p:cNvGrpSpPr>
              <p:nvPr/>
            </p:nvGrpSpPr>
            <p:grpSpPr bwMode="auto">
              <a:xfrm>
                <a:off x="2337" y="3216"/>
                <a:ext cx="3459" cy="233"/>
                <a:chOff x="2337" y="3216"/>
                <a:chExt cx="3459" cy="233"/>
              </a:xfrm>
            </p:grpSpPr>
            <p:sp>
              <p:nvSpPr>
                <p:cNvPr id="41095" name="Line 5"/>
                <p:cNvSpPr>
                  <a:spLocks noChangeShapeType="1"/>
                </p:cNvSpPr>
                <p:nvPr/>
              </p:nvSpPr>
              <p:spPr bwMode="auto">
                <a:xfrm>
                  <a:off x="2496" y="3360"/>
                  <a:ext cx="32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9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588" y="3216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4109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337" y="3237"/>
                  <a:ext cx="20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41027" name="Group 8"/>
              <p:cNvGrpSpPr>
                <a:grpSpLocks/>
              </p:cNvGrpSpPr>
              <p:nvPr/>
            </p:nvGrpSpPr>
            <p:grpSpPr bwMode="auto">
              <a:xfrm>
                <a:off x="2426" y="1617"/>
                <a:ext cx="3344" cy="2127"/>
                <a:chOff x="2426" y="1617"/>
                <a:chExt cx="3344" cy="2127"/>
              </a:xfrm>
            </p:grpSpPr>
            <p:grpSp>
              <p:nvGrpSpPr>
                <p:cNvPr id="41028" name="Group 9"/>
                <p:cNvGrpSpPr>
                  <a:grpSpLocks/>
                </p:cNvGrpSpPr>
                <p:nvPr/>
              </p:nvGrpSpPr>
              <p:grpSpPr bwMode="auto">
                <a:xfrm>
                  <a:off x="2496" y="1617"/>
                  <a:ext cx="1748" cy="1743"/>
                  <a:chOff x="2584" y="1617"/>
                  <a:chExt cx="1748" cy="1743"/>
                </a:xfrm>
              </p:grpSpPr>
              <p:sp>
                <p:nvSpPr>
                  <p:cNvPr id="4108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016"/>
                    <a:ext cx="1584" cy="13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41090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6" y="2016"/>
                    <a:ext cx="816" cy="105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91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072"/>
                    <a:ext cx="15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9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249" y="2397"/>
                    <a:ext cx="108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9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985" y="2742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94" name="Rectangle 15"/>
                  <p:cNvSpPr>
                    <a:spLocks noChangeArrowheads="1"/>
                  </p:cNvSpPr>
                  <p:nvPr/>
                </p:nvSpPr>
                <p:spPr bwMode="auto">
                  <a:xfrm rot="-3197728">
                    <a:off x="2194" y="2007"/>
                    <a:ext cx="1413" cy="63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</p:grpSp>
            <p:sp>
              <p:nvSpPr>
                <p:cNvPr id="4102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64" y="3532"/>
                  <a:ext cx="35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Times New Roman" pitchFamily="18" charset="0"/>
                    </a:rPr>
                    <a:t>F.V.</a:t>
                  </a:r>
                </a:p>
              </p:txBody>
            </p:sp>
            <p:sp>
              <p:nvSpPr>
                <p:cNvPr id="4103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704" y="3514"/>
                  <a:ext cx="708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600" b="1">
                      <a:latin typeface="Times New Roman" pitchFamily="18" charset="0"/>
                    </a:rPr>
                    <a:t>LEFT S.V.</a:t>
                  </a:r>
                </a:p>
              </p:txBody>
            </p:sp>
            <p:grpSp>
              <p:nvGrpSpPr>
                <p:cNvPr id="41031" name="Group 18"/>
                <p:cNvGrpSpPr>
                  <a:grpSpLocks/>
                </p:cNvGrpSpPr>
                <p:nvPr/>
              </p:nvGrpSpPr>
              <p:grpSpPr bwMode="auto">
                <a:xfrm>
                  <a:off x="4464" y="1815"/>
                  <a:ext cx="1104" cy="1545"/>
                  <a:chOff x="4464" y="1815"/>
                  <a:chExt cx="1104" cy="1545"/>
                </a:xfrm>
              </p:grpSpPr>
              <p:sp>
                <p:nvSpPr>
                  <p:cNvPr id="4107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1989"/>
                    <a:ext cx="1104" cy="108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4107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072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7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4878" y="1980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8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136" y="1986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136" y="2373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644" y="2379"/>
                    <a:ext cx="2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647" y="2364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8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376" y="2370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8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273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86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78" y="1815"/>
                    <a:ext cx="240" cy="288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4108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3072"/>
                    <a:ext cx="240" cy="2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88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328" y="3072"/>
                    <a:ext cx="240" cy="2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32" name="Line 31"/>
                <p:cNvSpPr>
                  <a:spLocks noChangeShapeType="1"/>
                </p:cNvSpPr>
                <p:nvPr/>
              </p:nvSpPr>
              <p:spPr bwMode="auto">
                <a:xfrm>
                  <a:off x="2640" y="34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33" name="Line 32"/>
                <p:cNvSpPr>
                  <a:spLocks noChangeShapeType="1"/>
                </p:cNvSpPr>
                <p:nvPr/>
              </p:nvSpPr>
              <p:spPr bwMode="auto">
                <a:xfrm>
                  <a:off x="4224" y="34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34" name="Line 33"/>
                <p:cNvSpPr>
                  <a:spLocks noChangeShapeType="1"/>
                </p:cNvSpPr>
                <p:nvPr/>
              </p:nvSpPr>
              <p:spPr bwMode="auto">
                <a:xfrm>
                  <a:off x="3456" y="18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35" name="Line 34"/>
                <p:cNvSpPr>
                  <a:spLocks noChangeShapeType="1"/>
                </p:cNvSpPr>
                <p:nvPr/>
              </p:nvSpPr>
              <p:spPr bwMode="auto">
                <a:xfrm>
                  <a:off x="4224" y="18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36" name="Line 35"/>
                <p:cNvSpPr>
                  <a:spLocks noChangeShapeType="1"/>
                </p:cNvSpPr>
                <p:nvPr/>
              </p:nvSpPr>
              <p:spPr bwMode="auto">
                <a:xfrm>
                  <a:off x="4464" y="182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" name="Line 36"/>
                <p:cNvSpPr>
                  <a:spLocks noChangeShapeType="1"/>
                </p:cNvSpPr>
                <p:nvPr/>
              </p:nvSpPr>
              <p:spPr bwMode="auto">
                <a:xfrm>
                  <a:off x="4872" y="182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" name="Line 37"/>
                <p:cNvSpPr>
                  <a:spLocks noChangeShapeType="1"/>
                </p:cNvSpPr>
                <p:nvPr/>
              </p:nvSpPr>
              <p:spPr bwMode="auto">
                <a:xfrm>
                  <a:off x="5136" y="182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" name="Line 38"/>
                <p:cNvSpPr>
                  <a:spLocks noChangeShapeType="1"/>
                </p:cNvSpPr>
                <p:nvPr/>
              </p:nvSpPr>
              <p:spPr bwMode="auto">
                <a:xfrm>
                  <a:off x="5556" y="182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" name="Line 39"/>
                <p:cNvSpPr>
                  <a:spLocks noChangeShapeType="1"/>
                </p:cNvSpPr>
                <p:nvPr/>
              </p:nvSpPr>
              <p:spPr bwMode="auto">
                <a:xfrm>
                  <a:off x="4644" y="217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40"/>
                <p:cNvSpPr>
                  <a:spLocks noChangeShapeType="1"/>
                </p:cNvSpPr>
                <p:nvPr/>
              </p:nvSpPr>
              <p:spPr bwMode="auto">
                <a:xfrm>
                  <a:off x="5616" y="235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41"/>
                <p:cNvSpPr>
                  <a:spLocks noChangeShapeType="1"/>
                </p:cNvSpPr>
                <p:nvPr/>
              </p:nvSpPr>
              <p:spPr bwMode="auto">
                <a:xfrm>
                  <a:off x="5616" y="199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42"/>
                <p:cNvSpPr>
                  <a:spLocks noChangeShapeType="1"/>
                </p:cNvSpPr>
                <p:nvPr/>
              </p:nvSpPr>
              <p:spPr bwMode="auto">
                <a:xfrm>
                  <a:off x="5616" y="273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43"/>
                <p:cNvSpPr>
                  <a:spLocks noChangeShapeType="1"/>
                </p:cNvSpPr>
                <p:nvPr/>
              </p:nvSpPr>
              <p:spPr bwMode="auto">
                <a:xfrm>
                  <a:off x="5616" y="307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44"/>
                <p:cNvSpPr>
                  <a:spLocks noChangeShapeType="1"/>
                </p:cNvSpPr>
                <p:nvPr/>
              </p:nvSpPr>
              <p:spPr bwMode="auto">
                <a:xfrm>
                  <a:off x="4704" y="28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45"/>
                <p:cNvSpPr>
                  <a:spLocks noChangeShapeType="1"/>
                </p:cNvSpPr>
                <p:nvPr/>
              </p:nvSpPr>
              <p:spPr bwMode="auto">
                <a:xfrm>
                  <a:off x="5328" y="28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47" name="Line 46"/>
                <p:cNvSpPr>
                  <a:spLocks noChangeShapeType="1"/>
                </p:cNvSpPr>
                <p:nvPr/>
              </p:nvSpPr>
              <p:spPr bwMode="auto">
                <a:xfrm>
                  <a:off x="3600" y="345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48" name="Line 47"/>
                <p:cNvSpPr>
                  <a:spLocks noChangeShapeType="1"/>
                </p:cNvSpPr>
                <p:nvPr/>
              </p:nvSpPr>
              <p:spPr bwMode="auto">
                <a:xfrm>
                  <a:off x="3888" y="187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49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56" y="187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50" name="Line 49"/>
                <p:cNvSpPr>
                  <a:spLocks noChangeShapeType="1"/>
                </p:cNvSpPr>
                <p:nvPr/>
              </p:nvSpPr>
              <p:spPr bwMode="auto">
                <a:xfrm>
                  <a:off x="4776" y="187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4464" y="187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" name="Line 51"/>
                <p:cNvSpPr>
                  <a:spLocks noChangeShapeType="1"/>
                </p:cNvSpPr>
                <p:nvPr/>
              </p:nvSpPr>
              <p:spPr bwMode="auto">
                <a:xfrm>
                  <a:off x="5472" y="187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5136" y="187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Line 53"/>
                <p:cNvSpPr>
                  <a:spLocks noChangeShapeType="1"/>
                </p:cNvSpPr>
                <p:nvPr/>
              </p:nvSpPr>
              <p:spPr bwMode="auto">
                <a:xfrm>
                  <a:off x="5664" y="225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55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5664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56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5664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57" name="Line 56"/>
                <p:cNvSpPr>
                  <a:spLocks noChangeShapeType="1"/>
                </p:cNvSpPr>
                <p:nvPr/>
              </p:nvSpPr>
              <p:spPr bwMode="auto">
                <a:xfrm>
                  <a:off x="5664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058" name="Line 57"/>
                <p:cNvSpPr>
                  <a:spLocks noChangeShapeType="1"/>
                </p:cNvSpPr>
                <p:nvPr/>
              </p:nvSpPr>
              <p:spPr bwMode="auto">
                <a:xfrm>
                  <a:off x="5136" y="29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4704" y="297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" name="Line 59"/>
                <p:cNvSpPr>
                  <a:spLocks noChangeShapeType="1"/>
                </p:cNvSpPr>
                <p:nvPr/>
              </p:nvSpPr>
              <p:spPr bwMode="auto">
                <a:xfrm>
                  <a:off x="4560" y="225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878" y="225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712" y="1788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30</a:t>
                  </a:r>
                </a:p>
              </p:txBody>
            </p:sp>
            <p:sp>
              <p:nvSpPr>
                <p:cNvPr id="2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556" y="1787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20</a:t>
                  </a:r>
                </a:p>
              </p:txBody>
            </p:sp>
            <p:sp>
              <p:nvSpPr>
                <p:cNvPr id="2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5240" y="1781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20</a:t>
                  </a:r>
                </a:p>
              </p:txBody>
            </p:sp>
            <p:sp>
              <p:nvSpPr>
                <p:cNvPr id="2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886" y="1781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10</a:t>
                  </a:r>
                </a:p>
              </p:txBody>
            </p:sp>
            <p:sp>
              <p:nvSpPr>
                <p:cNvPr id="2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5546" y="2081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3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5558" y="2465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31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552" y="2819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4099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928" y="2897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30</a:t>
                  </a:r>
                </a:p>
              </p:txBody>
            </p:sp>
            <p:sp>
              <p:nvSpPr>
                <p:cNvPr id="40993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318" y="3372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50</a:t>
                  </a:r>
                </a:p>
              </p:txBody>
            </p:sp>
            <p:sp>
              <p:nvSpPr>
                <p:cNvPr id="4099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646" y="2165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10</a:t>
                  </a:r>
                </a:p>
              </p:txBody>
            </p:sp>
            <p:sp>
              <p:nvSpPr>
                <p:cNvPr id="40995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448" y="307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99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544" y="336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997" name="Line 73"/>
                <p:cNvSpPr>
                  <a:spLocks noChangeShapeType="1"/>
                </p:cNvSpPr>
                <p:nvPr/>
              </p:nvSpPr>
              <p:spPr bwMode="auto">
                <a:xfrm>
                  <a:off x="2544" y="292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998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426" y="3125"/>
                  <a:ext cx="212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Times New Roman" pitchFamily="18" charset="0"/>
                    </a:rPr>
                    <a:t>15</a:t>
                  </a:r>
                </a:p>
              </p:txBody>
            </p:sp>
            <p:sp>
              <p:nvSpPr>
                <p:cNvPr id="41076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2640" y="345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025" name="Text Box 76"/>
            <p:cNvSpPr txBox="1">
              <a:spLocks noChangeArrowheads="1"/>
            </p:cNvSpPr>
            <p:nvPr/>
          </p:nvSpPr>
          <p:spPr bwMode="auto">
            <a:xfrm>
              <a:off x="2216" y="3536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</p:grpSp>
      <p:sp>
        <p:nvSpPr>
          <p:cNvPr id="41038" name="Line 78"/>
          <p:cNvSpPr>
            <a:spLocks noChangeShapeType="1"/>
          </p:cNvSpPr>
          <p:nvPr/>
        </p:nvSpPr>
        <p:spPr bwMode="auto">
          <a:xfrm rot="28095" flipH="1" flipV="1">
            <a:off x="2816225" y="619125"/>
            <a:ext cx="582613" cy="3317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 rot="28095" flipH="1" flipV="1">
            <a:off x="3814763" y="1185863"/>
            <a:ext cx="457200" cy="26193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100013" y="3573463"/>
            <a:ext cx="4189412" cy="1349375"/>
            <a:chOff x="1231" y="2871"/>
            <a:chExt cx="3618" cy="1166"/>
          </a:xfrm>
        </p:grpSpPr>
        <p:sp>
          <p:nvSpPr>
            <p:cNvPr id="41021" name="Line 88"/>
            <p:cNvSpPr>
              <a:spLocks noChangeShapeType="1"/>
            </p:cNvSpPr>
            <p:nvPr/>
          </p:nvSpPr>
          <p:spPr bwMode="auto">
            <a:xfrm rot="21571905" flipV="1">
              <a:off x="2824" y="2871"/>
              <a:ext cx="2025" cy="115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2" name="Line 89"/>
            <p:cNvSpPr>
              <a:spLocks noChangeShapeType="1"/>
            </p:cNvSpPr>
            <p:nvPr/>
          </p:nvSpPr>
          <p:spPr bwMode="auto">
            <a:xfrm rot="28095" flipH="1" flipV="1">
              <a:off x="1532" y="3291"/>
              <a:ext cx="1305" cy="746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3" name="Line 90"/>
            <p:cNvSpPr>
              <a:spLocks noChangeShapeType="1"/>
            </p:cNvSpPr>
            <p:nvPr/>
          </p:nvSpPr>
          <p:spPr bwMode="auto">
            <a:xfrm>
              <a:off x="1231" y="4032"/>
              <a:ext cx="321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00" name="Group 124"/>
          <p:cNvGrpSpPr>
            <a:grpSpLocks/>
          </p:cNvGrpSpPr>
          <p:nvPr/>
        </p:nvGrpSpPr>
        <p:grpSpPr bwMode="auto">
          <a:xfrm>
            <a:off x="4876800" y="1219200"/>
            <a:ext cx="4038600" cy="685800"/>
            <a:chOff x="2688" y="240"/>
            <a:chExt cx="2544" cy="432"/>
          </a:xfrm>
        </p:grpSpPr>
        <p:sp>
          <p:nvSpPr>
            <p:cNvPr id="41012" name="Rectangle 125"/>
            <p:cNvSpPr>
              <a:spLocks noChangeArrowheads="1"/>
            </p:cNvSpPr>
            <p:nvPr/>
          </p:nvSpPr>
          <p:spPr bwMode="auto">
            <a:xfrm>
              <a:off x="2688" y="240"/>
              <a:ext cx="2544" cy="4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1013" name="Text Box 126"/>
            <p:cNvSpPr txBox="1">
              <a:spLocks noChangeArrowheads="1"/>
            </p:cNvSpPr>
            <p:nvPr/>
          </p:nvSpPr>
          <p:spPr bwMode="auto">
            <a:xfrm>
              <a:off x="2832" y="240"/>
              <a:ext cx="231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</a:t>
              </a:r>
            </a:p>
            <a:p>
              <a:pPr eaLnBrk="1" hangingPunct="1"/>
              <a:r>
                <a:rPr lang="en-US" sz="1600" b="1"/>
                <a:t>Draw it’s isometric view.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6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8" grpId="0" animBg="1"/>
      <p:bldP spid="4104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787775" y="2551113"/>
            <a:ext cx="5203825" cy="3392487"/>
            <a:chOff x="2386" y="983"/>
            <a:chExt cx="3278" cy="2137"/>
          </a:xfrm>
        </p:grpSpPr>
        <p:grpSp>
          <p:nvGrpSpPr>
            <p:cNvPr id="42022" name="Group 34"/>
            <p:cNvGrpSpPr>
              <a:grpSpLocks/>
            </p:cNvGrpSpPr>
            <p:nvPr/>
          </p:nvGrpSpPr>
          <p:grpSpPr bwMode="auto">
            <a:xfrm>
              <a:off x="2386" y="983"/>
              <a:ext cx="3278" cy="2137"/>
              <a:chOff x="2386" y="983"/>
              <a:chExt cx="3278" cy="2137"/>
            </a:xfrm>
          </p:grpSpPr>
          <p:grpSp>
            <p:nvGrpSpPr>
              <p:cNvPr id="42024" name="Group 35"/>
              <p:cNvGrpSpPr>
                <a:grpSpLocks/>
              </p:cNvGrpSpPr>
              <p:nvPr/>
            </p:nvGrpSpPr>
            <p:grpSpPr bwMode="auto">
              <a:xfrm>
                <a:off x="2640" y="1248"/>
                <a:ext cx="3024" cy="1488"/>
                <a:chOff x="2640" y="1248"/>
                <a:chExt cx="3024" cy="1488"/>
              </a:xfrm>
            </p:grpSpPr>
            <p:grpSp>
              <p:nvGrpSpPr>
                <p:cNvPr id="42056" name="Group 36"/>
                <p:cNvGrpSpPr>
                  <a:grpSpLocks/>
                </p:cNvGrpSpPr>
                <p:nvPr/>
              </p:nvGrpSpPr>
              <p:grpSpPr bwMode="auto">
                <a:xfrm>
                  <a:off x="2640" y="1248"/>
                  <a:ext cx="1728" cy="1488"/>
                  <a:chOff x="2640" y="1248"/>
                  <a:chExt cx="1728" cy="1488"/>
                </a:xfrm>
              </p:grpSpPr>
              <p:sp>
                <p:nvSpPr>
                  <p:cNvPr id="42069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248"/>
                    <a:ext cx="1152" cy="148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IQ"/>
                  </a:p>
                </p:txBody>
              </p:sp>
              <p:sp>
                <p:nvSpPr>
                  <p:cNvPr id="4207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965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1968"/>
                    <a:ext cx="288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072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80" y="1968"/>
                    <a:ext cx="288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07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1968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07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1968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2057" name="Group 43"/>
                <p:cNvGrpSpPr>
                  <a:grpSpLocks/>
                </p:cNvGrpSpPr>
                <p:nvPr/>
              </p:nvGrpSpPr>
              <p:grpSpPr bwMode="auto">
                <a:xfrm>
                  <a:off x="4608" y="1248"/>
                  <a:ext cx="960" cy="1488"/>
                  <a:chOff x="4272" y="1248"/>
                  <a:chExt cx="960" cy="1488"/>
                </a:xfrm>
              </p:grpSpPr>
              <p:grpSp>
                <p:nvGrpSpPr>
                  <p:cNvPr id="42059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4272" y="1248"/>
                    <a:ext cx="384" cy="1488"/>
                    <a:chOff x="4272" y="1248"/>
                    <a:chExt cx="384" cy="1488"/>
                  </a:xfrm>
                </p:grpSpPr>
                <p:sp>
                  <p:nvSpPr>
                    <p:cNvPr id="42066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1248"/>
                      <a:ext cx="0" cy="14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067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272" y="1248"/>
                      <a:ext cx="384" cy="14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068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2736"/>
                      <a:ext cx="3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42060" name="Group 48"/>
                  <p:cNvGrpSpPr>
                    <a:grpSpLocks/>
                  </p:cNvGrpSpPr>
                  <p:nvPr/>
                </p:nvGrpSpPr>
                <p:grpSpPr bwMode="auto">
                  <a:xfrm flipH="1">
                    <a:off x="4848" y="1248"/>
                    <a:ext cx="384" cy="1488"/>
                    <a:chOff x="4272" y="1248"/>
                    <a:chExt cx="384" cy="1488"/>
                  </a:xfrm>
                </p:grpSpPr>
                <p:sp>
                  <p:nvSpPr>
                    <p:cNvPr id="4206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1248"/>
                      <a:ext cx="0" cy="14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064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272" y="1248"/>
                      <a:ext cx="384" cy="14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065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2736"/>
                      <a:ext cx="3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4206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2736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062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968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2058" name="Line 54"/>
                <p:cNvSpPr>
                  <a:spLocks noChangeShapeType="1"/>
                </p:cNvSpPr>
                <p:nvPr/>
              </p:nvSpPr>
              <p:spPr bwMode="auto">
                <a:xfrm>
                  <a:off x="2832" y="2736"/>
                  <a:ext cx="28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2025" name="Line 55"/>
              <p:cNvSpPr>
                <a:spLocks noChangeShapeType="1"/>
              </p:cNvSpPr>
              <p:nvPr/>
            </p:nvSpPr>
            <p:spPr bwMode="auto">
              <a:xfrm flipH="1">
                <a:off x="4080" y="12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26" name="Line 56"/>
              <p:cNvSpPr>
                <a:spLocks noChangeShapeType="1"/>
              </p:cNvSpPr>
              <p:nvPr/>
            </p:nvSpPr>
            <p:spPr bwMode="auto">
              <a:xfrm>
                <a:off x="4464" y="206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27" name="Line 57"/>
              <p:cNvSpPr>
                <a:spLocks noChangeShapeType="1"/>
              </p:cNvSpPr>
              <p:nvPr/>
            </p:nvSpPr>
            <p:spPr bwMode="auto">
              <a:xfrm flipV="1">
                <a:off x="4464" y="124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28" name="Line 58"/>
              <p:cNvSpPr>
                <a:spLocks noChangeShapeType="1"/>
              </p:cNvSpPr>
              <p:nvPr/>
            </p:nvSpPr>
            <p:spPr bwMode="auto">
              <a:xfrm flipV="1">
                <a:off x="4992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29" name="Line 59"/>
              <p:cNvSpPr>
                <a:spLocks noChangeShapeType="1"/>
              </p:cNvSpPr>
              <p:nvPr/>
            </p:nvSpPr>
            <p:spPr bwMode="auto">
              <a:xfrm flipV="1">
                <a:off x="5172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0" name="Line 60"/>
              <p:cNvSpPr>
                <a:spLocks noChangeShapeType="1"/>
              </p:cNvSpPr>
              <p:nvPr/>
            </p:nvSpPr>
            <p:spPr bwMode="auto">
              <a:xfrm>
                <a:off x="4800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1" name="Line 61"/>
              <p:cNvSpPr>
                <a:spLocks noChangeShapeType="1"/>
              </p:cNvSpPr>
              <p:nvPr/>
            </p:nvSpPr>
            <p:spPr bwMode="auto">
              <a:xfrm flipH="1">
                <a:off x="5184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2" name="Line 62"/>
              <p:cNvSpPr>
                <a:spLocks noChangeShapeType="1"/>
              </p:cNvSpPr>
              <p:nvPr/>
            </p:nvSpPr>
            <p:spPr bwMode="auto">
              <a:xfrm flipV="1">
                <a:off x="2496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3" name="Line 63"/>
              <p:cNvSpPr>
                <a:spLocks noChangeShapeType="1"/>
              </p:cNvSpPr>
              <p:nvPr/>
            </p:nvSpPr>
            <p:spPr bwMode="auto">
              <a:xfrm>
                <a:off x="2496" y="254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4" name="Line 64"/>
              <p:cNvSpPr>
                <a:spLocks noChangeShapeType="1"/>
              </p:cNvSpPr>
              <p:nvPr/>
            </p:nvSpPr>
            <p:spPr bwMode="auto">
              <a:xfrm flipH="1">
                <a:off x="2928" y="283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5" name="Line 65"/>
              <p:cNvSpPr>
                <a:spLocks noChangeShapeType="1"/>
              </p:cNvSpPr>
              <p:nvPr/>
            </p:nvSpPr>
            <p:spPr bwMode="auto">
              <a:xfrm>
                <a:off x="3696" y="283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6" name="Line 66"/>
              <p:cNvSpPr>
                <a:spLocks noChangeShapeType="1"/>
              </p:cNvSpPr>
              <p:nvPr/>
            </p:nvSpPr>
            <p:spPr bwMode="auto">
              <a:xfrm>
                <a:off x="2400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7" name="Line 67"/>
              <p:cNvSpPr>
                <a:spLocks noChangeShapeType="1"/>
              </p:cNvSpPr>
              <p:nvPr/>
            </p:nvSpPr>
            <p:spPr bwMode="auto">
              <a:xfrm>
                <a:off x="2400" y="273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8" name="Line 68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39" name="Line 69"/>
              <p:cNvSpPr>
                <a:spLocks noChangeShapeType="1"/>
              </p:cNvSpPr>
              <p:nvPr/>
            </p:nvSpPr>
            <p:spPr bwMode="auto">
              <a:xfrm>
                <a:off x="4080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0" name="Line 70"/>
              <p:cNvSpPr>
                <a:spLocks noChangeShapeType="1"/>
              </p:cNvSpPr>
              <p:nvPr/>
            </p:nvSpPr>
            <p:spPr bwMode="auto">
              <a:xfrm>
                <a:off x="4608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1" name="Line 71"/>
              <p:cNvSpPr>
                <a:spLocks noChangeShapeType="1"/>
              </p:cNvSpPr>
              <p:nvPr/>
            </p:nvSpPr>
            <p:spPr bwMode="auto">
              <a:xfrm>
                <a:off x="5568" y="278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2" name="Line 72"/>
              <p:cNvSpPr>
                <a:spLocks noChangeShapeType="1"/>
              </p:cNvSpPr>
              <p:nvPr/>
            </p:nvSpPr>
            <p:spPr bwMode="auto">
              <a:xfrm>
                <a:off x="5184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3" name="Line 73"/>
              <p:cNvSpPr>
                <a:spLocks noChangeShapeType="1"/>
              </p:cNvSpPr>
              <p:nvPr/>
            </p:nvSpPr>
            <p:spPr bwMode="auto">
              <a:xfrm flipH="1">
                <a:off x="4608" y="288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4" name="Line 74"/>
              <p:cNvSpPr>
                <a:spLocks noChangeShapeType="1"/>
              </p:cNvSpPr>
              <p:nvPr/>
            </p:nvSpPr>
            <p:spPr bwMode="auto">
              <a:xfrm flipV="1">
                <a:off x="2640" y="99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5" name="Line 75"/>
              <p:cNvSpPr>
                <a:spLocks noChangeShapeType="1"/>
              </p:cNvSpPr>
              <p:nvPr/>
            </p:nvSpPr>
            <p:spPr bwMode="auto">
              <a:xfrm flipV="1">
                <a:off x="3504" y="100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6" name="Line 76"/>
              <p:cNvSpPr>
                <a:spLocks noChangeShapeType="1"/>
              </p:cNvSpPr>
              <p:nvPr/>
            </p:nvSpPr>
            <p:spPr bwMode="auto">
              <a:xfrm flipH="1">
                <a:off x="2640" y="10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7" name="Line 77"/>
              <p:cNvSpPr>
                <a:spLocks noChangeShapeType="1"/>
              </p:cNvSpPr>
              <p:nvPr/>
            </p:nvSpPr>
            <p:spPr bwMode="auto">
              <a:xfrm>
                <a:off x="3168" y="106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48" name="Text Box 78"/>
              <p:cNvSpPr txBox="1">
                <a:spLocks noChangeArrowheads="1"/>
              </p:cNvSpPr>
              <p:nvPr/>
            </p:nvSpPr>
            <p:spPr bwMode="auto">
              <a:xfrm>
                <a:off x="2978" y="983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42049" name="Text Box 79"/>
              <p:cNvSpPr txBox="1">
                <a:spLocks noChangeArrowheads="1"/>
              </p:cNvSpPr>
              <p:nvPr/>
            </p:nvSpPr>
            <p:spPr bwMode="auto">
              <a:xfrm>
                <a:off x="3408" y="2753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42050" name="Text Box 80"/>
              <p:cNvSpPr txBox="1">
                <a:spLocks noChangeArrowheads="1"/>
              </p:cNvSpPr>
              <p:nvPr/>
            </p:nvSpPr>
            <p:spPr bwMode="auto">
              <a:xfrm>
                <a:off x="4970" y="1025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42051" name="Text Box 81"/>
              <p:cNvSpPr txBox="1">
                <a:spLocks noChangeArrowheads="1"/>
              </p:cNvSpPr>
              <p:nvPr/>
            </p:nvSpPr>
            <p:spPr bwMode="auto">
              <a:xfrm>
                <a:off x="4358" y="182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60</a:t>
                </a:r>
              </a:p>
            </p:txBody>
          </p:sp>
          <p:sp>
            <p:nvSpPr>
              <p:cNvPr id="42052" name="Text Box 82"/>
              <p:cNvSpPr txBox="1">
                <a:spLocks noChangeArrowheads="1"/>
              </p:cNvSpPr>
              <p:nvPr/>
            </p:nvSpPr>
            <p:spPr bwMode="auto">
              <a:xfrm>
                <a:off x="2386" y="2297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30</a:t>
                </a:r>
              </a:p>
            </p:txBody>
          </p:sp>
          <p:sp>
            <p:nvSpPr>
              <p:cNvPr id="42053" name="Text Box 83"/>
              <p:cNvSpPr txBox="1">
                <a:spLocks noChangeArrowheads="1"/>
              </p:cNvSpPr>
              <p:nvPr/>
            </p:nvSpPr>
            <p:spPr bwMode="auto">
              <a:xfrm>
                <a:off x="4994" y="2789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>
                    <a:latin typeface="Times New Roman" pitchFamily="18" charset="0"/>
                  </a:rPr>
                  <a:t>40</a:t>
                </a:r>
              </a:p>
            </p:txBody>
          </p:sp>
          <p:sp>
            <p:nvSpPr>
              <p:cNvPr id="42054" name="Text Box 84"/>
              <p:cNvSpPr txBox="1">
                <a:spLocks noChangeArrowheads="1"/>
              </p:cNvSpPr>
              <p:nvPr/>
            </p:nvSpPr>
            <p:spPr bwMode="auto">
              <a:xfrm>
                <a:off x="3383" y="2929"/>
                <a:ext cx="29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itchFamily="18" charset="0"/>
                  </a:rPr>
                  <a:t>F.V.</a:t>
                </a:r>
              </a:p>
            </p:txBody>
          </p:sp>
          <p:sp>
            <p:nvSpPr>
              <p:cNvPr id="42055" name="Text Box 85"/>
              <p:cNvSpPr txBox="1">
                <a:spLocks noChangeArrowheads="1"/>
              </p:cNvSpPr>
              <p:nvPr/>
            </p:nvSpPr>
            <p:spPr bwMode="auto">
              <a:xfrm>
                <a:off x="4946" y="2947"/>
                <a:ext cx="28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1200" b="1">
                    <a:latin typeface="Times New Roman" pitchFamily="18" charset="0"/>
                  </a:rPr>
                  <a:t>S.V.</a:t>
                </a:r>
              </a:p>
            </p:txBody>
          </p:sp>
        </p:grpSp>
        <p:sp>
          <p:nvSpPr>
            <p:cNvPr id="42023" name="Text Box 86"/>
            <p:cNvSpPr txBox="1">
              <a:spLocks noChangeArrowheads="1"/>
            </p:cNvSpPr>
            <p:nvPr/>
          </p:nvSpPr>
          <p:spPr bwMode="auto">
            <a:xfrm>
              <a:off x="2688" y="2736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42008" name="Group 88"/>
          <p:cNvGrpSpPr>
            <a:grpSpLocks/>
          </p:cNvGrpSpPr>
          <p:nvPr/>
        </p:nvGrpSpPr>
        <p:grpSpPr bwMode="auto">
          <a:xfrm>
            <a:off x="4267200" y="381000"/>
            <a:ext cx="4038600" cy="685800"/>
            <a:chOff x="2688" y="240"/>
            <a:chExt cx="2544" cy="432"/>
          </a:xfrm>
        </p:grpSpPr>
        <p:sp>
          <p:nvSpPr>
            <p:cNvPr id="42020" name="Rectangle 89"/>
            <p:cNvSpPr>
              <a:spLocks noChangeArrowheads="1"/>
            </p:cNvSpPr>
            <p:nvPr/>
          </p:nvSpPr>
          <p:spPr bwMode="auto">
            <a:xfrm>
              <a:off x="2688" y="240"/>
              <a:ext cx="2544" cy="4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42021" name="Text Box 90"/>
            <p:cNvSpPr txBox="1">
              <a:spLocks noChangeArrowheads="1"/>
            </p:cNvSpPr>
            <p:nvPr/>
          </p:nvSpPr>
          <p:spPr bwMode="auto">
            <a:xfrm>
              <a:off x="2832" y="240"/>
              <a:ext cx="231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b="1"/>
                <a:t>F.V. and S.V.of  an object are given. </a:t>
              </a:r>
            </a:p>
            <a:p>
              <a:pPr eaLnBrk="1" hangingPunct="1"/>
              <a:r>
                <a:rPr lang="en-US" sz="1600" b="1"/>
                <a:t>Draw it’s isometric view.</a:t>
              </a:r>
            </a:p>
          </p:txBody>
        </p:sp>
      </p:grpSp>
      <p:grpSp>
        <p:nvGrpSpPr>
          <p:cNvPr id="42009" name="Group 91"/>
          <p:cNvGrpSpPr>
            <a:grpSpLocks/>
          </p:cNvGrpSpPr>
          <p:nvPr/>
        </p:nvGrpSpPr>
        <p:grpSpPr bwMode="auto">
          <a:xfrm>
            <a:off x="0" y="0"/>
            <a:ext cx="1806575" cy="1066800"/>
            <a:chOff x="270" y="96"/>
            <a:chExt cx="1532" cy="816"/>
          </a:xfrm>
        </p:grpSpPr>
        <p:sp>
          <p:nvSpPr>
            <p:cNvPr id="42018" name="Oval 92"/>
            <p:cNvSpPr>
              <a:spLocks noChangeArrowheads="1"/>
            </p:cNvSpPr>
            <p:nvPr/>
          </p:nvSpPr>
          <p:spPr bwMode="auto">
            <a:xfrm>
              <a:off x="288" y="96"/>
              <a:ext cx="1488" cy="81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42019" name="Text Box 93"/>
            <p:cNvSpPr txBox="1">
              <a:spLocks noChangeArrowheads="1"/>
            </p:cNvSpPr>
            <p:nvPr/>
          </p:nvSpPr>
          <p:spPr bwMode="auto">
            <a:xfrm>
              <a:off x="270" y="284"/>
              <a:ext cx="1532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STUDY </a:t>
              </a:r>
            </a:p>
            <a:p>
              <a:pPr algn="ctr" eaLnBrk="1" hangingPunct="1"/>
              <a:r>
                <a:rPr lang="en-US" sz="1600" b="1">
                  <a:solidFill>
                    <a:srgbClr val="FFFF00"/>
                  </a:solidFill>
                </a:rPr>
                <a:t>ILLUSTRATIONS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8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5005388" y="5264150"/>
            <a:ext cx="1193800" cy="1362075"/>
            <a:chOff x="4288" y="1584"/>
            <a:chExt cx="752" cy="858"/>
          </a:xfrm>
        </p:grpSpPr>
        <p:sp>
          <p:nvSpPr>
            <p:cNvPr id="21607" name="Freeform 150"/>
            <p:cNvSpPr>
              <a:spLocks/>
            </p:cNvSpPr>
            <p:nvPr/>
          </p:nvSpPr>
          <p:spPr bwMode="auto">
            <a:xfrm>
              <a:off x="4288" y="1794"/>
              <a:ext cx="376" cy="645"/>
            </a:xfrm>
            <a:custGeom>
              <a:avLst/>
              <a:gdLst>
                <a:gd name="T0" fmla="*/ 0 w 376"/>
                <a:gd name="T1" fmla="*/ 0 h 645"/>
                <a:gd name="T2" fmla="*/ 0 w 376"/>
                <a:gd name="T3" fmla="*/ 428 h 645"/>
                <a:gd name="T4" fmla="*/ 376 w 376"/>
                <a:gd name="T5" fmla="*/ 645 h 645"/>
                <a:gd name="T6" fmla="*/ 376 w 376"/>
                <a:gd name="T7" fmla="*/ 208 h 645"/>
                <a:gd name="T8" fmla="*/ 0 w 376"/>
                <a:gd name="T9" fmla="*/ 0 h 6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6"/>
                <a:gd name="T16" fmla="*/ 0 h 645"/>
                <a:gd name="T17" fmla="*/ 376 w 376"/>
                <a:gd name="T18" fmla="*/ 645 h 6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6" h="645">
                  <a:moveTo>
                    <a:pt x="0" y="0"/>
                  </a:moveTo>
                  <a:lnTo>
                    <a:pt x="0" y="428"/>
                  </a:lnTo>
                  <a:lnTo>
                    <a:pt x="376" y="645"/>
                  </a:lnTo>
                  <a:lnTo>
                    <a:pt x="376" y="20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8" name="Freeform 151"/>
            <p:cNvSpPr>
              <a:spLocks/>
            </p:cNvSpPr>
            <p:nvPr/>
          </p:nvSpPr>
          <p:spPr bwMode="auto">
            <a:xfrm>
              <a:off x="4663" y="1798"/>
              <a:ext cx="373" cy="644"/>
            </a:xfrm>
            <a:custGeom>
              <a:avLst/>
              <a:gdLst>
                <a:gd name="T0" fmla="*/ 373 w 373"/>
                <a:gd name="T1" fmla="*/ 428 h 644"/>
                <a:gd name="T2" fmla="*/ 0 w 373"/>
                <a:gd name="T3" fmla="*/ 644 h 644"/>
                <a:gd name="T4" fmla="*/ 0 w 373"/>
                <a:gd name="T5" fmla="*/ 200 h 644"/>
                <a:gd name="T6" fmla="*/ 371 w 373"/>
                <a:gd name="T7" fmla="*/ 0 h 644"/>
                <a:gd name="T8" fmla="*/ 373 w 373"/>
                <a:gd name="T9" fmla="*/ 428 h 6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"/>
                <a:gd name="T16" fmla="*/ 0 h 644"/>
                <a:gd name="T17" fmla="*/ 373 w 373"/>
                <a:gd name="T18" fmla="*/ 644 h 6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" h="644">
                  <a:moveTo>
                    <a:pt x="373" y="428"/>
                  </a:moveTo>
                  <a:lnTo>
                    <a:pt x="0" y="644"/>
                  </a:lnTo>
                  <a:lnTo>
                    <a:pt x="0" y="200"/>
                  </a:lnTo>
                  <a:lnTo>
                    <a:pt x="371" y="0"/>
                  </a:lnTo>
                  <a:lnTo>
                    <a:pt x="373" y="428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9" name="Freeform 152"/>
            <p:cNvSpPr>
              <a:spLocks/>
            </p:cNvSpPr>
            <p:nvPr/>
          </p:nvSpPr>
          <p:spPr bwMode="auto">
            <a:xfrm>
              <a:off x="4288" y="1584"/>
              <a:ext cx="752" cy="420"/>
            </a:xfrm>
            <a:custGeom>
              <a:avLst/>
              <a:gdLst>
                <a:gd name="T0" fmla="*/ 376 w 752"/>
                <a:gd name="T1" fmla="*/ 420 h 420"/>
                <a:gd name="T2" fmla="*/ 0 w 752"/>
                <a:gd name="T3" fmla="*/ 216 h 420"/>
                <a:gd name="T4" fmla="*/ 376 w 752"/>
                <a:gd name="T5" fmla="*/ 0 h 420"/>
                <a:gd name="T6" fmla="*/ 752 w 752"/>
                <a:gd name="T7" fmla="*/ 216 h 420"/>
                <a:gd name="T8" fmla="*/ 376 w 752"/>
                <a:gd name="T9" fmla="*/ 420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420"/>
                <a:gd name="T17" fmla="*/ 752 w 752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420">
                  <a:moveTo>
                    <a:pt x="376" y="420"/>
                  </a:moveTo>
                  <a:lnTo>
                    <a:pt x="0" y="216"/>
                  </a:lnTo>
                  <a:lnTo>
                    <a:pt x="376" y="0"/>
                  </a:lnTo>
                  <a:lnTo>
                    <a:pt x="752" y="216"/>
                  </a:lnTo>
                  <a:lnTo>
                    <a:pt x="376" y="42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886325" y="5319713"/>
            <a:ext cx="1257300" cy="1304925"/>
            <a:chOff x="4462" y="2322"/>
            <a:chExt cx="792" cy="822"/>
          </a:xfrm>
        </p:grpSpPr>
        <p:sp>
          <p:nvSpPr>
            <p:cNvPr id="21604" name="Freeform 135"/>
            <p:cNvSpPr>
              <a:spLocks/>
            </p:cNvSpPr>
            <p:nvPr/>
          </p:nvSpPr>
          <p:spPr bwMode="auto">
            <a:xfrm>
              <a:off x="4462" y="2553"/>
              <a:ext cx="456" cy="588"/>
            </a:xfrm>
            <a:custGeom>
              <a:avLst/>
              <a:gdLst>
                <a:gd name="T0" fmla="*/ 0 w 456"/>
                <a:gd name="T1" fmla="*/ 0 h 588"/>
                <a:gd name="T2" fmla="*/ 0 w 456"/>
                <a:gd name="T3" fmla="*/ 468 h 588"/>
                <a:gd name="T4" fmla="*/ 456 w 456"/>
                <a:gd name="T5" fmla="*/ 588 h 588"/>
                <a:gd name="T6" fmla="*/ 456 w 456"/>
                <a:gd name="T7" fmla="*/ 114 h 588"/>
                <a:gd name="T8" fmla="*/ 0 w 456"/>
                <a:gd name="T9" fmla="*/ 0 h 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"/>
                <a:gd name="T16" fmla="*/ 0 h 588"/>
                <a:gd name="T17" fmla="*/ 456 w 456"/>
                <a:gd name="T18" fmla="*/ 588 h 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" h="588">
                  <a:moveTo>
                    <a:pt x="0" y="0"/>
                  </a:moveTo>
                  <a:lnTo>
                    <a:pt x="0" y="468"/>
                  </a:lnTo>
                  <a:lnTo>
                    <a:pt x="456" y="588"/>
                  </a:lnTo>
                  <a:lnTo>
                    <a:pt x="456" y="114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487A9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5" name="Freeform 136"/>
            <p:cNvSpPr>
              <a:spLocks/>
            </p:cNvSpPr>
            <p:nvPr/>
          </p:nvSpPr>
          <p:spPr bwMode="auto">
            <a:xfrm>
              <a:off x="4918" y="2442"/>
              <a:ext cx="336" cy="702"/>
            </a:xfrm>
            <a:custGeom>
              <a:avLst/>
              <a:gdLst>
                <a:gd name="T0" fmla="*/ 0 w 336"/>
                <a:gd name="T1" fmla="*/ 702 h 702"/>
                <a:gd name="T2" fmla="*/ 0 w 336"/>
                <a:gd name="T3" fmla="*/ 222 h 702"/>
                <a:gd name="T4" fmla="*/ 336 w 336"/>
                <a:gd name="T5" fmla="*/ 0 h 702"/>
                <a:gd name="T6" fmla="*/ 336 w 336"/>
                <a:gd name="T7" fmla="*/ 474 h 702"/>
                <a:gd name="T8" fmla="*/ 0 w 336"/>
                <a:gd name="T9" fmla="*/ 702 h 7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702"/>
                <a:gd name="T17" fmla="*/ 336 w 336"/>
                <a:gd name="T18" fmla="*/ 702 h 7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702">
                  <a:moveTo>
                    <a:pt x="0" y="702"/>
                  </a:moveTo>
                  <a:lnTo>
                    <a:pt x="0" y="222"/>
                  </a:lnTo>
                  <a:lnTo>
                    <a:pt x="336" y="0"/>
                  </a:lnTo>
                  <a:lnTo>
                    <a:pt x="336" y="474"/>
                  </a:lnTo>
                  <a:lnTo>
                    <a:pt x="0" y="702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487A9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6" name="Freeform 137"/>
            <p:cNvSpPr>
              <a:spLocks/>
            </p:cNvSpPr>
            <p:nvPr/>
          </p:nvSpPr>
          <p:spPr bwMode="auto">
            <a:xfrm>
              <a:off x="4465" y="2322"/>
              <a:ext cx="789" cy="342"/>
            </a:xfrm>
            <a:custGeom>
              <a:avLst/>
              <a:gdLst>
                <a:gd name="T0" fmla="*/ 789 w 789"/>
                <a:gd name="T1" fmla="*/ 120 h 342"/>
                <a:gd name="T2" fmla="*/ 450 w 789"/>
                <a:gd name="T3" fmla="*/ 342 h 342"/>
                <a:gd name="T4" fmla="*/ 0 w 789"/>
                <a:gd name="T5" fmla="*/ 231 h 342"/>
                <a:gd name="T6" fmla="*/ 327 w 789"/>
                <a:gd name="T7" fmla="*/ 0 h 342"/>
                <a:gd name="T8" fmla="*/ 789 w 789"/>
                <a:gd name="T9" fmla="*/ 120 h 3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342"/>
                <a:gd name="T17" fmla="*/ 789 w 789"/>
                <a:gd name="T18" fmla="*/ 342 h 3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342">
                  <a:moveTo>
                    <a:pt x="789" y="120"/>
                  </a:moveTo>
                  <a:lnTo>
                    <a:pt x="450" y="342"/>
                  </a:lnTo>
                  <a:lnTo>
                    <a:pt x="0" y="231"/>
                  </a:lnTo>
                  <a:lnTo>
                    <a:pt x="327" y="0"/>
                  </a:lnTo>
                  <a:lnTo>
                    <a:pt x="789" y="120"/>
                  </a:lnTo>
                  <a:close/>
                </a:path>
              </a:pathLst>
            </a:custGeom>
            <a:gradFill rotWithShape="0">
              <a:gsLst>
                <a:gs pos="0">
                  <a:srgbClr val="4487A9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4902200" y="3454400"/>
            <a:ext cx="1193800" cy="1362075"/>
            <a:chOff x="4288" y="1584"/>
            <a:chExt cx="752" cy="858"/>
          </a:xfrm>
        </p:grpSpPr>
        <p:sp>
          <p:nvSpPr>
            <p:cNvPr id="21601" name="Freeform 119"/>
            <p:cNvSpPr>
              <a:spLocks/>
            </p:cNvSpPr>
            <p:nvPr/>
          </p:nvSpPr>
          <p:spPr bwMode="auto">
            <a:xfrm>
              <a:off x="4288" y="1794"/>
              <a:ext cx="376" cy="645"/>
            </a:xfrm>
            <a:custGeom>
              <a:avLst/>
              <a:gdLst>
                <a:gd name="T0" fmla="*/ 0 w 376"/>
                <a:gd name="T1" fmla="*/ 0 h 645"/>
                <a:gd name="T2" fmla="*/ 0 w 376"/>
                <a:gd name="T3" fmla="*/ 428 h 645"/>
                <a:gd name="T4" fmla="*/ 376 w 376"/>
                <a:gd name="T5" fmla="*/ 645 h 645"/>
                <a:gd name="T6" fmla="*/ 376 w 376"/>
                <a:gd name="T7" fmla="*/ 208 h 645"/>
                <a:gd name="T8" fmla="*/ 0 w 376"/>
                <a:gd name="T9" fmla="*/ 0 h 6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6"/>
                <a:gd name="T16" fmla="*/ 0 h 645"/>
                <a:gd name="T17" fmla="*/ 376 w 376"/>
                <a:gd name="T18" fmla="*/ 645 h 6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6" h="645">
                  <a:moveTo>
                    <a:pt x="0" y="0"/>
                  </a:moveTo>
                  <a:lnTo>
                    <a:pt x="0" y="428"/>
                  </a:lnTo>
                  <a:lnTo>
                    <a:pt x="376" y="645"/>
                  </a:lnTo>
                  <a:lnTo>
                    <a:pt x="376" y="20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2" name="Freeform 120"/>
            <p:cNvSpPr>
              <a:spLocks/>
            </p:cNvSpPr>
            <p:nvPr/>
          </p:nvSpPr>
          <p:spPr bwMode="auto">
            <a:xfrm>
              <a:off x="4663" y="1798"/>
              <a:ext cx="373" cy="644"/>
            </a:xfrm>
            <a:custGeom>
              <a:avLst/>
              <a:gdLst>
                <a:gd name="T0" fmla="*/ 373 w 373"/>
                <a:gd name="T1" fmla="*/ 428 h 644"/>
                <a:gd name="T2" fmla="*/ 0 w 373"/>
                <a:gd name="T3" fmla="*/ 644 h 644"/>
                <a:gd name="T4" fmla="*/ 0 w 373"/>
                <a:gd name="T5" fmla="*/ 200 h 644"/>
                <a:gd name="T6" fmla="*/ 371 w 373"/>
                <a:gd name="T7" fmla="*/ 0 h 644"/>
                <a:gd name="T8" fmla="*/ 373 w 373"/>
                <a:gd name="T9" fmla="*/ 428 h 6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"/>
                <a:gd name="T16" fmla="*/ 0 h 644"/>
                <a:gd name="T17" fmla="*/ 373 w 373"/>
                <a:gd name="T18" fmla="*/ 644 h 6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" h="644">
                  <a:moveTo>
                    <a:pt x="373" y="428"/>
                  </a:moveTo>
                  <a:lnTo>
                    <a:pt x="0" y="644"/>
                  </a:lnTo>
                  <a:lnTo>
                    <a:pt x="0" y="200"/>
                  </a:lnTo>
                  <a:lnTo>
                    <a:pt x="371" y="0"/>
                  </a:lnTo>
                  <a:lnTo>
                    <a:pt x="373" y="428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3" name="Freeform 121"/>
            <p:cNvSpPr>
              <a:spLocks/>
            </p:cNvSpPr>
            <p:nvPr/>
          </p:nvSpPr>
          <p:spPr bwMode="auto">
            <a:xfrm>
              <a:off x="4288" y="1584"/>
              <a:ext cx="752" cy="420"/>
            </a:xfrm>
            <a:custGeom>
              <a:avLst/>
              <a:gdLst>
                <a:gd name="T0" fmla="*/ 376 w 752"/>
                <a:gd name="T1" fmla="*/ 420 h 420"/>
                <a:gd name="T2" fmla="*/ 0 w 752"/>
                <a:gd name="T3" fmla="*/ 216 h 420"/>
                <a:gd name="T4" fmla="*/ 376 w 752"/>
                <a:gd name="T5" fmla="*/ 0 h 420"/>
                <a:gd name="T6" fmla="*/ 752 w 752"/>
                <a:gd name="T7" fmla="*/ 216 h 420"/>
                <a:gd name="T8" fmla="*/ 376 w 752"/>
                <a:gd name="T9" fmla="*/ 420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420"/>
                <a:gd name="T17" fmla="*/ 752 w 752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420">
                  <a:moveTo>
                    <a:pt x="376" y="420"/>
                  </a:moveTo>
                  <a:lnTo>
                    <a:pt x="0" y="216"/>
                  </a:lnTo>
                  <a:lnTo>
                    <a:pt x="376" y="0"/>
                  </a:lnTo>
                  <a:lnTo>
                    <a:pt x="752" y="216"/>
                  </a:lnTo>
                  <a:lnTo>
                    <a:pt x="376" y="42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371600" y="163513"/>
            <a:ext cx="6645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400" b="1">
                <a:latin typeface="Arial" charset="0"/>
                <a:cs typeface="Arial" charset="0"/>
              </a:rPr>
              <a:t>Axonometric  Projection</a:t>
            </a: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3049588" y="1150938"/>
            <a:ext cx="441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0000"/>
                </a:solidFill>
                <a:latin typeface="Arial" charset="0"/>
                <a:cs typeface="Arial" charset="0"/>
              </a:rPr>
              <a:t>Type of axonometric drawing</a:t>
            </a:r>
          </a:p>
        </p:txBody>
      </p:sp>
      <p:grpSp>
        <p:nvGrpSpPr>
          <p:cNvPr id="5" name="Group 133"/>
          <p:cNvGrpSpPr>
            <a:grpSpLocks/>
          </p:cNvGrpSpPr>
          <p:nvPr/>
        </p:nvGrpSpPr>
        <p:grpSpPr bwMode="auto">
          <a:xfrm>
            <a:off x="4759325" y="3508375"/>
            <a:ext cx="1257300" cy="1304925"/>
            <a:chOff x="2998" y="2114"/>
            <a:chExt cx="792" cy="822"/>
          </a:xfrm>
        </p:grpSpPr>
        <p:sp>
          <p:nvSpPr>
            <p:cNvPr id="21588" name="Freeform 37"/>
            <p:cNvSpPr>
              <a:spLocks/>
            </p:cNvSpPr>
            <p:nvPr/>
          </p:nvSpPr>
          <p:spPr bwMode="auto">
            <a:xfrm>
              <a:off x="2998" y="2345"/>
              <a:ext cx="456" cy="588"/>
            </a:xfrm>
            <a:custGeom>
              <a:avLst/>
              <a:gdLst>
                <a:gd name="T0" fmla="*/ 0 w 456"/>
                <a:gd name="T1" fmla="*/ 0 h 588"/>
                <a:gd name="T2" fmla="*/ 0 w 456"/>
                <a:gd name="T3" fmla="*/ 468 h 588"/>
                <a:gd name="T4" fmla="*/ 456 w 456"/>
                <a:gd name="T5" fmla="*/ 588 h 588"/>
                <a:gd name="T6" fmla="*/ 456 w 456"/>
                <a:gd name="T7" fmla="*/ 114 h 588"/>
                <a:gd name="T8" fmla="*/ 0 w 456"/>
                <a:gd name="T9" fmla="*/ 0 h 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6"/>
                <a:gd name="T16" fmla="*/ 0 h 588"/>
                <a:gd name="T17" fmla="*/ 456 w 456"/>
                <a:gd name="T18" fmla="*/ 588 h 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6" h="588">
                  <a:moveTo>
                    <a:pt x="0" y="0"/>
                  </a:moveTo>
                  <a:lnTo>
                    <a:pt x="0" y="468"/>
                  </a:lnTo>
                  <a:lnTo>
                    <a:pt x="456" y="588"/>
                  </a:lnTo>
                  <a:lnTo>
                    <a:pt x="456" y="114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487A9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89" name="Freeform 38"/>
            <p:cNvSpPr>
              <a:spLocks/>
            </p:cNvSpPr>
            <p:nvPr/>
          </p:nvSpPr>
          <p:spPr bwMode="auto">
            <a:xfrm>
              <a:off x="3454" y="2234"/>
              <a:ext cx="336" cy="702"/>
            </a:xfrm>
            <a:custGeom>
              <a:avLst/>
              <a:gdLst>
                <a:gd name="T0" fmla="*/ 0 w 336"/>
                <a:gd name="T1" fmla="*/ 702 h 702"/>
                <a:gd name="T2" fmla="*/ 0 w 336"/>
                <a:gd name="T3" fmla="*/ 222 h 702"/>
                <a:gd name="T4" fmla="*/ 336 w 336"/>
                <a:gd name="T5" fmla="*/ 0 h 702"/>
                <a:gd name="T6" fmla="*/ 336 w 336"/>
                <a:gd name="T7" fmla="*/ 474 h 702"/>
                <a:gd name="T8" fmla="*/ 0 w 336"/>
                <a:gd name="T9" fmla="*/ 702 h 7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702"/>
                <a:gd name="T17" fmla="*/ 336 w 336"/>
                <a:gd name="T18" fmla="*/ 702 h 7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702">
                  <a:moveTo>
                    <a:pt x="0" y="702"/>
                  </a:moveTo>
                  <a:lnTo>
                    <a:pt x="0" y="222"/>
                  </a:lnTo>
                  <a:lnTo>
                    <a:pt x="336" y="0"/>
                  </a:lnTo>
                  <a:lnTo>
                    <a:pt x="336" y="474"/>
                  </a:lnTo>
                  <a:lnTo>
                    <a:pt x="0" y="702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487A9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0" name="Freeform 39"/>
            <p:cNvSpPr>
              <a:spLocks/>
            </p:cNvSpPr>
            <p:nvPr/>
          </p:nvSpPr>
          <p:spPr bwMode="auto">
            <a:xfrm>
              <a:off x="3001" y="2114"/>
              <a:ext cx="789" cy="342"/>
            </a:xfrm>
            <a:custGeom>
              <a:avLst/>
              <a:gdLst>
                <a:gd name="T0" fmla="*/ 789 w 789"/>
                <a:gd name="T1" fmla="*/ 120 h 342"/>
                <a:gd name="T2" fmla="*/ 450 w 789"/>
                <a:gd name="T3" fmla="*/ 342 h 342"/>
                <a:gd name="T4" fmla="*/ 0 w 789"/>
                <a:gd name="T5" fmla="*/ 231 h 342"/>
                <a:gd name="T6" fmla="*/ 327 w 789"/>
                <a:gd name="T7" fmla="*/ 0 h 342"/>
                <a:gd name="T8" fmla="*/ 789 w 789"/>
                <a:gd name="T9" fmla="*/ 120 h 3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9"/>
                <a:gd name="T16" fmla="*/ 0 h 342"/>
                <a:gd name="T17" fmla="*/ 789 w 789"/>
                <a:gd name="T18" fmla="*/ 342 h 3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9" h="342">
                  <a:moveTo>
                    <a:pt x="789" y="120"/>
                  </a:moveTo>
                  <a:lnTo>
                    <a:pt x="450" y="342"/>
                  </a:lnTo>
                  <a:lnTo>
                    <a:pt x="0" y="231"/>
                  </a:lnTo>
                  <a:lnTo>
                    <a:pt x="327" y="0"/>
                  </a:lnTo>
                  <a:lnTo>
                    <a:pt x="789" y="120"/>
                  </a:lnTo>
                  <a:close/>
                </a:path>
              </a:pathLst>
            </a:custGeom>
            <a:gradFill rotWithShape="0">
              <a:gsLst>
                <a:gs pos="0">
                  <a:srgbClr val="4487A9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1" name="Oval 40"/>
            <p:cNvSpPr>
              <a:spLocks noChangeArrowheads="1"/>
            </p:cNvSpPr>
            <p:nvPr/>
          </p:nvSpPr>
          <p:spPr bwMode="auto">
            <a:xfrm>
              <a:off x="3296" y="2294"/>
              <a:ext cx="312" cy="312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2" name="Text Box 41"/>
            <p:cNvSpPr txBox="1">
              <a:spLocks noChangeArrowheads="1"/>
            </p:cNvSpPr>
            <p:nvPr/>
          </p:nvSpPr>
          <p:spPr bwMode="auto">
            <a:xfrm>
              <a:off x="3349" y="212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1593" name="Text Box 42"/>
            <p:cNvSpPr txBox="1">
              <a:spLocks noChangeArrowheads="1"/>
            </p:cNvSpPr>
            <p:nvPr/>
          </p:nvSpPr>
          <p:spPr bwMode="auto">
            <a:xfrm>
              <a:off x="3201" y="2456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FF33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1594" name="Text Box 43"/>
            <p:cNvSpPr txBox="1">
              <a:spLocks noChangeArrowheads="1"/>
            </p:cNvSpPr>
            <p:nvPr/>
          </p:nvSpPr>
          <p:spPr bwMode="auto">
            <a:xfrm>
              <a:off x="3565" y="24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1595" name="Freeform 44"/>
            <p:cNvSpPr>
              <a:spLocks/>
            </p:cNvSpPr>
            <p:nvPr/>
          </p:nvSpPr>
          <p:spPr bwMode="auto">
            <a:xfrm>
              <a:off x="3587" y="2368"/>
              <a:ext cx="36" cy="48"/>
            </a:xfrm>
            <a:custGeom>
              <a:avLst/>
              <a:gdLst>
                <a:gd name="T0" fmla="*/ 6 w 36"/>
                <a:gd name="T1" fmla="*/ 48 h 48"/>
                <a:gd name="T2" fmla="*/ 0 w 36"/>
                <a:gd name="T3" fmla="*/ 0 h 48"/>
                <a:gd name="T4" fmla="*/ 36 w 36"/>
                <a:gd name="T5" fmla="*/ 39 h 48"/>
                <a:gd name="T6" fmla="*/ 0 60000 65536"/>
                <a:gd name="T7" fmla="*/ 0 60000 65536"/>
                <a:gd name="T8" fmla="*/ 0 60000 65536"/>
                <a:gd name="T9" fmla="*/ 0 w 36"/>
                <a:gd name="T10" fmla="*/ 0 h 48"/>
                <a:gd name="T11" fmla="*/ 36 w 3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8">
                  <a:moveTo>
                    <a:pt x="6" y="48"/>
                  </a:moveTo>
                  <a:lnTo>
                    <a:pt x="0" y="0"/>
                  </a:lnTo>
                  <a:lnTo>
                    <a:pt x="36" y="39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6" name="Freeform 45"/>
            <p:cNvSpPr>
              <a:spLocks/>
            </p:cNvSpPr>
            <p:nvPr/>
          </p:nvSpPr>
          <p:spPr bwMode="auto">
            <a:xfrm>
              <a:off x="3455" y="2584"/>
              <a:ext cx="39" cy="36"/>
            </a:xfrm>
            <a:custGeom>
              <a:avLst/>
              <a:gdLst>
                <a:gd name="T0" fmla="*/ 33 w 39"/>
                <a:gd name="T1" fmla="*/ 0 h 36"/>
                <a:gd name="T2" fmla="*/ 0 w 39"/>
                <a:gd name="T3" fmla="*/ 21 h 36"/>
                <a:gd name="T4" fmla="*/ 39 w 39"/>
                <a:gd name="T5" fmla="*/ 36 h 36"/>
                <a:gd name="T6" fmla="*/ 0 60000 65536"/>
                <a:gd name="T7" fmla="*/ 0 60000 65536"/>
                <a:gd name="T8" fmla="*/ 0 60000 65536"/>
                <a:gd name="T9" fmla="*/ 0 w 39"/>
                <a:gd name="T10" fmla="*/ 0 h 36"/>
                <a:gd name="T11" fmla="*/ 39 w 39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36">
                  <a:moveTo>
                    <a:pt x="33" y="0"/>
                  </a:moveTo>
                  <a:lnTo>
                    <a:pt x="0" y="21"/>
                  </a:lnTo>
                  <a:lnTo>
                    <a:pt x="39" y="36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7" name="Freeform 46"/>
            <p:cNvSpPr>
              <a:spLocks/>
            </p:cNvSpPr>
            <p:nvPr/>
          </p:nvSpPr>
          <p:spPr bwMode="auto">
            <a:xfrm>
              <a:off x="3299" y="2360"/>
              <a:ext cx="38" cy="53"/>
            </a:xfrm>
            <a:custGeom>
              <a:avLst/>
              <a:gdLst>
                <a:gd name="T0" fmla="*/ 2 w 38"/>
                <a:gd name="T1" fmla="*/ 0 h 53"/>
                <a:gd name="T2" fmla="*/ 0 w 38"/>
                <a:gd name="T3" fmla="*/ 53 h 53"/>
                <a:gd name="T4" fmla="*/ 38 w 38"/>
                <a:gd name="T5" fmla="*/ 12 h 53"/>
                <a:gd name="T6" fmla="*/ 0 60000 65536"/>
                <a:gd name="T7" fmla="*/ 0 60000 65536"/>
                <a:gd name="T8" fmla="*/ 0 60000 65536"/>
                <a:gd name="T9" fmla="*/ 0 w 38"/>
                <a:gd name="T10" fmla="*/ 0 h 53"/>
                <a:gd name="T11" fmla="*/ 38 w 38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53">
                  <a:moveTo>
                    <a:pt x="2" y="0"/>
                  </a:moveTo>
                  <a:lnTo>
                    <a:pt x="0" y="53"/>
                  </a:lnTo>
                  <a:lnTo>
                    <a:pt x="38" y="12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8" name="Freeform 47"/>
            <p:cNvSpPr>
              <a:spLocks/>
            </p:cNvSpPr>
            <p:nvPr/>
          </p:nvSpPr>
          <p:spPr bwMode="auto">
            <a:xfrm>
              <a:off x="3542" y="2320"/>
              <a:ext cx="42" cy="48"/>
            </a:xfrm>
            <a:custGeom>
              <a:avLst/>
              <a:gdLst>
                <a:gd name="T0" fmla="*/ 0 w 42"/>
                <a:gd name="T1" fmla="*/ 21 h 48"/>
                <a:gd name="T2" fmla="*/ 42 w 42"/>
                <a:gd name="T3" fmla="*/ 48 h 48"/>
                <a:gd name="T4" fmla="*/ 30 w 42"/>
                <a:gd name="T5" fmla="*/ 0 h 48"/>
                <a:gd name="T6" fmla="*/ 0 60000 65536"/>
                <a:gd name="T7" fmla="*/ 0 60000 65536"/>
                <a:gd name="T8" fmla="*/ 0 60000 65536"/>
                <a:gd name="T9" fmla="*/ 0 w 42"/>
                <a:gd name="T10" fmla="*/ 0 h 48"/>
                <a:gd name="T11" fmla="*/ 42 w 4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8">
                  <a:moveTo>
                    <a:pt x="0" y="21"/>
                  </a:moveTo>
                  <a:lnTo>
                    <a:pt x="42" y="48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99" name="Freeform 48"/>
            <p:cNvSpPr>
              <a:spLocks/>
            </p:cNvSpPr>
            <p:nvPr/>
          </p:nvSpPr>
          <p:spPr bwMode="auto">
            <a:xfrm>
              <a:off x="3277" y="2417"/>
              <a:ext cx="36" cy="60"/>
            </a:xfrm>
            <a:custGeom>
              <a:avLst/>
              <a:gdLst>
                <a:gd name="T0" fmla="*/ 0 w 36"/>
                <a:gd name="T1" fmla="*/ 60 h 60"/>
                <a:gd name="T2" fmla="*/ 20 w 36"/>
                <a:gd name="T3" fmla="*/ 0 h 60"/>
                <a:gd name="T4" fmla="*/ 36 w 36"/>
                <a:gd name="T5" fmla="*/ 51 h 60"/>
                <a:gd name="T6" fmla="*/ 0 60000 65536"/>
                <a:gd name="T7" fmla="*/ 0 60000 65536"/>
                <a:gd name="T8" fmla="*/ 0 60000 65536"/>
                <a:gd name="T9" fmla="*/ 0 w 36"/>
                <a:gd name="T10" fmla="*/ 0 h 60"/>
                <a:gd name="T11" fmla="*/ 36 w 36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60">
                  <a:moveTo>
                    <a:pt x="0" y="60"/>
                  </a:moveTo>
                  <a:lnTo>
                    <a:pt x="20" y="0"/>
                  </a:lnTo>
                  <a:lnTo>
                    <a:pt x="36" y="51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600" name="Freeform 49"/>
            <p:cNvSpPr>
              <a:spLocks/>
            </p:cNvSpPr>
            <p:nvPr/>
          </p:nvSpPr>
          <p:spPr bwMode="auto">
            <a:xfrm>
              <a:off x="3407" y="2581"/>
              <a:ext cx="45" cy="36"/>
            </a:xfrm>
            <a:custGeom>
              <a:avLst/>
              <a:gdLst>
                <a:gd name="T0" fmla="*/ 3 w 45"/>
                <a:gd name="T1" fmla="*/ 0 h 36"/>
                <a:gd name="T2" fmla="*/ 45 w 45"/>
                <a:gd name="T3" fmla="*/ 24 h 36"/>
                <a:gd name="T4" fmla="*/ 0 w 45"/>
                <a:gd name="T5" fmla="*/ 36 h 36"/>
                <a:gd name="T6" fmla="*/ 0 60000 65536"/>
                <a:gd name="T7" fmla="*/ 0 60000 65536"/>
                <a:gd name="T8" fmla="*/ 0 60000 65536"/>
                <a:gd name="T9" fmla="*/ 0 w 45"/>
                <a:gd name="T10" fmla="*/ 0 h 36"/>
                <a:gd name="T11" fmla="*/ 45 w 45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36">
                  <a:moveTo>
                    <a:pt x="3" y="0"/>
                  </a:moveTo>
                  <a:lnTo>
                    <a:pt x="45" y="24"/>
                  </a:lnTo>
                  <a:lnTo>
                    <a:pt x="0" y="36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85042" name="Text Box 50"/>
          <p:cNvSpPr txBox="1">
            <a:spLocks noChangeArrowheads="1"/>
          </p:cNvSpPr>
          <p:nvPr/>
        </p:nvSpPr>
        <p:spPr bwMode="auto">
          <a:xfrm>
            <a:off x="3165475" y="3916363"/>
            <a:ext cx="1479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2. Dimetric</a:t>
            </a:r>
          </a:p>
        </p:txBody>
      </p:sp>
      <p:sp>
        <p:nvSpPr>
          <p:cNvPr id="85043" name="Text Box 51"/>
          <p:cNvSpPr txBox="1">
            <a:spLocks noChangeArrowheads="1"/>
          </p:cNvSpPr>
          <p:nvPr/>
        </p:nvSpPr>
        <p:spPr bwMode="auto">
          <a:xfrm>
            <a:off x="6248400" y="3897313"/>
            <a:ext cx="2741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/>
            <a:r>
              <a:rPr lang="en-US" sz="2000">
                <a:latin typeface="Arial" charset="0"/>
                <a:cs typeface="Arial" charset="0"/>
              </a:rPr>
              <a:t>Two angles are equal.</a:t>
            </a:r>
          </a:p>
        </p:txBody>
      </p:sp>
      <p:grpSp>
        <p:nvGrpSpPr>
          <p:cNvPr id="6" name="Group 155"/>
          <p:cNvGrpSpPr>
            <a:grpSpLocks/>
          </p:cNvGrpSpPr>
          <p:nvPr/>
        </p:nvGrpSpPr>
        <p:grpSpPr bwMode="auto">
          <a:xfrm>
            <a:off x="4889500" y="5351463"/>
            <a:ext cx="1304925" cy="1277937"/>
            <a:chOff x="3080" y="3123"/>
            <a:chExt cx="822" cy="805"/>
          </a:xfrm>
        </p:grpSpPr>
        <p:sp>
          <p:nvSpPr>
            <p:cNvPr id="21574" name="Freeform 53"/>
            <p:cNvSpPr>
              <a:spLocks/>
            </p:cNvSpPr>
            <p:nvPr/>
          </p:nvSpPr>
          <p:spPr bwMode="auto">
            <a:xfrm>
              <a:off x="3080" y="3328"/>
              <a:ext cx="453" cy="594"/>
            </a:xfrm>
            <a:custGeom>
              <a:avLst/>
              <a:gdLst>
                <a:gd name="T0" fmla="*/ 453 w 453"/>
                <a:gd name="T1" fmla="*/ 594 h 594"/>
                <a:gd name="T2" fmla="*/ 0 w 453"/>
                <a:gd name="T3" fmla="*/ 477 h 594"/>
                <a:gd name="T4" fmla="*/ 0 w 453"/>
                <a:gd name="T5" fmla="*/ 0 h 594"/>
                <a:gd name="T6" fmla="*/ 453 w 453"/>
                <a:gd name="T7" fmla="*/ 123 h 594"/>
                <a:gd name="T8" fmla="*/ 453 w 453"/>
                <a:gd name="T9" fmla="*/ 594 h 5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594"/>
                <a:gd name="T17" fmla="*/ 453 w 453"/>
                <a:gd name="T18" fmla="*/ 594 h 5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3" h="594">
                  <a:moveTo>
                    <a:pt x="453" y="594"/>
                  </a:moveTo>
                  <a:lnTo>
                    <a:pt x="0" y="477"/>
                  </a:lnTo>
                  <a:lnTo>
                    <a:pt x="0" y="0"/>
                  </a:lnTo>
                  <a:lnTo>
                    <a:pt x="453" y="123"/>
                  </a:lnTo>
                  <a:lnTo>
                    <a:pt x="453" y="594"/>
                  </a:lnTo>
                  <a:close/>
                </a:path>
              </a:pathLst>
            </a:custGeom>
            <a:gradFill rotWithShape="0">
              <a:gsLst>
                <a:gs pos="0">
                  <a:srgbClr val="4487A9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75" name="Text Box 58"/>
            <p:cNvSpPr txBox="1">
              <a:spLocks noChangeArrowheads="1"/>
            </p:cNvSpPr>
            <p:nvPr/>
          </p:nvSpPr>
          <p:spPr bwMode="auto">
            <a:xfrm>
              <a:off x="3281" y="3455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rgbClr val="FF33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grpSp>
          <p:nvGrpSpPr>
            <p:cNvPr id="21576" name="Group 153"/>
            <p:cNvGrpSpPr>
              <a:grpSpLocks/>
            </p:cNvGrpSpPr>
            <p:nvPr/>
          </p:nvGrpSpPr>
          <p:grpSpPr bwMode="auto">
            <a:xfrm>
              <a:off x="3080" y="3123"/>
              <a:ext cx="822" cy="805"/>
              <a:chOff x="3080" y="3123"/>
              <a:chExt cx="822" cy="805"/>
            </a:xfrm>
          </p:grpSpPr>
          <p:sp>
            <p:nvSpPr>
              <p:cNvPr id="21577" name="Freeform 54"/>
              <p:cNvSpPr>
                <a:spLocks/>
              </p:cNvSpPr>
              <p:nvPr/>
            </p:nvSpPr>
            <p:spPr bwMode="auto">
              <a:xfrm>
                <a:off x="3533" y="3304"/>
                <a:ext cx="366" cy="624"/>
              </a:xfrm>
              <a:custGeom>
                <a:avLst/>
                <a:gdLst>
                  <a:gd name="T0" fmla="*/ 366 w 366"/>
                  <a:gd name="T1" fmla="*/ 471 h 624"/>
                  <a:gd name="T2" fmla="*/ 0 w 366"/>
                  <a:gd name="T3" fmla="*/ 624 h 624"/>
                  <a:gd name="T4" fmla="*/ 0 w 366"/>
                  <a:gd name="T5" fmla="*/ 147 h 624"/>
                  <a:gd name="T6" fmla="*/ 366 w 366"/>
                  <a:gd name="T7" fmla="*/ 0 h 624"/>
                  <a:gd name="T8" fmla="*/ 366 w 366"/>
                  <a:gd name="T9" fmla="*/ 471 h 6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6"/>
                  <a:gd name="T16" fmla="*/ 0 h 624"/>
                  <a:gd name="T17" fmla="*/ 366 w 366"/>
                  <a:gd name="T18" fmla="*/ 624 h 6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6" h="624">
                    <a:moveTo>
                      <a:pt x="366" y="471"/>
                    </a:moveTo>
                    <a:lnTo>
                      <a:pt x="0" y="624"/>
                    </a:lnTo>
                    <a:lnTo>
                      <a:pt x="0" y="147"/>
                    </a:lnTo>
                    <a:lnTo>
                      <a:pt x="366" y="0"/>
                    </a:lnTo>
                    <a:lnTo>
                      <a:pt x="366" y="47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6CCFF"/>
                  </a:gs>
                  <a:gs pos="100000">
                    <a:srgbClr val="4487A9"/>
                  </a:gs>
                </a:gsLst>
                <a:lin ang="2700000" scaled="1"/>
              </a:gra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78" name="Freeform 55"/>
              <p:cNvSpPr>
                <a:spLocks/>
              </p:cNvSpPr>
              <p:nvPr/>
            </p:nvSpPr>
            <p:spPr bwMode="auto">
              <a:xfrm>
                <a:off x="3080" y="3181"/>
                <a:ext cx="822" cy="270"/>
              </a:xfrm>
              <a:custGeom>
                <a:avLst/>
                <a:gdLst>
                  <a:gd name="T0" fmla="*/ 453 w 822"/>
                  <a:gd name="T1" fmla="*/ 270 h 270"/>
                  <a:gd name="T2" fmla="*/ 0 w 822"/>
                  <a:gd name="T3" fmla="*/ 147 h 270"/>
                  <a:gd name="T4" fmla="*/ 360 w 822"/>
                  <a:gd name="T5" fmla="*/ 0 h 270"/>
                  <a:gd name="T6" fmla="*/ 822 w 822"/>
                  <a:gd name="T7" fmla="*/ 120 h 270"/>
                  <a:gd name="T8" fmla="*/ 453 w 822"/>
                  <a:gd name="T9" fmla="*/ 270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2"/>
                  <a:gd name="T16" fmla="*/ 0 h 270"/>
                  <a:gd name="T17" fmla="*/ 822 w 822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2" h="270">
                    <a:moveTo>
                      <a:pt x="453" y="270"/>
                    </a:moveTo>
                    <a:lnTo>
                      <a:pt x="0" y="147"/>
                    </a:lnTo>
                    <a:lnTo>
                      <a:pt x="360" y="0"/>
                    </a:lnTo>
                    <a:lnTo>
                      <a:pt x="822" y="120"/>
                    </a:lnTo>
                    <a:lnTo>
                      <a:pt x="453" y="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4487A9"/>
                  </a:gs>
                  <a:gs pos="100000">
                    <a:srgbClr val="66CCFF"/>
                  </a:gs>
                </a:gsLst>
                <a:lin ang="5400000" scaled="1"/>
              </a:gra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79" name="Oval 56"/>
              <p:cNvSpPr>
                <a:spLocks noChangeArrowheads="1"/>
              </p:cNvSpPr>
              <p:nvPr/>
            </p:nvSpPr>
            <p:spPr bwMode="auto">
              <a:xfrm>
                <a:off x="3376" y="3293"/>
                <a:ext cx="312" cy="312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0" name="Text Box 57"/>
              <p:cNvSpPr txBox="1">
                <a:spLocks noChangeArrowheads="1"/>
              </p:cNvSpPr>
              <p:nvPr/>
            </p:nvSpPr>
            <p:spPr bwMode="auto">
              <a:xfrm>
                <a:off x="3429" y="3123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 b="1">
                    <a:solidFill>
                      <a:srgbClr val="FF3300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21581" name="Text Box 59"/>
              <p:cNvSpPr txBox="1">
                <a:spLocks noChangeArrowheads="1"/>
              </p:cNvSpPr>
              <p:nvPr/>
            </p:nvSpPr>
            <p:spPr bwMode="auto">
              <a:xfrm>
                <a:off x="3645" y="3407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 b="1">
                    <a:solidFill>
                      <a:srgbClr val="FF3300"/>
                    </a:solidFill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1582" name="Freeform 60"/>
              <p:cNvSpPr>
                <a:spLocks/>
              </p:cNvSpPr>
              <p:nvPr/>
            </p:nvSpPr>
            <p:spPr bwMode="auto">
              <a:xfrm>
                <a:off x="3667" y="3370"/>
                <a:ext cx="36" cy="48"/>
              </a:xfrm>
              <a:custGeom>
                <a:avLst/>
                <a:gdLst>
                  <a:gd name="T0" fmla="*/ 6 w 36"/>
                  <a:gd name="T1" fmla="*/ 48 h 48"/>
                  <a:gd name="T2" fmla="*/ 0 w 36"/>
                  <a:gd name="T3" fmla="*/ 0 h 48"/>
                  <a:gd name="T4" fmla="*/ 36 w 36"/>
                  <a:gd name="T5" fmla="*/ 39 h 48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48"/>
                  <a:gd name="T11" fmla="*/ 36 w 36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48">
                    <a:moveTo>
                      <a:pt x="6" y="48"/>
                    </a:moveTo>
                    <a:lnTo>
                      <a:pt x="0" y="0"/>
                    </a:lnTo>
                    <a:lnTo>
                      <a:pt x="36" y="39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3" name="Freeform 61"/>
              <p:cNvSpPr>
                <a:spLocks/>
              </p:cNvSpPr>
              <p:nvPr/>
            </p:nvSpPr>
            <p:spPr bwMode="auto">
              <a:xfrm>
                <a:off x="3535" y="3583"/>
                <a:ext cx="39" cy="36"/>
              </a:xfrm>
              <a:custGeom>
                <a:avLst/>
                <a:gdLst>
                  <a:gd name="T0" fmla="*/ 33 w 39"/>
                  <a:gd name="T1" fmla="*/ 0 h 36"/>
                  <a:gd name="T2" fmla="*/ 0 w 39"/>
                  <a:gd name="T3" fmla="*/ 21 h 36"/>
                  <a:gd name="T4" fmla="*/ 39 w 39"/>
                  <a:gd name="T5" fmla="*/ 36 h 36"/>
                  <a:gd name="T6" fmla="*/ 0 60000 65536"/>
                  <a:gd name="T7" fmla="*/ 0 60000 65536"/>
                  <a:gd name="T8" fmla="*/ 0 60000 65536"/>
                  <a:gd name="T9" fmla="*/ 0 w 39"/>
                  <a:gd name="T10" fmla="*/ 0 h 36"/>
                  <a:gd name="T11" fmla="*/ 39 w 39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" h="36">
                    <a:moveTo>
                      <a:pt x="33" y="0"/>
                    </a:moveTo>
                    <a:lnTo>
                      <a:pt x="0" y="21"/>
                    </a:lnTo>
                    <a:lnTo>
                      <a:pt x="39" y="36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4" name="Freeform 62"/>
              <p:cNvSpPr>
                <a:spLocks/>
              </p:cNvSpPr>
              <p:nvPr/>
            </p:nvSpPr>
            <p:spPr bwMode="auto">
              <a:xfrm>
                <a:off x="3379" y="3359"/>
                <a:ext cx="38" cy="53"/>
              </a:xfrm>
              <a:custGeom>
                <a:avLst/>
                <a:gdLst>
                  <a:gd name="T0" fmla="*/ 2 w 38"/>
                  <a:gd name="T1" fmla="*/ 0 h 53"/>
                  <a:gd name="T2" fmla="*/ 0 w 38"/>
                  <a:gd name="T3" fmla="*/ 53 h 53"/>
                  <a:gd name="T4" fmla="*/ 38 w 38"/>
                  <a:gd name="T5" fmla="*/ 12 h 53"/>
                  <a:gd name="T6" fmla="*/ 0 60000 65536"/>
                  <a:gd name="T7" fmla="*/ 0 60000 65536"/>
                  <a:gd name="T8" fmla="*/ 0 60000 65536"/>
                  <a:gd name="T9" fmla="*/ 0 w 38"/>
                  <a:gd name="T10" fmla="*/ 0 h 53"/>
                  <a:gd name="T11" fmla="*/ 38 w 38"/>
                  <a:gd name="T12" fmla="*/ 53 h 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" h="53">
                    <a:moveTo>
                      <a:pt x="2" y="0"/>
                    </a:moveTo>
                    <a:lnTo>
                      <a:pt x="0" y="53"/>
                    </a:lnTo>
                    <a:lnTo>
                      <a:pt x="38" y="12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5" name="Freeform 63"/>
              <p:cNvSpPr>
                <a:spLocks/>
              </p:cNvSpPr>
              <p:nvPr/>
            </p:nvSpPr>
            <p:spPr bwMode="auto">
              <a:xfrm>
                <a:off x="3625" y="3322"/>
                <a:ext cx="42" cy="48"/>
              </a:xfrm>
              <a:custGeom>
                <a:avLst/>
                <a:gdLst>
                  <a:gd name="T0" fmla="*/ 0 w 42"/>
                  <a:gd name="T1" fmla="*/ 21 h 48"/>
                  <a:gd name="T2" fmla="*/ 42 w 42"/>
                  <a:gd name="T3" fmla="*/ 48 h 48"/>
                  <a:gd name="T4" fmla="*/ 30 w 42"/>
                  <a:gd name="T5" fmla="*/ 0 h 48"/>
                  <a:gd name="T6" fmla="*/ 0 60000 65536"/>
                  <a:gd name="T7" fmla="*/ 0 60000 65536"/>
                  <a:gd name="T8" fmla="*/ 0 60000 65536"/>
                  <a:gd name="T9" fmla="*/ 0 w 42"/>
                  <a:gd name="T10" fmla="*/ 0 h 48"/>
                  <a:gd name="T11" fmla="*/ 42 w 42"/>
                  <a:gd name="T12" fmla="*/ 48 h 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" h="48">
                    <a:moveTo>
                      <a:pt x="0" y="21"/>
                    </a:moveTo>
                    <a:lnTo>
                      <a:pt x="42" y="48"/>
                    </a:lnTo>
                    <a:lnTo>
                      <a:pt x="30" y="0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6" name="Freeform 64"/>
              <p:cNvSpPr>
                <a:spLocks/>
              </p:cNvSpPr>
              <p:nvPr/>
            </p:nvSpPr>
            <p:spPr bwMode="auto">
              <a:xfrm>
                <a:off x="3357" y="3416"/>
                <a:ext cx="36" cy="60"/>
              </a:xfrm>
              <a:custGeom>
                <a:avLst/>
                <a:gdLst>
                  <a:gd name="T0" fmla="*/ 0 w 36"/>
                  <a:gd name="T1" fmla="*/ 60 h 60"/>
                  <a:gd name="T2" fmla="*/ 20 w 36"/>
                  <a:gd name="T3" fmla="*/ 0 h 60"/>
                  <a:gd name="T4" fmla="*/ 36 w 36"/>
                  <a:gd name="T5" fmla="*/ 51 h 60"/>
                  <a:gd name="T6" fmla="*/ 0 60000 65536"/>
                  <a:gd name="T7" fmla="*/ 0 60000 65536"/>
                  <a:gd name="T8" fmla="*/ 0 60000 65536"/>
                  <a:gd name="T9" fmla="*/ 0 w 36"/>
                  <a:gd name="T10" fmla="*/ 0 h 60"/>
                  <a:gd name="T11" fmla="*/ 36 w 36"/>
                  <a:gd name="T12" fmla="*/ 60 h 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" h="60">
                    <a:moveTo>
                      <a:pt x="0" y="60"/>
                    </a:moveTo>
                    <a:lnTo>
                      <a:pt x="20" y="0"/>
                    </a:lnTo>
                    <a:lnTo>
                      <a:pt x="36" y="51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87" name="Freeform 65"/>
              <p:cNvSpPr>
                <a:spLocks/>
              </p:cNvSpPr>
              <p:nvPr/>
            </p:nvSpPr>
            <p:spPr bwMode="auto">
              <a:xfrm>
                <a:off x="3487" y="3580"/>
                <a:ext cx="45" cy="36"/>
              </a:xfrm>
              <a:custGeom>
                <a:avLst/>
                <a:gdLst>
                  <a:gd name="T0" fmla="*/ 3 w 45"/>
                  <a:gd name="T1" fmla="*/ 0 h 36"/>
                  <a:gd name="T2" fmla="*/ 45 w 45"/>
                  <a:gd name="T3" fmla="*/ 24 h 36"/>
                  <a:gd name="T4" fmla="*/ 0 w 45"/>
                  <a:gd name="T5" fmla="*/ 36 h 36"/>
                  <a:gd name="T6" fmla="*/ 0 60000 65536"/>
                  <a:gd name="T7" fmla="*/ 0 60000 65536"/>
                  <a:gd name="T8" fmla="*/ 0 60000 65536"/>
                  <a:gd name="T9" fmla="*/ 0 w 45"/>
                  <a:gd name="T10" fmla="*/ 0 h 36"/>
                  <a:gd name="T11" fmla="*/ 45 w 45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5" h="36">
                    <a:moveTo>
                      <a:pt x="3" y="0"/>
                    </a:moveTo>
                    <a:lnTo>
                      <a:pt x="45" y="24"/>
                    </a:lnTo>
                    <a:lnTo>
                      <a:pt x="0" y="36"/>
                    </a:lnTo>
                  </a:path>
                </a:pathLst>
              </a:cu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85058" name="Text Box 66"/>
          <p:cNvSpPr txBox="1">
            <a:spLocks noChangeArrowheads="1"/>
          </p:cNvSpPr>
          <p:nvPr/>
        </p:nvSpPr>
        <p:spPr bwMode="auto">
          <a:xfrm>
            <a:off x="3221038" y="5743575"/>
            <a:ext cx="154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3. Trimetric</a:t>
            </a:r>
          </a:p>
        </p:txBody>
      </p:sp>
      <p:sp>
        <p:nvSpPr>
          <p:cNvPr id="85059" name="Text Box 67"/>
          <p:cNvSpPr txBox="1">
            <a:spLocks noChangeArrowheads="1"/>
          </p:cNvSpPr>
          <p:nvPr/>
        </p:nvSpPr>
        <p:spPr bwMode="auto">
          <a:xfrm>
            <a:off x="6262688" y="5718175"/>
            <a:ext cx="2590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000">
                <a:solidFill>
                  <a:srgbClr val="FF3300"/>
                </a:solidFill>
                <a:latin typeface="Arial" charset="0"/>
                <a:cs typeface="Arial" charset="0"/>
              </a:rPr>
              <a:t>None</a:t>
            </a:r>
            <a:r>
              <a:rPr lang="en-US" sz="2000">
                <a:latin typeface="Arial" charset="0"/>
                <a:cs typeface="Arial" charset="0"/>
              </a:rPr>
              <a:t> of angles are equal.</a:t>
            </a:r>
          </a:p>
        </p:txBody>
      </p:sp>
      <p:grpSp>
        <p:nvGrpSpPr>
          <p:cNvPr id="8" name="Group 116"/>
          <p:cNvGrpSpPr>
            <a:grpSpLocks/>
          </p:cNvGrpSpPr>
          <p:nvPr/>
        </p:nvGrpSpPr>
        <p:grpSpPr bwMode="auto">
          <a:xfrm>
            <a:off x="4889500" y="1714500"/>
            <a:ext cx="1193800" cy="1362075"/>
            <a:chOff x="3384" y="1296"/>
            <a:chExt cx="752" cy="858"/>
          </a:xfrm>
        </p:grpSpPr>
        <p:sp>
          <p:nvSpPr>
            <p:cNvPr id="21561" name="Freeform 71"/>
            <p:cNvSpPr>
              <a:spLocks/>
            </p:cNvSpPr>
            <p:nvPr/>
          </p:nvSpPr>
          <p:spPr bwMode="auto">
            <a:xfrm>
              <a:off x="3384" y="1506"/>
              <a:ext cx="376" cy="645"/>
            </a:xfrm>
            <a:custGeom>
              <a:avLst/>
              <a:gdLst>
                <a:gd name="T0" fmla="*/ 0 w 376"/>
                <a:gd name="T1" fmla="*/ 0 h 645"/>
                <a:gd name="T2" fmla="*/ 0 w 376"/>
                <a:gd name="T3" fmla="*/ 428 h 645"/>
                <a:gd name="T4" fmla="*/ 376 w 376"/>
                <a:gd name="T5" fmla="*/ 645 h 645"/>
                <a:gd name="T6" fmla="*/ 376 w 376"/>
                <a:gd name="T7" fmla="*/ 208 h 645"/>
                <a:gd name="T8" fmla="*/ 0 w 376"/>
                <a:gd name="T9" fmla="*/ 0 h 6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6"/>
                <a:gd name="T16" fmla="*/ 0 h 645"/>
                <a:gd name="T17" fmla="*/ 376 w 376"/>
                <a:gd name="T18" fmla="*/ 645 h 6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6" h="645">
                  <a:moveTo>
                    <a:pt x="0" y="0"/>
                  </a:moveTo>
                  <a:lnTo>
                    <a:pt x="0" y="428"/>
                  </a:lnTo>
                  <a:lnTo>
                    <a:pt x="376" y="645"/>
                  </a:lnTo>
                  <a:lnTo>
                    <a:pt x="376" y="20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62" name="Freeform 72"/>
            <p:cNvSpPr>
              <a:spLocks/>
            </p:cNvSpPr>
            <p:nvPr/>
          </p:nvSpPr>
          <p:spPr bwMode="auto">
            <a:xfrm>
              <a:off x="3759" y="1510"/>
              <a:ext cx="373" cy="644"/>
            </a:xfrm>
            <a:custGeom>
              <a:avLst/>
              <a:gdLst>
                <a:gd name="T0" fmla="*/ 373 w 373"/>
                <a:gd name="T1" fmla="*/ 428 h 644"/>
                <a:gd name="T2" fmla="*/ 0 w 373"/>
                <a:gd name="T3" fmla="*/ 644 h 644"/>
                <a:gd name="T4" fmla="*/ 0 w 373"/>
                <a:gd name="T5" fmla="*/ 200 h 644"/>
                <a:gd name="T6" fmla="*/ 371 w 373"/>
                <a:gd name="T7" fmla="*/ 0 h 644"/>
                <a:gd name="T8" fmla="*/ 373 w 373"/>
                <a:gd name="T9" fmla="*/ 428 h 6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3"/>
                <a:gd name="T16" fmla="*/ 0 h 644"/>
                <a:gd name="T17" fmla="*/ 373 w 373"/>
                <a:gd name="T18" fmla="*/ 644 h 6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3" h="644">
                  <a:moveTo>
                    <a:pt x="373" y="428"/>
                  </a:moveTo>
                  <a:lnTo>
                    <a:pt x="0" y="644"/>
                  </a:lnTo>
                  <a:lnTo>
                    <a:pt x="0" y="200"/>
                  </a:lnTo>
                  <a:lnTo>
                    <a:pt x="371" y="0"/>
                  </a:lnTo>
                  <a:lnTo>
                    <a:pt x="373" y="428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63" name="Freeform 73"/>
            <p:cNvSpPr>
              <a:spLocks/>
            </p:cNvSpPr>
            <p:nvPr/>
          </p:nvSpPr>
          <p:spPr bwMode="auto">
            <a:xfrm>
              <a:off x="3384" y="1296"/>
              <a:ext cx="752" cy="420"/>
            </a:xfrm>
            <a:custGeom>
              <a:avLst/>
              <a:gdLst>
                <a:gd name="T0" fmla="*/ 376 w 752"/>
                <a:gd name="T1" fmla="*/ 420 h 420"/>
                <a:gd name="T2" fmla="*/ 0 w 752"/>
                <a:gd name="T3" fmla="*/ 216 h 420"/>
                <a:gd name="T4" fmla="*/ 376 w 752"/>
                <a:gd name="T5" fmla="*/ 0 h 420"/>
                <a:gd name="T6" fmla="*/ 752 w 752"/>
                <a:gd name="T7" fmla="*/ 216 h 420"/>
                <a:gd name="T8" fmla="*/ 376 w 752"/>
                <a:gd name="T9" fmla="*/ 420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2"/>
                <a:gd name="T16" fmla="*/ 0 h 420"/>
                <a:gd name="T17" fmla="*/ 752 w 752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2" h="420">
                  <a:moveTo>
                    <a:pt x="376" y="420"/>
                  </a:moveTo>
                  <a:lnTo>
                    <a:pt x="0" y="216"/>
                  </a:lnTo>
                  <a:lnTo>
                    <a:pt x="376" y="0"/>
                  </a:lnTo>
                  <a:lnTo>
                    <a:pt x="752" y="216"/>
                  </a:lnTo>
                  <a:lnTo>
                    <a:pt x="376" y="42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64" name="Oval 74"/>
            <p:cNvSpPr>
              <a:spLocks noChangeArrowheads="1"/>
            </p:cNvSpPr>
            <p:nvPr/>
          </p:nvSpPr>
          <p:spPr bwMode="auto">
            <a:xfrm>
              <a:off x="3598" y="1558"/>
              <a:ext cx="312" cy="312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65" name="Text Box 75"/>
            <p:cNvSpPr txBox="1">
              <a:spLocks noChangeArrowheads="1"/>
            </p:cNvSpPr>
            <p:nvPr/>
          </p:nvSpPr>
          <p:spPr bwMode="auto">
            <a:xfrm>
              <a:off x="3651" y="138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1566" name="Text Box 76"/>
            <p:cNvSpPr txBox="1">
              <a:spLocks noChangeArrowheads="1"/>
            </p:cNvSpPr>
            <p:nvPr/>
          </p:nvSpPr>
          <p:spPr bwMode="auto">
            <a:xfrm>
              <a:off x="3467" y="1684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1567" name="Text Box 77"/>
            <p:cNvSpPr txBox="1">
              <a:spLocks noChangeArrowheads="1"/>
            </p:cNvSpPr>
            <p:nvPr/>
          </p:nvSpPr>
          <p:spPr bwMode="auto">
            <a:xfrm>
              <a:off x="3867" y="168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bg1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1568" name="Freeform 78"/>
            <p:cNvSpPr>
              <a:spLocks/>
            </p:cNvSpPr>
            <p:nvPr/>
          </p:nvSpPr>
          <p:spPr bwMode="auto">
            <a:xfrm>
              <a:off x="3889" y="1635"/>
              <a:ext cx="36" cy="48"/>
            </a:xfrm>
            <a:custGeom>
              <a:avLst/>
              <a:gdLst>
                <a:gd name="T0" fmla="*/ 6 w 36"/>
                <a:gd name="T1" fmla="*/ 48 h 48"/>
                <a:gd name="T2" fmla="*/ 0 w 36"/>
                <a:gd name="T3" fmla="*/ 0 h 48"/>
                <a:gd name="T4" fmla="*/ 36 w 36"/>
                <a:gd name="T5" fmla="*/ 39 h 48"/>
                <a:gd name="T6" fmla="*/ 0 60000 65536"/>
                <a:gd name="T7" fmla="*/ 0 60000 65536"/>
                <a:gd name="T8" fmla="*/ 0 60000 65536"/>
                <a:gd name="T9" fmla="*/ 0 w 36"/>
                <a:gd name="T10" fmla="*/ 0 h 48"/>
                <a:gd name="T11" fmla="*/ 36 w 36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" h="48">
                  <a:moveTo>
                    <a:pt x="6" y="48"/>
                  </a:moveTo>
                  <a:lnTo>
                    <a:pt x="0" y="0"/>
                  </a:lnTo>
                  <a:lnTo>
                    <a:pt x="36" y="39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69" name="Freeform 79"/>
            <p:cNvSpPr>
              <a:spLocks/>
            </p:cNvSpPr>
            <p:nvPr/>
          </p:nvSpPr>
          <p:spPr bwMode="auto">
            <a:xfrm>
              <a:off x="3757" y="1848"/>
              <a:ext cx="39" cy="36"/>
            </a:xfrm>
            <a:custGeom>
              <a:avLst/>
              <a:gdLst>
                <a:gd name="T0" fmla="*/ 33 w 39"/>
                <a:gd name="T1" fmla="*/ 0 h 36"/>
                <a:gd name="T2" fmla="*/ 0 w 39"/>
                <a:gd name="T3" fmla="*/ 21 h 36"/>
                <a:gd name="T4" fmla="*/ 39 w 39"/>
                <a:gd name="T5" fmla="*/ 36 h 36"/>
                <a:gd name="T6" fmla="*/ 0 60000 65536"/>
                <a:gd name="T7" fmla="*/ 0 60000 65536"/>
                <a:gd name="T8" fmla="*/ 0 60000 65536"/>
                <a:gd name="T9" fmla="*/ 0 w 39"/>
                <a:gd name="T10" fmla="*/ 0 h 36"/>
                <a:gd name="T11" fmla="*/ 39 w 39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36">
                  <a:moveTo>
                    <a:pt x="33" y="0"/>
                  </a:moveTo>
                  <a:lnTo>
                    <a:pt x="0" y="21"/>
                  </a:lnTo>
                  <a:lnTo>
                    <a:pt x="39" y="36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70" name="Freeform 80"/>
            <p:cNvSpPr>
              <a:spLocks/>
            </p:cNvSpPr>
            <p:nvPr/>
          </p:nvSpPr>
          <p:spPr bwMode="auto">
            <a:xfrm>
              <a:off x="3619" y="1593"/>
              <a:ext cx="48" cy="42"/>
            </a:xfrm>
            <a:custGeom>
              <a:avLst/>
              <a:gdLst>
                <a:gd name="T0" fmla="*/ 6 w 48"/>
                <a:gd name="T1" fmla="*/ 0 h 42"/>
                <a:gd name="T2" fmla="*/ 0 w 48"/>
                <a:gd name="T3" fmla="*/ 42 h 42"/>
                <a:gd name="T4" fmla="*/ 48 w 48"/>
                <a:gd name="T5" fmla="*/ 12 h 42"/>
                <a:gd name="T6" fmla="*/ 0 60000 65536"/>
                <a:gd name="T7" fmla="*/ 0 60000 65536"/>
                <a:gd name="T8" fmla="*/ 0 60000 65536"/>
                <a:gd name="T9" fmla="*/ 0 w 48"/>
                <a:gd name="T10" fmla="*/ 0 h 42"/>
                <a:gd name="T11" fmla="*/ 48 w 48"/>
                <a:gd name="T12" fmla="*/ 42 h 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2">
                  <a:moveTo>
                    <a:pt x="6" y="0"/>
                  </a:moveTo>
                  <a:lnTo>
                    <a:pt x="0" y="42"/>
                  </a:lnTo>
                  <a:lnTo>
                    <a:pt x="48" y="12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71" name="Freeform 81"/>
            <p:cNvSpPr>
              <a:spLocks/>
            </p:cNvSpPr>
            <p:nvPr/>
          </p:nvSpPr>
          <p:spPr bwMode="auto">
            <a:xfrm>
              <a:off x="3847" y="1590"/>
              <a:ext cx="42" cy="48"/>
            </a:xfrm>
            <a:custGeom>
              <a:avLst/>
              <a:gdLst>
                <a:gd name="T0" fmla="*/ 0 w 42"/>
                <a:gd name="T1" fmla="*/ 21 h 48"/>
                <a:gd name="T2" fmla="*/ 42 w 42"/>
                <a:gd name="T3" fmla="*/ 48 h 48"/>
                <a:gd name="T4" fmla="*/ 30 w 42"/>
                <a:gd name="T5" fmla="*/ 0 h 48"/>
                <a:gd name="T6" fmla="*/ 0 60000 65536"/>
                <a:gd name="T7" fmla="*/ 0 60000 65536"/>
                <a:gd name="T8" fmla="*/ 0 60000 65536"/>
                <a:gd name="T9" fmla="*/ 0 w 42"/>
                <a:gd name="T10" fmla="*/ 0 h 48"/>
                <a:gd name="T11" fmla="*/ 42 w 4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48">
                  <a:moveTo>
                    <a:pt x="0" y="21"/>
                  </a:moveTo>
                  <a:lnTo>
                    <a:pt x="42" y="48"/>
                  </a:lnTo>
                  <a:lnTo>
                    <a:pt x="3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72" name="Freeform 82"/>
            <p:cNvSpPr>
              <a:spLocks/>
            </p:cNvSpPr>
            <p:nvPr/>
          </p:nvSpPr>
          <p:spPr bwMode="auto">
            <a:xfrm>
              <a:off x="3580" y="1638"/>
              <a:ext cx="39" cy="45"/>
            </a:xfrm>
            <a:custGeom>
              <a:avLst/>
              <a:gdLst>
                <a:gd name="T0" fmla="*/ 0 w 39"/>
                <a:gd name="T1" fmla="*/ 39 h 45"/>
                <a:gd name="T2" fmla="*/ 39 w 39"/>
                <a:gd name="T3" fmla="*/ 0 h 45"/>
                <a:gd name="T4" fmla="*/ 39 w 39"/>
                <a:gd name="T5" fmla="*/ 45 h 45"/>
                <a:gd name="T6" fmla="*/ 0 60000 65536"/>
                <a:gd name="T7" fmla="*/ 0 60000 65536"/>
                <a:gd name="T8" fmla="*/ 0 60000 65536"/>
                <a:gd name="T9" fmla="*/ 0 w 39"/>
                <a:gd name="T10" fmla="*/ 0 h 45"/>
                <a:gd name="T11" fmla="*/ 39 w 39"/>
                <a:gd name="T12" fmla="*/ 45 h 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" h="45">
                  <a:moveTo>
                    <a:pt x="0" y="39"/>
                  </a:moveTo>
                  <a:lnTo>
                    <a:pt x="39" y="0"/>
                  </a:lnTo>
                  <a:lnTo>
                    <a:pt x="39" y="45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73" name="Freeform 83"/>
            <p:cNvSpPr>
              <a:spLocks/>
            </p:cNvSpPr>
            <p:nvPr/>
          </p:nvSpPr>
          <p:spPr bwMode="auto">
            <a:xfrm>
              <a:off x="3709" y="1845"/>
              <a:ext cx="45" cy="36"/>
            </a:xfrm>
            <a:custGeom>
              <a:avLst/>
              <a:gdLst>
                <a:gd name="T0" fmla="*/ 3 w 45"/>
                <a:gd name="T1" fmla="*/ 0 h 36"/>
                <a:gd name="T2" fmla="*/ 45 w 45"/>
                <a:gd name="T3" fmla="*/ 24 h 36"/>
                <a:gd name="T4" fmla="*/ 0 w 45"/>
                <a:gd name="T5" fmla="*/ 36 h 36"/>
                <a:gd name="T6" fmla="*/ 0 60000 65536"/>
                <a:gd name="T7" fmla="*/ 0 60000 65536"/>
                <a:gd name="T8" fmla="*/ 0 60000 65536"/>
                <a:gd name="T9" fmla="*/ 0 w 45"/>
                <a:gd name="T10" fmla="*/ 0 h 36"/>
                <a:gd name="T11" fmla="*/ 45 w 45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36">
                  <a:moveTo>
                    <a:pt x="3" y="0"/>
                  </a:moveTo>
                  <a:lnTo>
                    <a:pt x="45" y="24"/>
                  </a:lnTo>
                  <a:lnTo>
                    <a:pt x="0" y="36"/>
                  </a:ln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85076" name="Text Box 84"/>
          <p:cNvSpPr txBox="1">
            <a:spLocks noChangeArrowheads="1"/>
          </p:cNvSpPr>
          <p:nvPr/>
        </p:nvSpPr>
        <p:spPr bwMode="auto">
          <a:xfrm>
            <a:off x="3148013" y="2109788"/>
            <a:ext cx="159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1. Isometric</a:t>
            </a:r>
          </a:p>
        </p:txBody>
      </p:sp>
      <p:sp>
        <p:nvSpPr>
          <p:cNvPr id="85077" name="Text Box 85"/>
          <p:cNvSpPr txBox="1">
            <a:spLocks noChangeArrowheads="1"/>
          </p:cNvSpPr>
          <p:nvPr/>
        </p:nvSpPr>
        <p:spPr bwMode="auto">
          <a:xfrm>
            <a:off x="6243638" y="2109788"/>
            <a:ext cx="2709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/>
            <a:r>
              <a:rPr lang="en-US" sz="2000">
                <a:latin typeface="Arial" charset="0"/>
                <a:cs typeface="Arial" charset="0"/>
              </a:rPr>
              <a:t>All angles are equal.</a:t>
            </a:r>
          </a:p>
        </p:txBody>
      </p: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1117600" y="1762125"/>
            <a:ext cx="1719263" cy="3246438"/>
            <a:chOff x="710" y="962"/>
            <a:chExt cx="1083" cy="2045"/>
          </a:xfrm>
        </p:grpSpPr>
        <p:grpSp>
          <p:nvGrpSpPr>
            <p:cNvPr id="21547" name="Group 114"/>
            <p:cNvGrpSpPr>
              <a:grpSpLocks/>
            </p:cNvGrpSpPr>
            <p:nvPr/>
          </p:nvGrpSpPr>
          <p:grpSpPr bwMode="auto">
            <a:xfrm>
              <a:off x="912" y="1532"/>
              <a:ext cx="688" cy="816"/>
              <a:chOff x="912" y="1532"/>
              <a:chExt cx="688" cy="816"/>
            </a:xfrm>
          </p:grpSpPr>
          <p:sp>
            <p:nvSpPr>
              <p:cNvPr id="21558" name="Freeform 8"/>
              <p:cNvSpPr>
                <a:spLocks/>
              </p:cNvSpPr>
              <p:nvPr/>
            </p:nvSpPr>
            <p:spPr bwMode="auto">
              <a:xfrm>
                <a:off x="1128" y="1804"/>
                <a:ext cx="472" cy="544"/>
              </a:xfrm>
              <a:custGeom>
                <a:avLst/>
                <a:gdLst>
                  <a:gd name="T0" fmla="*/ 472 w 472"/>
                  <a:gd name="T1" fmla="*/ 416 h 544"/>
                  <a:gd name="T2" fmla="*/ 472 w 472"/>
                  <a:gd name="T3" fmla="*/ 0 h 544"/>
                  <a:gd name="T4" fmla="*/ 0 w 472"/>
                  <a:gd name="T5" fmla="*/ 132 h 544"/>
                  <a:gd name="T6" fmla="*/ 0 w 472"/>
                  <a:gd name="T7" fmla="*/ 544 h 544"/>
                  <a:gd name="T8" fmla="*/ 472 w 472"/>
                  <a:gd name="T9" fmla="*/ 416 h 5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2"/>
                  <a:gd name="T16" fmla="*/ 0 h 544"/>
                  <a:gd name="T17" fmla="*/ 472 w 472"/>
                  <a:gd name="T18" fmla="*/ 544 h 5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2" h="544">
                    <a:moveTo>
                      <a:pt x="472" y="416"/>
                    </a:moveTo>
                    <a:lnTo>
                      <a:pt x="472" y="0"/>
                    </a:lnTo>
                    <a:lnTo>
                      <a:pt x="0" y="132"/>
                    </a:lnTo>
                    <a:lnTo>
                      <a:pt x="0" y="544"/>
                    </a:lnTo>
                    <a:lnTo>
                      <a:pt x="472" y="416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59" name="Freeform 9"/>
              <p:cNvSpPr>
                <a:spLocks/>
              </p:cNvSpPr>
              <p:nvPr/>
            </p:nvSpPr>
            <p:spPr bwMode="auto">
              <a:xfrm>
                <a:off x="912" y="1532"/>
                <a:ext cx="688" cy="404"/>
              </a:xfrm>
              <a:custGeom>
                <a:avLst/>
                <a:gdLst>
                  <a:gd name="T0" fmla="*/ 688 w 688"/>
                  <a:gd name="T1" fmla="*/ 272 h 404"/>
                  <a:gd name="T2" fmla="*/ 476 w 688"/>
                  <a:gd name="T3" fmla="*/ 0 h 404"/>
                  <a:gd name="T4" fmla="*/ 0 w 688"/>
                  <a:gd name="T5" fmla="*/ 124 h 404"/>
                  <a:gd name="T6" fmla="*/ 220 w 688"/>
                  <a:gd name="T7" fmla="*/ 404 h 404"/>
                  <a:gd name="T8" fmla="*/ 688 w 688"/>
                  <a:gd name="T9" fmla="*/ 272 h 4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8"/>
                  <a:gd name="T16" fmla="*/ 0 h 404"/>
                  <a:gd name="T17" fmla="*/ 688 w 688"/>
                  <a:gd name="T18" fmla="*/ 404 h 4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8" h="404">
                    <a:moveTo>
                      <a:pt x="688" y="272"/>
                    </a:moveTo>
                    <a:lnTo>
                      <a:pt x="476" y="0"/>
                    </a:lnTo>
                    <a:lnTo>
                      <a:pt x="0" y="124"/>
                    </a:lnTo>
                    <a:lnTo>
                      <a:pt x="220" y="404"/>
                    </a:lnTo>
                    <a:lnTo>
                      <a:pt x="688" y="272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60" name="Freeform 10"/>
              <p:cNvSpPr>
                <a:spLocks/>
              </p:cNvSpPr>
              <p:nvPr/>
            </p:nvSpPr>
            <p:spPr bwMode="auto">
              <a:xfrm>
                <a:off x="912" y="1652"/>
                <a:ext cx="212" cy="696"/>
              </a:xfrm>
              <a:custGeom>
                <a:avLst/>
                <a:gdLst>
                  <a:gd name="T0" fmla="*/ 0 w 212"/>
                  <a:gd name="T1" fmla="*/ 0 h 696"/>
                  <a:gd name="T2" fmla="*/ 0 w 212"/>
                  <a:gd name="T3" fmla="*/ 420 h 696"/>
                  <a:gd name="T4" fmla="*/ 212 w 212"/>
                  <a:gd name="T5" fmla="*/ 696 h 696"/>
                  <a:gd name="T6" fmla="*/ 212 w 212"/>
                  <a:gd name="T7" fmla="*/ 284 h 696"/>
                  <a:gd name="T8" fmla="*/ 0 w 212"/>
                  <a:gd name="T9" fmla="*/ 0 h 6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2"/>
                  <a:gd name="T16" fmla="*/ 0 h 696"/>
                  <a:gd name="T17" fmla="*/ 212 w 212"/>
                  <a:gd name="T18" fmla="*/ 696 h 6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2" h="696">
                    <a:moveTo>
                      <a:pt x="0" y="0"/>
                    </a:moveTo>
                    <a:lnTo>
                      <a:pt x="0" y="420"/>
                    </a:lnTo>
                    <a:lnTo>
                      <a:pt x="212" y="696"/>
                    </a:lnTo>
                    <a:lnTo>
                      <a:pt x="212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1548" name="Freeform 68"/>
            <p:cNvSpPr>
              <a:spLocks/>
            </p:cNvSpPr>
            <p:nvPr/>
          </p:nvSpPr>
          <p:spPr bwMode="auto">
            <a:xfrm>
              <a:off x="710" y="962"/>
              <a:ext cx="1083" cy="2045"/>
            </a:xfrm>
            <a:custGeom>
              <a:avLst/>
              <a:gdLst>
                <a:gd name="T0" fmla="*/ 0 w 1083"/>
                <a:gd name="T1" fmla="*/ 1363 h 2045"/>
                <a:gd name="T2" fmla="*/ 0 w 1083"/>
                <a:gd name="T3" fmla="*/ 0 h 2045"/>
                <a:gd name="T4" fmla="*/ 1083 w 1083"/>
                <a:gd name="T5" fmla="*/ 625 h 2045"/>
                <a:gd name="T6" fmla="*/ 1083 w 1083"/>
                <a:gd name="T7" fmla="*/ 2045 h 2045"/>
                <a:gd name="T8" fmla="*/ 0 w 1083"/>
                <a:gd name="T9" fmla="*/ 1363 h 20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3"/>
                <a:gd name="T16" fmla="*/ 0 h 2045"/>
                <a:gd name="T17" fmla="*/ 1083 w 1083"/>
                <a:gd name="T18" fmla="*/ 2045 h 20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3" h="2045">
                  <a:moveTo>
                    <a:pt x="0" y="1363"/>
                  </a:moveTo>
                  <a:lnTo>
                    <a:pt x="0" y="0"/>
                  </a:lnTo>
                  <a:lnTo>
                    <a:pt x="1083" y="625"/>
                  </a:lnTo>
                  <a:lnTo>
                    <a:pt x="1083" y="2045"/>
                  </a:lnTo>
                  <a:lnTo>
                    <a:pt x="0" y="1363"/>
                  </a:lnTo>
                  <a:close/>
                </a:path>
              </a:pathLst>
            </a:custGeom>
            <a:solidFill>
              <a:srgbClr val="00CC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1549" name="Group 89"/>
            <p:cNvGrpSpPr>
              <a:grpSpLocks/>
            </p:cNvGrpSpPr>
            <p:nvPr/>
          </p:nvGrpSpPr>
          <p:grpSpPr bwMode="auto">
            <a:xfrm>
              <a:off x="970" y="1774"/>
              <a:ext cx="721" cy="740"/>
              <a:chOff x="970" y="1918"/>
              <a:chExt cx="721" cy="740"/>
            </a:xfrm>
          </p:grpSpPr>
          <p:sp>
            <p:nvSpPr>
              <p:cNvPr id="21550" name="Text Box 90"/>
              <p:cNvSpPr txBox="1">
                <a:spLocks noChangeArrowheads="1"/>
              </p:cNvSpPr>
              <p:nvPr/>
            </p:nvSpPr>
            <p:spPr bwMode="auto">
              <a:xfrm>
                <a:off x="970" y="2032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21551" name="Text Box 91"/>
              <p:cNvSpPr txBox="1">
                <a:spLocks noChangeArrowheads="1"/>
              </p:cNvSpPr>
              <p:nvPr/>
            </p:nvSpPr>
            <p:spPr bwMode="auto">
              <a:xfrm>
                <a:off x="1450" y="1918"/>
                <a:ext cx="2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1552" name="Text Box 92"/>
              <p:cNvSpPr txBox="1">
                <a:spLocks noChangeArrowheads="1"/>
              </p:cNvSpPr>
              <p:nvPr/>
            </p:nvSpPr>
            <p:spPr bwMode="auto">
              <a:xfrm>
                <a:off x="991" y="2446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rgbClr val="CC3300"/>
                    </a:solidFill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1553" name="Text Box 93"/>
              <p:cNvSpPr txBox="1">
                <a:spLocks noChangeArrowheads="1"/>
              </p:cNvSpPr>
              <p:nvPr/>
            </p:nvSpPr>
            <p:spPr bwMode="auto">
              <a:xfrm>
                <a:off x="1483" y="2344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  <a:cs typeface="Angsana New" pitchFamily="18" charset="-34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rgbClr val="CC3300"/>
                    </a:solidFill>
                    <a:latin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21554" name="Oval 94"/>
              <p:cNvSpPr>
                <a:spLocks noChangeArrowheads="1"/>
              </p:cNvSpPr>
              <p:nvPr/>
            </p:nvSpPr>
            <p:spPr bwMode="auto">
              <a:xfrm>
                <a:off x="1584" y="1934"/>
                <a:ext cx="32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55" name="Oval 95"/>
              <p:cNvSpPr>
                <a:spLocks noChangeArrowheads="1"/>
              </p:cNvSpPr>
              <p:nvPr/>
            </p:nvSpPr>
            <p:spPr bwMode="auto">
              <a:xfrm>
                <a:off x="1116" y="2066"/>
                <a:ext cx="32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56" name="Oval 96"/>
              <p:cNvSpPr>
                <a:spLocks noChangeArrowheads="1"/>
              </p:cNvSpPr>
              <p:nvPr/>
            </p:nvSpPr>
            <p:spPr bwMode="auto">
              <a:xfrm>
                <a:off x="1110" y="2480"/>
                <a:ext cx="32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57" name="Oval 97"/>
              <p:cNvSpPr>
                <a:spLocks noChangeArrowheads="1"/>
              </p:cNvSpPr>
              <p:nvPr/>
            </p:nvSpPr>
            <p:spPr bwMode="auto">
              <a:xfrm>
                <a:off x="1584" y="2354"/>
                <a:ext cx="32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grpSp>
        <p:nvGrpSpPr>
          <p:cNvPr id="12" name="Group 99"/>
          <p:cNvGrpSpPr>
            <a:grpSpLocks/>
          </p:cNvGrpSpPr>
          <p:nvPr/>
        </p:nvGrpSpPr>
        <p:grpSpPr bwMode="auto">
          <a:xfrm>
            <a:off x="825500" y="2755900"/>
            <a:ext cx="2006600" cy="2235200"/>
            <a:chOff x="536" y="2704"/>
            <a:chExt cx="1264" cy="1408"/>
          </a:xfrm>
        </p:grpSpPr>
        <p:sp>
          <p:nvSpPr>
            <p:cNvPr id="21534" name="Rectangle 100"/>
            <p:cNvSpPr>
              <a:spLocks noChangeArrowheads="1"/>
            </p:cNvSpPr>
            <p:nvPr/>
          </p:nvSpPr>
          <p:spPr bwMode="auto">
            <a:xfrm>
              <a:off x="536" y="2704"/>
              <a:ext cx="1264" cy="1408"/>
            </a:xfrm>
            <a:prstGeom prst="rect">
              <a:avLst/>
            </a:prstGeom>
            <a:solidFill>
              <a:srgbClr val="00CC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21535" name="Group 101"/>
            <p:cNvGrpSpPr>
              <a:grpSpLocks/>
            </p:cNvGrpSpPr>
            <p:nvPr/>
          </p:nvGrpSpPr>
          <p:grpSpPr bwMode="auto">
            <a:xfrm>
              <a:off x="747" y="2950"/>
              <a:ext cx="828" cy="954"/>
              <a:chOff x="875" y="3174"/>
              <a:chExt cx="828" cy="954"/>
            </a:xfrm>
          </p:grpSpPr>
          <p:sp>
            <p:nvSpPr>
              <p:cNvPr id="21544" name="Freeform 102"/>
              <p:cNvSpPr>
                <a:spLocks/>
              </p:cNvSpPr>
              <p:nvPr/>
            </p:nvSpPr>
            <p:spPr bwMode="auto">
              <a:xfrm>
                <a:off x="875" y="3174"/>
                <a:ext cx="828" cy="480"/>
              </a:xfrm>
              <a:custGeom>
                <a:avLst/>
                <a:gdLst>
                  <a:gd name="T0" fmla="*/ 0 w 828"/>
                  <a:gd name="T1" fmla="*/ 240 h 480"/>
                  <a:gd name="T2" fmla="*/ 420 w 828"/>
                  <a:gd name="T3" fmla="*/ 480 h 480"/>
                  <a:gd name="T4" fmla="*/ 828 w 828"/>
                  <a:gd name="T5" fmla="*/ 234 h 480"/>
                  <a:gd name="T6" fmla="*/ 414 w 828"/>
                  <a:gd name="T7" fmla="*/ 0 h 480"/>
                  <a:gd name="T8" fmla="*/ 0 w 828"/>
                  <a:gd name="T9" fmla="*/ 240 h 4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8"/>
                  <a:gd name="T16" fmla="*/ 0 h 480"/>
                  <a:gd name="T17" fmla="*/ 828 w 828"/>
                  <a:gd name="T18" fmla="*/ 480 h 4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8" h="480">
                    <a:moveTo>
                      <a:pt x="0" y="240"/>
                    </a:moveTo>
                    <a:lnTo>
                      <a:pt x="420" y="480"/>
                    </a:lnTo>
                    <a:lnTo>
                      <a:pt x="828" y="234"/>
                    </a:lnTo>
                    <a:lnTo>
                      <a:pt x="414" y="0"/>
                    </a:lnTo>
                    <a:lnTo>
                      <a:pt x="0" y="24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F5E76"/>
                  </a:gs>
                  <a:gs pos="100000">
                    <a:srgbClr val="66CCFF"/>
                  </a:gs>
                </a:gsLst>
                <a:lin ang="5400000" scaled="1"/>
              </a:gra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45" name="Freeform 103"/>
              <p:cNvSpPr>
                <a:spLocks/>
              </p:cNvSpPr>
              <p:nvPr/>
            </p:nvSpPr>
            <p:spPr bwMode="auto">
              <a:xfrm>
                <a:off x="881" y="3408"/>
                <a:ext cx="420" cy="714"/>
              </a:xfrm>
              <a:custGeom>
                <a:avLst/>
                <a:gdLst>
                  <a:gd name="T0" fmla="*/ 0 w 420"/>
                  <a:gd name="T1" fmla="*/ 0 h 714"/>
                  <a:gd name="T2" fmla="*/ 0 w 420"/>
                  <a:gd name="T3" fmla="*/ 468 h 714"/>
                  <a:gd name="T4" fmla="*/ 420 w 420"/>
                  <a:gd name="T5" fmla="*/ 714 h 714"/>
                  <a:gd name="T6" fmla="*/ 420 w 420"/>
                  <a:gd name="T7" fmla="*/ 246 h 714"/>
                  <a:gd name="T8" fmla="*/ 0 w 420"/>
                  <a:gd name="T9" fmla="*/ 0 h 7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0"/>
                  <a:gd name="T16" fmla="*/ 0 h 714"/>
                  <a:gd name="T17" fmla="*/ 420 w 420"/>
                  <a:gd name="T18" fmla="*/ 714 h 7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0" h="714">
                    <a:moveTo>
                      <a:pt x="0" y="0"/>
                    </a:moveTo>
                    <a:lnTo>
                      <a:pt x="0" y="468"/>
                    </a:lnTo>
                    <a:lnTo>
                      <a:pt x="420" y="714"/>
                    </a:lnTo>
                    <a:lnTo>
                      <a:pt x="420" y="24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F5E76"/>
                  </a:gs>
                  <a:gs pos="100000">
                    <a:srgbClr val="66CCFF"/>
                  </a:gs>
                </a:gsLst>
                <a:lin ang="18900000" scaled="1"/>
              </a:gra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1546" name="Freeform 104"/>
              <p:cNvSpPr>
                <a:spLocks/>
              </p:cNvSpPr>
              <p:nvPr/>
            </p:nvSpPr>
            <p:spPr bwMode="auto">
              <a:xfrm>
                <a:off x="1301" y="3408"/>
                <a:ext cx="396" cy="720"/>
              </a:xfrm>
              <a:custGeom>
                <a:avLst/>
                <a:gdLst>
                  <a:gd name="T0" fmla="*/ 396 w 396"/>
                  <a:gd name="T1" fmla="*/ 0 h 720"/>
                  <a:gd name="T2" fmla="*/ 0 w 396"/>
                  <a:gd name="T3" fmla="*/ 246 h 720"/>
                  <a:gd name="T4" fmla="*/ 0 w 396"/>
                  <a:gd name="T5" fmla="*/ 720 h 720"/>
                  <a:gd name="T6" fmla="*/ 396 w 396"/>
                  <a:gd name="T7" fmla="*/ 480 h 720"/>
                  <a:gd name="T8" fmla="*/ 396 w 396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6"/>
                  <a:gd name="T16" fmla="*/ 0 h 720"/>
                  <a:gd name="T17" fmla="*/ 396 w 396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6" h="720">
                    <a:moveTo>
                      <a:pt x="396" y="0"/>
                    </a:moveTo>
                    <a:lnTo>
                      <a:pt x="0" y="246"/>
                    </a:lnTo>
                    <a:lnTo>
                      <a:pt x="0" y="720"/>
                    </a:lnTo>
                    <a:lnTo>
                      <a:pt x="396" y="480"/>
                    </a:lnTo>
                    <a:lnTo>
                      <a:pt x="39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6CCFF"/>
                  </a:gs>
                  <a:gs pos="100000">
                    <a:srgbClr val="2F5E76"/>
                  </a:gs>
                </a:gsLst>
                <a:lin ang="2700000" scaled="1"/>
              </a:gradFill>
              <a:ln w="127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  <p:sp>
          <p:nvSpPr>
            <p:cNvPr id="21536" name="Text Box 105"/>
            <p:cNvSpPr txBox="1">
              <a:spLocks noChangeArrowheads="1"/>
            </p:cNvSpPr>
            <p:nvPr/>
          </p:nvSpPr>
          <p:spPr bwMode="auto">
            <a:xfrm>
              <a:off x="980" y="3374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FFFFFF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1537" name="Text Box 106"/>
            <p:cNvSpPr txBox="1">
              <a:spLocks noChangeArrowheads="1"/>
            </p:cNvSpPr>
            <p:nvPr/>
          </p:nvSpPr>
          <p:spPr bwMode="auto">
            <a:xfrm>
              <a:off x="1544" y="3062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CC33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1538" name="Text Box 107"/>
            <p:cNvSpPr txBox="1">
              <a:spLocks noChangeArrowheads="1"/>
            </p:cNvSpPr>
            <p:nvPr/>
          </p:nvSpPr>
          <p:spPr bwMode="auto">
            <a:xfrm>
              <a:off x="1005" y="3856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CC33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1539" name="Text Box 108"/>
            <p:cNvSpPr txBox="1">
              <a:spLocks noChangeArrowheads="1"/>
            </p:cNvSpPr>
            <p:nvPr/>
          </p:nvSpPr>
          <p:spPr bwMode="auto">
            <a:xfrm>
              <a:off x="1547" y="3554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CC33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1540" name="Oval 109"/>
            <p:cNvSpPr>
              <a:spLocks noChangeArrowheads="1"/>
            </p:cNvSpPr>
            <p:nvPr/>
          </p:nvSpPr>
          <p:spPr bwMode="auto">
            <a:xfrm>
              <a:off x="1546" y="3174"/>
              <a:ext cx="32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1" name="Oval 110"/>
            <p:cNvSpPr>
              <a:spLocks noChangeArrowheads="1"/>
            </p:cNvSpPr>
            <p:nvPr/>
          </p:nvSpPr>
          <p:spPr bwMode="auto">
            <a:xfrm>
              <a:off x="1156" y="3408"/>
              <a:ext cx="32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2" name="Oval 111"/>
            <p:cNvSpPr>
              <a:spLocks noChangeArrowheads="1"/>
            </p:cNvSpPr>
            <p:nvPr/>
          </p:nvSpPr>
          <p:spPr bwMode="auto">
            <a:xfrm>
              <a:off x="1156" y="3876"/>
              <a:ext cx="32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1543" name="Oval 112"/>
            <p:cNvSpPr>
              <a:spLocks noChangeArrowheads="1"/>
            </p:cNvSpPr>
            <p:nvPr/>
          </p:nvSpPr>
          <p:spPr bwMode="auto">
            <a:xfrm>
              <a:off x="1552" y="3642"/>
              <a:ext cx="32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85151" name="Line 159"/>
          <p:cNvSpPr>
            <a:spLocks noChangeShapeType="1"/>
          </p:cNvSpPr>
          <p:nvPr/>
        </p:nvSpPr>
        <p:spPr bwMode="auto">
          <a:xfrm flipH="1" flipV="1">
            <a:off x="4697413" y="1946275"/>
            <a:ext cx="784225" cy="43021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52" name="Line 160"/>
          <p:cNvSpPr>
            <a:spLocks noChangeShapeType="1"/>
          </p:cNvSpPr>
          <p:nvPr/>
        </p:nvSpPr>
        <p:spPr bwMode="auto">
          <a:xfrm flipV="1">
            <a:off x="5487988" y="1897063"/>
            <a:ext cx="873125" cy="4794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53" name="Line 161"/>
          <p:cNvSpPr>
            <a:spLocks noChangeShapeType="1"/>
          </p:cNvSpPr>
          <p:nvPr/>
        </p:nvSpPr>
        <p:spPr bwMode="auto">
          <a:xfrm>
            <a:off x="5481638" y="2371725"/>
            <a:ext cx="0" cy="900113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56" name="Line 164"/>
          <p:cNvSpPr>
            <a:spLocks noChangeShapeType="1"/>
          </p:cNvSpPr>
          <p:nvPr/>
        </p:nvSpPr>
        <p:spPr bwMode="auto">
          <a:xfrm flipH="1" flipV="1">
            <a:off x="4602163" y="3832225"/>
            <a:ext cx="879475" cy="2254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57" name="Line 165"/>
          <p:cNvSpPr>
            <a:spLocks noChangeShapeType="1"/>
          </p:cNvSpPr>
          <p:nvPr/>
        </p:nvSpPr>
        <p:spPr bwMode="auto">
          <a:xfrm flipV="1">
            <a:off x="5487988" y="3578225"/>
            <a:ext cx="701675" cy="4794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58" name="Line 166"/>
          <p:cNvSpPr>
            <a:spLocks noChangeShapeType="1"/>
          </p:cNvSpPr>
          <p:nvPr/>
        </p:nvSpPr>
        <p:spPr bwMode="auto">
          <a:xfrm>
            <a:off x="5481638" y="4052888"/>
            <a:ext cx="0" cy="9001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61" name="Line 169"/>
          <p:cNvSpPr>
            <a:spLocks noChangeShapeType="1"/>
          </p:cNvSpPr>
          <p:nvPr/>
        </p:nvSpPr>
        <p:spPr bwMode="auto">
          <a:xfrm flipH="1" flipV="1">
            <a:off x="4730750" y="5627688"/>
            <a:ext cx="874713" cy="2492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62" name="Line 170"/>
          <p:cNvSpPr>
            <a:spLocks noChangeShapeType="1"/>
          </p:cNvSpPr>
          <p:nvPr/>
        </p:nvSpPr>
        <p:spPr bwMode="auto">
          <a:xfrm flipV="1">
            <a:off x="5611813" y="5586413"/>
            <a:ext cx="695325" cy="2905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63" name="Line 171"/>
          <p:cNvSpPr>
            <a:spLocks noChangeShapeType="1"/>
          </p:cNvSpPr>
          <p:nvPr/>
        </p:nvSpPr>
        <p:spPr bwMode="auto">
          <a:xfrm>
            <a:off x="5605463" y="5872163"/>
            <a:ext cx="0" cy="9001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165" name="Text Box 173"/>
          <p:cNvSpPr txBox="1">
            <a:spLocks noChangeArrowheads="1"/>
          </p:cNvSpPr>
          <p:nvPr/>
        </p:nvSpPr>
        <p:spPr bwMode="auto">
          <a:xfrm>
            <a:off x="6400800" y="1662113"/>
            <a:ext cx="2300288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Axonometric axis</a:t>
            </a:r>
          </a:p>
        </p:txBody>
      </p:sp>
      <p:sp>
        <p:nvSpPr>
          <p:cNvPr id="85166" name="Text Box 174"/>
          <p:cNvSpPr txBox="1">
            <a:spLocks noChangeArrowheads="1"/>
          </p:cNvSpPr>
          <p:nvPr/>
        </p:nvSpPr>
        <p:spPr bwMode="auto">
          <a:xfrm>
            <a:off x="6400800" y="3427413"/>
            <a:ext cx="2300288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Axonometric axis</a:t>
            </a:r>
          </a:p>
        </p:txBody>
      </p:sp>
      <p:sp>
        <p:nvSpPr>
          <p:cNvPr id="85167" name="Text Box 175"/>
          <p:cNvSpPr txBox="1">
            <a:spLocks noChangeArrowheads="1"/>
          </p:cNvSpPr>
          <p:nvPr/>
        </p:nvSpPr>
        <p:spPr bwMode="auto">
          <a:xfrm>
            <a:off x="6400800" y="5307013"/>
            <a:ext cx="2300288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Axonometric axis</a:t>
            </a:r>
          </a:p>
        </p:txBody>
      </p:sp>
    </p:spTree>
    <p:extLst>
      <p:ext uri="{BB962C8B-B14F-4D97-AF65-F5344CB8AC3E}">
        <p14:creationId xmlns:p14="http://schemas.microsoft.com/office/powerpoint/2010/main" val="7605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8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8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500" fill="hold"/>
                                        <p:tgtEl>
                                          <p:spTgt spid="8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85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85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8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8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8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8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1000"/>
                                        <p:tgtEl>
                                          <p:spTgt spid="8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8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8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8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8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4" grpId="0"/>
      <p:bldP spid="85042" grpId="0"/>
      <p:bldP spid="85043" grpId="0"/>
      <p:bldP spid="85043" grpId="1"/>
      <p:bldP spid="85058" grpId="0"/>
      <p:bldP spid="85059" grpId="0"/>
      <p:bldP spid="85059" grpId="1"/>
      <p:bldP spid="85076" grpId="0"/>
      <p:bldP spid="85076" grpId="1"/>
      <p:bldP spid="85077" grpId="0"/>
      <p:bldP spid="85077" grpId="1"/>
      <p:bldP spid="85151" grpId="0" animBg="1"/>
      <p:bldP spid="85152" grpId="0" animBg="1"/>
      <p:bldP spid="85153" grpId="0" animBg="1"/>
      <p:bldP spid="85156" grpId="0" animBg="1"/>
      <p:bldP spid="85157" grpId="0" animBg="1"/>
      <p:bldP spid="85158" grpId="0" animBg="1"/>
      <p:bldP spid="85161" grpId="0" animBg="1"/>
      <p:bldP spid="85162" grpId="0" animBg="1"/>
      <p:bldP spid="85163" grpId="0" animBg="1"/>
      <p:bldP spid="85165" grpId="0" animBg="1"/>
      <p:bldP spid="85166" grpId="0" animBg="1"/>
      <p:bldP spid="851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328863"/>
            <a:ext cx="58483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0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Line 4"/>
          <p:cNvSpPr>
            <a:spLocks noChangeShapeType="1"/>
          </p:cNvSpPr>
          <p:nvPr/>
        </p:nvSpPr>
        <p:spPr bwMode="auto">
          <a:xfrm flipH="1">
            <a:off x="3981450" y="4684713"/>
            <a:ext cx="1341438" cy="355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27188" y="18065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0" lon="270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1017588" y="1944688"/>
            <a:ext cx="1384300" cy="354012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1017588" y="2959100"/>
            <a:ext cx="1354137" cy="3492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547688" y="2705100"/>
            <a:ext cx="1343025" cy="3429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547688" y="1685925"/>
            <a:ext cx="1358900" cy="3460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189288" y="28225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0" lon="420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2617788" y="2994025"/>
            <a:ext cx="1077912" cy="2825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2617788" y="4014788"/>
            <a:ext cx="1095375" cy="266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2224088" y="3670300"/>
            <a:ext cx="1466850" cy="393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2224088" y="2654300"/>
            <a:ext cx="1476375" cy="3937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2757488" y="2916238"/>
            <a:ext cx="1689100" cy="4413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2770188" y="3941763"/>
            <a:ext cx="1679575" cy="431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4684713" y="4054475"/>
            <a:ext cx="1028700" cy="1028700"/>
          </a:xfrm>
          <a:prstGeom prst="rect">
            <a:avLst/>
          </a:prstGeom>
          <a:solidFill>
            <a:srgbClr val="FF99CC"/>
          </a:solidFill>
          <a:ln w="9525">
            <a:miter lim="800000"/>
            <a:headEnd/>
            <a:tailEnd/>
          </a:ln>
          <a:scene3d>
            <a:camera prst="legacyObliqueTopRight">
              <a:rot lat="1080000" lon="4620000" rev="0"/>
            </a:camera>
            <a:lightRig rig="legacyFlat2" dir="t"/>
          </a:scene3d>
          <a:sp3d extrusionH="684200" prstMaterial="legacyPlastic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ar-IQ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flipH="1">
            <a:off x="4451350" y="3708400"/>
            <a:ext cx="1485900" cy="3905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>
            <a:off x="3975100" y="3816350"/>
            <a:ext cx="1223963" cy="3270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H="1">
            <a:off x="4789488" y="4362450"/>
            <a:ext cx="1033462" cy="2746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H="1">
            <a:off x="4264025" y="4464050"/>
            <a:ext cx="830263" cy="2190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H="1">
            <a:off x="4775200" y="5216525"/>
            <a:ext cx="1176338" cy="312738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0375" y="5316538"/>
            <a:ext cx="942975" cy="2571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0" name="Freeform 24"/>
          <p:cNvSpPr>
            <a:spLocks/>
          </p:cNvSpPr>
          <p:nvPr/>
        </p:nvSpPr>
        <p:spPr bwMode="auto">
          <a:xfrm>
            <a:off x="352425" y="1436688"/>
            <a:ext cx="4953000" cy="5178425"/>
          </a:xfrm>
          <a:custGeom>
            <a:avLst/>
            <a:gdLst>
              <a:gd name="T0" fmla="*/ 0 w 3120"/>
              <a:gd name="T1" fmla="*/ 0 h 3262"/>
              <a:gd name="T2" fmla="*/ 3120 w 3120"/>
              <a:gd name="T3" fmla="*/ 1766 h 3262"/>
              <a:gd name="T4" fmla="*/ 3112 w 3120"/>
              <a:gd name="T5" fmla="*/ 3262 h 3262"/>
              <a:gd name="T6" fmla="*/ 0 w 3120"/>
              <a:gd name="T7" fmla="*/ 1494 h 3262"/>
              <a:gd name="T8" fmla="*/ 0 w 3120"/>
              <a:gd name="T9" fmla="*/ 0 h 3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0"/>
              <a:gd name="T16" fmla="*/ 0 h 3262"/>
              <a:gd name="T17" fmla="*/ 3120 w 3120"/>
              <a:gd name="T18" fmla="*/ 3262 h 3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0" h="3262">
                <a:moveTo>
                  <a:pt x="0" y="0"/>
                </a:moveTo>
                <a:lnTo>
                  <a:pt x="3120" y="1766"/>
                </a:lnTo>
                <a:lnTo>
                  <a:pt x="3112" y="3262"/>
                </a:lnTo>
                <a:lnTo>
                  <a:pt x="0" y="1494"/>
                </a:lnTo>
                <a:lnTo>
                  <a:pt x="0" y="0"/>
                </a:lnTo>
                <a:close/>
              </a:path>
            </a:pathLst>
          </a:custGeom>
          <a:solidFill>
            <a:srgbClr val="00CC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2217738" y="3052763"/>
            <a:ext cx="560387" cy="31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2217738" y="3048000"/>
            <a:ext cx="0" cy="1022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2624138" y="3276600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>
            <a:off x="2771775" y="3352800"/>
            <a:ext cx="0" cy="1014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2217738" y="4064000"/>
            <a:ext cx="560387" cy="31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>
            <a:off x="541338" y="2032000"/>
            <a:ext cx="48260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1023938" y="2298700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541338" y="3041650"/>
            <a:ext cx="482600" cy="26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979863" y="4089400"/>
            <a:ext cx="804862" cy="1490663"/>
            <a:chOff x="2507" y="2576"/>
            <a:chExt cx="507" cy="939"/>
          </a:xfrm>
        </p:grpSpPr>
        <p:sp>
          <p:nvSpPr>
            <p:cNvPr id="25662" name="Line 34"/>
            <p:cNvSpPr>
              <a:spLocks noChangeShapeType="1"/>
            </p:cNvSpPr>
            <p:nvPr/>
          </p:nvSpPr>
          <p:spPr bwMode="auto">
            <a:xfrm flipV="1">
              <a:off x="3011" y="2919"/>
              <a:ext cx="1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3" name="Line 35"/>
            <p:cNvSpPr>
              <a:spLocks noChangeShapeType="1"/>
            </p:cNvSpPr>
            <p:nvPr/>
          </p:nvSpPr>
          <p:spPr bwMode="auto">
            <a:xfrm flipH="1">
              <a:off x="2689" y="2919"/>
              <a:ext cx="325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4" name="Line 36"/>
            <p:cNvSpPr>
              <a:spLocks noChangeShapeType="1"/>
            </p:cNvSpPr>
            <p:nvPr/>
          </p:nvSpPr>
          <p:spPr bwMode="auto">
            <a:xfrm flipH="1" flipV="1">
              <a:off x="2807" y="2579"/>
              <a:ext cx="201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5" name="Line 37"/>
            <p:cNvSpPr>
              <a:spLocks noChangeShapeType="1"/>
            </p:cNvSpPr>
            <p:nvPr/>
          </p:nvSpPr>
          <p:spPr bwMode="auto">
            <a:xfrm flipH="1">
              <a:off x="2514" y="2576"/>
              <a:ext cx="300" cy="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6" name="Line 38"/>
            <p:cNvSpPr>
              <a:spLocks noChangeShapeType="1"/>
            </p:cNvSpPr>
            <p:nvPr/>
          </p:nvSpPr>
          <p:spPr bwMode="auto">
            <a:xfrm>
              <a:off x="2514" y="2605"/>
              <a:ext cx="17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7" name="Line 39"/>
            <p:cNvSpPr>
              <a:spLocks noChangeShapeType="1"/>
            </p:cNvSpPr>
            <p:nvPr/>
          </p:nvSpPr>
          <p:spPr bwMode="auto">
            <a:xfrm flipV="1">
              <a:off x="2688" y="2953"/>
              <a:ext cx="1" cy="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8" name="Line 40"/>
            <p:cNvSpPr>
              <a:spLocks noChangeShapeType="1"/>
            </p:cNvSpPr>
            <p:nvPr/>
          </p:nvSpPr>
          <p:spPr bwMode="auto">
            <a:xfrm flipV="1">
              <a:off x="2510" y="2605"/>
              <a:ext cx="1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69" name="Line 41"/>
            <p:cNvSpPr>
              <a:spLocks noChangeShapeType="1"/>
            </p:cNvSpPr>
            <p:nvPr/>
          </p:nvSpPr>
          <p:spPr bwMode="auto">
            <a:xfrm flipH="1">
              <a:off x="2686" y="3482"/>
              <a:ext cx="327" cy="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70" name="Line 42"/>
            <p:cNvSpPr>
              <a:spLocks noChangeShapeType="1"/>
            </p:cNvSpPr>
            <p:nvPr/>
          </p:nvSpPr>
          <p:spPr bwMode="auto">
            <a:xfrm>
              <a:off x="2507" y="3174"/>
              <a:ext cx="183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4275138" y="2295525"/>
            <a:ext cx="696912" cy="406400"/>
            <a:chOff x="592" y="3280"/>
            <a:chExt cx="1152" cy="672"/>
          </a:xfrm>
        </p:grpSpPr>
        <p:sp>
          <p:nvSpPr>
            <p:cNvPr id="25659" name="Arc 46"/>
            <p:cNvSpPr>
              <a:spLocks/>
            </p:cNvSpPr>
            <p:nvPr/>
          </p:nvSpPr>
          <p:spPr bwMode="auto">
            <a:xfrm>
              <a:off x="1168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60" name="Arc 47"/>
            <p:cNvSpPr>
              <a:spLocks/>
            </p:cNvSpPr>
            <p:nvPr/>
          </p:nvSpPr>
          <p:spPr bwMode="auto">
            <a:xfrm flipH="1">
              <a:off x="592" y="3280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61" name="Arc 48"/>
            <p:cNvSpPr>
              <a:spLocks/>
            </p:cNvSpPr>
            <p:nvPr/>
          </p:nvSpPr>
          <p:spPr bwMode="auto">
            <a:xfrm flipV="1">
              <a:off x="1168" y="3616"/>
              <a:ext cx="576" cy="336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336 h 21600"/>
                <a:gd name="T4" fmla="*/ 0 w 21600"/>
                <a:gd name="T5" fmla="*/ 33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75827" name="Arc 51"/>
          <p:cNvSpPr>
            <a:spLocks/>
          </p:cNvSpPr>
          <p:nvPr/>
        </p:nvSpPr>
        <p:spPr bwMode="auto">
          <a:xfrm rot="-3750441">
            <a:off x="5520531" y="3107532"/>
            <a:ext cx="347663" cy="203200"/>
          </a:xfrm>
          <a:custGeom>
            <a:avLst/>
            <a:gdLst>
              <a:gd name="T0" fmla="*/ 0 w 21600"/>
              <a:gd name="T1" fmla="*/ 0 h 21600"/>
              <a:gd name="T2" fmla="*/ 347663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28" name="Arc 52"/>
          <p:cNvSpPr>
            <a:spLocks/>
          </p:cNvSpPr>
          <p:nvPr/>
        </p:nvSpPr>
        <p:spPr bwMode="auto">
          <a:xfrm rot="17849559" flipH="1">
            <a:off x="5357813" y="3419475"/>
            <a:ext cx="349250" cy="203200"/>
          </a:xfrm>
          <a:custGeom>
            <a:avLst/>
            <a:gdLst>
              <a:gd name="T0" fmla="*/ 0 w 21600"/>
              <a:gd name="T1" fmla="*/ 0 h 21600"/>
              <a:gd name="T2" fmla="*/ 349250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29" name="Arc 53"/>
          <p:cNvSpPr>
            <a:spLocks/>
          </p:cNvSpPr>
          <p:nvPr/>
        </p:nvSpPr>
        <p:spPr bwMode="auto">
          <a:xfrm rot="17849559" flipV="1">
            <a:off x="5699919" y="3201194"/>
            <a:ext cx="347662" cy="203200"/>
          </a:xfrm>
          <a:custGeom>
            <a:avLst/>
            <a:gdLst>
              <a:gd name="T0" fmla="*/ 0 w 21600"/>
              <a:gd name="T1" fmla="*/ 0 h 21600"/>
              <a:gd name="T2" fmla="*/ 347662 w 21600"/>
              <a:gd name="T3" fmla="*/ 203200 h 21600"/>
              <a:gd name="T4" fmla="*/ 0 w 21600"/>
              <a:gd name="T5" fmla="*/ 203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 flipV="1">
            <a:off x="5360988" y="3241675"/>
            <a:ext cx="546100" cy="315913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>
            <a:off x="4624388" y="2092325"/>
            <a:ext cx="0" cy="78740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832" name="Rectangle 56"/>
          <p:cNvSpPr>
            <a:spLocks noChangeArrowheads="1"/>
          </p:cNvSpPr>
          <p:nvPr/>
        </p:nvSpPr>
        <p:spPr bwMode="auto">
          <a:xfrm>
            <a:off x="3602038" y="1393825"/>
            <a:ext cx="2047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Rotate 45</a:t>
            </a:r>
            <a:r>
              <a:rPr lang="en-US" sz="1800">
                <a:latin typeface="Arial" charset="0"/>
                <a:sym typeface="Symbol" pitchFamily="18" charset="2"/>
              </a:rPr>
              <a:t></a:t>
            </a:r>
          </a:p>
          <a:p>
            <a:r>
              <a:rPr lang="en-US" sz="1800">
                <a:latin typeface="Arial" charset="0"/>
                <a:sym typeface="Symbol" pitchFamily="18" charset="2"/>
              </a:rPr>
              <a:t>about vertical axis</a:t>
            </a:r>
          </a:p>
        </p:txBody>
      </p:sp>
      <p:sp>
        <p:nvSpPr>
          <p:cNvPr id="75833" name="Rectangle 57"/>
          <p:cNvSpPr>
            <a:spLocks noChangeArrowheads="1"/>
          </p:cNvSpPr>
          <p:nvPr/>
        </p:nvSpPr>
        <p:spPr bwMode="auto">
          <a:xfrm>
            <a:off x="5211763" y="2438400"/>
            <a:ext cx="14462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latin typeface="Arial" charset="0"/>
              </a:rPr>
              <a:t>Tilt  forward (35</a:t>
            </a:r>
            <a:r>
              <a:rPr lang="en-US" sz="1800" baseline="30000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16</a:t>
            </a:r>
            <a:r>
              <a:rPr lang="en-US" sz="1800">
                <a:latin typeface="Courier New" pitchFamily="49" charset="0"/>
              </a:rPr>
              <a:t>’</a:t>
            </a:r>
            <a:r>
              <a:rPr lang="en-US" sz="1800">
                <a:latin typeface="Arial" charset="0"/>
              </a:rPr>
              <a:t>)</a:t>
            </a:r>
          </a:p>
        </p:txBody>
      </p:sp>
      <p:sp>
        <p:nvSpPr>
          <p:cNvPr id="25640" name="Text Box 66"/>
          <p:cNvSpPr txBox="1">
            <a:spLocks noChangeArrowheads="1"/>
          </p:cNvSpPr>
          <p:nvPr/>
        </p:nvSpPr>
        <p:spPr bwMode="auto">
          <a:xfrm>
            <a:off x="1270851" y="163513"/>
            <a:ext cx="6280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Isometric  Projection</a:t>
            </a:r>
          </a:p>
        </p:txBody>
      </p:sp>
      <p:sp>
        <p:nvSpPr>
          <p:cNvPr id="75845" name="Line 69"/>
          <p:cNvSpPr>
            <a:spLocks noChangeShapeType="1"/>
          </p:cNvSpPr>
          <p:nvPr/>
        </p:nvSpPr>
        <p:spPr bwMode="auto">
          <a:xfrm>
            <a:off x="546100" y="2043113"/>
            <a:ext cx="0" cy="1009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869" name="Freeform 93"/>
          <p:cNvSpPr>
            <a:spLocks/>
          </p:cNvSpPr>
          <p:nvPr/>
        </p:nvSpPr>
        <p:spPr bwMode="auto">
          <a:xfrm>
            <a:off x="3556000" y="3238500"/>
            <a:ext cx="1460500" cy="3217863"/>
          </a:xfrm>
          <a:custGeom>
            <a:avLst/>
            <a:gdLst>
              <a:gd name="T0" fmla="*/ 0 w 920"/>
              <a:gd name="T1" fmla="*/ 0 h 2027"/>
              <a:gd name="T2" fmla="*/ 0 w 920"/>
              <a:gd name="T3" fmla="*/ 1496 h 2027"/>
              <a:gd name="T4" fmla="*/ 920 w 920"/>
              <a:gd name="T5" fmla="*/ 2027 h 2027"/>
              <a:gd name="T6" fmla="*/ 920 w 920"/>
              <a:gd name="T7" fmla="*/ 520 h 2027"/>
              <a:gd name="T8" fmla="*/ 0 w 920"/>
              <a:gd name="T9" fmla="*/ 0 h 2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0"/>
              <a:gd name="T16" fmla="*/ 0 h 2027"/>
              <a:gd name="T17" fmla="*/ 920 w 920"/>
              <a:gd name="T18" fmla="*/ 2027 h 20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0" h="2027">
                <a:moveTo>
                  <a:pt x="0" y="0"/>
                </a:moveTo>
                <a:lnTo>
                  <a:pt x="0" y="1496"/>
                </a:lnTo>
                <a:lnTo>
                  <a:pt x="920" y="2027"/>
                </a:lnTo>
                <a:lnTo>
                  <a:pt x="920" y="520"/>
                </a:lnTo>
                <a:lnTo>
                  <a:pt x="0" y="0"/>
                </a:lnTo>
                <a:close/>
              </a:path>
            </a:pathLst>
          </a:custGeom>
          <a:solidFill>
            <a:srgbClr val="00CC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3979863" y="4089400"/>
            <a:ext cx="804862" cy="1490663"/>
            <a:chOff x="2507" y="2576"/>
            <a:chExt cx="507" cy="939"/>
          </a:xfrm>
        </p:grpSpPr>
        <p:sp>
          <p:nvSpPr>
            <p:cNvPr id="25650" name="Line 97"/>
            <p:cNvSpPr>
              <a:spLocks noChangeShapeType="1"/>
            </p:cNvSpPr>
            <p:nvPr/>
          </p:nvSpPr>
          <p:spPr bwMode="auto">
            <a:xfrm flipV="1">
              <a:off x="3011" y="2919"/>
              <a:ext cx="1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1" name="Line 98"/>
            <p:cNvSpPr>
              <a:spLocks noChangeShapeType="1"/>
            </p:cNvSpPr>
            <p:nvPr/>
          </p:nvSpPr>
          <p:spPr bwMode="auto">
            <a:xfrm flipH="1">
              <a:off x="2689" y="2919"/>
              <a:ext cx="325" cy="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2" name="Line 99"/>
            <p:cNvSpPr>
              <a:spLocks noChangeShapeType="1"/>
            </p:cNvSpPr>
            <p:nvPr/>
          </p:nvSpPr>
          <p:spPr bwMode="auto">
            <a:xfrm flipH="1" flipV="1">
              <a:off x="2807" y="2579"/>
              <a:ext cx="201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3" name="Line 100"/>
            <p:cNvSpPr>
              <a:spLocks noChangeShapeType="1"/>
            </p:cNvSpPr>
            <p:nvPr/>
          </p:nvSpPr>
          <p:spPr bwMode="auto">
            <a:xfrm flipH="1">
              <a:off x="2514" y="2576"/>
              <a:ext cx="300" cy="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4" name="Line 101"/>
            <p:cNvSpPr>
              <a:spLocks noChangeShapeType="1"/>
            </p:cNvSpPr>
            <p:nvPr/>
          </p:nvSpPr>
          <p:spPr bwMode="auto">
            <a:xfrm>
              <a:off x="2514" y="2605"/>
              <a:ext cx="170" cy="3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5" name="Line 102"/>
            <p:cNvSpPr>
              <a:spLocks noChangeShapeType="1"/>
            </p:cNvSpPr>
            <p:nvPr/>
          </p:nvSpPr>
          <p:spPr bwMode="auto">
            <a:xfrm flipV="1">
              <a:off x="2688" y="2953"/>
              <a:ext cx="1" cy="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6" name="Line 103"/>
            <p:cNvSpPr>
              <a:spLocks noChangeShapeType="1"/>
            </p:cNvSpPr>
            <p:nvPr/>
          </p:nvSpPr>
          <p:spPr bwMode="auto">
            <a:xfrm flipV="1">
              <a:off x="2510" y="2605"/>
              <a:ext cx="1" cy="5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7" name="Line 104"/>
            <p:cNvSpPr>
              <a:spLocks noChangeShapeType="1"/>
            </p:cNvSpPr>
            <p:nvPr/>
          </p:nvSpPr>
          <p:spPr bwMode="auto">
            <a:xfrm flipH="1">
              <a:off x="2686" y="3482"/>
              <a:ext cx="327" cy="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58" name="Line 105"/>
            <p:cNvSpPr>
              <a:spLocks noChangeShapeType="1"/>
            </p:cNvSpPr>
            <p:nvPr/>
          </p:nvSpPr>
          <p:spPr bwMode="auto">
            <a:xfrm>
              <a:off x="2507" y="3174"/>
              <a:ext cx="183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112"/>
          <p:cNvGrpSpPr>
            <a:grpSpLocks/>
          </p:cNvGrpSpPr>
          <p:nvPr/>
        </p:nvGrpSpPr>
        <p:grpSpPr bwMode="auto">
          <a:xfrm>
            <a:off x="6350000" y="4064000"/>
            <a:ext cx="2171700" cy="2336800"/>
            <a:chOff x="4000" y="2560"/>
            <a:chExt cx="1368" cy="1472"/>
          </a:xfrm>
        </p:grpSpPr>
        <p:sp>
          <p:nvSpPr>
            <p:cNvPr id="25646" name="Rectangle 106"/>
            <p:cNvSpPr>
              <a:spLocks noChangeArrowheads="1"/>
            </p:cNvSpPr>
            <p:nvPr/>
          </p:nvSpPr>
          <p:spPr bwMode="auto">
            <a:xfrm>
              <a:off x="4000" y="2560"/>
              <a:ext cx="1368" cy="1472"/>
            </a:xfrm>
            <a:prstGeom prst="rect">
              <a:avLst/>
            </a:prstGeom>
            <a:solidFill>
              <a:srgbClr val="00CC00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7" name="Freeform 75"/>
            <p:cNvSpPr>
              <a:spLocks/>
            </p:cNvSpPr>
            <p:nvPr/>
          </p:nvSpPr>
          <p:spPr bwMode="auto">
            <a:xfrm>
              <a:off x="4353" y="3042"/>
              <a:ext cx="342" cy="694"/>
            </a:xfrm>
            <a:custGeom>
              <a:avLst/>
              <a:gdLst>
                <a:gd name="T0" fmla="*/ 0 w 342"/>
                <a:gd name="T1" fmla="*/ 0 h 694"/>
                <a:gd name="T2" fmla="*/ 3 w 342"/>
                <a:gd name="T3" fmla="*/ 507 h 694"/>
                <a:gd name="T4" fmla="*/ 342 w 342"/>
                <a:gd name="T5" fmla="*/ 694 h 694"/>
                <a:gd name="T6" fmla="*/ 340 w 342"/>
                <a:gd name="T7" fmla="*/ 181 h 694"/>
                <a:gd name="T8" fmla="*/ 0 w 342"/>
                <a:gd name="T9" fmla="*/ 0 h 6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2"/>
                <a:gd name="T16" fmla="*/ 0 h 694"/>
                <a:gd name="T17" fmla="*/ 342 w 342"/>
                <a:gd name="T18" fmla="*/ 694 h 6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2" h="694">
                  <a:moveTo>
                    <a:pt x="0" y="0"/>
                  </a:moveTo>
                  <a:lnTo>
                    <a:pt x="3" y="507"/>
                  </a:lnTo>
                  <a:lnTo>
                    <a:pt x="342" y="694"/>
                  </a:lnTo>
                  <a:lnTo>
                    <a:pt x="340" y="181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8" name="Freeform 76"/>
            <p:cNvSpPr>
              <a:spLocks/>
            </p:cNvSpPr>
            <p:nvPr/>
          </p:nvSpPr>
          <p:spPr bwMode="auto">
            <a:xfrm>
              <a:off x="4691" y="3027"/>
              <a:ext cx="379" cy="705"/>
            </a:xfrm>
            <a:custGeom>
              <a:avLst/>
              <a:gdLst>
                <a:gd name="T0" fmla="*/ 379 w 379"/>
                <a:gd name="T1" fmla="*/ 501 h 705"/>
                <a:gd name="T2" fmla="*/ 0 w 379"/>
                <a:gd name="T3" fmla="*/ 705 h 705"/>
                <a:gd name="T4" fmla="*/ 0 w 379"/>
                <a:gd name="T5" fmla="*/ 199 h 705"/>
                <a:gd name="T6" fmla="*/ 373 w 379"/>
                <a:gd name="T7" fmla="*/ 0 h 705"/>
                <a:gd name="T8" fmla="*/ 379 w 379"/>
                <a:gd name="T9" fmla="*/ 501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9"/>
                <a:gd name="T16" fmla="*/ 0 h 705"/>
                <a:gd name="T17" fmla="*/ 379 w 379"/>
                <a:gd name="T18" fmla="*/ 705 h 7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9" h="705">
                  <a:moveTo>
                    <a:pt x="379" y="501"/>
                  </a:moveTo>
                  <a:lnTo>
                    <a:pt x="0" y="705"/>
                  </a:lnTo>
                  <a:lnTo>
                    <a:pt x="0" y="199"/>
                  </a:lnTo>
                  <a:lnTo>
                    <a:pt x="373" y="0"/>
                  </a:lnTo>
                  <a:lnTo>
                    <a:pt x="379" y="501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5649" name="Freeform 77"/>
            <p:cNvSpPr>
              <a:spLocks/>
            </p:cNvSpPr>
            <p:nvPr/>
          </p:nvSpPr>
          <p:spPr bwMode="auto">
            <a:xfrm>
              <a:off x="4350" y="2829"/>
              <a:ext cx="711" cy="397"/>
            </a:xfrm>
            <a:custGeom>
              <a:avLst/>
              <a:gdLst>
                <a:gd name="T0" fmla="*/ 340 w 711"/>
                <a:gd name="T1" fmla="*/ 397 h 397"/>
                <a:gd name="T2" fmla="*/ 0 w 711"/>
                <a:gd name="T3" fmla="*/ 210 h 397"/>
                <a:gd name="T4" fmla="*/ 363 w 711"/>
                <a:gd name="T5" fmla="*/ 0 h 397"/>
                <a:gd name="T6" fmla="*/ 711 w 711"/>
                <a:gd name="T7" fmla="*/ 198 h 397"/>
                <a:gd name="T8" fmla="*/ 340 w 711"/>
                <a:gd name="T9" fmla="*/ 397 h 3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1"/>
                <a:gd name="T16" fmla="*/ 0 h 397"/>
                <a:gd name="T17" fmla="*/ 711 w 711"/>
                <a:gd name="T18" fmla="*/ 397 h 3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1" h="397">
                  <a:moveTo>
                    <a:pt x="340" y="397"/>
                  </a:moveTo>
                  <a:lnTo>
                    <a:pt x="0" y="210"/>
                  </a:lnTo>
                  <a:lnTo>
                    <a:pt x="363" y="0"/>
                  </a:lnTo>
                  <a:lnTo>
                    <a:pt x="711" y="198"/>
                  </a:lnTo>
                  <a:lnTo>
                    <a:pt x="340" y="397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75843" name="Text Box 67"/>
          <p:cNvSpPr txBox="1">
            <a:spLocks noChangeArrowheads="1"/>
          </p:cNvSpPr>
          <p:nvPr/>
        </p:nvSpPr>
        <p:spPr bwMode="auto">
          <a:xfrm>
            <a:off x="5942013" y="5997575"/>
            <a:ext cx="2960687" cy="6413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All edges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  <a:cs typeface="Arial" charset="0"/>
              </a:rPr>
              <a:t>foreshorten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about 0.8 time.</a:t>
            </a:r>
          </a:p>
        </p:txBody>
      </p:sp>
    </p:spTree>
    <p:extLst>
      <p:ext uri="{BB962C8B-B14F-4D97-AF65-F5344CB8AC3E}">
        <p14:creationId xmlns:p14="http://schemas.microsoft.com/office/powerpoint/2010/main" val="179201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2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7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2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2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2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8611 -1.11111E-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38333 -2.96296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75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3000"/>
                                        <p:tgtEl>
                                          <p:spTgt spid="75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7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 animBg="1"/>
      <p:bldP spid="75794" grpId="0" animBg="1"/>
      <p:bldP spid="75795" grpId="0" animBg="1"/>
      <p:bldP spid="75796" grpId="0" animBg="1"/>
      <p:bldP spid="75797" grpId="0" animBg="1"/>
      <p:bldP spid="75798" grpId="0" animBg="1"/>
      <p:bldP spid="75799" grpId="0" animBg="1"/>
      <p:bldP spid="75800" grpId="0" animBg="1"/>
      <p:bldP spid="75801" grpId="0" animBg="1"/>
      <p:bldP spid="75802" grpId="0" animBg="1"/>
      <p:bldP spid="75803" grpId="0" animBg="1"/>
      <p:bldP spid="75804" grpId="0" animBg="1"/>
      <p:bldP spid="75805" grpId="0" animBg="1"/>
      <p:bldP spid="75806" grpId="0" animBg="1"/>
      <p:bldP spid="75808" grpId="0" animBg="1"/>
      <p:bldP spid="75809" grpId="0" animBg="1"/>
      <p:bldP spid="75827" grpId="0" animBg="1"/>
      <p:bldP spid="75828" grpId="0" animBg="1"/>
      <p:bldP spid="75829" grpId="0" animBg="1"/>
      <p:bldP spid="75830" grpId="0" animBg="1"/>
      <p:bldP spid="75831" grpId="0" animBg="1"/>
      <p:bldP spid="75832" grpId="0"/>
      <p:bldP spid="75833" grpId="0"/>
      <p:bldP spid="75845" grpId="0" animBg="1"/>
      <p:bldP spid="75869" grpId="0" animBg="1"/>
      <p:bldP spid="75869" grpId="1" animBg="1"/>
      <p:bldP spid="75869" grpId="2" animBg="1"/>
      <p:bldP spid="758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860425" y="3327400"/>
            <a:ext cx="2376488" cy="2622550"/>
            <a:chOff x="742" y="2152"/>
            <a:chExt cx="1497" cy="1652"/>
          </a:xfrm>
        </p:grpSpPr>
        <p:sp>
          <p:nvSpPr>
            <p:cNvPr id="26642" name="Freeform 6"/>
            <p:cNvSpPr>
              <a:spLocks/>
            </p:cNvSpPr>
            <p:nvPr/>
          </p:nvSpPr>
          <p:spPr bwMode="auto">
            <a:xfrm>
              <a:off x="742" y="2536"/>
              <a:ext cx="756" cy="1268"/>
            </a:xfrm>
            <a:custGeom>
              <a:avLst/>
              <a:gdLst>
                <a:gd name="T0" fmla="*/ 0 w 756"/>
                <a:gd name="T1" fmla="*/ 0 h 1268"/>
                <a:gd name="T2" fmla="*/ 0 w 756"/>
                <a:gd name="T3" fmla="*/ 855 h 1268"/>
                <a:gd name="T4" fmla="*/ 756 w 756"/>
                <a:gd name="T5" fmla="*/ 1268 h 1268"/>
                <a:gd name="T6" fmla="*/ 753 w 756"/>
                <a:gd name="T7" fmla="*/ 415 h 1268"/>
                <a:gd name="T8" fmla="*/ 0 w 756"/>
                <a:gd name="T9" fmla="*/ 0 h 1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1268"/>
                <a:gd name="T17" fmla="*/ 756 w 756"/>
                <a:gd name="T18" fmla="*/ 1268 h 1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1268">
                  <a:moveTo>
                    <a:pt x="0" y="0"/>
                  </a:moveTo>
                  <a:lnTo>
                    <a:pt x="0" y="855"/>
                  </a:lnTo>
                  <a:lnTo>
                    <a:pt x="756" y="1268"/>
                  </a:lnTo>
                  <a:lnTo>
                    <a:pt x="753" y="415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643" name="Freeform 7"/>
            <p:cNvSpPr>
              <a:spLocks/>
            </p:cNvSpPr>
            <p:nvPr/>
          </p:nvSpPr>
          <p:spPr bwMode="auto">
            <a:xfrm>
              <a:off x="1492" y="2553"/>
              <a:ext cx="747" cy="1245"/>
            </a:xfrm>
            <a:custGeom>
              <a:avLst/>
              <a:gdLst>
                <a:gd name="T0" fmla="*/ 747 w 747"/>
                <a:gd name="T1" fmla="*/ 840 h 1245"/>
                <a:gd name="T2" fmla="*/ 0 w 747"/>
                <a:gd name="T3" fmla="*/ 1245 h 1245"/>
                <a:gd name="T4" fmla="*/ 0 w 747"/>
                <a:gd name="T5" fmla="*/ 403 h 1245"/>
                <a:gd name="T6" fmla="*/ 747 w 747"/>
                <a:gd name="T7" fmla="*/ 0 h 1245"/>
                <a:gd name="T8" fmla="*/ 747 w 747"/>
                <a:gd name="T9" fmla="*/ 840 h 1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7"/>
                <a:gd name="T16" fmla="*/ 0 h 1245"/>
                <a:gd name="T17" fmla="*/ 747 w 747"/>
                <a:gd name="T18" fmla="*/ 1245 h 1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7" h="1245">
                  <a:moveTo>
                    <a:pt x="747" y="840"/>
                  </a:moveTo>
                  <a:lnTo>
                    <a:pt x="0" y="1245"/>
                  </a:lnTo>
                  <a:lnTo>
                    <a:pt x="0" y="403"/>
                  </a:lnTo>
                  <a:lnTo>
                    <a:pt x="747" y="0"/>
                  </a:lnTo>
                  <a:lnTo>
                    <a:pt x="747" y="840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644" name="Freeform 8"/>
            <p:cNvSpPr>
              <a:spLocks/>
            </p:cNvSpPr>
            <p:nvPr/>
          </p:nvSpPr>
          <p:spPr bwMode="auto">
            <a:xfrm>
              <a:off x="742" y="2152"/>
              <a:ext cx="1497" cy="803"/>
            </a:xfrm>
            <a:custGeom>
              <a:avLst/>
              <a:gdLst>
                <a:gd name="T0" fmla="*/ 753 w 1497"/>
                <a:gd name="T1" fmla="*/ 803 h 803"/>
                <a:gd name="T2" fmla="*/ 0 w 1497"/>
                <a:gd name="T3" fmla="*/ 395 h 803"/>
                <a:gd name="T4" fmla="*/ 750 w 1497"/>
                <a:gd name="T5" fmla="*/ 0 h 803"/>
                <a:gd name="T6" fmla="*/ 1497 w 1497"/>
                <a:gd name="T7" fmla="*/ 398 h 803"/>
                <a:gd name="T8" fmla="*/ 753 w 1497"/>
                <a:gd name="T9" fmla="*/ 803 h 8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7"/>
                <a:gd name="T16" fmla="*/ 0 h 803"/>
                <a:gd name="T17" fmla="*/ 1497 w 1497"/>
                <a:gd name="T18" fmla="*/ 803 h 8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7" h="803">
                  <a:moveTo>
                    <a:pt x="753" y="803"/>
                  </a:moveTo>
                  <a:lnTo>
                    <a:pt x="0" y="395"/>
                  </a:lnTo>
                  <a:lnTo>
                    <a:pt x="750" y="0"/>
                  </a:lnTo>
                  <a:lnTo>
                    <a:pt x="1497" y="398"/>
                  </a:lnTo>
                  <a:lnTo>
                    <a:pt x="753" y="803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86141" y="163513"/>
            <a:ext cx="5525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Isometric Drawing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460375" y="1119188"/>
            <a:ext cx="8255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33375" y="992188"/>
            <a:ext cx="8561388" cy="12033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sz="2800">
                <a:latin typeface="Arial" charset="0"/>
                <a:cs typeface="Arial" charset="0"/>
              </a:rPr>
              <a:t>Isometric drawing is a drawing drawn on an isometric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axes using </a:t>
            </a:r>
            <a:r>
              <a:rPr lang="en-US" sz="2800" b="1" i="1">
                <a:solidFill>
                  <a:schemeClr val="accent2"/>
                </a:solidFill>
                <a:latin typeface="Arial" charset="0"/>
                <a:cs typeface="Arial" charset="0"/>
              </a:rPr>
              <a:t>full scale</a:t>
            </a:r>
            <a:r>
              <a:rPr lang="en-US" sz="280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69938" y="2484438"/>
            <a:ext cx="2828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Isometric projection</a:t>
            </a:r>
          </a:p>
          <a:p>
            <a:pPr eaLnBrk="1" hangingPunct="1"/>
            <a:r>
              <a:rPr lang="en-US" sz="2000">
                <a:solidFill>
                  <a:schemeClr val="accent2"/>
                </a:solidFill>
                <a:latin typeface="Arial" charset="0"/>
                <a:cs typeface="Arial" charset="0"/>
              </a:rPr>
              <a:t>(True projection)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5184775" y="2459038"/>
            <a:ext cx="2574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2400">
                <a:solidFill>
                  <a:srgbClr val="008000"/>
                </a:solidFill>
                <a:latin typeface="Arial" charset="0"/>
                <a:cs typeface="Arial" charset="0"/>
              </a:rPr>
              <a:t>Isometric drawing</a:t>
            </a:r>
          </a:p>
          <a:p>
            <a:pPr eaLnBrk="1" hangingPunct="1"/>
            <a:r>
              <a:rPr lang="en-US" sz="2000">
                <a:solidFill>
                  <a:srgbClr val="008000"/>
                </a:solidFill>
                <a:latin typeface="Arial" charset="0"/>
                <a:cs typeface="Arial" charset="0"/>
              </a:rPr>
              <a:t>(Full scale)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280025" y="3505200"/>
            <a:ext cx="2376488" cy="2622550"/>
            <a:chOff x="742" y="2152"/>
            <a:chExt cx="1497" cy="1652"/>
          </a:xfrm>
        </p:grpSpPr>
        <p:sp>
          <p:nvSpPr>
            <p:cNvPr id="26639" name="Freeform 66"/>
            <p:cNvSpPr>
              <a:spLocks/>
            </p:cNvSpPr>
            <p:nvPr/>
          </p:nvSpPr>
          <p:spPr bwMode="auto">
            <a:xfrm>
              <a:off x="742" y="2536"/>
              <a:ext cx="756" cy="1268"/>
            </a:xfrm>
            <a:custGeom>
              <a:avLst/>
              <a:gdLst>
                <a:gd name="T0" fmla="*/ 0 w 756"/>
                <a:gd name="T1" fmla="*/ 0 h 1268"/>
                <a:gd name="T2" fmla="*/ 0 w 756"/>
                <a:gd name="T3" fmla="*/ 855 h 1268"/>
                <a:gd name="T4" fmla="*/ 756 w 756"/>
                <a:gd name="T5" fmla="*/ 1268 h 1268"/>
                <a:gd name="T6" fmla="*/ 753 w 756"/>
                <a:gd name="T7" fmla="*/ 415 h 1268"/>
                <a:gd name="T8" fmla="*/ 0 w 756"/>
                <a:gd name="T9" fmla="*/ 0 h 1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1268"/>
                <a:gd name="T17" fmla="*/ 756 w 756"/>
                <a:gd name="T18" fmla="*/ 1268 h 1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1268">
                  <a:moveTo>
                    <a:pt x="0" y="0"/>
                  </a:moveTo>
                  <a:lnTo>
                    <a:pt x="0" y="855"/>
                  </a:lnTo>
                  <a:lnTo>
                    <a:pt x="756" y="1268"/>
                  </a:lnTo>
                  <a:lnTo>
                    <a:pt x="753" y="415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189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640" name="Freeform 67"/>
            <p:cNvSpPr>
              <a:spLocks/>
            </p:cNvSpPr>
            <p:nvPr/>
          </p:nvSpPr>
          <p:spPr bwMode="auto">
            <a:xfrm>
              <a:off x="1492" y="2553"/>
              <a:ext cx="747" cy="1245"/>
            </a:xfrm>
            <a:custGeom>
              <a:avLst/>
              <a:gdLst>
                <a:gd name="T0" fmla="*/ 747 w 747"/>
                <a:gd name="T1" fmla="*/ 840 h 1245"/>
                <a:gd name="T2" fmla="*/ 0 w 747"/>
                <a:gd name="T3" fmla="*/ 1245 h 1245"/>
                <a:gd name="T4" fmla="*/ 0 w 747"/>
                <a:gd name="T5" fmla="*/ 403 h 1245"/>
                <a:gd name="T6" fmla="*/ 747 w 747"/>
                <a:gd name="T7" fmla="*/ 0 h 1245"/>
                <a:gd name="T8" fmla="*/ 747 w 747"/>
                <a:gd name="T9" fmla="*/ 840 h 12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7"/>
                <a:gd name="T16" fmla="*/ 0 h 1245"/>
                <a:gd name="T17" fmla="*/ 747 w 747"/>
                <a:gd name="T18" fmla="*/ 1245 h 12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7" h="1245">
                  <a:moveTo>
                    <a:pt x="747" y="840"/>
                  </a:moveTo>
                  <a:lnTo>
                    <a:pt x="0" y="1245"/>
                  </a:lnTo>
                  <a:lnTo>
                    <a:pt x="0" y="403"/>
                  </a:lnTo>
                  <a:lnTo>
                    <a:pt x="747" y="0"/>
                  </a:lnTo>
                  <a:lnTo>
                    <a:pt x="747" y="840"/>
                  </a:lnTo>
                  <a:close/>
                </a:path>
              </a:pathLst>
            </a:custGeom>
            <a:gradFill rotWithShape="0">
              <a:gsLst>
                <a:gs pos="0">
                  <a:srgbClr val="66CCFF"/>
                </a:gs>
                <a:gs pos="100000">
                  <a:srgbClr val="4386A8"/>
                </a:gs>
              </a:gsLst>
              <a:lin ang="27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6641" name="Freeform 68"/>
            <p:cNvSpPr>
              <a:spLocks/>
            </p:cNvSpPr>
            <p:nvPr/>
          </p:nvSpPr>
          <p:spPr bwMode="auto">
            <a:xfrm>
              <a:off x="742" y="2152"/>
              <a:ext cx="1497" cy="803"/>
            </a:xfrm>
            <a:custGeom>
              <a:avLst/>
              <a:gdLst>
                <a:gd name="T0" fmla="*/ 753 w 1497"/>
                <a:gd name="T1" fmla="*/ 803 h 803"/>
                <a:gd name="T2" fmla="*/ 0 w 1497"/>
                <a:gd name="T3" fmla="*/ 395 h 803"/>
                <a:gd name="T4" fmla="*/ 750 w 1497"/>
                <a:gd name="T5" fmla="*/ 0 h 803"/>
                <a:gd name="T6" fmla="*/ 1497 w 1497"/>
                <a:gd name="T7" fmla="*/ 398 h 803"/>
                <a:gd name="T8" fmla="*/ 753 w 1497"/>
                <a:gd name="T9" fmla="*/ 803 h 8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7"/>
                <a:gd name="T16" fmla="*/ 0 h 803"/>
                <a:gd name="T17" fmla="*/ 1497 w 1497"/>
                <a:gd name="T18" fmla="*/ 803 h 8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7" h="803">
                  <a:moveTo>
                    <a:pt x="753" y="803"/>
                  </a:moveTo>
                  <a:lnTo>
                    <a:pt x="0" y="395"/>
                  </a:lnTo>
                  <a:lnTo>
                    <a:pt x="750" y="0"/>
                  </a:lnTo>
                  <a:lnTo>
                    <a:pt x="1497" y="398"/>
                  </a:lnTo>
                  <a:lnTo>
                    <a:pt x="753" y="803"/>
                  </a:lnTo>
                  <a:close/>
                </a:path>
              </a:pathLst>
            </a:custGeom>
            <a:gradFill rotWithShape="0">
              <a:gsLst>
                <a:gs pos="0">
                  <a:srgbClr val="4386A8"/>
                </a:gs>
                <a:gs pos="100000">
                  <a:srgbClr val="66CCFF"/>
                </a:gs>
              </a:gsLst>
              <a:lin ang="54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844800" y="5511800"/>
            <a:ext cx="1801813" cy="554038"/>
            <a:chOff x="1792" y="3472"/>
            <a:chExt cx="1135" cy="349"/>
          </a:xfrm>
        </p:grpSpPr>
        <p:sp>
          <p:nvSpPr>
            <p:cNvPr id="26637" name="Line 69"/>
            <p:cNvSpPr>
              <a:spLocks noChangeShapeType="1"/>
            </p:cNvSpPr>
            <p:nvPr/>
          </p:nvSpPr>
          <p:spPr bwMode="auto">
            <a:xfrm flipH="1" flipV="1">
              <a:off x="1792" y="3472"/>
              <a:ext cx="28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8" name="Text Box 71"/>
            <p:cNvSpPr txBox="1">
              <a:spLocks noChangeArrowheads="1"/>
            </p:cNvSpPr>
            <p:nvPr/>
          </p:nvSpPr>
          <p:spPr bwMode="auto">
            <a:xfrm>
              <a:off x="2038" y="3571"/>
              <a:ext cx="8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000">
                  <a:latin typeface="Arial" charset="0"/>
                  <a:cs typeface="Arial" charset="0"/>
                </a:rPr>
                <a:t>Forshorten</a:t>
              </a:r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7243763" y="5986463"/>
            <a:ext cx="1435100" cy="731837"/>
            <a:chOff x="4563" y="3771"/>
            <a:chExt cx="904" cy="461"/>
          </a:xfrm>
        </p:grpSpPr>
        <p:sp>
          <p:nvSpPr>
            <p:cNvPr id="26635" name="Line 72"/>
            <p:cNvSpPr>
              <a:spLocks noChangeShapeType="1"/>
            </p:cNvSpPr>
            <p:nvPr/>
          </p:nvSpPr>
          <p:spPr bwMode="auto">
            <a:xfrm flipH="1" flipV="1">
              <a:off x="4563" y="3771"/>
              <a:ext cx="280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6" name="Text Box 73"/>
            <p:cNvSpPr txBox="1">
              <a:spLocks noChangeArrowheads="1"/>
            </p:cNvSpPr>
            <p:nvPr/>
          </p:nvSpPr>
          <p:spPr bwMode="auto">
            <a:xfrm>
              <a:off x="4674" y="3982"/>
              <a:ext cx="7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sz="2000">
                  <a:latin typeface="Arial" charset="0"/>
                  <a:cs typeface="Arial" charset="0"/>
                </a:rPr>
                <a:t>Full scale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35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3000" y="12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36" grpId="0"/>
      <p:bldP spid="430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711566" cy="350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48423" y="332656"/>
            <a:ext cx="55258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charset="0"/>
                <a:cs typeface="Arial" charset="0"/>
              </a:rPr>
              <a:t>Isometric Drawing</a:t>
            </a:r>
            <a:endParaRPr lang="en-US" sz="4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1257</Words>
  <Application>Microsoft Office PowerPoint</Application>
  <PresentationFormat>On-screen Show (4:3)</PresentationFormat>
  <Paragraphs>555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سمة Office</vt:lpstr>
      <vt:lpstr>CorelDRAW</vt:lpstr>
      <vt:lpstr>PowerPoint Presentation</vt:lpstr>
      <vt:lpstr>PowerPoint Presentation</vt:lpstr>
      <vt:lpstr>Axonometric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  METHOD</dc:title>
  <dc:creator>MAX</dc:creator>
  <cp:lastModifiedBy>DR.Ahmed Saker</cp:lastModifiedBy>
  <cp:revision>88</cp:revision>
  <dcterms:created xsi:type="dcterms:W3CDTF">2013-11-10T06:43:15Z</dcterms:created>
  <dcterms:modified xsi:type="dcterms:W3CDTF">2016-03-22T21:58:46Z</dcterms:modified>
</cp:coreProperties>
</file>