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7" r:id="rId2"/>
    <p:sldId id="257" r:id="rId3"/>
    <p:sldId id="258" r:id="rId4"/>
    <p:sldId id="259" r:id="rId5"/>
    <p:sldId id="260" r:id="rId6"/>
    <p:sldId id="261" r:id="rId7"/>
    <p:sldId id="262" r:id="rId8"/>
    <p:sldId id="263" r:id="rId9"/>
    <p:sldId id="264" r:id="rId10"/>
    <p:sldId id="265" r:id="rId11"/>
    <p:sldId id="266"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D51D62-14BC-41DF-AD7A-A22A6195A1BB}" type="datetimeFigureOut">
              <a:rPr lang="en-GB" smtClean="0"/>
              <a:t>08/12/2018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B69E3-2519-4C2A-A8D2-24892B136A41}" type="slidenum">
              <a:rPr lang="en-GB" smtClean="0"/>
              <a:t>‹#›</a:t>
            </a:fld>
            <a:endParaRPr lang="en-GB"/>
          </a:p>
        </p:txBody>
      </p:sp>
    </p:spTree>
    <p:extLst>
      <p:ext uri="{BB962C8B-B14F-4D97-AF65-F5344CB8AC3E}">
        <p14:creationId xmlns:p14="http://schemas.microsoft.com/office/powerpoint/2010/main" val="27494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a:noFill/>
        </p:spPr>
        <p:txBody>
          <a:bodyPr/>
          <a:lstStyle/>
          <a:p>
            <a:pPr>
              <a:lnSpc>
                <a:spcPct val="90000"/>
              </a:lnSpc>
              <a:spcBef>
                <a:spcPct val="35000"/>
              </a:spcBef>
            </a:pPr>
            <a:r>
              <a:rPr lang="en-US" b="1" smtClean="0"/>
              <a:t>Introduction to Nanotechnology:</a:t>
            </a:r>
            <a:r>
              <a:rPr lang="en-US" smtClean="0"/>
              <a:t> </a:t>
            </a:r>
          </a:p>
          <a:p>
            <a:pPr>
              <a:lnSpc>
                <a:spcPct val="90000"/>
              </a:lnSpc>
              <a:spcBef>
                <a:spcPct val="35000"/>
              </a:spcBef>
            </a:pPr>
            <a:r>
              <a:rPr lang="en-US" smtClean="0"/>
              <a:t>Last updated February 1, 2008.</a:t>
            </a:r>
          </a:p>
          <a:p>
            <a:pPr>
              <a:lnSpc>
                <a:spcPct val="90000"/>
              </a:lnSpc>
            </a:pPr>
            <a:endParaRPr lang="en-US" b="1" smtClean="0"/>
          </a:p>
          <a:p>
            <a:pPr>
              <a:lnSpc>
                <a:spcPct val="90000"/>
              </a:lnSpc>
            </a:pPr>
            <a:r>
              <a:rPr lang="en-US" b="1" smtClean="0"/>
              <a:t>Biography of Dr. Alberto Quiñonez:</a:t>
            </a:r>
          </a:p>
          <a:p>
            <a:pPr>
              <a:lnSpc>
                <a:spcPct val="90000"/>
              </a:lnSpc>
            </a:pPr>
            <a:r>
              <a:rPr lang="en-US" smtClean="0"/>
              <a:t>Alberto Quiñonez is a Professor of Electronics Technology and Assistant Department Chair for the Department of Electronics and Advanced Technologies at Austin Community College (ACC). Dr. Quiñonez joined ACC after 10 years in the Semiconductor Industry. Alberto worked as a Process Engineer at SEMATECH and as a Senior Field Process Engineer at SVG/Thermco (now Avisa Technology).</a:t>
            </a:r>
          </a:p>
          <a:p>
            <a:pPr>
              <a:lnSpc>
                <a:spcPct val="90000"/>
              </a:lnSpc>
            </a:pPr>
            <a:r>
              <a:rPr lang="en-US" smtClean="0"/>
              <a:t>As a Field Process Engineer, Quiñonez was responsible for worldwide process startup and qualification of furnace capital equipment at customer sites.  Alberto enjoys teaching students the skills they need to be successful in high-tech manufacturing. Alberto is co-project investigator for the Nanoelectronics Project Grant. Alberto has been involved in recruiting college students from across the state for Nanoscholar internship opportunities to be held at SEMATECH the nation’s premier Nanoelectronics Research Consortium located in Austin, Texas. In addition, Alberto and the team from ACC have put together presentations that introduce educators and students to the emerging nanotechnology field.</a:t>
            </a:r>
          </a:p>
          <a:p>
            <a:pPr>
              <a:lnSpc>
                <a:spcPct val="90000"/>
              </a:lnSpc>
            </a:pPr>
            <a:r>
              <a:rPr lang="en-US" smtClean="0"/>
              <a:t>	Alberto received his Bachelor of Science in Electronics Engineering Technology from Devry University, his Master of Science in Industrial Manufacturing Technology from Texas State University and his Ph.D. in Higher Education Administration with a concentration in Community College Leadership.</a:t>
            </a:r>
          </a:p>
        </p:txBody>
      </p:sp>
      <p:sp>
        <p:nvSpPr>
          <p:cNvPr id="2150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30188">
              <a:defRPr>
                <a:solidFill>
                  <a:schemeClr val="tx1"/>
                </a:solidFill>
                <a:latin typeface="Arial" panose="020B0604020202020204" pitchFamily="34" charset="0"/>
              </a:defRPr>
            </a:lvl3pPr>
            <a:lvl4pPr marL="1600200" indent="-225425">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fld id="{BDC2C978-6D81-4CFD-8C17-5B1AD91CC09F}" type="slidenum">
              <a:rPr lang="en-US" smtClean="0">
                <a:latin typeface="Calibri" panose="020F0502020204030204" pitchFamily="34" charset="0"/>
              </a:rPr>
              <a:pPr/>
              <a:t>1</a:t>
            </a:fld>
            <a:endParaRPr lang="en-US" smtClean="0">
              <a:latin typeface="Calibri" panose="020F0502020204030204" pitchFamily="34" charset="0"/>
            </a:endParaRPr>
          </a:p>
        </p:txBody>
      </p:sp>
    </p:spTree>
    <p:extLst>
      <p:ext uri="{BB962C8B-B14F-4D97-AF65-F5344CB8AC3E}">
        <p14:creationId xmlns:p14="http://schemas.microsoft.com/office/powerpoint/2010/main" val="94922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p:spPr>
        <p:txBody>
          <a:bodyPr/>
          <a:lstStyle/>
          <a:p>
            <a:pPr eaLnBrk="1" hangingPunct="1">
              <a:spcBef>
                <a:spcPct val="0"/>
              </a:spcBef>
            </a:pPr>
            <a:r>
              <a:rPr lang="en-US" b="1" smtClean="0"/>
              <a:t>Preface: </a:t>
            </a:r>
          </a:p>
          <a:p>
            <a:pPr eaLnBrk="1" hangingPunct="1">
              <a:spcBef>
                <a:spcPct val="0"/>
              </a:spcBef>
            </a:pPr>
            <a:endParaRPr lang="en-US" b="1" smtClean="0"/>
          </a:p>
          <a:p>
            <a:pPr eaLnBrk="1" hangingPunct="1">
              <a:spcBef>
                <a:spcPct val="0"/>
              </a:spcBef>
            </a:pPr>
            <a:r>
              <a:rPr lang="en-US" smtClean="0"/>
              <a:t>Is nanotechnology the gateway to the future for human beings on Earth?</a:t>
            </a:r>
          </a:p>
          <a:p>
            <a:pPr eaLnBrk="1" hangingPunct="1">
              <a:spcBef>
                <a:spcPct val="0"/>
              </a:spcBef>
            </a:pPr>
            <a:endParaRPr lang="en-US" smtClean="0"/>
          </a:p>
          <a:p>
            <a:pPr eaLnBrk="1" hangingPunct="1">
              <a:spcBef>
                <a:spcPct val="0"/>
              </a:spcBef>
            </a:pPr>
            <a:r>
              <a:rPr lang="en-US" smtClean="0"/>
              <a:t>Will the technologies and science developed with nanotechnology lead to monumental breakthroughs such as extended quality of life, access to quality food and water for all, the end of most debilitating diseases, or access to abundant energy sources free of dependence on oil, gas or other fossil fuels?</a:t>
            </a:r>
          </a:p>
          <a:p>
            <a:pPr eaLnBrk="1" hangingPunct="1">
              <a:spcBef>
                <a:spcPct val="0"/>
              </a:spcBef>
            </a:pPr>
            <a:endParaRPr lang="en-US" smtClean="0"/>
          </a:p>
          <a:p>
            <a:pPr eaLnBrk="1" hangingPunct="1">
              <a:spcBef>
                <a:spcPct val="0"/>
              </a:spcBef>
            </a:pPr>
            <a:r>
              <a:rPr lang="en-US" smtClean="0"/>
              <a:t>Will everyone have access to an abundance of information via extremely powerful computers?  Will there be artificial intelligence?  Will factories produce goods and products with solely the work of robots and computers ?  Will we be able to populate other terrestrial settings like space stations, the moon or beyond? Many think so.</a:t>
            </a:r>
          </a:p>
          <a:p>
            <a:pPr eaLnBrk="1" hangingPunct="1">
              <a:spcBef>
                <a:spcPct val="0"/>
              </a:spcBef>
            </a:pPr>
            <a:endParaRPr lang="en-US" smtClean="0"/>
          </a:p>
          <a:p>
            <a:pPr eaLnBrk="1" hangingPunct="1">
              <a:spcBef>
                <a:spcPct val="0"/>
              </a:spcBef>
            </a:pPr>
            <a:r>
              <a:rPr lang="en-US" smtClean="0"/>
              <a:t>Fig. 1.1 – Microsoft Office Online Clip Art.</a:t>
            </a:r>
          </a:p>
        </p:txBody>
      </p:sp>
      <p:sp>
        <p:nvSpPr>
          <p:cNvPr id="3482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30188">
              <a:defRPr>
                <a:solidFill>
                  <a:schemeClr val="tx1"/>
                </a:solidFill>
                <a:latin typeface="Arial" panose="020B0604020202020204" pitchFamily="34" charset="0"/>
              </a:defRPr>
            </a:lvl3pPr>
            <a:lvl4pPr marL="1600200" indent="-225425">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fld id="{824CD1A6-07BD-42B6-A591-794BB14B59A3}" type="slidenum">
              <a:rPr lang="en-US" smtClean="0">
                <a:latin typeface="Calibri" panose="020F0502020204030204" pitchFamily="34" charset="0"/>
              </a:rPr>
              <a:pPr/>
              <a:t>2</a:t>
            </a:fld>
            <a:endParaRPr lang="en-US" smtClean="0">
              <a:latin typeface="Calibri" panose="020F0502020204030204" pitchFamily="34" charset="0"/>
            </a:endParaRPr>
          </a:p>
        </p:txBody>
      </p:sp>
    </p:spTree>
    <p:extLst>
      <p:ext uri="{BB962C8B-B14F-4D97-AF65-F5344CB8AC3E}">
        <p14:creationId xmlns:p14="http://schemas.microsoft.com/office/powerpoint/2010/main" val="2904905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p:spPr>
        <p:txBody>
          <a:bodyPr/>
          <a:lstStyle/>
          <a:p>
            <a:pPr eaLnBrk="1" hangingPunct="1">
              <a:spcBef>
                <a:spcPct val="0"/>
              </a:spcBef>
            </a:pPr>
            <a:r>
              <a:rPr lang="en-US" b="1" smtClean="0"/>
              <a:t>Definition:</a:t>
            </a:r>
            <a:endParaRPr lang="en-US" smtClean="0"/>
          </a:p>
          <a:p>
            <a:pPr eaLnBrk="1" hangingPunct="1">
              <a:spcBef>
                <a:spcPct val="0"/>
              </a:spcBef>
            </a:pPr>
            <a:r>
              <a:rPr lang="en-US" smtClean="0"/>
              <a:t> </a:t>
            </a:r>
          </a:p>
          <a:p>
            <a:pPr eaLnBrk="1" hangingPunct="1">
              <a:spcBef>
                <a:spcPct val="0"/>
              </a:spcBef>
            </a:pPr>
            <a:r>
              <a:rPr lang="en-US" smtClean="0"/>
              <a:t>Most research universities and centers as well as private and government entities working with nanotechnology provide their own similar but distinct definition of nanotechnology. Therefore, the first lesson about nanotechnology is to understand that it is a broad multidisciplinary field encompassing all branches of science, engineering and technology as well as medical, business, finance, economics, social sciences and many other disciplines. </a:t>
            </a:r>
          </a:p>
          <a:p>
            <a:pPr eaLnBrk="1" hangingPunct="1">
              <a:spcBef>
                <a:spcPct val="0"/>
              </a:spcBef>
            </a:pPr>
            <a:endParaRPr lang="en-US" smtClean="0"/>
          </a:p>
          <a:p>
            <a:pPr eaLnBrk="1" hangingPunct="1">
              <a:spcBef>
                <a:spcPct val="0"/>
              </a:spcBef>
            </a:pPr>
            <a:r>
              <a:rPr lang="en-US" smtClean="0"/>
              <a:t>A general definition of nanotechnology is provided in the National Nanotechnology Initiative (NNI) website which is a federal government website (http://www.nano.gov). The NNI agency was created to foster worldwide advancement and leadership in nanotechnology within the United States. The NNI definition for nanotechnology is:</a:t>
            </a:r>
          </a:p>
          <a:p>
            <a:pPr eaLnBrk="1" hangingPunct="1">
              <a:spcBef>
                <a:spcPct val="0"/>
              </a:spcBef>
            </a:pPr>
            <a:r>
              <a:rPr lang="en-US" smtClean="0"/>
              <a:t>	</a:t>
            </a:r>
          </a:p>
          <a:p>
            <a:pPr eaLnBrk="1" hangingPunct="1">
              <a:spcBef>
                <a:spcPct val="0"/>
              </a:spcBef>
            </a:pPr>
            <a:r>
              <a:rPr lang="en-US" b="1" smtClean="0"/>
              <a:t>“</a:t>
            </a:r>
            <a:r>
              <a:rPr lang="en-US" b="1" i="1" smtClean="0"/>
              <a:t>Nanotechnology is the understanding and control of matter at dimensions of roughly 1 to 100 nanometers, where unique phenomena enable novel applications.”</a:t>
            </a:r>
          </a:p>
          <a:p>
            <a:pPr eaLnBrk="1" hangingPunct="1">
              <a:spcBef>
                <a:spcPct val="0"/>
              </a:spcBef>
            </a:pPr>
            <a:endParaRPr lang="en-US" b="1" i="1" smtClean="0"/>
          </a:p>
          <a:p>
            <a:pPr eaLnBrk="1" hangingPunct="1">
              <a:spcBef>
                <a:spcPct val="0"/>
              </a:spcBef>
            </a:pPr>
            <a:r>
              <a:rPr lang="en-US" b="1" i="1" smtClean="0"/>
              <a:t>“Encompassing nanoscale science, engineering and technology, nanotechnology involves imaging, measuring, modeling, and manipulating matter at this length scale.”</a:t>
            </a:r>
            <a:endParaRPr lang="en-US" smtClean="0"/>
          </a:p>
          <a:p>
            <a:pPr eaLnBrk="1" hangingPunct="1">
              <a:spcBef>
                <a:spcPct val="0"/>
              </a:spcBef>
            </a:pPr>
            <a:endParaRPr lang="en-US" smtClean="0"/>
          </a:p>
        </p:txBody>
      </p:sp>
      <p:sp>
        <p:nvSpPr>
          <p:cNvPr id="4198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30188">
              <a:defRPr>
                <a:solidFill>
                  <a:schemeClr val="tx1"/>
                </a:solidFill>
                <a:latin typeface="Arial" panose="020B0604020202020204" pitchFamily="34" charset="0"/>
              </a:defRPr>
            </a:lvl3pPr>
            <a:lvl4pPr marL="1600200" indent="-225425">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fld id="{6E63A116-3886-457F-A97E-ADE470F4E5EE}" type="slidenum">
              <a:rPr lang="en-US" smtClean="0">
                <a:latin typeface="Calibri" panose="020F0502020204030204" pitchFamily="34" charset="0"/>
              </a:rPr>
              <a:pPr/>
              <a:t>8</a:t>
            </a:fld>
            <a:endParaRPr lang="en-US" smtClean="0">
              <a:latin typeface="Calibri" panose="020F0502020204030204" pitchFamily="34" charset="0"/>
            </a:endParaRPr>
          </a:p>
        </p:txBody>
      </p:sp>
    </p:spTree>
    <p:extLst>
      <p:ext uri="{BB962C8B-B14F-4D97-AF65-F5344CB8AC3E}">
        <p14:creationId xmlns:p14="http://schemas.microsoft.com/office/powerpoint/2010/main" val="199464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a:noFill/>
        </p:spPr>
        <p:txBody>
          <a:bodyPr/>
          <a:lstStyle/>
          <a:p>
            <a:pPr eaLnBrk="1" hangingPunct="1">
              <a:spcBef>
                <a:spcPct val="0"/>
              </a:spcBef>
            </a:pPr>
            <a:r>
              <a:rPr lang="en-US" b="1" smtClean="0"/>
              <a:t>References, Continued:</a:t>
            </a:r>
          </a:p>
          <a:p>
            <a:pPr eaLnBrk="1" hangingPunct="1">
              <a:spcBef>
                <a:spcPct val="0"/>
              </a:spcBef>
            </a:pPr>
            <a:endParaRPr lang="en-US" smtClean="0"/>
          </a:p>
          <a:p>
            <a:pPr eaLnBrk="1" hangingPunct="1">
              <a:spcBef>
                <a:spcPct val="0"/>
              </a:spcBef>
            </a:pPr>
            <a:r>
              <a:rPr lang="en-US" smtClean="0"/>
              <a:t>See Slide 23 for full reference citations.</a:t>
            </a:r>
          </a:p>
        </p:txBody>
      </p:sp>
      <p:sp>
        <p:nvSpPr>
          <p:cNvPr id="63492"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1" tIns="45795" rIns="91591" bIns="45795" anchor="b"/>
          <a:lstStyle>
            <a:lvl1pPr>
              <a:defRPr>
                <a:solidFill>
                  <a:schemeClr val="tx1"/>
                </a:solidFill>
                <a:latin typeface="Arial" panose="020B0604020202020204" pitchFamily="34" charset="0"/>
              </a:defRPr>
            </a:lvl1pPr>
            <a:lvl2pPr marL="744538" indent="-285750">
              <a:defRPr>
                <a:solidFill>
                  <a:schemeClr val="tx1"/>
                </a:solidFill>
                <a:latin typeface="Arial" panose="020B0604020202020204" pitchFamily="34" charset="0"/>
              </a:defRPr>
            </a:lvl2pPr>
            <a:lvl3pPr marL="1144588" indent="-230188">
              <a:defRPr>
                <a:solidFill>
                  <a:schemeClr val="tx1"/>
                </a:solidFill>
                <a:latin typeface="Arial" panose="020B0604020202020204" pitchFamily="34" charset="0"/>
              </a:defRPr>
            </a:lvl3pPr>
            <a:lvl4pPr marL="1600200" indent="-225425">
              <a:defRPr>
                <a:solidFill>
                  <a:schemeClr val="tx1"/>
                </a:solidFill>
                <a:latin typeface="Arial" panose="020B0604020202020204" pitchFamily="34" charset="0"/>
              </a:defRPr>
            </a:lvl4pPr>
            <a:lvl5pPr marL="2060575" indent="-228600">
              <a:defRPr>
                <a:solidFill>
                  <a:schemeClr val="tx1"/>
                </a:solidFill>
                <a:latin typeface="Arial" panose="020B0604020202020204" pitchFamily="34" charset="0"/>
              </a:defRPr>
            </a:lvl5pPr>
            <a:lvl6pPr marL="2517775" indent="-228600" eaLnBrk="0" fontAlgn="base" hangingPunct="0">
              <a:spcBef>
                <a:spcPct val="0"/>
              </a:spcBef>
              <a:spcAft>
                <a:spcPct val="0"/>
              </a:spcAft>
              <a:defRPr>
                <a:solidFill>
                  <a:schemeClr val="tx1"/>
                </a:solidFill>
                <a:latin typeface="Arial" panose="020B0604020202020204" pitchFamily="34" charset="0"/>
              </a:defRPr>
            </a:lvl6pPr>
            <a:lvl7pPr marL="2974975" indent="-228600" eaLnBrk="0" fontAlgn="base" hangingPunct="0">
              <a:spcBef>
                <a:spcPct val="0"/>
              </a:spcBef>
              <a:spcAft>
                <a:spcPct val="0"/>
              </a:spcAft>
              <a:defRPr>
                <a:solidFill>
                  <a:schemeClr val="tx1"/>
                </a:solidFill>
                <a:latin typeface="Arial" panose="020B0604020202020204" pitchFamily="34" charset="0"/>
              </a:defRPr>
            </a:lvl7pPr>
            <a:lvl8pPr marL="3432175" indent="-228600" eaLnBrk="0" fontAlgn="base" hangingPunct="0">
              <a:spcBef>
                <a:spcPct val="0"/>
              </a:spcBef>
              <a:spcAft>
                <a:spcPct val="0"/>
              </a:spcAft>
              <a:defRPr>
                <a:solidFill>
                  <a:schemeClr val="tx1"/>
                </a:solidFill>
                <a:latin typeface="Arial" panose="020B0604020202020204" pitchFamily="34" charset="0"/>
              </a:defRPr>
            </a:lvl8pPr>
            <a:lvl9pPr marL="3889375"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439B215-4FF0-4C4D-892D-CA41DC23FCE5}" type="slidenum">
              <a:rPr lang="en-US" sz="1200">
                <a:latin typeface="Calibri" panose="020F0502020204030204" pitchFamily="34" charset="0"/>
              </a:rPr>
              <a:pPr algn="r" eaLnBrk="1" hangingPunct="1"/>
              <a:t>12</a:t>
            </a:fld>
            <a:endParaRPr lang="en-US" sz="1200">
              <a:latin typeface="Calibri" panose="020F0502020204030204" pitchFamily="34" charset="0"/>
            </a:endParaRPr>
          </a:p>
        </p:txBody>
      </p:sp>
    </p:spTree>
    <p:extLst>
      <p:ext uri="{BB962C8B-B14F-4D97-AF65-F5344CB8AC3E}">
        <p14:creationId xmlns:p14="http://schemas.microsoft.com/office/powerpoint/2010/main" val="251619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9AE6456-14C6-4E5C-A27B-AF184CD591F5}"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88D698-568C-4F96-A17F-DA946312D0FD}" type="slidenum">
              <a:rPr lang="en-GB" smtClean="0"/>
              <a:t>‹#›</a:t>
            </a:fld>
            <a:endParaRPr lang="en-GB"/>
          </a:p>
        </p:txBody>
      </p:sp>
    </p:spTree>
    <p:extLst>
      <p:ext uri="{BB962C8B-B14F-4D97-AF65-F5344CB8AC3E}">
        <p14:creationId xmlns:p14="http://schemas.microsoft.com/office/powerpoint/2010/main" val="153828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AE6456-14C6-4E5C-A27B-AF184CD591F5}"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88D698-568C-4F96-A17F-DA946312D0FD}" type="slidenum">
              <a:rPr lang="en-GB" smtClean="0"/>
              <a:t>‹#›</a:t>
            </a:fld>
            <a:endParaRPr lang="en-GB"/>
          </a:p>
        </p:txBody>
      </p:sp>
    </p:spTree>
    <p:extLst>
      <p:ext uri="{BB962C8B-B14F-4D97-AF65-F5344CB8AC3E}">
        <p14:creationId xmlns:p14="http://schemas.microsoft.com/office/powerpoint/2010/main" val="250625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AE6456-14C6-4E5C-A27B-AF184CD591F5}"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88D698-568C-4F96-A17F-DA946312D0FD}" type="slidenum">
              <a:rPr lang="en-GB" smtClean="0"/>
              <a:t>‹#›</a:t>
            </a:fld>
            <a:endParaRPr lang="en-GB"/>
          </a:p>
        </p:txBody>
      </p:sp>
    </p:spTree>
    <p:extLst>
      <p:ext uri="{BB962C8B-B14F-4D97-AF65-F5344CB8AC3E}">
        <p14:creationId xmlns:p14="http://schemas.microsoft.com/office/powerpoint/2010/main" val="287442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AE6456-14C6-4E5C-A27B-AF184CD591F5}"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88D698-568C-4F96-A17F-DA946312D0FD}" type="slidenum">
              <a:rPr lang="en-GB" smtClean="0"/>
              <a:t>‹#›</a:t>
            </a:fld>
            <a:endParaRPr lang="en-GB"/>
          </a:p>
        </p:txBody>
      </p:sp>
    </p:spTree>
    <p:extLst>
      <p:ext uri="{BB962C8B-B14F-4D97-AF65-F5344CB8AC3E}">
        <p14:creationId xmlns:p14="http://schemas.microsoft.com/office/powerpoint/2010/main" val="289756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E6456-14C6-4E5C-A27B-AF184CD591F5}" type="datetimeFigureOut">
              <a:rPr lang="en-GB" smtClean="0"/>
              <a:t>08/12/2018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88D698-568C-4F96-A17F-DA946312D0FD}" type="slidenum">
              <a:rPr lang="en-GB" smtClean="0"/>
              <a:t>‹#›</a:t>
            </a:fld>
            <a:endParaRPr lang="en-GB"/>
          </a:p>
        </p:txBody>
      </p:sp>
    </p:spTree>
    <p:extLst>
      <p:ext uri="{BB962C8B-B14F-4D97-AF65-F5344CB8AC3E}">
        <p14:creationId xmlns:p14="http://schemas.microsoft.com/office/powerpoint/2010/main" val="35249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9AE6456-14C6-4E5C-A27B-AF184CD591F5}" type="datetimeFigureOut">
              <a:rPr lang="en-GB" smtClean="0"/>
              <a:t>08/12/2018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88D698-568C-4F96-A17F-DA946312D0FD}" type="slidenum">
              <a:rPr lang="en-GB" smtClean="0"/>
              <a:t>‹#›</a:t>
            </a:fld>
            <a:endParaRPr lang="en-GB"/>
          </a:p>
        </p:txBody>
      </p:sp>
    </p:spTree>
    <p:extLst>
      <p:ext uri="{BB962C8B-B14F-4D97-AF65-F5344CB8AC3E}">
        <p14:creationId xmlns:p14="http://schemas.microsoft.com/office/powerpoint/2010/main" val="300605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9AE6456-14C6-4E5C-A27B-AF184CD591F5}" type="datetimeFigureOut">
              <a:rPr lang="en-GB" smtClean="0"/>
              <a:t>08/12/2018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88D698-568C-4F96-A17F-DA946312D0FD}" type="slidenum">
              <a:rPr lang="en-GB" smtClean="0"/>
              <a:t>‹#›</a:t>
            </a:fld>
            <a:endParaRPr lang="en-GB"/>
          </a:p>
        </p:txBody>
      </p:sp>
    </p:spTree>
    <p:extLst>
      <p:ext uri="{BB962C8B-B14F-4D97-AF65-F5344CB8AC3E}">
        <p14:creationId xmlns:p14="http://schemas.microsoft.com/office/powerpoint/2010/main" val="371847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9AE6456-14C6-4E5C-A27B-AF184CD591F5}" type="datetimeFigureOut">
              <a:rPr lang="en-GB" smtClean="0"/>
              <a:t>08/12/2018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88D698-568C-4F96-A17F-DA946312D0FD}" type="slidenum">
              <a:rPr lang="en-GB" smtClean="0"/>
              <a:t>‹#›</a:t>
            </a:fld>
            <a:endParaRPr lang="en-GB"/>
          </a:p>
        </p:txBody>
      </p:sp>
    </p:spTree>
    <p:extLst>
      <p:ext uri="{BB962C8B-B14F-4D97-AF65-F5344CB8AC3E}">
        <p14:creationId xmlns:p14="http://schemas.microsoft.com/office/powerpoint/2010/main" val="394915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E6456-14C6-4E5C-A27B-AF184CD591F5}" type="datetimeFigureOut">
              <a:rPr lang="en-GB" smtClean="0"/>
              <a:t>08/12/2018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88D698-568C-4F96-A17F-DA946312D0FD}" type="slidenum">
              <a:rPr lang="en-GB" smtClean="0"/>
              <a:t>‹#›</a:t>
            </a:fld>
            <a:endParaRPr lang="en-GB"/>
          </a:p>
        </p:txBody>
      </p:sp>
    </p:spTree>
    <p:extLst>
      <p:ext uri="{BB962C8B-B14F-4D97-AF65-F5344CB8AC3E}">
        <p14:creationId xmlns:p14="http://schemas.microsoft.com/office/powerpoint/2010/main" val="403672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E6456-14C6-4E5C-A27B-AF184CD591F5}" type="datetimeFigureOut">
              <a:rPr lang="en-GB" smtClean="0"/>
              <a:t>08/12/2018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88D698-568C-4F96-A17F-DA946312D0FD}" type="slidenum">
              <a:rPr lang="en-GB" smtClean="0"/>
              <a:t>‹#›</a:t>
            </a:fld>
            <a:endParaRPr lang="en-GB"/>
          </a:p>
        </p:txBody>
      </p:sp>
    </p:spTree>
    <p:extLst>
      <p:ext uri="{BB962C8B-B14F-4D97-AF65-F5344CB8AC3E}">
        <p14:creationId xmlns:p14="http://schemas.microsoft.com/office/powerpoint/2010/main" val="160762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E6456-14C6-4E5C-A27B-AF184CD591F5}" type="datetimeFigureOut">
              <a:rPr lang="en-GB" smtClean="0"/>
              <a:t>08/12/2018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88D698-568C-4F96-A17F-DA946312D0FD}" type="slidenum">
              <a:rPr lang="en-GB" smtClean="0"/>
              <a:t>‹#›</a:t>
            </a:fld>
            <a:endParaRPr lang="en-GB"/>
          </a:p>
        </p:txBody>
      </p:sp>
    </p:spTree>
    <p:extLst>
      <p:ext uri="{BB962C8B-B14F-4D97-AF65-F5344CB8AC3E}">
        <p14:creationId xmlns:p14="http://schemas.microsoft.com/office/powerpoint/2010/main" val="358122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E6456-14C6-4E5C-A27B-AF184CD591F5}" type="datetimeFigureOut">
              <a:rPr lang="en-GB" smtClean="0"/>
              <a:t>08/12/2018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8D698-568C-4F96-A17F-DA946312D0FD}" type="slidenum">
              <a:rPr lang="en-GB" smtClean="0"/>
              <a:t>‹#›</a:t>
            </a:fld>
            <a:endParaRPr lang="en-GB"/>
          </a:p>
        </p:txBody>
      </p:sp>
    </p:spTree>
    <p:extLst>
      <p:ext uri="{BB962C8B-B14F-4D97-AF65-F5344CB8AC3E}">
        <p14:creationId xmlns:p14="http://schemas.microsoft.com/office/powerpoint/2010/main" val="252513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nanohub.org/resources/494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524000" y="1654176"/>
            <a:ext cx="9144000" cy="1470025"/>
          </a:xfrm>
        </p:spPr>
        <p:txBody>
          <a:bodyPr>
            <a:normAutofit fontScale="90000"/>
          </a:bodyPr>
          <a:lstStyle/>
          <a:p>
            <a:pPr algn="ctr" eaLnBrk="1" hangingPunct="1"/>
            <a:r>
              <a:rPr lang="en-US" smtClean="0">
                <a:latin typeface="Times New Roman" panose="02020603050405020304" pitchFamily="18" charset="0"/>
                <a:cs typeface="Times New Roman" panose="02020603050405020304" pitchFamily="18" charset="0"/>
              </a:rPr>
              <a:t>Introduction to Nanotechnology</a:t>
            </a:r>
          </a:p>
        </p:txBody>
      </p:sp>
      <p:sp>
        <p:nvSpPr>
          <p:cNvPr id="20483" name="Subtitle 2"/>
          <p:cNvSpPr>
            <a:spLocks noGrp="1"/>
          </p:cNvSpPr>
          <p:nvPr>
            <p:ph type="subTitle" idx="1"/>
          </p:nvPr>
        </p:nvSpPr>
        <p:spPr>
          <a:xfrm>
            <a:off x="1524000" y="3581400"/>
            <a:ext cx="9144000" cy="2438400"/>
          </a:xfrm>
        </p:spPr>
        <p:txBody>
          <a:bodyPr/>
          <a:lstStyle/>
          <a:p>
            <a:pPr algn="ctr" eaLnBrk="1" hangingPunct="1"/>
            <a:r>
              <a:rPr lang="en-US" sz="3600">
                <a:latin typeface="Times New Roman" panose="02020603050405020304" pitchFamily="18" charset="0"/>
                <a:cs typeface="Times New Roman" panose="02020603050405020304" pitchFamily="18" charset="0"/>
              </a:rPr>
              <a:t>Dr. Raouf Mahmood Raouf</a:t>
            </a:r>
            <a:endParaRPr lang="en-US" sz="2800">
              <a:latin typeface="Times New Roman" panose="02020603050405020304" pitchFamily="18" charset="0"/>
              <a:cs typeface="Times New Roman" panose="02020603050405020304" pitchFamily="18" charset="0"/>
            </a:endParaRPr>
          </a:p>
          <a:p>
            <a:pPr eaLnBrk="1" hangingPunct="1"/>
            <a:endParaRPr lang="en-US" sz="2800">
              <a:latin typeface="Arial" panose="020B0604020202020204" pitchFamily="34" charset="0"/>
            </a:endParaRPr>
          </a:p>
          <a:p>
            <a:pPr algn="ctr" eaLnBrk="1" hangingPunct="1"/>
            <a:endParaRPr lang="en-US" sz="2700">
              <a:solidFill>
                <a:srgbClr val="898989"/>
              </a:solidFill>
            </a:endParaRPr>
          </a:p>
        </p:txBody>
      </p:sp>
      <p:sp>
        <p:nvSpPr>
          <p:cNvPr id="20484"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3709E7F3-F538-427F-B59A-E87B6DC27F86}" type="slidenum">
              <a:rPr lang="en-US" smtClean="0">
                <a:solidFill>
                  <a:srgbClr val="FEFFFF"/>
                </a:solidFill>
                <a:latin typeface="Arial" panose="020B0604020202020204" pitchFamily="34" charset="0"/>
              </a:rPr>
              <a:pPr>
                <a:spcBef>
                  <a:spcPct val="0"/>
                </a:spcBef>
                <a:buClrTx/>
                <a:buFontTx/>
                <a:buNone/>
              </a:pPr>
              <a:t>1</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482904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468688" y="623888"/>
            <a:ext cx="6589712" cy="1281112"/>
          </a:xfrm>
        </p:spPr>
        <p:txBody>
          <a:bodyPr>
            <a:normAutofit fontScale="90000"/>
          </a:bodyPr>
          <a:lstStyle/>
          <a:p>
            <a:pPr algn="ctr" eaLnBrk="1" hangingPunct="1"/>
            <a:r>
              <a:rPr lang="en-US" smtClean="0">
                <a:solidFill>
                  <a:schemeClr val="tx1"/>
                </a:solidFill>
                <a:latin typeface="Times New Roman" panose="02020603050405020304" pitchFamily="18" charset="0"/>
                <a:cs typeface="Times New Roman" panose="02020603050405020304" pitchFamily="18" charset="0"/>
              </a:rPr>
              <a:t>How do properties change at the Nano scale?</a:t>
            </a:r>
            <a:endParaRPr lang="en-GB" smtClean="0"/>
          </a:p>
        </p:txBody>
      </p:sp>
      <p:sp>
        <p:nvSpPr>
          <p:cNvPr id="44035" name="Content Placeholder 2"/>
          <p:cNvSpPr>
            <a:spLocks noGrp="1"/>
          </p:cNvSpPr>
          <p:nvPr>
            <p:ph idx="1"/>
          </p:nvPr>
        </p:nvSpPr>
        <p:spPr>
          <a:xfrm>
            <a:off x="2620964" y="2133600"/>
            <a:ext cx="7437437" cy="3778250"/>
          </a:xfrm>
        </p:spPr>
        <p:txBody>
          <a:bodyPr/>
          <a:lstStyle/>
          <a:p>
            <a:pPr marL="0" indent="0" algn="just">
              <a:buNone/>
            </a:pPr>
            <a:r>
              <a:rPr lang="en-GB" sz="2000">
                <a:latin typeface="Times New Roman" panose="02020603050405020304" pitchFamily="18" charset="0"/>
                <a:cs typeface="Times New Roman" panose="02020603050405020304" pitchFamily="18" charset="0"/>
              </a:rPr>
              <a:t>Nanoscale gold illustrates the unique properties that occur at the nanoscale. Nanoscale gold particles are not the yellow color with which we are familiar; nanoscale gold can appear red or purple. At the nanoscale, the motion of the gold’s electrons is confined. Because this movement is restricted, gold nanoparticles react differently with light compared to larger-scale gold particles. Their size and optical properties can be put to practical use: nanoscale gold particles selectively accumulate in tumors, where they can enable both precise imaging and targeted laser destruction of the tumor by means that avoid harming healthy cells.</a:t>
            </a:r>
          </a:p>
        </p:txBody>
      </p:sp>
      <p:sp>
        <p:nvSpPr>
          <p:cNvPr id="4403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CD3F9668-0E2F-4A05-8316-54266C1C82E6}" type="slidenum">
              <a:rPr lang="en-US" smtClean="0">
                <a:solidFill>
                  <a:srgbClr val="FEFFFF"/>
                </a:solidFill>
                <a:latin typeface="Arial" panose="020B0604020202020204" pitchFamily="34" charset="0"/>
              </a:rPr>
              <a:pPr>
                <a:spcBef>
                  <a:spcPct val="0"/>
                </a:spcBef>
                <a:buClrTx/>
                <a:buFontTx/>
                <a:buNone/>
              </a:pPr>
              <a:t>10</a:t>
            </a:fld>
            <a:endParaRPr lang="en-US" smtClean="0">
              <a:solidFill>
                <a:srgbClr val="FEFFFF"/>
              </a:solidFill>
              <a:latin typeface="Arial" panose="020B0604020202020204" pitchFamily="34" charset="0"/>
            </a:endParaRPr>
          </a:p>
        </p:txBody>
      </p:sp>
      <p:pic>
        <p:nvPicPr>
          <p:cNvPr id="440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6138" y="5191126"/>
            <a:ext cx="42148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14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468688" y="623888"/>
            <a:ext cx="6589712" cy="1281112"/>
          </a:xfrm>
        </p:spPr>
        <p:txBody>
          <a:bodyPr>
            <a:normAutofit fontScale="90000"/>
          </a:bodyPr>
          <a:lstStyle/>
          <a:p>
            <a:pPr algn="ctr" eaLnBrk="1" hangingPunct="1"/>
            <a:r>
              <a:rPr lang="en-US" smtClean="0">
                <a:solidFill>
                  <a:schemeClr val="tx1"/>
                </a:solidFill>
                <a:latin typeface="Times New Roman" panose="02020603050405020304" pitchFamily="18" charset="0"/>
                <a:cs typeface="Times New Roman" panose="02020603050405020304" pitchFamily="18" charset="0"/>
              </a:rPr>
              <a:t>How do properties change at the Nano scale?</a:t>
            </a:r>
            <a:endParaRPr lang="en-GB" smtClean="0"/>
          </a:p>
        </p:txBody>
      </p:sp>
      <p:sp>
        <p:nvSpPr>
          <p:cNvPr id="45059" name="Content Placeholder 2"/>
          <p:cNvSpPr>
            <a:spLocks noGrp="1"/>
          </p:cNvSpPr>
          <p:nvPr>
            <p:ph idx="1"/>
          </p:nvPr>
        </p:nvSpPr>
        <p:spPr>
          <a:xfrm>
            <a:off x="2620964" y="2133600"/>
            <a:ext cx="7437437" cy="2657341"/>
          </a:xfrm>
        </p:spPr>
        <p:txBody>
          <a:bodyPr>
            <a:normAutofit fontScale="77500" lnSpcReduction="20000"/>
          </a:bodyPr>
          <a:lstStyle/>
          <a:p>
            <a:pPr marL="0" indent="0" algn="just">
              <a:buNone/>
            </a:pPr>
            <a:r>
              <a:rPr lang="en-GB" dirty="0" smtClean="0">
                <a:solidFill>
                  <a:schemeClr val="tx1"/>
                </a:solidFill>
                <a:latin typeface="Times New Roman" panose="02020603050405020304" pitchFamily="18" charset="0"/>
                <a:cs typeface="Times New Roman" panose="02020603050405020304" pitchFamily="18" charset="0"/>
              </a:rPr>
              <a:t>A fascinating and powerful result of the quantum effects of the nanoscale is the concept of “</a:t>
            </a:r>
            <a:r>
              <a:rPr lang="en-GB" dirty="0" err="1" smtClean="0">
                <a:solidFill>
                  <a:schemeClr val="tx1"/>
                </a:solidFill>
                <a:latin typeface="Times New Roman" panose="02020603050405020304" pitchFamily="18" charset="0"/>
                <a:cs typeface="Times New Roman" panose="02020603050405020304" pitchFamily="18" charset="0"/>
              </a:rPr>
              <a:t>tunability</a:t>
            </a:r>
            <a:r>
              <a:rPr lang="en-GB" dirty="0" smtClean="0">
                <a:solidFill>
                  <a:schemeClr val="tx1"/>
                </a:solidFill>
                <a:latin typeface="Times New Roman" panose="02020603050405020304" pitchFamily="18" charset="0"/>
                <a:cs typeface="Times New Roman" panose="02020603050405020304" pitchFamily="18" charset="0"/>
              </a:rPr>
              <a:t>” of properties. That is, by changing the size of the particle, a scientist can literally fine-tune a material property of interest (e.g., changing fluorescence </a:t>
            </a:r>
            <a:r>
              <a:rPr lang="en-GB" dirty="0" err="1" smtClean="0">
                <a:solidFill>
                  <a:schemeClr val="tx1"/>
                </a:solidFill>
                <a:latin typeface="Times New Roman" panose="02020603050405020304" pitchFamily="18" charset="0"/>
                <a:cs typeface="Times New Roman" panose="02020603050405020304" pitchFamily="18" charset="0"/>
              </a:rPr>
              <a:t>color</a:t>
            </a:r>
            <a:r>
              <a:rPr lang="en-GB" dirty="0" smtClean="0">
                <a:solidFill>
                  <a:schemeClr val="tx1"/>
                </a:solidFill>
                <a:latin typeface="Times New Roman" panose="02020603050405020304" pitchFamily="18" charset="0"/>
                <a:cs typeface="Times New Roman" panose="02020603050405020304" pitchFamily="18" charset="0"/>
              </a:rPr>
              <a:t>; in turn, the fluorescence </a:t>
            </a:r>
            <a:r>
              <a:rPr lang="en-GB" dirty="0" err="1" smtClean="0">
                <a:solidFill>
                  <a:schemeClr val="tx1"/>
                </a:solidFill>
                <a:latin typeface="Times New Roman" panose="02020603050405020304" pitchFamily="18" charset="0"/>
                <a:cs typeface="Times New Roman" panose="02020603050405020304" pitchFamily="18" charset="0"/>
              </a:rPr>
              <a:t>color</a:t>
            </a:r>
            <a:r>
              <a:rPr lang="en-GB" dirty="0" smtClean="0">
                <a:solidFill>
                  <a:schemeClr val="tx1"/>
                </a:solidFill>
                <a:latin typeface="Times New Roman" panose="02020603050405020304" pitchFamily="18" charset="0"/>
                <a:cs typeface="Times New Roman" panose="02020603050405020304" pitchFamily="18" charset="0"/>
              </a:rPr>
              <a:t> of a particle can be used to identify the particle, and various materials can be “</a:t>
            </a:r>
            <a:r>
              <a:rPr lang="en-GB" dirty="0" err="1" smtClean="0">
                <a:solidFill>
                  <a:schemeClr val="tx1"/>
                </a:solidFill>
                <a:latin typeface="Times New Roman" panose="02020603050405020304" pitchFamily="18" charset="0"/>
                <a:cs typeface="Times New Roman" panose="02020603050405020304" pitchFamily="18" charset="0"/>
              </a:rPr>
              <a:t>labeled</a:t>
            </a:r>
            <a:r>
              <a:rPr lang="en-GB" dirty="0" smtClean="0">
                <a:solidFill>
                  <a:schemeClr val="tx1"/>
                </a:solidFill>
                <a:latin typeface="Times New Roman" panose="02020603050405020304" pitchFamily="18" charset="0"/>
                <a:cs typeface="Times New Roman" panose="02020603050405020304" pitchFamily="18" charset="0"/>
              </a:rPr>
              <a:t>” with fluorescent markers for various purposes). Another potent quantum effect of the nanoscale is known as </a:t>
            </a:r>
            <a:r>
              <a:rPr lang="en-GB" dirty="0" smtClean="0">
                <a:solidFill>
                  <a:schemeClr val="tx1"/>
                </a:solidFill>
                <a:latin typeface="Times New Roman" panose="02020603050405020304" pitchFamily="18" charset="0"/>
                <a:cs typeface="Times New Roman" panose="02020603050405020304" pitchFamily="18" charset="0"/>
                <a:hlinkClick r:id="rId2"/>
              </a:rPr>
              <a:t>“</a:t>
            </a:r>
            <a:r>
              <a:rPr lang="en-GB" dirty="0" err="1" smtClean="0">
                <a:solidFill>
                  <a:schemeClr val="tx1"/>
                </a:solidFill>
                <a:latin typeface="Times New Roman" panose="02020603050405020304" pitchFamily="18" charset="0"/>
                <a:cs typeface="Times New Roman" panose="02020603050405020304" pitchFamily="18" charset="0"/>
                <a:hlinkClick r:id="rId2"/>
              </a:rPr>
              <a:t>tunneling</a:t>
            </a:r>
            <a:r>
              <a:rPr lang="en-GB" dirty="0" smtClean="0">
                <a:solidFill>
                  <a:schemeClr val="tx1"/>
                </a:solidFill>
                <a:latin typeface="Times New Roman" panose="02020603050405020304" pitchFamily="18" charset="0"/>
                <a:cs typeface="Times New Roman" panose="02020603050405020304" pitchFamily="18" charset="0"/>
                <a:hlinkClick r:id="rId2"/>
              </a:rPr>
              <a:t>” </a:t>
            </a:r>
            <a:r>
              <a:rPr lang="en-GB" dirty="0" smtClean="0">
                <a:solidFill>
                  <a:schemeClr val="tx1"/>
                </a:solidFill>
                <a:latin typeface="Times New Roman" panose="02020603050405020304" pitchFamily="18" charset="0"/>
                <a:cs typeface="Times New Roman" panose="02020603050405020304" pitchFamily="18" charset="0"/>
              </a:rPr>
              <a:t>which is a phenomenon that enables the scanning </a:t>
            </a:r>
            <a:r>
              <a:rPr lang="en-GB" dirty="0" err="1" smtClean="0">
                <a:solidFill>
                  <a:schemeClr val="tx1"/>
                </a:solidFill>
                <a:latin typeface="Times New Roman" panose="02020603050405020304" pitchFamily="18" charset="0"/>
                <a:cs typeface="Times New Roman" panose="02020603050405020304" pitchFamily="18" charset="0"/>
              </a:rPr>
              <a:t>tunneling</a:t>
            </a:r>
            <a:r>
              <a:rPr lang="en-GB" dirty="0" smtClean="0">
                <a:solidFill>
                  <a:schemeClr val="tx1"/>
                </a:solidFill>
                <a:latin typeface="Times New Roman" panose="02020603050405020304" pitchFamily="18" charset="0"/>
                <a:cs typeface="Times New Roman" panose="02020603050405020304" pitchFamily="18" charset="0"/>
              </a:rPr>
              <a:t> microscope and flash memory for computing.</a:t>
            </a:r>
          </a:p>
          <a:p>
            <a:pPr marL="0" indent="0">
              <a:buNone/>
            </a:pPr>
            <a:endParaRPr lang="en-GB" dirty="0" smtClean="0"/>
          </a:p>
          <a:p>
            <a:pPr marL="0" indent="0">
              <a:buNone/>
            </a:pPr>
            <a:endParaRPr lang="en-GB" dirty="0" smtClean="0"/>
          </a:p>
        </p:txBody>
      </p:sp>
      <p:sp>
        <p:nvSpPr>
          <p:cNvPr id="45060"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157E96EC-F7F1-42BC-A4FF-D6C2A8DCFBA6}" type="slidenum">
              <a:rPr lang="en-US" smtClean="0">
                <a:solidFill>
                  <a:srgbClr val="FEFFFF"/>
                </a:solidFill>
                <a:latin typeface="Arial" panose="020B0604020202020204" pitchFamily="34" charset="0"/>
              </a:rPr>
              <a:pPr>
                <a:spcBef>
                  <a:spcPct val="0"/>
                </a:spcBef>
                <a:buClrTx/>
                <a:buFontTx/>
                <a:buNone/>
              </a:pPr>
              <a:t>11</a:t>
            </a:fld>
            <a:endParaRPr lang="en-US" smtClean="0">
              <a:solidFill>
                <a:srgbClr val="FEFFFF"/>
              </a:solidFill>
              <a:latin typeface="Arial" panose="020B0604020202020204" pitchFamily="34" charset="0"/>
            </a:endParaRPr>
          </a:p>
        </p:txBody>
      </p:sp>
      <p:pic>
        <p:nvPicPr>
          <p:cNvPr id="4506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4744" y="4654753"/>
            <a:ext cx="28098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765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905000" y="1066800"/>
            <a:ext cx="845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sz="3600">
                <a:solidFill>
                  <a:schemeClr val="tx1"/>
                </a:solidFill>
                <a:latin typeface="Times New Roman" panose="02020603050405020304" pitchFamily="18" charset="0"/>
                <a:cs typeface="Times New Roman" panose="02020603050405020304" pitchFamily="18" charset="0"/>
              </a:rPr>
              <a:t>References</a:t>
            </a:r>
          </a:p>
        </p:txBody>
      </p:sp>
      <p:sp>
        <p:nvSpPr>
          <p:cNvPr id="62467" name="Text Box 4"/>
          <p:cNvSpPr txBox="1">
            <a:spLocks noChangeArrowheads="1"/>
          </p:cNvSpPr>
          <p:nvPr/>
        </p:nvSpPr>
        <p:spPr bwMode="auto">
          <a:xfrm>
            <a:off x="1889126" y="2017713"/>
            <a:ext cx="80168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35000"/>
              </a:spcBef>
              <a:buClrTx/>
              <a:buFontTx/>
              <a:buChar char="•"/>
            </a:pPr>
            <a:r>
              <a:rPr lang="en-US" dirty="0">
                <a:solidFill>
                  <a:schemeClr val="tx1"/>
                </a:solidFill>
                <a:latin typeface="Arial" panose="020B0604020202020204" pitchFamily="34" charset="0"/>
              </a:rPr>
              <a:t> </a:t>
            </a:r>
            <a:r>
              <a:rPr lang="en-US" dirty="0" err="1">
                <a:solidFill>
                  <a:schemeClr val="tx1"/>
                </a:solidFill>
                <a:latin typeface="Times New Roman" panose="02020603050405020304" pitchFamily="18" charset="0"/>
                <a:cs typeface="Times New Roman" panose="02020603050405020304" pitchFamily="18" charset="0"/>
              </a:rPr>
              <a:t>Murday</a:t>
            </a:r>
            <a:r>
              <a:rPr lang="en-US" dirty="0">
                <a:solidFill>
                  <a:schemeClr val="tx1"/>
                </a:solidFill>
                <a:latin typeface="Times New Roman" panose="02020603050405020304" pitchFamily="18" charset="0"/>
                <a:cs typeface="Times New Roman" panose="02020603050405020304" pitchFamily="18" charset="0"/>
              </a:rPr>
              <a:t>, James F. (2005). Nanotechnology: Hype and Hope in Aerospace Applications. Advanced Materials and Processes. Vol. 163, Issue 12, P. 21.</a:t>
            </a:r>
          </a:p>
          <a:p>
            <a:pPr eaLnBrk="1" hangingPunct="1">
              <a:spcBef>
                <a:spcPct val="35000"/>
              </a:spcBef>
              <a:buClrTx/>
              <a:buFontTx/>
              <a:buChar char="•"/>
            </a:pPr>
            <a:r>
              <a:rPr lang="en-US" dirty="0">
                <a:solidFill>
                  <a:schemeClr val="tx1"/>
                </a:solidFill>
                <a:latin typeface="Times New Roman" panose="02020603050405020304" pitchFamily="18" charset="0"/>
                <a:cs typeface="Times New Roman" panose="02020603050405020304" pitchFamily="18" charset="0"/>
              </a:rPr>
              <a:t>Rappaport, Tatiana Gabriela (2006). Semiconductors: Nanostructures and applications in </a:t>
            </a:r>
            <a:r>
              <a:rPr lang="en-US" dirty="0" err="1">
                <a:solidFill>
                  <a:schemeClr val="tx1"/>
                </a:solidFill>
                <a:latin typeface="Times New Roman" panose="02020603050405020304" pitchFamily="18" charset="0"/>
                <a:cs typeface="Times New Roman" panose="02020603050405020304" pitchFamily="18" charset="0"/>
              </a:rPr>
              <a:t>spintronics</a:t>
            </a:r>
            <a:r>
              <a:rPr lang="en-US" dirty="0">
                <a:solidFill>
                  <a:schemeClr val="tx1"/>
                </a:solidFill>
                <a:latin typeface="Times New Roman" panose="02020603050405020304" pitchFamily="18" charset="0"/>
                <a:cs typeface="Times New Roman" panose="02020603050405020304" pitchFamily="18" charset="0"/>
              </a:rPr>
              <a:t> and quantum computation. Vol. 809 issue 1, p.326.</a:t>
            </a:r>
          </a:p>
          <a:p>
            <a:pPr eaLnBrk="1" hangingPunct="1">
              <a:spcBef>
                <a:spcPct val="35000"/>
              </a:spcBef>
              <a:buClrTx/>
              <a:buFontTx/>
              <a:buChar char="•"/>
            </a:pPr>
            <a:r>
              <a:rPr lang="en-US" dirty="0">
                <a:solidFill>
                  <a:schemeClr val="tx1"/>
                </a:solidFill>
                <a:latin typeface="Times New Roman" panose="02020603050405020304" pitchFamily="18" charset="0"/>
                <a:cs typeface="Times New Roman" panose="02020603050405020304" pitchFamily="18" charset="0"/>
              </a:rPr>
              <a:t>Wong, H.S. Philip (2006, March). Nanoelectronics – Opportunities and Challenges. International Journal of High Speed Electronics and Systems. Vol. 16, Issue 1, p. 83, 12p.</a:t>
            </a:r>
          </a:p>
          <a:p>
            <a:pPr eaLnBrk="1" hangingPunct="1">
              <a:spcBef>
                <a:spcPct val="35000"/>
              </a:spcBef>
              <a:buClrTx/>
              <a:buFontTx/>
              <a:buChar char="•"/>
            </a:pPr>
            <a:r>
              <a:rPr lang="en-US" dirty="0">
                <a:solidFill>
                  <a:schemeClr val="tx1"/>
                </a:solidFill>
                <a:latin typeface="Times New Roman" panose="02020603050405020304" pitchFamily="18" charset="0"/>
                <a:cs typeface="Times New Roman" panose="02020603050405020304" pitchFamily="18" charset="0"/>
              </a:rPr>
              <a:t>  Yamaguchi, </a:t>
            </a:r>
            <a:r>
              <a:rPr lang="en-US" dirty="0" err="1">
                <a:solidFill>
                  <a:schemeClr val="tx1"/>
                </a:solidFill>
                <a:latin typeface="Times New Roman" panose="02020603050405020304" pitchFamily="18" charset="0"/>
                <a:cs typeface="Times New Roman" panose="02020603050405020304" pitchFamily="18" charset="0"/>
              </a:rPr>
              <a:t>Tomohiko</a:t>
            </a:r>
            <a:r>
              <a:rPr lang="en-US" dirty="0">
                <a:solidFill>
                  <a:schemeClr val="tx1"/>
                </a:solidFill>
                <a:latin typeface="Times New Roman" panose="02020603050405020304" pitchFamily="18" charset="0"/>
                <a:cs typeface="Times New Roman" panose="02020603050405020304" pitchFamily="18" charset="0"/>
              </a:rPr>
              <a:t>; Epstein, Irving; Shimomura, </a:t>
            </a:r>
            <a:r>
              <a:rPr lang="en-US" dirty="0" err="1">
                <a:solidFill>
                  <a:schemeClr val="tx1"/>
                </a:solidFill>
                <a:latin typeface="Times New Roman" panose="02020603050405020304" pitchFamily="18" charset="0"/>
                <a:cs typeface="Times New Roman" panose="02020603050405020304" pitchFamily="18" charset="0"/>
              </a:rPr>
              <a:t>Masatsugu</a:t>
            </a:r>
            <a:r>
              <a:rPr lang="en-US" dirty="0">
                <a:solidFill>
                  <a:schemeClr val="tx1"/>
                </a:solidFill>
                <a:latin typeface="Times New Roman" panose="02020603050405020304" pitchFamily="18" charset="0"/>
                <a:cs typeface="Times New Roman" panose="02020603050405020304" pitchFamily="18" charset="0"/>
              </a:rPr>
              <a:t>; &amp;  </a:t>
            </a:r>
            <a:r>
              <a:rPr lang="en-US" dirty="0" err="1">
                <a:solidFill>
                  <a:schemeClr val="tx1"/>
                </a:solidFill>
                <a:latin typeface="Times New Roman" panose="02020603050405020304" pitchFamily="18" charset="0"/>
                <a:cs typeface="Times New Roman" panose="02020603050405020304" pitchFamily="18" charset="0"/>
              </a:rPr>
              <a:t>Kunitake</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Toyoki</a:t>
            </a:r>
            <a:r>
              <a:rPr lang="en-US" dirty="0">
                <a:solidFill>
                  <a:schemeClr val="tx1"/>
                </a:solidFill>
                <a:latin typeface="Times New Roman" panose="02020603050405020304" pitchFamily="18" charset="0"/>
                <a:cs typeface="Times New Roman" panose="02020603050405020304" pitchFamily="18" charset="0"/>
              </a:rPr>
              <a:t> (2005, December). Vol. 15, Issue 4, p. N, 3 p.</a:t>
            </a:r>
          </a:p>
        </p:txBody>
      </p:sp>
      <p:sp>
        <p:nvSpPr>
          <p:cNvPr id="62468"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8379924E-015A-475A-9C3D-407EB170C290}" type="slidenum">
              <a:rPr lang="en-US" smtClean="0">
                <a:solidFill>
                  <a:srgbClr val="FEFFFF"/>
                </a:solidFill>
                <a:latin typeface="Arial" panose="020B0604020202020204" pitchFamily="34" charset="0"/>
              </a:rPr>
              <a:pPr>
                <a:spcBef>
                  <a:spcPct val="0"/>
                </a:spcBef>
                <a:buClrTx/>
                <a:buFontTx/>
                <a:buNone/>
              </a:pPr>
              <a:t>12</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3190136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1524000" y="609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50000"/>
              </a:spcBef>
              <a:buClrTx/>
              <a:buFontTx/>
              <a:buNone/>
            </a:pPr>
            <a:r>
              <a:rPr lang="en-GB" sz="3600">
                <a:solidFill>
                  <a:schemeClr val="tx1"/>
                </a:solidFill>
                <a:latin typeface="Times New Roman" panose="02020603050405020304" pitchFamily="18" charset="0"/>
                <a:cs typeface="Times New Roman" panose="02020603050405020304" pitchFamily="18" charset="0"/>
              </a:rPr>
              <a:t>What is Nano</a:t>
            </a:r>
            <a:endParaRPr lang="en-US" sz="3600">
              <a:solidFill>
                <a:schemeClr val="tx1"/>
              </a:solidFill>
              <a:latin typeface="Times New Roman" panose="02020603050405020304" pitchFamily="18" charset="0"/>
              <a:cs typeface="Times New Roman" panose="02020603050405020304" pitchFamily="18" charset="0"/>
            </a:endParaRPr>
          </a:p>
        </p:txBody>
      </p:sp>
      <p:sp>
        <p:nvSpPr>
          <p:cNvPr id="33795" name="Text Box 6"/>
          <p:cNvSpPr txBox="1">
            <a:spLocks noChangeArrowheads="1"/>
          </p:cNvSpPr>
          <p:nvPr/>
        </p:nvSpPr>
        <p:spPr bwMode="auto">
          <a:xfrm>
            <a:off x="2460625" y="1476376"/>
            <a:ext cx="7270750" cy="471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GB" sz="2000">
                <a:solidFill>
                  <a:schemeClr val="tx1"/>
                </a:solidFill>
                <a:latin typeface="Arial" panose="020B0604020202020204" pitchFamily="34" charset="0"/>
              </a:rPr>
              <a:t> </a:t>
            </a:r>
            <a:r>
              <a:rPr lang="en-GB" sz="2000">
                <a:solidFill>
                  <a:schemeClr val="tx1"/>
                </a:solidFill>
                <a:latin typeface="Times New Roman" panose="02020603050405020304" pitchFamily="18" charset="0"/>
                <a:cs typeface="Times New Roman" panose="02020603050405020304" pitchFamily="18" charset="0"/>
              </a:rPr>
              <a:t>Nano-technology is an advanced technology, which deals with </a:t>
            </a:r>
          </a:p>
          <a:p>
            <a:pPr>
              <a:spcBef>
                <a:spcPct val="0"/>
              </a:spcBef>
              <a:buClrTx/>
              <a:buFontTx/>
              <a:buNone/>
            </a:pPr>
            <a:r>
              <a:rPr lang="en-GB" sz="2000">
                <a:solidFill>
                  <a:schemeClr val="tx1"/>
                </a:solidFill>
                <a:latin typeface="Times New Roman" panose="02020603050405020304" pitchFamily="18" charset="0"/>
                <a:cs typeface="Times New Roman" panose="02020603050405020304" pitchFamily="18" charset="0"/>
              </a:rPr>
              <a:t>the synthesis of nano-particles, processing of the nano materials </a:t>
            </a:r>
          </a:p>
          <a:p>
            <a:pPr>
              <a:spcBef>
                <a:spcPct val="0"/>
              </a:spcBef>
              <a:buClrTx/>
              <a:buFontTx/>
              <a:buNone/>
            </a:pPr>
            <a:r>
              <a:rPr lang="en-GB" sz="2000">
                <a:solidFill>
                  <a:schemeClr val="tx1"/>
                </a:solidFill>
                <a:latin typeface="Times New Roman" panose="02020603050405020304" pitchFamily="18" charset="0"/>
                <a:cs typeface="Times New Roman" panose="02020603050405020304" pitchFamily="18" charset="0"/>
              </a:rPr>
              <a:t>and their applications. Normally, if the particle sizes are in the </a:t>
            </a:r>
            <a:r>
              <a:rPr lang="en-GB" sz="2000" b="1">
                <a:solidFill>
                  <a:schemeClr val="tx1"/>
                </a:solidFill>
                <a:latin typeface="Times New Roman" panose="02020603050405020304" pitchFamily="18" charset="0"/>
                <a:cs typeface="Times New Roman" panose="02020603050405020304" pitchFamily="18" charset="0"/>
              </a:rPr>
              <a:t>1-100</a:t>
            </a:r>
          </a:p>
          <a:p>
            <a:pPr>
              <a:spcBef>
                <a:spcPct val="0"/>
              </a:spcBef>
              <a:buClrTx/>
              <a:buFontTx/>
              <a:buNone/>
            </a:pPr>
            <a:r>
              <a:rPr lang="en-GB" sz="2000" b="1">
                <a:solidFill>
                  <a:schemeClr val="tx1"/>
                </a:solidFill>
                <a:latin typeface="Times New Roman" panose="02020603050405020304" pitchFamily="18" charset="0"/>
                <a:cs typeface="Times New Roman" panose="02020603050405020304" pitchFamily="18" charset="0"/>
              </a:rPr>
              <a:t>nm </a:t>
            </a:r>
            <a:r>
              <a:rPr lang="en-GB" sz="2000">
                <a:solidFill>
                  <a:schemeClr val="tx1"/>
                </a:solidFill>
                <a:latin typeface="Times New Roman" panose="02020603050405020304" pitchFamily="18" charset="0"/>
                <a:cs typeface="Times New Roman" panose="02020603050405020304" pitchFamily="18" charset="0"/>
              </a:rPr>
              <a:t>ranges, they are generally called nano-particles or materials.</a:t>
            </a:r>
          </a:p>
          <a:p>
            <a:pPr>
              <a:spcBef>
                <a:spcPct val="0"/>
              </a:spcBef>
              <a:buClrTx/>
              <a:buFontTx/>
              <a:buNone/>
            </a:pPr>
            <a:r>
              <a:rPr lang="en-GB" sz="2000">
                <a:solidFill>
                  <a:schemeClr val="tx1"/>
                </a:solidFill>
                <a:latin typeface="Times New Roman" panose="02020603050405020304" pitchFamily="18" charset="0"/>
                <a:cs typeface="Times New Roman" panose="02020603050405020304" pitchFamily="18" charset="0"/>
              </a:rPr>
              <a:t> In order to give an idea on this sizerange, let us look at some </a:t>
            </a:r>
          </a:p>
          <a:p>
            <a:pPr>
              <a:spcBef>
                <a:spcPct val="0"/>
              </a:spcBef>
              <a:buClrTx/>
              <a:buFontTx/>
              <a:buNone/>
            </a:pPr>
            <a:r>
              <a:rPr lang="en-GB" sz="2000">
                <a:solidFill>
                  <a:schemeClr val="tx1"/>
                </a:solidFill>
                <a:latin typeface="Times New Roman" panose="02020603050405020304" pitchFamily="18" charset="0"/>
                <a:cs typeface="Times New Roman" panose="02020603050405020304" pitchFamily="18" charset="0"/>
              </a:rPr>
              <a:t>dimensions :</a:t>
            </a:r>
          </a:p>
          <a:p>
            <a:pPr>
              <a:spcBef>
                <a:spcPct val="0"/>
              </a:spcBef>
              <a:buClrTx/>
              <a:buFontTx/>
              <a:buNone/>
            </a:pPr>
            <a:r>
              <a:rPr lang="en-GB" sz="2000">
                <a:solidFill>
                  <a:schemeClr val="tx1"/>
                </a:solidFill>
                <a:latin typeface="Times New Roman" panose="02020603050405020304" pitchFamily="18" charset="0"/>
                <a:cs typeface="Times New Roman" panose="02020603050405020304" pitchFamily="18" charset="0"/>
              </a:rPr>
              <a:t> </a:t>
            </a:r>
            <a:r>
              <a:rPr lang="en-GB" sz="2000" b="1">
                <a:solidFill>
                  <a:schemeClr val="tx1"/>
                </a:solidFill>
                <a:latin typeface="Times New Roman" panose="02020603050405020304" pitchFamily="18" charset="0"/>
                <a:cs typeface="Times New Roman" panose="02020603050405020304" pitchFamily="18" charset="0"/>
              </a:rPr>
              <a:t>1 nm </a:t>
            </a:r>
            <a:r>
              <a:rPr lang="en-GB" sz="2000">
                <a:solidFill>
                  <a:schemeClr val="tx1"/>
                </a:solidFill>
                <a:latin typeface="Times New Roman" panose="02020603050405020304" pitchFamily="18" charset="0"/>
                <a:cs typeface="Times New Roman" panose="02020603050405020304" pitchFamily="18" charset="0"/>
              </a:rPr>
              <a:t>= 10 Å = 10–9 meter and 1 μm (</a:t>
            </a:r>
            <a:r>
              <a:rPr lang="en-GB" sz="2000" i="1">
                <a:solidFill>
                  <a:schemeClr val="tx1"/>
                </a:solidFill>
                <a:latin typeface="Times New Roman" panose="02020603050405020304" pitchFamily="18" charset="0"/>
                <a:cs typeface="Times New Roman" panose="02020603050405020304" pitchFamily="18" charset="0"/>
              </a:rPr>
              <a:t>i.e., </a:t>
            </a:r>
            <a:r>
              <a:rPr lang="en-GB" sz="2000">
                <a:solidFill>
                  <a:schemeClr val="tx1"/>
                </a:solidFill>
                <a:latin typeface="Times New Roman" panose="02020603050405020304" pitchFamily="18" charset="0"/>
                <a:cs typeface="Times New Roman" panose="02020603050405020304" pitchFamily="18" charset="0"/>
              </a:rPr>
              <a:t>1 micron) = 10–4 cm =</a:t>
            </a:r>
          </a:p>
          <a:p>
            <a:pPr>
              <a:spcBef>
                <a:spcPct val="0"/>
              </a:spcBef>
              <a:buClrTx/>
              <a:buFontTx/>
              <a:buNone/>
            </a:pPr>
            <a:r>
              <a:rPr lang="en-GB" sz="2000" b="1">
                <a:solidFill>
                  <a:schemeClr val="tx1"/>
                </a:solidFill>
                <a:latin typeface="Times New Roman" panose="02020603050405020304" pitchFamily="18" charset="0"/>
                <a:cs typeface="Times New Roman" panose="02020603050405020304" pitchFamily="18" charset="0"/>
              </a:rPr>
              <a:t>1000 nm. </a:t>
            </a:r>
          </a:p>
          <a:p>
            <a:pPr>
              <a:spcBef>
                <a:spcPct val="0"/>
              </a:spcBef>
              <a:buClrTx/>
              <a:buFontTx/>
              <a:buNone/>
            </a:pPr>
            <a:r>
              <a:rPr lang="en-GB" sz="2000">
                <a:solidFill>
                  <a:schemeClr val="tx1"/>
                </a:solidFill>
                <a:latin typeface="Times New Roman" panose="02020603050405020304" pitchFamily="18" charset="0"/>
                <a:cs typeface="Times New Roman" panose="02020603050405020304" pitchFamily="18" charset="0"/>
              </a:rPr>
              <a:t>For oxide materials, the diameter of one oxygen ion is about 1.4 Å. </a:t>
            </a:r>
          </a:p>
          <a:p>
            <a:pPr>
              <a:spcBef>
                <a:spcPct val="0"/>
              </a:spcBef>
              <a:buClrTx/>
              <a:buFontTx/>
              <a:buNone/>
            </a:pPr>
            <a:r>
              <a:rPr lang="en-GB" sz="2000">
                <a:solidFill>
                  <a:schemeClr val="tx1"/>
                </a:solidFill>
                <a:latin typeface="Times New Roman" panose="02020603050405020304" pitchFamily="18" charset="0"/>
                <a:cs typeface="Times New Roman" panose="02020603050405020304" pitchFamily="18" charset="0"/>
              </a:rPr>
              <a:t>So, seven oxygen ions will make about 10 Å or </a:t>
            </a:r>
            <a:r>
              <a:rPr lang="en-GB" sz="2000" b="1">
                <a:solidFill>
                  <a:schemeClr val="tx1"/>
                </a:solidFill>
                <a:latin typeface="Times New Roman" panose="02020603050405020304" pitchFamily="18" charset="0"/>
                <a:cs typeface="Times New Roman" panose="02020603050405020304" pitchFamily="18" charset="0"/>
              </a:rPr>
              <a:t>1 nm</a:t>
            </a:r>
            <a:r>
              <a:rPr lang="en-GB" sz="2000">
                <a:solidFill>
                  <a:schemeClr val="tx1"/>
                </a:solidFill>
                <a:latin typeface="Times New Roman" panose="02020603050405020304" pitchFamily="18" charset="0"/>
                <a:cs typeface="Times New Roman" panose="02020603050405020304" pitchFamily="18" charset="0"/>
              </a:rPr>
              <a:t>, </a:t>
            </a:r>
            <a:r>
              <a:rPr lang="en-GB" sz="2000" i="1">
                <a:solidFill>
                  <a:schemeClr val="tx1"/>
                </a:solidFill>
                <a:latin typeface="Times New Roman" panose="02020603050405020304" pitchFamily="18" charset="0"/>
                <a:cs typeface="Times New Roman" panose="02020603050405020304" pitchFamily="18" charset="0"/>
              </a:rPr>
              <a:t>i.e., </a:t>
            </a:r>
            <a:r>
              <a:rPr lang="en-GB" sz="2000">
                <a:solidFill>
                  <a:schemeClr val="tx1"/>
                </a:solidFill>
                <a:latin typeface="Times New Roman" panose="02020603050405020304" pitchFamily="18" charset="0"/>
                <a:cs typeface="Times New Roman" panose="02020603050405020304" pitchFamily="18" charset="0"/>
              </a:rPr>
              <a:t>the </a:t>
            </a:r>
          </a:p>
          <a:p>
            <a:pPr>
              <a:spcBef>
                <a:spcPct val="0"/>
              </a:spcBef>
              <a:buClrTx/>
              <a:buFontTx/>
              <a:buNone/>
            </a:pPr>
            <a:r>
              <a:rPr lang="en-GB" sz="2000">
                <a:solidFill>
                  <a:schemeClr val="tx1"/>
                </a:solidFill>
                <a:latin typeface="Times New Roman" panose="02020603050405020304" pitchFamily="18" charset="0"/>
                <a:cs typeface="Times New Roman" panose="02020603050405020304" pitchFamily="18" charset="0"/>
              </a:rPr>
              <a:t>‘lower’ side of the nano range. On the higher side, about 700 oxygen</a:t>
            </a:r>
          </a:p>
          <a:p>
            <a:pPr>
              <a:spcBef>
                <a:spcPct val="0"/>
              </a:spcBef>
              <a:buClrTx/>
              <a:buFontTx/>
              <a:buNone/>
            </a:pPr>
            <a:r>
              <a:rPr lang="en-GB" sz="2000">
                <a:solidFill>
                  <a:schemeClr val="tx1"/>
                </a:solidFill>
                <a:latin typeface="Times New Roman" panose="02020603050405020304" pitchFamily="18" charset="0"/>
                <a:cs typeface="Times New Roman" panose="02020603050405020304" pitchFamily="18" charset="0"/>
              </a:rPr>
              <a:t>ions in a spatial dimension will make the so-called ‘limit’ of the nano</a:t>
            </a:r>
          </a:p>
          <a:p>
            <a:pPr>
              <a:spcBef>
                <a:spcPct val="0"/>
              </a:spcBef>
              <a:buClrTx/>
              <a:buFontTx/>
              <a:buNone/>
            </a:pPr>
            <a:r>
              <a:rPr lang="en-GB" sz="2000">
                <a:solidFill>
                  <a:schemeClr val="tx1"/>
                </a:solidFill>
                <a:latin typeface="Times New Roman" panose="02020603050405020304" pitchFamily="18" charset="0"/>
                <a:cs typeface="Times New Roman" panose="02020603050405020304" pitchFamily="18" charset="0"/>
              </a:rPr>
              <a:t> range of materials.</a:t>
            </a:r>
            <a:endParaRPr lang="en-US" sz="200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FontTx/>
              <a:buNone/>
            </a:pPr>
            <a:endParaRPr lang="en-US" sz="2000">
              <a:solidFill>
                <a:schemeClr val="tx1"/>
              </a:solidFill>
              <a:latin typeface="Arial" panose="020B0604020202020204" pitchFamily="34" charset="0"/>
            </a:endParaRPr>
          </a:p>
          <a:p>
            <a:pPr eaLnBrk="1" hangingPunct="1">
              <a:spcBef>
                <a:spcPct val="0"/>
              </a:spcBef>
              <a:buClrTx/>
              <a:buFontTx/>
              <a:buNone/>
            </a:pPr>
            <a:endParaRPr lang="en-US" sz="2000">
              <a:solidFill>
                <a:schemeClr val="tx1"/>
              </a:solidFill>
              <a:latin typeface="Arial" panose="020B0604020202020204" pitchFamily="34" charset="0"/>
            </a:endParaRPr>
          </a:p>
        </p:txBody>
      </p:sp>
      <p:sp>
        <p:nvSpPr>
          <p:cNvPr id="33796"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9611CEE-5595-4D9E-B405-E041BE3E006F}" type="slidenum">
              <a:rPr lang="en-US" smtClean="0">
                <a:solidFill>
                  <a:srgbClr val="FEFFFF"/>
                </a:solidFill>
                <a:latin typeface="Arial" panose="020B0604020202020204" pitchFamily="34" charset="0"/>
              </a:rPr>
              <a:pPr>
                <a:spcBef>
                  <a:spcPct val="0"/>
                </a:spcBef>
                <a:buClrTx/>
                <a:buFontTx/>
                <a:buNone/>
              </a:pPr>
              <a:t>2</a:t>
            </a:fld>
            <a:endParaRPr lang="en-US" smtClean="0">
              <a:solidFill>
                <a:srgbClr val="FEFFFF"/>
              </a:solidFill>
              <a:latin typeface="Arial" panose="020B0604020202020204" pitchFamily="34" charset="0"/>
            </a:endParaRPr>
          </a:p>
        </p:txBody>
      </p:sp>
      <p:pic>
        <p:nvPicPr>
          <p:cNvPr id="3379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5257800"/>
            <a:ext cx="40481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288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964" y="623888"/>
            <a:ext cx="7437437" cy="671512"/>
          </a:xfrm>
        </p:spPr>
        <p:txBody>
          <a:bodyPr rtlCol="0">
            <a:normAutofit fontScale="90000"/>
          </a:bodyPr>
          <a:lstStyle/>
          <a:p>
            <a:pPr algn="ctr">
              <a:defRPr/>
            </a:pPr>
            <a:r>
              <a:rPr lang="en-GB" dirty="0">
                <a:solidFill>
                  <a:schemeClr val="tx1"/>
                </a:solidFill>
                <a:latin typeface="Times New Roman" panose="02020603050405020304" pitchFamily="18" charset="0"/>
                <a:ea typeface="+mn-ea"/>
                <a:cs typeface="Times New Roman" panose="02020603050405020304" pitchFamily="18" charset="0"/>
              </a:rPr>
              <a:t>Why Nano Technology</a:t>
            </a:r>
            <a:r>
              <a:rPr lang="en-GB" b="1" dirty="0">
                <a:solidFill>
                  <a:schemeClr val="tx1">
                    <a:lumMod val="85000"/>
                    <a:lumOff val="15000"/>
                  </a:schemeClr>
                </a:solidFill>
              </a:rPr>
              <a:t/>
            </a:r>
            <a:br>
              <a:rPr lang="en-GB" b="1" dirty="0">
                <a:solidFill>
                  <a:schemeClr val="tx1">
                    <a:lumMod val="85000"/>
                    <a:lumOff val="15000"/>
                  </a:schemeClr>
                </a:solidFill>
              </a:rPr>
            </a:br>
            <a:endParaRPr lang="en-GB" dirty="0">
              <a:solidFill>
                <a:schemeClr val="tx1">
                  <a:lumMod val="85000"/>
                  <a:lumOff val="15000"/>
                </a:schemeClr>
              </a:solidFill>
            </a:endParaRPr>
          </a:p>
        </p:txBody>
      </p:sp>
      <p:sp>
        <p:nvSpPr>
          <p:cNvPr id="35843" name="Content Placeholder 2"/>
          <p:cNvSpPr>
            <a:spLocks noGrp="1"/>
          </p:cNvSpPr>
          <p:nvPr>
            <p:ph idx="1"/>
          </p:nvPr>
        </p:nvSpPr>
        <p:spPr>
          <a:xfrm>
            <a:off x="2620964" y="1752600"/>
            <a:ext cx="7437437" cy="4159250"/>
          </a:xfrm>
        </p:spPr>
        <p:txBody>
          <a:bodyPr/>
          <a:lstStyle/>
          <a:p>
            <a:pPr marL="0" indent="0" algn="just">
              <a:buNone/>
            </a:pPr>
            <a:r>
              <a:rPr lang="en-GB" sz="2000">
                <a:latin typeface="Times New Roman" panose="02020603050405020304" pitchFamily="18" charset="0"/>
                <a:cs typeface="Times New Roman" panose="02020603050405020304" pitchFamily="18" charset="0"/>
              </a:rPr>
              <a:t>In the materials world, particularly in ceramics, the trend is always to prepare finer powder for the ultimate processing and better sintering to achieve dense materials with dense fine-grained microstructure of the particulates with better and useful properties for various applications. The fineness can reach up to a molecular level </a:t>
            </a:r>
            <a:r>
              <a:rPr lang="en-GB" sz="2000" b="1">
                <a:latin typeface="Times New Roman" panose="02020603050405020304" pitchFamily="18" charset="0"/>
                <a:cs typeface="Times New Roman" panose="02020603050405020304" pitchFamily="18" charset="0"/>
              </a:rPr>
              <a:t>(1 nm – 100 nm), </a:t>
            </a:r>
            <a:r>
              <a:rPr lang="en-GB" sz="2000">
                <a:latin typeface="Times New Roman" panose="02020603050405020304" pitchFamily="18" charset="0"/>
                <a:cs typeface="Times New Roman" panose="02020603050405020304" pitchFamily="18" charset="0"/>
              </a:rPr>
              <a:t>by special processing techniques. More is the fineness, more is the surface area, which increases the ‘reactivity’ of the material. So, the densification or consolidation occurs very well at lower temperature than that of conventional ceramic systems, which is finally ‘cost-effective’ and also improves the properties of materials like abrasion resistance, corrosion resistance, mechanical properties, electrical properties, optical properties, magnetic properties, and a host of other properties for various useful applications in diverse fields.</a:t>
            </a:r>
          </a:p>
        </p:txBody>
      </p:sp>
      <p:sp>
        <p:nvSpPr>
          <p:cNvPr id="3584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67B1CD0A-7550-4AED-A693-F67030A80D3C}" type="slidenum">
              <a:rPr lang="en-US" smtClean="0">
                <a:solidFill>
                  <a:srgbClr val="FEFFFF"/>
                </a:solidFill>
                <a:latin typeface="Arial" panose="020B0604020202020204" pitchFamily="34" charset="0"/>
              </a:rPr>
              <a:pPr>
                <a:spcBef>
                  <a:spcPct val="0"/>
                </a:spcBef>
                <a:buClrTx/>
                <a:buFontTx/>
                <a:buNone/>
              </a:pPr>
              <a:t>3</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2293923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468688" y="623888"/>
            <a:ext cx="6589712" cy="1281112"/>
          </a:xfrm>
        </p:spPr>
        <p:txBody>
          <a:bodyPr>
            <a:normAutofit fontScale="90000"/>
          </a:bodyPr>
          <a:lstStyle/>
          <a:p>
            <a:pPr algn="ctr" eaLnBrk="1" hangingPunct="1"/>
            <a:r>
              <a:rPr lang="en-US" smtClean="0">
                <a:solidFill>
                  <a:schemeClr val="tx1"/>
                </a:solidFill>
                <a:latin typeface="Times New Roman" panose="02020603050405020304" pitchFamily="18" charset="0"/>
                <a:cs typeface="Times New Roman" panose="02020603050405020304" pitchFamily="18" charset="0"/>
              </a:rPr>
              <a:t>Scope of Applications</a:t>
            </a:r>
            <a:br>
              <a:rPr lang="en-US" smtClean="0">
                <a:solidFill>
                  <a:schemeClr val="tx1"/>
                </a:solidFill>
                <a:latin typeface="Times New Roman" panose="02020603050405020304" pitchFamily="18" charset="0"/>
                <a:cs typeface="Times New Roman" panose="02020603050405020304" pitchFamily="18" charset="0"/>
              </a:rPr>
            </a:br>
            <a:endParaRPr lang="en-GB" smtClean="0"/>
          </a:p>
        </p:txBody>
      </p:sp>
      <p:sp>
        <p:nvSpPr>
          <p:cNvPr id="3" name="Content Placeholder 2"/>
          <p:cNvSpPr>
            <a:spLocks noGrp="1"/>
          </p:cNvSpPr>
          <p:nvPr>
            <p:ph idx="1"/>
          </p:nvPr>
        </p:nvSpPr>
        <p:spPr>
          <a:xfrm>
            <a:off x="2620964" y="1524000"/>
            <a:ext cx="7437437" cy="4387850"/>
          </a:xfrm>
        </p:spPr>
        <p:txBody>
          <a:bodyPr rtlCol="0">
            <a:normAutofit fontScale="70000" lnSpcReduction="20000"/>
          </a:bodyPr>
          <a:lstStyle/>
          <a:p>
            <a:pPr marL="0" indent="0">
              <a:buNone/>
              <a:defRPr/>
            </a:pPr>
            <a:r>
              <a:rPr lang="en-GB" dirty="0">
                <a:solidFill>
                  <a:schemeClr val="tx1">
                    <a:lumMod val="75000"/>
                    <a:lumOff val="25000"/>
                  </a:schemeClr>
                </a:solidFill>
                <a:latin typeface="Times New Roman" panose="02020603050405020304" pitchFamily="18" charset="0"/>
              </a:rPr>
              <a:t>The deviations from the bulk phase diagram may be exploited to form certain compositions </a:t>
            </a:r>
            <a:r>
              <a:rPr lang="en-GB" dirty="0" smtClean="0">
                <a:solidFill>
                  <a:schemeClr val="tx1">
                    <a:lumMod val="75000"/>
                    <a:lumOff val="25000"/>
                  </a:schemeClr>
                </a:solidFill>
                <a:latin typeface="Times New Roman" panose="02020603050405020304" pitchFamily="18" charset="0"/>
              </a:rPr>
              <a:t>of alloys </a:t>
            </a:r>
            <a:r>
              <a:rPr lang="en-GB" dirty="0">
                <a:solidFill>
                  <a:schemeClr val="tx1">
                    <a:lumMod val="75000"/>
                    <a:lumOff val="25000"/>
                  </a:schemeClr>
                </a:solidFill>
                <a:latin typeface="Times New Roman" panose="02020603050405020304" pitchFamily="18" charset="0"/>
              </a:rPr>
              <a:t>that are otherwise unstable in the bulk form. In addition, the thermal stability of interfacial </a:t>
            </a:r>
            <a:r>
              <a:rPr lang="en-GB" dirty="0" smtClean="0">
                <a:solidFill>
                  <a:schemeClr val="tx1">
                    <a:lumMod val="75000"/>
                    <a:lumOff val="25000"/>
                  </a:schemeClr>
                </a:solidFill>
                <a:latin typeface="Times New Roman" panose="02020603050405020304" pitchFamily="18" charset="0"/>
              </a:rPr>
              <a:t>regions is </a:t>
            </a:r>
            <a:r>
              <a:rPr lang="en-GB" dirty="0">
                <a:solidFill>
                  <a:schemeClr val="tx1">
                    <a:lumMod val="75000"/>
                    <a:lumOff val="25000"/>
                  </a:schemeClr>
                </a:solidFill>
                <a:latin typeface="Times New Roman" panose="02020603050405020304" pitchFamily="18" charset="0"/>
              </a:rPr>
              <a:t>typically less than that of the bulk material : thus the nano-phase materials are often sintered </a:t>
            </a:r>
            <a:r>
              <a:rPr lang="en-GB" dirty="0" smtClean="0">
                <a:solidFill>
                  <a:schemeClr val="tx1">
                    <a:lumMod val="75000"/>
                    <a:lumOff val="25000"/>
                  </a:schemeClr>
                </a:solidFill>
                <a:latin typeface="Times New Roman" panose="02020603050405020304" pitchFamily="18" charset="0"/>
              </a:rPr>
              <a:t>or undergo </a:t>
            </a:r>
            <a:r>
              <a:rPr lang="en-GB" dirty="0">
                <a:solidFill>
                  <a:schemeClr val="tx1">
                    <a:lumMod val="75000"/>
                    <a:lumOff val="25000"/>
                  </a:schemeClr>
                </a:solidFill>
                <a:latin typeface="Times New Roman" panose="02020603050405020304" pitchFamily="18" charset="0"/>
              </a:rPr>
              <a:t>phase transformation at temperatures below those of the bulk material. This is a </a:t>
            </a:r>
            <a:r>
              <a:rPr lang="en-GB" dirty="0" smtClean="0">
                <a:solidFill>
                  <a:schemeClr val="tx1">
                    <a:lumMod val="75000"/>
                    <a:lumOff val="25000"/>
                  </a:schemeClr>
                </a:solidFill>
                <a:latin typeface="Times New Roman" panose="02020603050405020304" pitchFamily="18" charset="0"/>
              </a:rPr>
              <a:t>characteristic which </a:t>
            </a:r>
            <a:r>
              <a:rPr lang="en-GB" dirty="0">
                <a:solidFill>
                  <a:schemeClr val="tx1">
                    <a:lumMod val="75000"/>
                    <a:lumOff val="25000"/>
                  </a:schemeClr>
                </a:solidFill>
                <a:latin typeface="Times New Roman" panose="02020603050405020304" pitchFamily="18" charset="0"/>
              </a:rPr>
              <a:t>has numerous applications to material processing.</a:t>
            </a:r>
          </a:p>
          <a:p>
            <a:pPr marL="0" indent="0">
              <a:buNone/>
              <a:defRPr/>
            </a:pPr>
            <a:r>
              <a:rPr lang="en-GB" dirty="0">
                <a:solidFill>
                  <a:schemeClr val="tx1">
                    <a:lumMod val="75000"/>
                    <a:lumOff val="25000"/>
                  </a:schemeClr>
                </a:solidFill>
                <a:latin typeface="Times New Roman" panose="02020603050405020304" pitchFamily="18" charset="0"/>
              </a:rPr>
              <a:t>By improving material properties, we are able to find the applications as varied as </a:t>
            </a:r>
            <a:r>
              <a:rPr lang="en-GB" dirty="0" smtClean="0">
                <a:solidFill>
                  <a:schemeClr val="tx1">
                    <a:lumMod val="75000"/>
                    <a:lumOff val="25000"/>
                  </a:schemeClr>
                </a:solidFill>
                <a:latin typeface="Times New Roman" panose="02020603050405020304" pitchFamily="18" charset="0"/>
              </a:rPr>
              <a:t>semiconductor electronics</a:t>
            </a:r>
            <a:r>
              <a:rPr lang="en-GB" dirty="0">
                <a:solidFill>
                  <a:schemeClr val="tx1">
                    <a:lumMod val="75000"/>
                    <a:lumOff val="25000"/>
                  </a:schemeClr>
                </a:solidFill>
                <a:latin typeface="Times New Roman" panose="02020603050405020304" pitchFamily="18" charset="0"/>
              </a:rPr>
              <a:t>, sensors, special polymers, magnetics, advanced ceramics, and membranes. We need to </a:t>
            </a:r>
            <a:r>
              <a:rPr lang="en-GB" dirty="0" smtClean="0">
                <a:solidFill>
                  <a:schemeClr val="tx1">
                    <a:lumMod val="75000"/>
                    <a:lumOff val="25000"/>
                  </a:schemeClr>
                </a:solidFill>
                <a:latin typeface="Times New Roman" panose="02020603050405020304" pitchFamily="18" charset="0"/>
              </a:rPr>
              <a:t>improve our </a:t>
            </a:r>
            <a:r>
              <a:rPr lang="en-GB" dirty="0">
                <a:solidFill>
                  <a:schemeClr val="tx1">
                    <a:lumMod val="75000"/>
                    <a:lumOff val="25000"/>
                  </a:schemeClr>
                </a:solidFill>
                <a:latin typeface="Times New Roman" panose="02020603050405020304" pitchFamily="18" charset="0"/>
              </a:rPr>
              <a:t>current understanding of particle size control and methodologies for several classes of </a:t>
            </a:r>
            <a:r>
              <a:rPr lang="en-GB" dirty="0" smtClean="0">
                <a:solidFill>
                  <a:schemeClr val="tx1">
                    <a:lumMod val="75000"/>
                    <a:lumOff val="25000"/>
                  </a:schemeClr>
                </a:solidFill>
                <a:latin typeface="Times New Roman" panose="02020603050405020304" pitchFamily="18" charset="0"/>
              </a:rPr>
              <a:t>Nano phase materials </a:t>
            </a:r>
            <a:r>
              <a:rPr lang="en-GB" dirty="0">
                <a:solidFill>
                  <a:schemeClr val="tx1">
                    <a:lumMod val="75000"/>
                    <a:lumOff val="25000"/>
                  </a:schemeClr>
                </a:solidFill>
                <a:latin typeface="Times New Roman" panose="02020603050405020304" pitchFamily="18" charset="0"/>
              </a:rPr>
              <a:t>and address the issues of their characterization. We should also explore the fields </a:t>
            </a:r>
            <a:r>
              <a:rPr lang="en-GB" dirty="0" smtClean="0">
                <a:solidFill>
                  <a:schemeClr val="tx1">
                    <a:lumMod val="75000"/>
                    <a:lumOff val="25000"/>
                  </a:schemeClr>
                </a:solidFill>
                <a:latin typeface="Times New Roman" panose="02020603050405020304" pitchFamily="18" charset="0"/>
              </a:rPr>
              <a:t>in which </a:t>
            </a:r>
            <a:r>
              <a:rPr lang="en-GB" dirty="0">
                <a:solidFill>
                  <a:schemeClr val="tx1">
                    <a:lumMod val="75000"/>
                    <a:lumOff val="25000"/>
                  </a:schemeClr>
                </a:solidFill>
                <a:latin typeface="Times New Roman" panose="02020603050405020304" pitchFamily="18" charset="0"/>
              </a:rPr>
              <a:t>there are foreseeable application of nano-phase materials to long standing materials </a:t>
            </a:r>
            <a:r>
              <a:rPr lang="en-GB" dirty="0" smtClean="0">
                <a:solidFill>
                  <a:schemeClr val="tx1">
                    <a:lumMod val="75000"/>
                    <a:lumOff val="25000"/>
                  </a:schemeClr>
                </a:solidFill>
                <a:latin typeface="Times New Roman" panose="02020603050405020304" pitchFamily="18" charset="0"/>
              </a:rPr>
              <a:t>problems, since </a:t>
            </a:r>
            <a:r>
              <a:rPr lang="en-GB" dirty="0">
                <a:solidFill>
                  <a:schemeClr val="tx1">
                    <a:lumMod val="75000"/>
                    <a:lumOff val="25000"/>
                  </a:schemeClr>
                </a:solidFill>
                <a:latin typeface="Times New Roman" panose="02020603050405020304" pitchFamily="18" charset="0"/>
              </a:rPr>
              <a:t>these ‘issues’ have to be tackled by us.</a:t>
            </a:r>
          </a:p>
          <a:p>
            <a:pPr marL="0" indent="0">
              <a:buNone/>
              <a:defRPr/>
            </a:pPr>
            <a:r>
              <a:rPr lang="en-GB" dirty="0">
                <a:solidFill>
                  <a:schemeClr val="tx1">
                    <a:lumMod val="75000"/>
                    <a:lumOff val="25000"/>
                  </a:schemeClr>
                </a:solidFill>
                <a:latin typeface="Times New Roman" panose="02020603050405020304" pitchFamily="18" charset="0"/>
              </a:rPr>
              <a:t>As said earlier, there is a scope of wider applications in different fields such as </a:t>
            </a:r>
            <a:r>
              <a:rPr lang="en-GB" dirty="0" smtClean="0">
                <a:solidFill>
                  <a:schemeClr val="tx1">
                    <a:lumMod val="75000"/>
                    <a:lumOff val="25000"/>
                  </a:schemeClr>
                </a:solidFill>
                <a:latin typeface="Times New Roman" panose="02020603050405020304" pitchFamily="18" charset="0"/>
              </a:rPr>
              <a:t>:</a:t>
            </a:r>
            <a:endParaRPr lang="en-GB" dirty="0">
              <a:solidFill>
                <a:schemeClr val="tx1">
                  <a:lumMod val="75000"/>
                  <a:lumOff val="25000"/>
                </a:schemeClr>
              </a:solidFill>
            </a:endParaRPr>
          </a:p>
        </p:txBody>
      </p:sp>
      <p:sp>
        <p:nvSpPr>
          <p:cNvPr id="3686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33915317-3854-4631-9420-BF5A803915DA}" type="slidenum">
              <a:rPr lang="en-US" smtClean="0">
                <a:solidFill>
                  <a:srgbClr val="FEFFFF"/>
                </a:solidFill>
                <a:latin typeface="Arial" panose="020B0604020202020204" pitchFamily="34" charset="0"/>
              </a:rPr>
              <a:pPr>
                <a:spcBef>
                  <a:spcPct val="0"/>
                </a:spcBef>
                <a:buClrTx/>
                <a:buFontTx/>
                <a:buNone/>
              </a:pPr>
              <a:t>4</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1803960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3467100" y="2133600"/>
            <a:ext cx="6591300" cy="3778250"/>
          </a:xfrm>
        </p:spPr>
        <p:txBody>
          <a:bodyPr>
            <a:normAutofit fontScale="92500" lnSpcReduction="20000"/>
          </a:bodyPr>
          <a:lstStyle/>
          <a:p>
            <a:pPr eaLnBrk="1" hangingPunct="1">
              <a:buFont typeface="Wingdings 3" panose="05040102010807070707" pitchFamily="18" charset="2"/>
              <a:buAutoNum type="alphaLcParenBoth"/>
            </a:pPr>
            <a:r>
              <a:rPr lang="en-GB" smtClean="0">
                <a:latin typeface="Times New Roman" panose="02020603050405020304" pitchFamily="18" charset="0"/>
              </a:rPr>
              <a:t>Electronics in terms of Thin Films, Electronic Devices like MOSFET, JFET and in Electrical Ceramics,</a:t>
            </a:r>
          </a:p>
          <a:p>
            <a:pPr eaLnBrk="1" hangingPunct="1">
              <a:buFont typeface="Wingdings 3" panose="05040102010807070707" pitchFamily="18" charset="2"/>
              <a:buAutoNum type="alphaLcParenBoth"/>
            </a:pPr>
            <a:endParaRPr lang="en-GB" smtClean="0">
              <a:latin typeface="Times New Roman" panose="02020603050405020304" pitchFamily="18" charset="0"/>
            </a:endParaRPr>
          </a:p>
          <a:p>
            <a:pPr eaLnBrk="1" hangingPunct="1">
              <a:buFont typeface="Wingdings 3" panose="05040102010807070707" pitchFamily="18" charset="2"/>
              <a:buAutoNum type="alphaLcParenBoth"/>
            </a:pPr>
            <a:endParaRPr lang="en-GB" smtClean="0">
              <a:latin typeface="Times New Roman" panose="02020603050405020304" pitchFamily="18" charset="0"/>
            </a:endParaRPr>
          </a:p>
          <a:p>
            <a:pPr eaLnBrk="1" hangingPunct="1">
              <a:buFont typeface="Wingdings 3" panose="05040102010807070707" pitchFamily="18" charset="2"/>
              <a:buAutoNum type="alphaLcParenBoth"/>
            </a:pPr>
            <a:endParaRPr lang="en-GB" smtClean="0">
              <a:latin typeface="Times New Roman" panose="02020603050405020304" pitchFamily="18" charset="0"/>
            </a:endParaRPr>
          </a:p>
          <a:p>
            <a:pPr eaLnBrk="1" hangingPunct="1">
              <a:buFont typeface="Wingdings 3" panose="05040102010807070707" pitchFamily="18" charset="2"/>
              <a:buAutoNum type="alphaLcParenBoth"/>
            </a:pPr>
            <a:endParaRPr lang="en-GB" smtClean="0">
              <a:latin typeface="Times New Roman" panose="02020603050405020304" pitchFamily="18" charset="0"/>
            </a:endParaRPr>
          </a:p>
          <a:p>
            <a:pPr eaLnBrk="1" hangingPunct="1">
              <a:buFont typeface="Wingdings 3" panose="05040102010807070707" pitchFamily="18" charset="2"/>
              <a:buAutoNum type="alphaLcParenBoth"/>
            </a:pPr>
            <a:endParaRPr lang="en-GB" smtClean="0">
              <a:latin typeface="Times New Roman" panose="02020603050405020304" pitchFamily="18" charset="0"/>
            </a:endParaRPr>
          </a:p>
          <a:p>
            <a:pPr eaLnBrk="1" hangingPunct="1">
              <a:buFont typeface="Wingdings 3" panose="05040102010807070707" pitchFamily="18" charset="2"/>
              <a:buAutoNum type="alphaLcParenBoth"/>
            </a:pPr>
            <a:endParaRPr lang="en-GB" smtClean="0">
              <a:latin typeface="Times New Roman" panose="02020603050405020304" pitchFamily="18" charset="0"/>
            </a:endParaRPr>
          </a:p>
          <a:p>
            <a:pPr eaLnBrk="1" hangingPunct="1">
              <a:buFont typeface="Wingdings 3" panose="05040102010807070707" pitchFamily="18" charset="2"/>
              <a:buAutoNum type="alphaLcParenBoth"/>
            </a:pPr>
            <a:r>
              <a:rPr lang="en-GB" smtClean="0">
                <a:latin typeface="Times New Roman" panose="02020603050405020304" pitchFamily="18" charset="0"/>
              </a:rPr>
              <a:t>  Bionics, </a:t>
            </a:r>
            <a:endParaRPr lang="en-GB" smtClean="0"/>
          </a:p>
        </p:txBody>
      </p:sp>
      <p:sp>
        <p:nvSpPr>
          <p:cNvPr id="3789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ABF8E2AA-AB94-4791-9643-5A6651E08397}" type="slidenum">
              <a:rPr lang="en-US" smtClean="0">
                <a:solidFill>
                  <a:srgbClr val="FEFFFF"/>
                </a:solidFill>
                <a:latin typeface="Arial" panose="020B0604020202020204" pitchFamily="34" charset="0"/>
              </a:rPr>
              <a:pPr>
                <a:spcBef>
                  <a:spcPct val="0"/>
                </a:spcBef>
                <a:buClrTx/>
                <a:buFontTx/>
                <a:buNone/>
              </a:pPr>
              <a:t>5</a:t>
            </a:fld>
            <a:endParaRPr lang="en-US" smtClean="0">
              <a:solidFill>
                <a:srgbClr val="FEFFFF"/>
              </a:solidFill>
              <a:latin typeface="Arial" panose="020B0604020202020204" pitchFamily="34" charset="0"/>
            </a:endParaRPr>
          </a:p>
        </p:txBody>
      </p:sp>
      <p:pic>
        <p:nvPicPr>
          <p:cNvPr id="378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1"/>
            <a:ext cx="20145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111625"/>
            <a:ext cx="2205038"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itle 1"/>
          <p:cNvSpPr>
            <a:spLocks noGrp="1"/>
          </p:cNvSpPr>
          <p:nvPr>
            <p:ph type="title"/>
          </p:nvPr>
        </p:nvSpPr>
        <p:spPr>
          <a:xfrm>
            <a:off x="3468688" y="623888"/>
            <a:ext cx="6589712" cy="1281112"/>
          </a:xfrm>
        </p:spPr>
        <p:txBody>
          <a:bodyPr>
            <a:normAutofit fontScale="90000"/>
          </a:bodyPr>
          <a:lstStyle/>
          <a:p>
            <a:pPr algn="ctr" eaLnBrk="1" hangingPunct="1"/>
            <a:r>
              <a:rPr lang="en-US" smtClean="0">
                <a:solidFill>
                  <a:schemeClr val="tx1"/>
                </a:solidFill>
                <a:latin typeface="Times New Roman" panose="02020603050405020304" pitchFamily="18" charset="0"/>
                <a:cs typeface="Times New Roman" panose="02020603050405020304" pitchFamily="18" charset="0"/>
              </a:rPr>
              <a:t>Scope of Applications</a:t>
            </a:r>
            <a:br>
              <a:rPr lang="en-US" smtClean="0">
                <a:solidFill>
                  <a:schemeClr val="tx1"/>
                </a:solidFill>
                <a:latin typeface="Times New Roman" panose="02020603050405020304" pitchFamily="18" charset="0"/>
                <a:cs typeface="Times New Roman" panose="02020603050405020304" pitchFamily="18" charset="0"/>
              </a:rPr>
            </a:br>
            <a:endParaRPr lang="en-GB" smtClean="0"/>
          </a:p>
        </p:txBody>
      </p:sp>
    </p:spTree>
    <p:extLst>
      <p:ext uri="{BB962C8B-B14F-4D97-AF65-F5344CB8AC3E}">
        <p14:creationId xmlns:p14="http://schemas.microsoft.com/office/powerpoint/2010/main" val="4119912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467100" y="2133600"/>
            <a:ext cx="6591300" cy="3778250"/>
          </a:xfrm>
        </p:spPr>
        <p:txBody>
          <a:bodyPr/>
          <a:lstStyle/>
          <a:p>
            <a:pPr eaLnBrk="1" hangingPunct="1">
              <a:buFont typeface="Wingdings 3" panose="05040102010807070707" pitchFamily="18" charset="2"/>
              <a:buAutoNum type="alphaLcParenBoth"/>
            </a:pPr>
            <a:endParaRPr lang="en-GB" smtClean="0">
              <a:latin typeface="Times New Roman" panose="02020603050405020304" pitchFamily="18" charset="0"/>
            </a:endParaRPr>
          </a:p>
          <a:p>
            <a:pPr eaLnBrk="1" hangingPunct="1">
              <a:buFont typeface="Wingdings 3" panose="05040102010807070707" pitchFamily="18" charset="2"/>
              <a:buAutoNum type="alphaLcParenBoth"/>
            </a:pPr>
            <a:r>
              <a:rPr lang="en-GB" smtClean="0">
                <a:latin typeface="Times New Roman" panose="02020603050405020304" pitchFamily="18" charset="0"/>
              </a:rPr>
              <a:t>Photonics, </a:t>
            </a:r>
          </a:p>
          <a:p>
            <a:pPr eaLnBrk="1" hangingPunct="1">
              <a:buFont typeface="Wingdings 3" panose="05040102010807070707" pitchFamily="18" charset="2"/>
              <a:buAutoNum type="alphaLcParenBoth"/>
            </a:pPr>
            <a:endParaRPr lang="en-GB" smtClean="0">
              <a:latin typeface="Times New Roman" panose="02020603050405020304" pitchFamily="18" charset="0"/>
            </a:endParaRPr>
          </a:p>
          <a:p>
            <a:pPr eaLnBrk="1" hangingPunct="1">
              <a:buFont typeface="Wingdings 3" panose="05040102010807070707" pitchFamily="18" charset="2"/>
              <a:buAutoNum type="alphaLcParenBoth"/>
            </a:pPr>
            <a:endParaRPr lang="en-GB" smtClean="0">
              <a:latin typeface="Times New Roman" panose="02020603050405020304" pitchFamily="18" charset="0"/>
            </a:endParaRPr>
          </a:p>
          <a:p>
            <a:pPr eaLnBrk="1" hangingPunct="1">
              <a:buFont typeface="Wingdings 3" panose="05040102010807070707" pitchFamily="18" charset="2"/>
              <a:buAutoNum type="alphaLcParenBoth"/>
            </a:pPr>
            <a:endParaRPr lang="en-GB" smtClean="0">
              <a:latin typeface="Times New Roman" panose="02020603050405020304" pitchFamily="18" charset="0"/>
            </a:endParaRPr>
          </a:p>
          <a:p>
            <a:pPr eaLnBrk="1" hangingPunct="1">
              <a:buFont typeface="Wingdings 3" panose="05040102010807070707" pitchFamily="18" charset="2"/>
              <a:buAutoNum type="alphaLcParenBoth"/>
            </a:pPr>
            <a:endParaRPr lang="en-GB" smtClean="0">
              <a:latin typeface="Times New Roman" panose="02020603050405020304" pitchFamily="18" charset="0"/>
            </a:endParaRPr>
          </a:p>
          <a:p>
            <a:pPr eaLnBrk="1" hangingPunct="1">
              <a:buFont typeface="Wingdings 3" panose="05040102010807070707" pitchFamily="18" charset="2"/>
              <a:buAutoNum type="alphaLcParenBoth"/>
            </a:pPr>
            <a:r>
              <a:rPr lang="en-GB" smtClean="0">
                <a:latin typeface="Times New Roman" panose="02020603050405020304" pitchFamily="18" charset="0"/>
              </a:rPr>
              <a:t> Bio-Ceramics, </a:t>
            </a:r>
            <a:endParaRPr lang="en-GB" smtClean="0"/>
          </a:p>
        </p:txBody>
      </p:sp>
      <p:sp>
        <p:nvSpPr>
          <p:cNvPr id="3891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840924C4-B45C-4094-9BFC-3EC82EE77939}" type="slidenum">
              <a:rPr lang="en-US" smtClean="0">
                <a:solidFill>
                  <a:srgbClr val="FEFFFF"/>
                </a:solidFill>
                <a:latin typeface="Arial" panose="020B0604020202020204" pitchFamily="34" charset="0"/>
              </a:rPr>
              <a:pPr>
                <a:spcBef>
                  <a:spcPct val="0"/>
                </a:spcBef>
                <a:buClrTx/>
                <a:buFontTx/>
                <a:buNone/>
              </a:pPr>
              <a:t>6</a:t>
            </a:fld>
            <a:endParaRPr lang="en-US" smtClean="0">
              <a:solidFill>
                <a:srgbClr val="FEFFFF"/>
              </a:solidFill>
              <a:latin typeface="Arial" panose="020B0604020202020204" pitchFamily="34" charset="0"/>
            </a:endParaRPr>
          </a:p>
        </p:txBody>
      </p:sp>
      <p:pic>
        <p:nvPicPr>
          <p:cNvPr id="3891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49488"/>
            <a:ext cx="283368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4650" y="4724401"/>
            <a:ext cx="20383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3639" y="4656138"/>
            <a:ext cx="2847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itle 1"/>
          <p:cNvSpPr>
            <a:spLocks noGrp="1"/>
          </p:cNvSpPr>
          <p:nvPr>
            <p:ph type="title"/>
          </p:nvPr>
        </p:nvSpPr>
        <p:spPr>
          <a:xfrm>
            <a:off x="3468688" y="623888"/>
            <a:ext cx="6589712" cy="1281112"/>
          </a:xfrm>
        </p:spPr>
        <p:txBody>
          <a:bodyPr>
            <a:normAutofit fontScale="90000"/>
          </a:bodyPr>
          <a:lstStyle/>
          <a:p>
            <a:pPr algn="ctr" eaLnBrk="1" hangingPunct="1"/>
            <a:r>
              <a:rPr lang="en-US" smtClean="0">
                <a:solidFill>
                  <a:schemeClr val="tx1"/>
                </a:solidFill>
                <a:latin typeface="Times New Roman" panose="02020603050405020304" pitchFamily="18" charset="0"/>
                <a:cs typeface="Times New Roman" panose="02020603050405020304" pitchFamily="18" charset="0"/>
              </a:rPr>
              <a:t>Scope of Applications</a:t>
            </a:r>
            <a:br>
              <a:rPr lang="en-US" smtClean="0">
                <a:solidFill>
                  <a:schemeClr val="tx1"/>
                </a:solidFill>
                <a:latin typeface="Times New Roman" panose="02020603050405020304" pitchFamily="18" charset="0"/>
                <a:cs typeface="Times New Roman" panose="02020603050405020304" pitchFamily="18" charset="0"/>
              </a:rPr>
            </a:br>
            <a:endParaRPr lang="en-GB" smtClean="0"/>
          </a:p>
        </p:txBody>
      </p:sp>
    </p:spTree>
    <p:extLst>
      <p:ext uri="{BB962C8B-B14F-4D97-AF65-F5344CB8AC3E}">
        <p14:creationId xmlns:p14="http://schemas.microsoft.com/office/powerpoint/2010/main" val="203338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7100" y="2133600"/>
            <a:ext cx="6591300" cy="3778250"/>
          </a:xfrm>
        </p:spPr>
        <p:txBody>
          <a:bodyPr rtlCol="0">
            <a:normAutofit fontScale="77500" lnSpcReduction="20000"/>
          </a:bodyPr>
          <a:lstStyle/>
          <a:p>
            <a:pPr>
              <a:buFont typeface="Wingdings 3" charset="2"/>
              <a:buAutoNum type="alphaLcParenBoth"/>
              <a:defRPr/>
            </a:pPr>
            <a:endParaRPr lang="en-GB" dirty="0">
              <a:solidFill>
                <a:schemeClr val="tx1">
                  <a:lumMod val="75000"/>
                  <a:lumOff val="25000"/>
                </a:schemeClr>
              </a:solidFill>
              <a:latin typeface="Times New Roman" panose="02020603050405020304" pitchFamily="18" charset="0"/>
            </a:endParaRPr>
          </a:p>
          <a:p>
            <a:pPr>
              <a:buFont typeface="Wingdings 3" charset="2"/>
              <a:buAutoNum type="alphaLcParenBoth"/>
              <a:defRPr/>
            </a:pPr>
            <a:r>
              <a:rPr lang="en-GB" dirty="0">
                <a:solidFill>
                  <a:schemeClr val="tx1">
                    <a:lumMod val="75000"/>
                    <a:lumOff val="25000"/>
                  </a:schemeClr>
                </a:solidFill>
                <a:latin typeface="Times New Roman" panose="02020603050405020304" pitchFamily="18" charset="0"/>
              </a:rPr>
              <a:t> Bio-Technology, </a:t>
            </a:r>
            <a:endParaRPr lang="en-GB" dirty="0" smtClean="0">
              <a:solidFill>
                <a:schemeClr val="tx1">
                  <a:lumMod val="75000"/>
                  <a:lumOff val="25000"/>
                </a:schemeClr>
              </a:solidFill>
              <a:latin typeface="Times New Roman" panose="02020603050405020304" pitchFamily="18" charset="0"/>
            </a:endParaRPr>
          </a:p>
          <a:p>
            <a:pPr>
              <a:buFont typeface="Wingdings 3" charset="2"/>
              <a:buAutoNum type="alphaLcParenBoth"/>
              <a:defRPr/>
            </a:pPr>
            <a:endParaRPr lang="en-GB" dirty="0">
              <a:solidFill>
                <a:schemeClr val="tx1">
                  <a:lumMod val="75000"/>
                  <a:lumOff val="25000"/>
                </a:schemeClr>
              </a:solidFill>
              <a:latin typeface="Times New Roman" panose="02020603050405020304" pitchFamily="18" charset="0"/>
            </a:endParaRPr>
          </a:p>
          <a:p>
            <a:pPr>
              <a:buFont typeface="Wingdings 3" charset="2"/>
              <a:buAutoNum type="alphaLcParenBoth"/>
              <a:defRPr/>
            </a:pPr>
            <a:endParaRPr lang="en-GB" dirty="0" smtClean="0">
              <a:solidFill>
                <a:schemeClr val="tx1">
                  <a:lumMod val="75000"/>
                  <a:lumOff val="25000"/>
                </a:schemeClr>
              </a:solidFill>
              <a:latin typeface="Times New Roman" panose="02020603050405020304" pitchFamily="18" charset="0"/>
            </a:endParaRPr>
          </a:p>
          <a:p>
            <a:pPr>
              <a:buFont typeface="Wingdings 3" charset="2"/>
              <a:buAutoNum type="alphaLcParenBoth"/>
              <a:defRPr/>
            </a:pPr>
            <a:endParaRPr lang="en-GB" dirty="0">
              <a:solidFill>
                <a:schemeClr val="tx1">
                  <a:lumMod val="75000"/>
                  <a:lumOff val="25000"/>
                </a:schemeClr>
              </a:solidFill>
              <a:latin typeface="Times New Roman" panose="02020603050405020304" pitchFamily="18" charset="0"/>
            </a:endParaRPr>
          </a:p>
          <a:p>
            <a:pPr>
              <a:buFont typeface="Wingdings 3" charset="2"/>
              <a:buAutoNum type="alphaLcParenBoth"/>
              <a:defRPr/>
            </a:pPr>
            <a:endParaRPr lang="en-GB" dirty="0" smtClean="0">
              <a:solidFill>
                <a:schemeClr val="tx1">
                  <a:lumMod val="75000"/>
                  <a:lumOff val="25000"/>
                </a:schemeClr>
              </a:solidFill>
              <a:latin typeface="Times New Roman" panose="02020603050405020304" pitchFamily="18" charset="0"/>
            </a:endParaRPr>
          </a:p>
          <a:p>
            <a:pPr>
              <a:buFont typeface="Wingdings 3" charset="2"/>
              <a:buAutoNum type="alphaLcParenBoth"/>
              <a:defRPr/>
            </a:pPr>
            <a:r>
              <a:rPr lang="en-GB" dirty="0" smtClean="0">
                <a:solidFill>
                  <a:schemeClr val="tx1">
                    <a:lumMod val="75000"/>
                    <a:lumOff val="25000"/>
                  </a:schemeClr>
                </a:solidFill>
                <a:latin typeface="Times New Roman" panose="02020603050405020304" pitchFamily="18" charset="0"/>
              </a:rPr>
              <a:t>Medical Instrumentation</a:t>
            </a:r>
          </a:p>
          <a:p>
            <a:pPr>
              <a:buFont typeface="Wingdings 3" charset="2"/>
              <a:buAutoNum type="alphaLcParenBoth"/>
              <a:defRPr/>
            </a:pPr>
            <a:endParaRPr lang="en-GB" dirty="0">
              <a:solidFill>
                <a:schemeClr val="tx1">
                  <a:lumMod val="75000"/>
                  <a:lumOff val="25000"/>
                </a:schemeClr>
              </a:solidFill>
              <a:latin typeface="Times New Roman" panose="02020603050405020304" pitchFamily="18" charset="0"/>
            </a:endParaRPr>
          </a:p>
          <a:p>
            <a:pPr>
              <a:buFont typeface="Wingdings 3" charset="2"/>
              <a:buAutoNum type="alphaLcParenBoth"/>
              <a:defRPr/>
            </a:pPr>
            <a:endParaRPr lang="en-GB" dirty="0">
              <a:solidFill>
                <a:schemeClr val="tx1">
                  <a:lumMod val="75000"/>
                  <a:lumOff val="25000"/>
                </a:schemeClr>
              </a:solidFill>
              <a:latin typeface="Times New Roman" panose="02020603050405020304" pitchFamily="18" charset="0"/>
            </a:endParaRPr>
          </a:p>
          <a:p>
            <a:pPr>
              <a:buFont typeface="Wingdings 3" charset="2"/>
              <a:buAutoNum type="alphaLcParenBoth"/>
              <a:defRPr/>
            </a:pPr>
            <a:r>
              <a:rPr lang="en-GB" dirty="0">
                <a:solidFill>
                  <a:schemeClr val="tx1">
                    <a:lumMod val="75000"/>
                    <a:lumOff val="25000"/>
                  </a:schemeClr>
                </a:solidFill>
                <a:latin typeface="Times New Roman" panose="02020603050405020304" pitchFamily="18" charset="0"/>
              </a:rPr>
              <a:t> etc.</a:t>
            </a:r>
            <a:endParaRPr lang="en-GB" dirty="0">
              <a:solidFill>
                <a:schemeClr val="tx1">
                  <a:lumMod val="75000"/>
                  <a:lumOff val="25000"/>
                </a:schemeClr>
              </a:solidFill>
            </a:endParaRPr>
          </a:p>
          <a:p>
            <a:pPr marL="0" indent="0">
              <a:buNone/>
              <a:defRPr/>
            </a:pPr>
            <a:endParaRPr lang="en-GB" dirty="0">
              <a:solidFill>
                <a:schemeClr val="tx1">
                  <a:lumMod val="75000"/>
                  <a:lumOff val="25000"/>
                </a:schemeClr>
              </a:solidFill>
            </a:endParaRPr>
          </a:p>
        </p:txBody>
      </p:sp>
      <p:sp>
        <p:nvSpPr>
          <p:cNvPr id="3993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EB71F031-AE4C-475A-AD17-A6A12D15E631}" type="slidenum">
              <a:rPr lang="en-US" smtClean="0">
                <a:solidFill>
                  <a:srgbClr val="FEFFFF"/>
                </a:solidFill>
                <a:latin typeface="Arial" panose="020B0604020202020204" pitchFamily="34" charset="0"/>
              </a:rPr>
              <a:pPr>
                <a:spcBef>
                  <a:spcPct val="0"/>
                </a:spcBef>
                <a:buClrTx/>
                <a:buFontTx/>
                <a:buNone/>
              </a:pPr>
              <a:t>7</a:t>
            </a:fld>
            <a:endParaRPr lang="en-US" smtClean="0">
              <a:solidFill>
                <a:srgbClr val="FEFFFF"/>
              </a:solidFill>
              <a:latin typeface="Arial" panose="020B0604020202020204" pitchFamily="34" charset="0"/>
            </a:endParaRPr>
          </a:p>
        </p:txBody>
      </p:sp>
      <p:pic>
        <p:nvPicPr>
          <p:cNvPr id="3994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0550" y="2819400"/>
            <a:ext cx="2362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1" y="2819400"/>
            <a:ext cx="25320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8464" y="4572000"/>
            <a:ext cx="20907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itle 1"/>
          <p:cNvSpPr>
            <a:spLocks noGrp="1"/>
          </p:cNvSpPr>
          <p:nvPr>
            <p:ph type="title"/>
          </p:nvPr>
        </p:nvSpPr>
        <p:spPr>
          <a:xfrm>
            <a:off x="3468688" y="623888"/>
            <a:ext cx="6589712" cy="1281112"/>
          </a:xfrm>
        </p:spPr>
        <p:txBody>
          <a:bodyPr>
            <a:normAutofit fontScale="90000"/>
          </a:bodyPr>
          <a:lstStyle/>
          <a:p>
            <a:pPr algn="ctr" eaLnBrk="1" hangingPunct="1"/>
            <a:r>
              <a:rPr lang="en-US" smtClean="0">
                <a:solidFill>
                  <a:schemeClr val="tx1"/>
                </a:solidFill>
                <a:latin typeface="Times New Roman" panose="02020603050405020304" pitchFamily="18" charset="0"/>
                <a:cs typeface="Times New Roman" panose="02020603050405020304" pitchFamily="18" charset="0"/>
              </a:rPr>
              <a:t>Scope of Applications</a:t>
            </a:r>
            <a:br>
              <a:rPr lang="en-US" smtClean="0">
                <a:solidFill>
                  <a:schemeClr val="tx1"/>
                </a:solidFill>
                <a:latin typeface="Times New Roman" panose="02020603050405020304" pitchFamily="18" charset="0"/>
                <a:cs typeface="Times New Roman" panose="02020603050405020304" pitchFamily="18" charset="0"/>
              </a:rPr>
            </a:br>
            <a:endParaRPr lang="en-GB" smtClean="0"/>
          </a:p>
        </p:txBody>
      </p:sp>
    </p:spTree>
    <p:extLst>
      <p:ext uri="{BB962C8B-B14F-4D97-AF65-F5344CB8AC3E}">
        <p14:creationId xmlns:p14="http://schemas.microsoft.com/office/powerpoint/2010/main" val="2485411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81200" y="1066800"/>
            <a:ext cx="8229600" cy="609600"/>
          </a:xfrm>
        </p:spPr>
        <p:txBody>
          <a:bodyPr>
            <a:normAutofit fontScale="90000"/>
          </a:bodyPr>
          <a:lstStyle/>
          <a:p>
            <a:pPr algn="ctr" eaLnBrk="1" hangingPunct="1"/>
            <a:r>
              <a:rPr lang="en-US" smtClean="0">
                <a:solidFill>
                  <a:schemeClr val="tx1"/>
                </a:solidFill>
                <a:latin typeface="Times New Roman" panose="02020603050405020304" pitchFamily="18" charset="0"/>
                <a:cs typeface="Times New Roman" panose="02020603050405020304" pitchFamily="18" charset="0"/>
              </a:rPr>
              <a:t>Definition</a:t>
            </a:r>
          </a:p>
        </p:txBody>
      </p:sp>
      <p:sp>
        <p:nvSpPr>
          <p:cNvPr id="40963" name="Content Placeholder 2"/>
          <p:cNvSpPr>
            <a:spLocks noGrp="1"/>
          </p:cNvSpPr>
          <p:nvPr>
            <p:ph idx="1"/>
          </p:nvPr>
        </p:nvSpPr>
        <p:spPr>
          <a:xfrm>
            <a:off x="1905000" y="2057400"/>
            <a:ext cx="8229600" cy="3962400"/>
          </a:xfrm>
        </p:spPr>
        <p:txBody>
          <a:bodyPr/>
          <a:lstStyle/>
          <a:p>
            <a:pPr indent="-114300">
              <a:lnSpc>
                <a:spcPct val="80000"/>
              </a:lnSpc>
              <a:buNone/>
            </a:pPr>
            <a:r>
              <a:rPr lang="en-US" sz="2000">
                <a:latin typeface="Times New Roman" panose="02020603050405020304" pitchFamily="18" charset="0"/>
                <a:cs typeface="Times New Roman" panose="02020603050405020304" pitchFamily="18" charset="0"/>
              </a:rPr>
              <a:t>“Nanotechnology is the understanding and control of matter at dimensions of roughly 1 to 100 nanometers, where unique phenomena enable novel applications, nanotechnology involves imaging, measuring, modeling, and manipulating matter at this length scale.”</a:t>
            </a:r>
          </a:p>
          <a:p>
            <a:pPr indent="-114300">
              <a:lnSpc>
                <a:spcPct val="80000"/>
              </a:lnSpc>
              <a:buNone/>
            </a:pPr>
            <a:endParaRPr lang="en-US" sz="2000">
              <a:latin typeface="Times New Roman" panose="02020603050405020304" pitchFamily="18" charset="0"/>
              <a:cs typeface="Times New Roman" panose="02020603050405020304" pitchFamily="18" charset="0"/>
            </a:endParaRPr>
          </a:p>
          <a:p>
            <a:pPr indent="-114300">
              <a:lnSpc>
                <a:spcPct val="80000"/>
              </a:lnSpc>
              <a:buNone/>
            </a:pPr>
            <a:endParaRPr lang="en-US" sz="3000">
              <a:latin typeface="Times New Roman" panose="02020603050405020304" pitchFamily="18" charset="0"/>
              <a:cs typeface="Times New Roman" panose="02020603050405020304" pitchFamily="18" charset="0"/>
            </a:endParaRPr>
          </a:p>
        </p:txBody>
      </p:sp>
      <p:sp>
        <p:nvSpPr>
          <p:cNvPr id="40964" name="Text Box 1028"/>
          <p:cNvSpPr txBox="1">
            <a:spLocks noChangeArrowheads="1"/>
          </p:cNvSpPr>
          <p:nvPr/>
        </p:nvSpPr>
        <p:spPr bwMode="auto">
          <a:xfrm>
            <a:off x="10118726" y="641191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r>
              <a:rPr lang="en-US" sz="1400" b="1">
                <a:solidFill>
                  <a:schemeClr val="tx1"/>
                </a:solidFill>
                <a:latin typeface="Arial" panose="020B0604020202020204" pitchFamily="34" charset="0"/>
              </a:rPr>
              <a:t>7</a:t>
            </a:r>
          </a:p>
        </p:txBody>
      </p:sp>
      <p:sp>
        <p:nvSpPr>
          <p:cNvPr id="40965"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288062C1-F112-4B96-AA28-3EC99DD59059}" type="slidenum">
              <a:rPr lang="en-US" smtClean="0">
                <a:solidFill>
                  <a:srgbClr val="FEFFFF"/>
                </a:solidFill>
                <a:latin typeface="Arial" panose="020B0604020202020204" pitchFamily="34" charset="0"/>
              </a:rPr>
              <a:pPr>
                <a:spcBef>
                  <a:spcPct val="0"/>
                </a:spcBef>
                <a:buClrTx/>
                <a:buFontTx/>
                <a:buNone/>
              </a:pPr>
              <a:t>8</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738632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688" y="623888"/>
            <a:ext cx="6589712" cy="1281112"/>
          </a:xfrm>
        </p:spPr>
        <p:txBody>
          <a:bodyPr rtlCol="0">
            <a:normAutofit fontScale="90000"/>
          </a:bodyPr>
          <a:lstStyle/>
          <a:p>
            <a:pPr algn="ctr">
              <a:defRPr/>
            </a:pPr>
            <a:r>
              <a:rPr lang="en-US" sz="4000" dirty="0">
                <a:latin typeface="Times New Roman" panose="02020603050405020304" pitchFamily="18" charset="0"/>
                <a:cs typeface="Times New Roman" panose="02020603050405020304" pitchFamily="18" charset="0"/>
              </a:rPr>
              <a:t>How do properties change at the Nano scale?</a:t>
            </a:r>
            <a:r>
              <a:rPr lang="en-US" dirty="0">
                <a:solidFill>
                  <a:schemeClr val="tx1"/>
                </a:solidFill>
                <a:latin typeface="Times New Roman" panose="02020603050405020304" pitchFamily="18" charset="0"/>
                <a:cs typeface="Times New Roman" panose="02020603050405020304" pitchFamily="18" charset="0"/>
              </a:rPr>
              <a:t/>
            </a:r>
            <a:br>
              <a:rPr lang="en-US" dirty="0">
                <a:solidFill>
                  <a:schemeClr val="tx1"/>
                </a:solidFill>
                <a:latin typeface="Times New Roman" panose="02020603050405020304" pitchFamily="18" charset="0"/>
                <a:cs typeface="Times New Roman" panose="02020603050405020304" pitchFamily="18" charset="0"/>
              </a:rPr>
            </a:br>
            <a:endParaRPr lang="en-GB" dirty="0">
              <a:solidFill>
                <a:schemeClr val="tx1">
                  <a:lumMod val="85000"/>
                  <a:lumOff val="15000"/>
                </a:schemeClr>
              </a:solidFill>
            </a:endParaRPr>
          </a:p>
        </p:txBody>
      </p:sp>
      <p:sp>
        <p:nvSpPr>
          <p:cNvPr id="3" name="Content Placeholder 2"/>
          <p:cNvSpPr>
            <a:spLocks noGrp="1"/>
          </p:cNvSpPr>
          <p:nvPr>
            <p:ph idx="1"/>
          </p:nvPr>
        </p:nvSpPr>
        <p:spPr>
          <a:xfrm>
            <a:off x="3467100" y="2133600"/>
            <a:ext cx="6591300" cy="3778250"/>
          </a:xfrm>
        </p:spPr>
        <p:txBody>
          <a:bodyPr rtlCol="0">
            <a:normAutofit fontScale="92500" lnSpcReduction="10000"/>
          </a:bodyPr>
          <a:lstStyle/>
          <a:p>
            <a:pPr marL="0" indent="0" algn="just">
              <a:buNone/>
              <a:defRPr/>
            </a:pPr>
            <a:r>
              <a:rPr lang="en-GB" sz="2200" dirty="0">
                <a:latin typeface="Times New Roman" panose="02020603050405020304" pitchFamily="18" charset="0"/>
                <a:cs typeface="Times New Roman" panose="02020603050405020304" pitchFamily="18" charset="0"/>
              </a:rPr>
              <a:t>When particle sizes of solid matter in the visible scale are compared to what can be seen in a regular optical microscope, there is little difference in the properties of the particles. But when particles are created with dimensions of about 1–100 nanometres (where the particles can be “seen” only with powerful specialized microscopes), the materials’ properties change significantly from those at larger scales. This is the size scale where so-called quantum effects rule the behaviour and properties of particles. Properties of materials are size-dependent in this scale range. Thus, when particle size is made to be Nano scale, properties such as melting point, fluorescence, electrical conductivity, magnetic permeability, and chemical reactivity change as a function of the size of the particle.</a:t>
            </a:r>
          </a:p>
          <a:p>
            <a:pPr marL="0" indent="0">
              <a:buNone/>
              <a:defRPr/>
            </a:pPr>
            <a:endParaRPr lang="en-GB" dirty="0">
              <a:solidFill>
                <a:schemeClr val="tx1">
                  <a:lumMod val="75000"/>
                  <a:lumOff val="25000"/>
                </a:schemeClr>
              </a:solidFill>
            </a:endParaRPr>
          </a:p>
        </p:txBody>
      </p:sp>
      <p:sp>
        <p:nvSpPr>
          <p:cNvPr id="4301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85D0C0DB-9923-4866-8B96-AFCD5F3BAC47}" type="slidenum">
              <a:rPr lang="en-US" smtClean="0">
                <a:solidFill>
                  <a:srgbClr val="FEFFFF"/>
                </a:solidFill>
                <a:latin typeface="Arial" panose="020B0604020202020204" pitchFamily="34" charset="0"/>
              </a:rPr>
              <a:pPr>
                <a:spcBef>
                  <a:spcPct val="0"/>
                </a:spcBef>
                <a:buClrTx/>
                <a:buFontTx/>
                <a:buNone/>
              </a:pPr>
              <a:t>9</a:t>
            </a:fld>
            <a:endParaRPr lang="en-US" smtClean="0">
              <a:solidFill>
                <a:srgbClr val="FEFFFF"/>
              </a:solidFill>
              <a:latin typeface="Arial" panose="020B0604020202020204" pitchFamily="34" charset="0"/>
            </a:endParaRPr>
          </a:p>
        </p:txBody>
      </p:sp>
    </p:spTree>
    <p:extLst>
      <p:ext uri="{BB962C8B-B14F-4D97-AF65-F5344CB8AC3E}">
        <p14:creationId xmlns:p14="http://schemas.microsoft.com/office/powerpoint/2010/main" val="1560672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1446</Words>
  <Application>Microsoft Office PowerPoint</Application>
  <PresentationFormat>Widescreen</PresentationFormat>
  <Paragraphs>108</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 3</vt:lpstr>
      <vt:lpstr>Office Theme</vt:lpstr>
      <vt:lpstr>Introduction to Nanotechnology</vt:lpstr>
      <vt:lpstr>PowerPoint Presentation</vt:lpstr>
      <vt:lpstr>Why Nano Technology </vt:lpstr>
      <vt:lpstr>Scope of Applications </vt:lpstr>
      <vt:lpstr>Scope of Applications </vt:lpstr>
      <vt:lpstr>Scope of Applications </vt:lpstr>
      <vt:lpstr>Scope of Applications </vt:lpstr>
      <vt:lpstr>Definition</vt:lpstr>
      <vt:lpstr>How do properties change at the Nano scale? </vt:lpstr>
      <vt:lpstr>How do properties change at the Nano scale?</vt:lpstr>
      <vt:lpstr>How do properties change at the Nano scale?</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Nanotechnology</dc:title>
  <dc:creator>Raouf</dc:creator>
  <cp:lastModifiedBy>Raouf</cp:lastModifiedBy>
  <cp:revision>2</cp:revision>
  <dcterms:created xsi:type="dcterms:W3CDTF">2018-12-08T15:35:17Z</dcterms:created>
  <dcterms:modified xsi:type="dcterms:W3CDTF">2018-12-08T15:39:07Z</dcterms:modified>
</cp:coreProperties>
</file>