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948" y="-33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18" Type="http://schemas.openxmlformats.org/officeDocument/2006/relationships/image" Target="../media/image55.png"/><Relationship Id="rId3" Type="http://schemas.openxmlformats.org/officeDocument/2006/relationships/image" Target="../media/image40.png"/><Relationship Id="rId21" Type="http://schemas.openxmlformats.org/officeDocument/2006/relationships/image" Target="../media/image58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17" Type="http://schemas.openxmlformats.org/officeDocument/2006/relationships/image" Target="../media/image54.png"/><Relationship Id="rId2" Type="http://schemas.openxmlformats.org/officeDocument/2006/relationships/image" Target="../media/image39.png"/><Relationship Id="rId16" Type="http://schemas.openxmlformats.org/officeDocument/2006/relationships/image" Target="../media/image53.png"/><Relationship Id="rId20" Type="http://schemas.openxmlformats.org/officeDocument/2006/relationships/image" Target="../media/image5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5" Type="http://schemas.openxmlformats.org/officeDocument/2006/relationships/image" Target="../media/image52.png"/><Relationship Id="rId10" Type="http://schemas.openxmlformats.org/officeDocument/2006/relationships/image" Target="../media/image47.png"/><Relationship Id="rId19" Type="http://schemas.openxmlformats.org/officeDocument/2006/relationships/image" Target="../media/image56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Relationship Id="rId14" Type="http://schemas.openxmlformats.org/officeDocument/2006/relationships/image" Target="../media/image5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18" Type="http://schemas.openxmlformats.org/officeDocument/2006/relationships/image" Target="../media/image75.png"/><Relationship Id="rId3" Type="http://schemas.openxmlformats.org/officeDocument/2006/relationships/image" Target="../media/image60.png"/><Relationship Id="rId21" Type="http://schemas.openxmlformats.org/officeDocument/2006/relationships/image" Target="../media/image78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17" Type="http://schemas.openxmlformats.org/officeDocument/2006/relationships/image" Target="../media/image74.png"/><Relationship Id="rId25" Type="http://schemas.openxmlformats.org/officeDocument/2006/relationships/image" Target="../media/image82.png"/><Relationship Id="rId2" Type="http://schemas.openxmlformats.org/officeDocument/2006/relationships/image" Target="../media/image59.png"/><Relationship Id="rId16" Type="http://schemas.openxmlformats.org/officeDocument/2006/relationships/image" Target="../media/image73.png"/><Relationship Id="rId20" Type="http://schemas.openxmlformats.org/officeDocument/2006/relationships/image" Target="../media/image7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24" Type="http://schemas.openxmlformats.org/officeDocument/2006/relationships/image" Target="../media/image81.png"/><Relationship Id="rId5" Type="http://schemas.openxmlformats.org/officeDocument/2006/relationships/image" Target="../media/image62.png"/><Relationship Id="rId15" Type="http://schemas.openxmlformats.org/officeDocument/2006/relationships/image" Target="../media/image72.png"/><Relationship Id="rId23" Type="http://schemas.openxmlformats.org/officeDocument/2006/relationships/image" Target="../media/image80.png"/><Relationship Id="rId10" Type="http://schemas.openxmlformats.org/officeDocument/2006/relationships/image" Target="../media/image67.png"/><Relationship Id="rId19" Type="http://schemas.openxmlformats.org/officeDocument/2006/relationships/image" Target="../media/image76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Relationship Id="rId14" Type="http://schemas.openxmlformats.org/officeDocument/2006/relationships/image" Target="../media/image71.png"/><Relationship Id="rId22" Type="http://schemas.openxmlformats.org/officeDocument/2006/relationships/image" Target="../media/image7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3" Type="http://schemas.openxmlformats.org/officeDocument/2006/relationships/image" Target="../media/image85.png"/><Relationship Id="rId7" Type="http://schemas.openxmlformats.org/officeDocument/2006/relationships/image" Target="../media/image89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8.png"/><Relationship Id="rId5" Type="http://schemas.openxmlformats.org/officeDocument/2006/relationships/image" Target="../media/image87.png"/><Relationship Id="rId4" Type="http://schemas.openxmlformats.org/officeDocument/2006/relationships/image" Target="../media/image8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5.png"/><Relationship Id="rId5" Type="http://schemas.openxmlformats.org/officeDocument/2006/relationships/image" Target="../media/image94.png"/><Relationship Id="rId4" Type="http://schemas.openxmlformats.org/officeDocument/2006/relationships/image" Target="../media/image9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7.png"/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9.png"/><Relationship Id="rId4" Type="http://schemas.openxmlformats.org/officeDocument/2006/relationships/image" Target="../media/image9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3.png"/><Relationship Id="rId4" Type="http://schemas.openxmlformats.org/officeDocument/2006/relationships/image" Target="../media/image10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6.png"/><Relationship Id="rId2" Type="http://schemas.openxmlformats.org/officeDocument/2006/relationships/image" Target="../media/image10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6.png"/><Relationship Id="rId3" Type="http://schemas.openxmlformats.org/officeDocument/2006/relationships/image" Target="../media/image111.png"/><Relationship Id="rId7" Type="http://schemas.openxmlformats.org/officeDocument/2006/relationships/image" Target="../media/image115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4.png"/><Relationship Id="rId5" Type="http://schemas.openxmlformats.org/officeDocument/2006/relationships/image" Target="../media/image113.png"/><Relationship Id="rId4" Type="http://schemas.openxmlformats.org/officeDocument/2006/relationships/image" Target="../media/image11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png"/><Relationship Id="rId7" Type="http://schemas.openxmlformats.org/officeDocument/2006/relationships/image" Target="../media/image122.png"/><Relationship Id="rId2" Type="http://schemas.openxmlformats.org/officeDocument/2006/relationships/image" Target="../media/image1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1.png"/><Relationship Id="rId5" Type="http://schemas.openxmlformats.org/officeDocument/2006/relationships/image" Target="../media/image120.png"/><Relationship Id="rId4" Type="http://schemas.openxmlformats.org/officeDocument/2006/relationships/image" Target="../media/image11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4.png"/><Relationship Id="rId2" Type="http://schemas.openxmlformats.org/officeDocument/2006/relationships/image" Target="../media/image12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5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png"/><Relationship Id="rId2" Type="http://schemas.openxmlformats.org/officeDocument/2006/relationships/image" Target="../media/image126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9.png"/><Relationship Id="rId2" Type="http://schemas.openxmlformats.org/officeDocument/2006/relationships/image" Target="../media/image128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4.png"/><Relationship Id="rId5" Type="http://schemas.openxmlformats.org/officeDocument/2006/relationships/image" Target="../media/image133.png"/><Relationship Id="rId4" Type="http://schemas.openxmlformats.org/officeDocument/2006/relationships/image" Target="../media/image13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73901" y="486410"/>
            <a:ext cx="7983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3686556" y="922121"/>
            <a:ext cx="63876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 1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3128518" y="1312266"/>
            <a:ext cx="177163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PROPERTIES OF FLUID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50899" y="2070269"/>
            <a:ext cx="108536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 </a:t>
            </a: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808099" y="2436284"/>
            <a:ext cx="508440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Fluids, both liquids and gases, are characterized by their continuous deformation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350899" y="2677075"/>
            <a:ext cx="565122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 shear force, however small, is applied. Liquids and gases may be distinguished by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350899" y="2917868"/>
            <a:ext cx="578203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relative incompressibilities and the fact that liquid may have a free surface while a gas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350899" y="3158660"/>
            <a:ext cx="570399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expands to fill its confining container. Because the liquid is the medium of transmission of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350899" y="3399833"/>
            <a:ext cx="575907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in hydraulic system, knowledge of its characteristics is essential. The purpose of this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350899" y="3643672"/>
            <a:ext cx="584615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is to define certain fundamental properties of fluids which will be useful to apply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350899" y="3884465"/>
            <a:ext cx="551580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 principles of fluid mechanics to the solution of practical problems on fluid power.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350899" y="4250224"/>
            <a:ext cx="276325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 Solids and Fluids (Liquids and Gases)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350899" y="4619286"/>
            <a:ext cx="297677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1.2.1 Distinction between a Solid and a Fluid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808099" y="4988095"/>
            <a:ext cx="516885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molecules of a solid are usually closer to each other than those of a fluid.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350899" y="5228886"/>
            <a:ext cx="573567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attractive forces between the molecules of a solid are so large that a solid tends to retain its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350899" y="5469933"/>
            <a:ext cx="582608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shape. This is not the case with a fluid where the attractive forces between the molecules are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350899" y="5710724"/>
            <a:ext cx="584525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smaller. An ideal elastic solid deforms under load, and once the load is removed, it returns to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350899" y="5951516"/>
            <a:ext cx="109004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its original state.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350899" y="6320706"/>
            <a:ext cx="299152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1.2.2 Distinction between a Gas and a Liquid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1808099" y="6686465"/>
            <a:ext cx="539186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fluid may be either a gas or a liquid. The molecules of a gas are much farther a part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1350899" y="6927257"/>
            <a:ext cx="568360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 those of a liquid. Hence, a gas is very compressible, and when all external pressure is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1350899" y="7171098"/>
            <a:ext cx="550311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removed, it tends to expand indefinitely. A liquid is relatively incompressible, and if all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1350899" y="7412144"/>
            <a:ext cx="573746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pressure, except its own vapor pressure, is removed, the cohesion between molecules holds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1350899" y="7652935"/>
            <a:ext cx="583236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them together, so that the liquid does not expand indefinitely. Therefore, a liquid may have a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1350899" y="7893728"/>
            <a:ext cx="549541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 surface, that is, a surface from which all pressure is removed, except its own vapor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1350899" y="8134520"/>
            <a:ext cx="56297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596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2308225" y="4399830"/>
            <a:ext cx="380065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1.3 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between absolute and gauge pressure.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50899" y="4765590"/>
            <a:ext cx="82682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1.5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50899" y="5134398"/>
            <a:ext cx="562365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fluid power automobile lift system of Fig. 1.4, the hydraulic piston has a 250-mm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350899" y="5375445"/>
            <a:ext cx="524233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diameter. How much of oil pressure (kPa) is required to lift a 13300 N automobile?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710940" y="8762738"/>
            <a:ext cx="64601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1.4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3896995" y="2933065"/>
            <a:ext cx="76200" cy="1162685"/>
          </a:xfrm>
          <a:custGeom>
            <a:avLst/>
            <a:gdLst/>
            <a:ahLst/>
            <a:cxnLst/>
            <a:rect l="l" t="t" r="r" b="b"/>
            <a:pathLst>
              <a:path w="76200" h="1162685">
                <a:moveTo>
                  <a:pt x="44450" y="63500"/>
                </a:moveTo>
                <a:lnTo>
                  <a:pt x="44450" y="1099185"/>
                </a:lnTo>
                <a:lnTo>
                  <a:pt x="31750" y="1099185"/>
                </a:lnTo>
                <a:lnTo>
                  <a:pt x="31750" y="63500"/>
                </a:lnTo>
                <a:close/>
                <a:moveTo>
                  <a:pt x="0" y="76200"/>
                </a:moveTo>
                <a:lnTo>
                  <a:pt x="38100" y="0"/>
                </a:lnTo>
                <a:lnTo>
                  <a:pt x="76200" y="76200"/>
                </a:lnTo>
                <a:close/>
                <a:moveTo>
                  <a:pt x="76200" y="1086485"/>
                </a:moveTo>
                <a:lnTo>
                  <a:pt x="38100" y="1162685"/>
                </a:lnTo>
                <a:lnTo>
                  <a:pt x="0" y="10864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1834515" y="1256665"/>
            <a:ext cx="76200" cy="2848610"/>
          </a:xfrm>
          <a:custGeom>
            <a:avLst/>
            <a:gdLst/>
            <a:ahLst/>
            <a:cxnLst/>
            <a:rect l="l" t="t" r="r" b="b"/>
            <a:pathLst>
              <a:path w="76200" h="2848610">
                <a:moveTo>
                  <a:pt x="44450" y="63500"/>
                </a:moveTo>
                <a:lnTo>
                  <a:pt x="44450" y="2785110"/>
                </a:lnTo>
                <a:lnTo>
                  <a:pt x="31750" y="2785110"/>
                </a:lnTo>
                <a:lnTo>
                  <a:pt x="31750" y="63500"/>
                </a:lnTo>
                <a:close/>
                <a:moveTo>
                  <a:pt x="0" y="76200"/>
                </a:moveTo>
                <a:lnTo>
                  <a:pt x="38100" y="0"/>
                </a:lnTo>
                <a:lnTo>
                  <a:pt x="76200" y="76200"/>
                </a:lnTo>
                <a:close/>
                <a:moveTo>
                  <a:pt x="76200" y="2772410"/>
                </a:moveTo>
                <a:lnTo>
                  <a:pt x="38100" y="2848610"/>
                </a:lnTo>
                <a:lnTo>
                  <a:pt x="0" y="27724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0" name="object 160"/>
          <p:cNvSpPr/>
          <p:nvPr/>
        </p:nvSpPr>
        <p:spPr>
          <a:xfrm>
            <a:off x="2822956" y="2447290"/>
            <a:ext cx="84963" cy="1648460"/>
          </a:xfrm>
          <a:custGeom>
            <a:avLst/>
            <a:gdLst/>
            <a:ahLst/>
            <a:cxnLst/>
            <a:rect l="l" t="t" r="r" b="b"/>
            <a:pathLst>
              <a:path w="84963" h="1648460">
                <a:moveTo>
                  <a:pt x="44450" y="63500"/>
                </a:moveTo>
                <a:lnTo>
                  <a:pt x="53213" y="1584960"/>
                </a:lnTo>
                <a:lnTo>
                  <a:pt x="40513" y="1584960"/>
                </a:lnTo>
                <a:lnTo>
                  <a:pt x="31750" y="63500"/>
                </a:lnTo>
                <a:close/>
                <a:moveTo>
                  <a:pt x="0" y="76453"/>
                </a:moveTo>
                <a:lnTo>
                  <a:pt x="37719" y="0"/>
                </a:lnTo>
                <a:lnTo>
                  <a:pt x="76200" y="75946"/>
                </a:lnTo>
                <a:close/>
                <a:moveTo>
                  <a:pt x="84963" y="1572006"/>
                </a:moveTo>
                <a:lnTo>
                  <a:pt x="47244" y="1648460"/>
                </a:lnTo>
                <a:lnTo>
                  <a:pt x="8763" y="15725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1" name="object 161"/>
          <p:cNvSpPr/>
          <p:nvPr/>
        </p:nvSpPr>
        <p:spPr>
          <a:xfrm>
            <a:off x="1359535" y="2685415"/>
            <a:ext cx="1059815" cy="597535"/>
          </a:xfrm>
          <a:custGeom>
            <a:avLst/>
            <a:gdLst/>
            <a:ahLst/>
            <a:cxnLst/>
            <a:rect l="l" t="t" r="r" b="b"/>
            <a:pathLst>
              <a:path w="1059815" h="597535">
                <a:moveTo>
                  <a:pt x="0" y="597535"/>
                </a:moveTo>
                <a:lnTo>
                  <a:pt x="0" y="0"/>
                </a:lnTo>
                <a:lnTo>
                  <a:pt x="1059815" y="0"/>
                </a:lnTo>
                <a:lnTo>
                  <a:pt x="1059815" y="597535"/>
                </a:lnTo>
                <a:lnTo>
                  <a:pt x="0" y="5975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2" name="object 162"/>
          <p:cNvSpPr/>
          <p:nvPr/>
        </p:nvSpPr>
        <p:spPr>
          <a:xfrm>
            <a:off x="1354772" y="2680652"/>
            <a:ext cx="1069340" cy="607060"/>
          </a:xfrm>
          <a:custGeom>
            <a:avLst/>
            <a:gdLst/>
            <a:ahLst/>
            <a:cxnLst/>
            <a:rect l="l" t="t" r="r" b="b"/>
            <a:pathLst>
              <a:path w="1069340" h="607060">
                <a:moveTo>
                  <a:pt x="4763" y="602298"/>
                </a:moveTo>
                <a:lnTo>
                  <a:pt x="4763" y="4763"/>
                </a:lnTo>
                <a:lnTo>
                  <a:pt x="1064578" y="4763"/>
                </a:lnTo>
                <a:lnTo>
                  <a:pt x="1064578" y="602298"/>
                </a:lnTo>
                <a:lnTo>
                  <a:pt x="4763" y="60229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457579" y="2744131"/>
            <a:ext cx="843821" cy="3693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2bar absolute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" name="object 163"/>
          <p:cNvSpPr/>
          <p:nvPr/>
        </p:nvSpPr>
        <p:spPr>
          <a:xfrm>
            <a:off x="3508375" y="3228975"/>
            <a:ext cx="1172210" cy="597535"/>
          </a:xfrm>
          <a:custGeom>
            <a:avLst/>
            <a:gdLst/>
            <a:ahLst/>
            <a:cxnLst/>
            <a:rect l="l" t="t" r="r" b="b"/>
            <a:pathLst>
              <a:path w="1172210" h="597535">
                <a:moveTo>
                  <a:pt x="0" y="597535"/>
                </a:moveTo>
                <a:lnTo>
                  <a:pt x="0" y="0"/>
                </a:lnTo>
                <a:lnTo>
                  <a:pt x="1172210" y="0"/>
                </a:lnTo>
                <a:lnTo>
                  <a:pt x="1172210" y="597535"/>
                </a:lnTo>
                <a:lnTo>
                  <a:pt x="0" y="5975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3503612" y="3224212"/>
            <a:ext cx="1181735" cy="607060"/>
          </a:xfrm>
          <a:custGeom>
            <a:avLst/>
            <a:gdLst/>
            <a:ahLst/>
            <a:cxnLst/>
            <a:rect l="l" t="t" r="r" b="b"/>
            <a:pathLst>
              <a:path w="1181735" h="607060">
                <a:moveTo>
                  <a:pt x="4763" y="602298"/>
                </a:moveTo>
                <a:lnTo>
                  <a:pt x="4763" y="4763"/>
                </a:lnTo>
                <a:lnTo>
                  <a:pt x="1176973" y="4763"/>
                </a:lnTo>
                <a:lnTo>
                  <a:pt x="1176973" y="602298"/>
                </a:lnTo>
                <a:lnTo>
                  <a:pt x="4763" y="60229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3607308" y="3286675"/>
            <a:ext cx="100155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0.7 bar absolute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3607308" y="3472985"/>
            <a:ext cx="52322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2419350" y="3152775"/>
            <a:ext cx="1172209" cy="597535"/>
          </a:xfrm>
          <a:custGeom>
            <a:avLst/>
            <a:gdLst/>
            <a:ahLst/>
            <a:cxnLst/>
            <a:rect l="l" t="t" r="r" b="b"/>
            <a:pathLst>
              <a:path w="1172209" h="597535">
                <a:moveTo>
                  <a:pt x="0" y="597535"/>
                </a:moveTo>
                <a:lnTo>
                  <a:pt x="0" y="0"/>
                </a:lnTo>
                <a:lnTo>
                  <a:pt x="1172209" y="0"/>
                </a:lnTo>
                <a:lnTo>
                  <a:pt x="1172209" y="597535"/>
                </a:lnTo>
                <a:lnTo>
                  <a:pt x="0" y="5975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6" name="object 166"/>
          <p:cNvSpPr/>
          <p:nvPr/>
        </p:nvSpPr>
        <p:spPr>
          <a:xfrm>
            <a:off x="2414587" y="3148012"/>
            <a:ext cx="1181734" cy="607060"/>
          </a:xfrm>
          <a:custGeom>
            <a:avLst/>
            <a:gdLst/>
            <a:ahLst/>
            <a:cxnLst/>
            <a:rect l="l" t="t" r="r" b="b"/>
            <a:pathLst>
              <a:path w="1181734" h="607060">
                <a:moveTo>
                  <a:pt x="4763" y="602298"/>
                </a:moveTo>
                <a:lnTo>
                  <a:pt x="4763" y="4763"/>
                </a:lnTo>
                <a:lnTo>
                  <a:pt x="1176972" y="4763"/>
                </a:lnTo>
                <a:lnTo>
                  <a:pt x="1176972" y="602298"/>
                </a:lnTo>
                <a:lnTo>
                  <a:pt x="4763" y="60229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2515489" y="3210475"/>
            <a:ext cx="88357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bar absolute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2515489" y="3396785"/>
            <a:ext cx="52322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7" name="object 167"/>
          <p:cNvSpPr/>
          <p:nvPr/>
        </p:nvSpPr>
        <p:spPr>
          <a:xfrm>
            <a:off x="5517896" y="2456815"/>
            <a:ext cx="83058" cy="485775"/>
          </a:xfrm>
          <a:custGeom>
            <a:avLst/>
            <a:gdLst/>
            <a:ahLst/>
            <a:cxnLst/>
            <a:rect l="l" t="t" r="r" b="b"/>
            <a:pathLst>
              <a:path w="83058" h="485775">
                <a:moveTo>
                  <a:pt x="44069" y="63373"/>
                </a:moveTo>
                <a:lnTo>
                  <a:pt x="51689" y="422148"/>
                </a:lnTo>
                <a:lnTo>
                  <a:pt x="38989" y="422402"/>
                </a:lnTo>
                <a:lnTo>
                  <a:pt x="31369" y="63627"/>
                </a:lnTo>
                <a:close/>
                <a:moveTo>
                  <a:pt x="0" y="76962"/>
                </a:moveTo>
                <a:lnTo>
                  <a:pt x="36449" y="0"/>
                </a:lnTo>
                <a:lnTo>
                  <a:pt x="76073" y="75438"/>
                </a:lnTo>
                <a:close/>
                <a:moveTo>
                  <a:pt x="83058" y="408813"/>
                </a:moveTo>
                <a:lnTo>
                  <a:pt x="46609" y="485775"/>
                </a:lnTo>
                <a:lnTo>
                  <a:pt x="6985" y="41033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8" name="object 168"/>
          <p:cNvSpPr/>
          <p:nvPr/>
        </p:nvSpPr>
        <p:spPr>
          <a:xfrm>
            <a:off x="5859145" y="2609214"/>
            <a:ext cx="563880" cy="497205"/>
          </a:xfrm>
          <a:custGeom>
            <a:avLst/>
            <a:gdLst/>
            <a:ahLst/>
            <a:cxnLst/>
            <a:rect l="l" t="t" r="r" b="b"/>
            <a:pathLst>
              <a:path w="563880" h="497205">
                <a:moveTo>
                  <a:pt x="0" y="497205"/>
                </a:moveTo>
                <a:lnTo>
                  <a:pt x="0" y="0"/>
                </a:lnTo>
                <a:lnTo>
                  <a:pt x="563880" y="0"/>
                </a:lnTo>
                <a:lnTo>
                  <a:pt x="563880" y="497205"/>
                </a:lnTo>
                <a:lnTo>
                  <a:pt x="0" y="49720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9" name="object 169"/>
          <p:cNvSpPr/>
          <p:nvPr/>
        </p:nvSpPr>
        <p:spPr>
          <a:xfrm>
            <a:off x="5854382" y="2604452"/>
            <a:ext cx="573405" cy="506730"/>
          </a:xfrm>
          <a:custGeom>
            <a:avLst/>
            <a:gdLst/>
            <a:ahLst/>
            <a:cxnLst/>
            <a:rect l="l" t="t" r="r" b="b"/>
            <a:pathLst>
              <a:path w="573405" h="506730">
                <a:moveTo>
                  <a:pt x="4763" y="501967"/>
                </a:moveTo>
                <a:lnTo>
                  <a:pt x="4763" y="4762"/>
                </a:lnTo>
                <a:lnTo>
                  <a:pt x="568643" y="4762"/>
                </a:lnTo>
                <a:lnTo>
                  <a:pt x="568643" y="501967"/>
                </a:lnTo>
                <a:lnTo>
                  <a:pt x="4763" y="501967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9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5665" y="2660650"/>
            <a:ext cx="170815" cy="238125"/>
          </a:xfrm>
          <a:prstGeom prst="rect">
            <a:avLst/>
          </a:prstGeom>
        </p:spPr>
      </p:pic>
      <p:sp>
        <p:nvSpPr>
          <p:cNvPr id="170" name="object 170"/>
          <p:cNvSpPr/>
          <p:nvPr/>
        </p:nvSpPr>
        <p:spPr>
          <a:xfrm>
            <a:off x="3503612" y="2928302"/>
            <a:ext cx="2924175" cy="9525"/>
          </a:xfrm>
          <a:custGeom>
            <a:avLst/>
            <a:gdLst/>
            <a:ahLst/>
            <a:cxnLst/>
            <a:rect l="l" t="t" r="r" b="b"/>
            <a:pathLst>
              <a:path w="2924175" h="9525">
                <a:moveTo>
                  <a:pt x="4763" y="4763"/>
                </a:moveTo>
                <a:lnTo>
                  <a:pt x="2919413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1" name="object 171"/>
          <p:cNvSpPr/>
          <p:nvPr/>
        </p:nvSpPr>
        <p:spPr>
          <a:xfrm>
            <a:off x="6031230" y="923925"/>
            <a:ext cx="391795" cy="346710"/>
          </a:xfrm>
          <a:custGeom>
            <a:avLst/>
            <a:gdLst/>
            <a:ahLst/>
            <a:cxnLst/>
            <a:rect l="l" t="t" r="r" b="b"/>
            <a:pathLst>
              <a:path w="391795" h="346710">
                <a:moveTo>
                  <a:pt x="0" y="346710"/>
                </a:moveTo>
                <a:lnTo>
                  <a:pt x="0" y="0"/>
                </a:lnTo>
                <a:lnTo>
                  <a:pt x="391795" y="0"/>
                </a:lnTo>
                <a:lnTo>
                  <a:pt x="391795" y="346710"/>
                </a:lnTo>
                <a:lnTo>
                  <a:pt x="0" y="3467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2" name="object 172"/>
          <p:cNvSpPr/>
          <p:nvPr/>
        </p:nvSpPr>
        <p:spPr>
          <a:xfrm>
            <a:off x="6026467" y="919162"/>
            <a:ext cx="401320" cy="356235"/>
          </a:xfrm>
          <a:custGeom>
            <a:avLst/>
            <a:gdLst/>
            <a:ahLst/>
            <a:cxnLst/>
            <a:rect l="l" t="t" r="r" b="b"/>
            <a:pathLst>
              <a:path w="401320" h="356235">
                <a:moveTo>
                  <a:pt x="4763" y="351473"/>
                </a:moveTo>
                <a:lnTo>
                  <a:pt x="4763" y="4763"/>
                </a:lnTo>
                <a:lnTo>
                  <a:pt x="396558" y="4763"/>
                </a:lnTo>
                <a:lnTo>
                  <a:pt x="396558" y="351473"/>
                </a:lnTo>
                <a:lnTo>
                  <a:pt x="4763" y="35147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80" y="975360"/>
            <a:ext cx="170815" cy="237490"/>
          </a:xfrm>
          <a:prstGeom prst="rect">
            <a:avLst/>
          </a:prstGeom>
        </p:spPr>
      </p:pic>
      <p:sp>
        <p:nvSpPr>
          <p:cNvPr id="173" name="object 173"/>
          <p:cNvSpPr/>
          <p:nvPr/>
        </p:nvSpPr>
        <p:spPr>
          <a:xfrm>
            <a:off x="1731327" y="1247457"/>
            <a:ext cx="4696460" cy="13971"/>
          </a:xfrm>
          <a:custGeom>
            <a:avLst/>
            <a:gdLst/>
            <a:ahLst/>
            <a:cxnLst/>
            <a:rect l="l" t="t" r="r" b="b"/>
            <a:pathLst>
              <a:path w="4696460" h="13971">
                <a:moveTo>
                  <a:pt x="4763" y="4763"/>
                </a:moveTo>
                <a:lnTo>
                  <a:pt x="4691698" y="920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" name="object 174"/>
          <p:cNvSpPr/>
          <p:nvPr/>
        </p:nvSpPr>
        <p:spPr>
          <a:xfrm>
            <a:off x="3791584" y="2543175"/>
            <a:ext cx="1684020" cy="318135"/>
          </a:xfrm>
          <a:custGeom>
            <a:avLst/>
            <a:gdLst/>
            <a:ahLst/>
            <a:cxnLst/>
            <a:rect l="l" t="t" r="r" b="b"/>
            <a:pathLst>
              <a:path w="1684020" h="318135">
                <a:moveTo>
                  <a:pt x="0" y="318135"/>
                </a:moveTo>
                <a:lnTo>
                  <a:pt x="0" y="0"/>
                </a:lnTo>
                <a:lnTo>
                  <a:pt x="1684021" y="0"/>
                </a:lnTo>
                <a:lnTo>
                  <a:pt x="1684021" y="318135"/>
                </a:lnTo>
                <a:lnTo>
                  <a:pt x="0" y="3181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5" name="object 175"/>
          <p:cNvSpPr/>
          <p:nvPr/>
        </p:nvSpPr>
        <p:spPr>
          <a:xfrm>
            <a:off x="3786822" y="2538412"/>
            <a:ext cx="1693545" cy="327660"/>
          </a:xfrm>
          <a:custGeom>
            <a:avLst/>
            <a:gdLst/>
            <a:ahLst/>
            <a:cxnLst/>
            <a:rect l="l" t="t" r="r" b="b"/>
            <a:pathLst>
              <a:path w="1693545" h="327660">
                <a:moveTo>
                  <a:pt x="4762" y="322898"/>
                </a:moveTo>
                <a:lnTo>
                  <a:pt x="4762" y="4763"/>
                </a:lnTo>
                <a:lnTo>
                  <a:pt x="1688783" y="4763"/>
                </a:lnTo>
                <a:lnTo>
                  <a:pt x="1688783" y="322898"/>
                </a:lnTo>
                <a:lnTo>
                  <a:pt x="4762" y="32289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3985259" y="2608056"/>
            <a:ext cx="149656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0.3 bar gaugepressure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6" name="object 176"/>
          <p:cNvSpPr/>
          <p:nvPr/>
        </p:nvSpPr>
        <p:spPr>
          <a:xfrm>
            <a:off x="1986279" y="1965960"/>
            <a:ext cx="2118995" cy="318134"/>
          </a:xfrm>
          <a:custGeom>
            <a:avLst/>
            <a:gdLst/>
            <a:ahLst/>
            <a:cxnLst/>
            <a:rect l="l" t="t" r="r" b="b"/>
            <a:pathLst>
              <a:path w="2118995" h="318134">
                <a:moveTo>
                  <a:pt x="0" y="318134"/>
                </a:moveTo>
                <a:lnTo>
                  <a:pt x="0" y="0"/>
                </a:lnTo>
                <a:lnTo>
                  <a:pt x="2118996" y="0"/>
                </a:lnTo>
                <a:lnTo>
                  <a:pt x="2118996" y="318134"/>
                </a:lnTo>
                <a:lnTo>
                  <a:pt x="0" y="3181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7" name="object 177"/>
          <p:cNvSpPr/>
          <p:nvPr/>
        </p:nvSpPr>
        <p:spPr>
          <a:xfrm>
            <a:off x="1981517" y="1961197"/>
            <a:ext cx="2128520" cy="327659"/>
          </a:xfrm>
          <a:custGeom>
            <a:avLst/>
            <a:gdLst/>
            <a:ahLst/>
            <a:cxnLst/>
            <a:rect l="l" t="t" r="r" b="b"/>
            <a:pathLst>
              <a:path w="2128520" h="327659">
                <a:moveTo>
                  <a:pt x="4762" y="322897"/>
                </a:moveTo>
                <a:lnTo>
                  <a:pt x="4762" y="4763"/>
                </a:lnTo>
                <a:lnTo>
                  <a:pt x="2123758" y="4763"/>
                </a:lnTo>
                <a:lnTo>
                  <a:pt x="2123758" y="322897"/>
                </a:lnTo>
                <a:lnTo>
                  <a:pt x="4762" y="322897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2082673" y="2024549"/>
            <a:ext cx="137377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Atmospheric pressure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8" name="object 178"/>
          <p:cNvSpPr/>
          <p:nvPr/>
        </p:nvSpPr>
        <p:spPr>
          <a:xfrm>
            <a:off x="1729740" y="2440940"/>
            <a:ext cx="4699635" cy="22225"/>
          </a:xfrm>
          <a:custGeom>
            <a:avLst/>
            <a:gdLst/>
            <a:ahLst/>
            <a:cxnLst/>
            <a:rect l="l" t="t" r="r" b="b"/>
            <a:pathLst>
              <a:path w="4699635" h="22225">
                <a:moveTo>
                  <a:pt x="6350" y="6350"/>
                </a:moveTo>
                <a:lnTo>
                  <a:pt x="4693285" y="1587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9" name="object 179"/>
          <p:cNvSpPr/>
          <p:nvPr/>
        </p:nvSpPr>
        <p:spPr>
          <a:xfrm>
            <a:off x="1729740" y="4089400"/>
            <a:ext cx="4836160" cy="22225"/>
          </a:xfrm>
          <a:custGeom>
            <a:avLst/>
            <a:gdLst/>
            <a:ahLst/>
            <a:cxnLst/>
            <a:rect l="l" t="t" r="r" b="b"/>
            <a:pathLst>
              <a:path w="4836160" h="22225">
                <a:moveTo>
                  <a:pt x="6350" y="6350"/>
                </a:moveTo>
                <a:lnTo>
                  <a:pt x="4829810" y="1587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0" name="object 180"/>
          <p:cNvSpPr/>
          <p:nvPr/>
        </p:nvSpPr>
        <p:spPr>
          <a:xfrm>
            <a:off x="4342130" y="3476625"/>
            <a:ext cx="2217420" cy="476250"/>
          </a:xfrm>
          <a:custGeom>
            <a:avLst/>
            <a:gdLst/>
            <a:ahLst/>
            <a:cxnLst/>
            <a:rect l="l" t="t" r="r" b="b"/>
            <a:pathLst>
              <a:path w="2217420" h="476250">
                <a:moveTo>
                  <a:pt x="0" y="476250"/>
                </a:moveTo>
                <a:lnTo>
                  <a:pt x="0" y="0"/>
                </a:lnTo>
                <a:lnTo>
                  <a:pt x="2217420" y="0"/>
                </a:lnTo>
                <a:lnTo>
                  <a:pt x="2217420" y="476250"/>
                </a:lnTo>
                <a:lnTo>
                  <a:pt x="0" y="4762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1" name="object 181"/>
          <p:cNvSpPr/>
          <p:nvPr/>
        </p:nvSpPr>
        <p:spPr>
          <a:xfrm>
            <a:off x="4337367" y="3471862"/>
            <a:ext cx="2226945" cy="485775"/>
          </a:xfrm>
          <a:custGeom>
            <a:avLst/>
            <a:gdLst/>
            <a:ahLst/>
            <a:cxnLst/>
            <a:rect l="l" t="t" r="r" b="b"/>
            <a:pathLst>
              <a:path w="2226945" h="485775">
                <a:moveTo>
                  <a:pt x="4763" y="481013"/>
                </a:moveTo>
                <a:lnTo>
                  <a:pt x="4763" y="4763"/>
                </a:lnTo>
                <a:lnTo>
                  <a:pt x="2222183" y="4763"/>
                </a:lnTo>
                <a:lnTo>
                  <a:pt x="2222183" y="481013"/>
                </a:lnTo>
                <a:lnTo>
                  <a:pt x="4763" y="48101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4515866" y="3533945"/>
            <a:ext cx="2110514" cy="3693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Absolute zero pressure (complete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2277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vacuum)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2" name="object 182"/>
          <p:cNvSpPr/>
          <p:nvPr/>
        </p:nvSpPr>
        <p:spPr>
          <a:xfrm>
            <a:off x="4611370" y="1965960"/>
            <a:ext cx="1862455" cy="318134"/>
          </a:xfrm>
          <a:custGeom>
            <a:avLst/>
            <a:gdLst/>
            <a:ahLst/>
            <a:cxnLst/>
            <a:rect l="l" t="t" r="r" b="b"/>
            <a:pathLst>
              <a:path w="1862455" h="318134">
                <a:moveTo>
                  <a:pt x="0" y="318134"/>
                </a:moveTo>
                <a:lnTo>
                  <a:pt x="0" y="0"/>
                </a:lnTo>
                <a:lnTo>
                  <a:pt x="1862455" y="0"/>
                </a:lnTo>
                <a:lnTo>
                  <a:pt x="1862455" y="318134"/>
                </a:lnTo>
                <a:lnTo>
                  <a:pt x="0" y="3181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3" name="object 183"/>
          <p:cNvSpPr/>
          <p:nvPr/>
        </p:nvSpPr>
        <p:spPr>
          <a:xfrm>
            <a:off x="4606607" y="1961197"/>
            <a:ext cx="1871980" cy="327659"/>
          </a:xfrm>
          <a:custGeom>
            <a:avLst/>
            <a:gdLst/>
            <a:ahLst/>
            <a:cxnLst/>
            <a:rect l="l" t="t" r="r" b="b"/>
            <a:pathLst>
              <a:path w="1871980" h="327659">
                <a:moveTo>
                  <a:pt x="4763" y="322897"/>
                </a:moveTo>
                <a:lnTo>
                  <a:pt x="4763" y="4763"/>
                </a:lnTo>
                <a:lnTo>
                  <a:pt x="1867218" y="4763"/>
                </a:lnTo>
                <a:lnTo>
                  <a:pt x="1867218" y="322897"/>
                </a:lnTo>
                <a:lnTo>
                  <a:pt x="4763" y="322897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4710938" y="2024549"/>
            <a:ext cx="128753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Zero-gauge pressure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" name="object 184"/>
          <p:cNvSpPr/>
          <p:nvPr/>
        </p:nvSpPr>
        <p:spPr>
          <a:xfrm>
            <a:off x="4067175" y="1270635"/>
            <a:ext cx="76834" cy="1195070"/>
          </a:xfrm>
          <a:custGeom>
            <a:avLst/>
            <a:gdLst/>
            <a:ahLst/>
            <a:cxnLst/>
            <a:rect l="l" t="t" r="r" b="b"/>
            <a:pathLst>
              <a:path w="76834" h="1195070">
                <a:moveTo>
                  <a:pt x="44450" y="63500"/>
                </a:moveTo>
                <a:lnTo>
                  <a:pt x="45084" y="1131570"/>
                </a:lnTo>
                <a:lnTo>
                  <a:pt x="32384" y="1131570"/>
                </a:lnTo>
                <a:lnTo>
                  <a:pt x="31750" y="63500"/>
                </a:lnTo>
                <a:close/>
                <a:moveTo>
                  <a:pt x="0" y="76200"/>
                </a:moveTo>
                <a:lnTo>
                  <a:pt x="38100" y="0"/>
                </a:lnTo>
                <a:lnTo>
                  <a:pt x="76200" y="76200"/>
                </a:lnTo>
                <a:close/>
                <a:moveTo>
                  <a:pt x="76834" y="1118870"/>
                </a:moveTo>
                <a:lnTo>
                  <a:pt x="38734" y="1195070"/>
                </a:lnTo>
                <a:lnTo>
                  <a:pt x="634" y="11188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5" name="object 185"/>
          <p:cNvSpPr/>
          <p:nvPr/>
        </p:nvSpPr>
        <p:spPr>
          <a:xfrm>
            <a:off x="3384550" y="1647825"/>
            <a:ext cx="1684020" cy="318135"/>
          </a:xfrm>
          <a:custGeom>
            <a:avLst/>
            <a:gdLst/>
            <a:ahLst/>
            <a:cxnLst/>
            <a:rect l="l" t="t" r="r" b="b"/>
            <a:pathLst>
              <a:path w="1684020" h="318135">
                <a:moveTo>
                  <a:pt x="0" y="318135"/>
                </a:moveTo>
                <a:lnTo>
                  <a:pt x="0" y="0"/>
                </a:lnTo>
                <a:lnTo>
                  <a:pt x="1684020" y="0"/>
                </a:lnTo>
                <a:lnTo>
                  <a:pt x="1684020" y="318135"/>
                </a:lnTo>
                <a:lnTo>
                  <a:pt x="0" y="3181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6" name="object 186"/>
          <p:cNvSpPr/>
          <p:nvPr/>
        </p:nvSpPr>
        <p:spPr>
          <a:xfrm>
            <a:off x="3379787" y="1643062"/>
            <a:ext cx="1693545" cy="327660"/>
          </a:xfrm>
          <a:custGeom>
            <a:avLst/>
            <a:gdLst/>
            <a:ahLst/>
            <a:cxnLst/>
            <a:rect l="l" t="t" r="r" b="b"/>
            <a:pathLst>
              <a:path w="1693545" h="327660">
                <a:moveTo>
                  <a:pt x="4763" y="322898"/>
                </a:moveTo>
                <a:lnTo>
                  <a:pt x="4763" y="4763"/>
                </a:lnTo>
                <a:lnTo>
                  <a:pt x="1688783" y="4763"/>
                </a:lnTo>
                <a:lnTo>
                  <a:pt x="1688783" y="322898"/>
                </a:lnTo>
                <a:lnTo>
                  <a:pt x="4763" y="32289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3482086" y="1704510"/>
            <a:ext cx="125707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bar gaugepressure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7" name="object 187"/>
          <p:cNvSpPr/>
          <p:nvPr/>
        </p:nvSpPr>
        <p:spPr>
          <a:xfrm>
            <a:off x="2381250" y="2209165"/>
            <a:ext cx="263525" cy="238125"/>
          </a:xfrm>
          <a:custGeom>
            <a:avLst/>
            <a:gdLst/>
            <a:ahLst/>
            <a:cxnLst/>
            <a:rect l="l" t="t" r="r" b="b"/>
            <a:pathLst>
              <a:path w="263525" h="238125">
                <a:moveTo>
                  <a:pt x="263525" y="0"/>
                </a:moveTo>
                <a:lnTo>
                  <a:pt x="263525" y="96520"/>
                </a:lnTo>
                <a:lnTo>
                  <a:pt x="38100" y="96520"/>
                </a:lnTo>
                <a:lnTo>
                  <a:pt x="44450" y="90170"/>
                </a:lnTo>
                <a:lnTo>
                  <a:pt x="44450" y="174625"/>
                </a:lnTo>
                <a:lnTo>
                  <a:pt x="31750" y="174625"/>
                </a:lnTo>
                <a:lnTo>
                  <a:pt x="31750" y="83820"/>
                </a:lnTo>
                <a:lnTo>
                  <a:pt x="257175" y="83820"/>
                </a:lnTo>
                <a:lnTo>
                  <a:pt x="250825" y="90170"/>
                </a:lnTo>
                <a:lnTo>
                  <a:pt x="250825" y="0"/>
                </a:lnTo>
                <a:close/>
                <a:moveTo>
                  <a:pt x="76200" y="161925"/>
                </a:moveTo>
                <a:lnTo>
                  <a:pt x="38100" y="238125"/>
                </a:lnTo>
                <a:lnTo>
                  <a:pt x="0" y="1619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8" name="object 188"/>
          <p:cNvSpPr/>
          <p:nvPr/>
        </p:nvSpPr>
        <p:spPr>
          <a:xfrm>
            <a:off x="4867910" y="2209165"/>
            <a:ext cx="263525" cy="238125"/>
          </a:xfrm>
          <a:custGeom>
            <a:avLst/>
            <a:gdLst/>
            <a:ahLst/>
            <a:cxnLst/>
            <a:rect l="l" t="t" r="r" b="b"/>
            <a:pathLst>
              <a:path w="263525" h="238125">
                <a:moveTo>
                  <a:pt x="263525" y="0"/>
                </a:moveTo>
                <a:lnTo>
                  <a:pt x="263525" y="96520"/>
                </a:lnTo>
                <a:lnTo>
                  <a:pt x="38100" y="96520"/>
                </a:lnTo>
                <a:lnTo>
                  <a:pt x="44450" y="90170"/>
                </a:lnTo>
                <a:lnTo>
                  <a:pt x="44450" y="174625"/>
                </a:lnTo>
                <a:lnTo>
                  <a:pt x="31750" y="174625"/>
                </a:lnTo>
                <a:lnTo>
                  <a:pt x="31750" y="83820"/>
                </a:lnTo>
                <a:lnTo>
                  <a:pt x="257175" y="83820"/>
                </a:lnTo>
                <a:lnTo>
                  <a:pt x="250825" y="90170"/>
                </a:lnTo>
                <a:lnTo>
                  <a:pt x="250825" y="0"/>
                </a:lnTo>
                <a:close/>
                <a:moveTo>
                  <a:pt x="76200" y="161925"/>
                </a:moveTo>
                <a:lnTo>
                  <a:pt x="38100" y="238125"/>
                </a:lnTo>
                <a:lnTo>
                  <a:pt x="0" y="1619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9" name="object 189"/>
          <p:cNvSpPr/>
          <p:nvPr/>
        </p:nvSpPr>
        <p:spPr>
          <a:xfrm>
            <a:off x="4280535" y="3693160"/>
            <a:ext cx="356235" cy="407035"/>
          </a:xfrm>
          <a:custGeom>
            <a:avLst/>
            <a:gdLst/>
            <a:ahLst/>
            <a:cxnLst/>
            <a:rect l="l" t="t" r="r" b="b"/>
            <a:pathLst>
              <a:path w="356235" h="407035">
                <a:moveTo>
                  <a:pt x="356235" y="0"/>
                </a:moveTo>
                <a:lnTo>
                  <a:pt x="356235" y="209550"/>
                </a:lnTo>
                <a:lnTo>
                  <a:pt x="38100" y="209550"/>
                </a:lnTo>
                <a:lnTo>
                  <a:pt x="44450" y="203200"/>
                </a:lnTo>
                <a:lnTo>
                  <a:pt x="44450" y="343535"/>
                </a:lnTo>
                <a:lnTo>
                  <a:pt x="31750" y="343535"/>
                </a:lnTo>
                <a:lnTo>
                  <a:pt x="31750" y="196850"/>
                </a:lnTo>
                <a:lnTo>
                  <a:pt x="349885" y="196850"/>
                </a:lnTo>
                <a:lnTo>
                  <a:pt x="343535" y="203200"/>
                </a:lnTo>
                <a:lnTo>
                  <a:pt x="343535" y="0"/>
                </a:lnTo>
                <a:close/>
                <a:moveTo>
                  <a:pt x="76200" y="330835"/>
                </a:moveTo>
                <a:lnTo>
                  <a:pt x="38100" y="407035"/>
                </a:lnTo>
                <a:lnTo>
                  <a:pt x="0" y="3308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0" name="object 190"/>
          <p:cNvSpPr/>
          <p:nvPr/>
        </p:nvSpPr>
        <p:spPr>
          <a:xfrm>
            <a:off x="2202243" y="5737415"/>
            <a:ext cx="3580130" cy="2802000"/>
          </a:xfrm>
          <a:custGeom>
            <a:avLst/>
            <a:gdLst/>
            <a:ahLst/>
            <a:cxnLst/>
            <a:rect l="l" t="t" r="r" b="b"/>
            <a:pathLst>
              <a:path w="3580130" h="2802000">
                <a:moveTo>
                  <a:pt x="7938" y="2794064"/>
                </a:moveTo>
                <a:lnTo>
                  <a:pt x="7938" y="7938"/>
                </a:lnTo>
                <a:lnTo>
                  <a:pt x="3572193" y="7938"/>
                </a:lnTo>
                <a:lnTo>
                  <a:pt x="3572193" y="2794064"/>
                </a:lnTo>
                <a:lnTo>
                  <a:pt x="7938" y="2794064"/>
                </a:lnTo>
                <a:close/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1" name="object 191"/>
          <p:cNvSpPr/>
          <p:nvPr/>
        </p:nvSpPr>
        <p:spPr>
          <a:xfrm>
            <a:off x="3345180" y="7618730"/>
            <a:ext cx="302895" cy="187960"/>
          </a:xfrm>
          <a:custGeom>
            <a:avLst/>
            <a:gdLst/>
            <a:ahLst/>
            <a:cxnLst/>
            <a:rect l="l" t="t" r="r" b="b"/>
            <a:pathLst>
              <a:path w="302895" h="187960">
                <a:moveTo>
                  <a:pt x="0" y="187960"/>
                </a:moveTo>
                <a:lnTo>
                  <a:pt x="0" y="0"/>
                </a:lnTo>
                <a:lnTo>
                  <a:pt x="302895" y="0"/>
                </a:lnTo>
                <a:lnTo>
                  <a:pt x="302895" y="187960"/>
                </a:lnTo>
                <a:lnTo>
                  <a:pt x="0" y="1879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2" name="object 192"/>
          <p:cNvSpPr/>
          <p:nvPr/>
        </p:nvSpPr>
        <p:spPr>
          <a:xfrm>
            <a:off x="3340417" y="7613967"/>
            <a:ext cx="312420" cy="197485"/>
          </a:xfrm>
          <a:custGeom>
            <a:avLst/>
            <a:gdLst/>
            <a:ahLst/>
            <a:cxnLst/>
            <a:rect l="l" t="t" r="r" b="b"/>
            <a:pathLst>
              <a:path w="312420" h="197485">
                <a:moveTo>
                  <a:pt x="4763" y="192723"/>
                </a:moveTo>
                <a:lnTo>
                  <a:pt x="4763" y="4763"/>
                </a:lnTo>
                <a:lnTo>
                  <a:pt x="307658" y="4763"/>
                </a:lnTo>
                <a:lnTo>
                  <a:pt x="307658" y="192723"/>
                </a:lnTo>
                <a:lnTo>
                  <a:pt x="4763" y="19272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3405886" y="7670419"/>
            <a:ext cx="28437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3" name="object 193"/>
          <p:cNvSpPr/>
          <p:nvPr/>
        </p:nvSpPr>
        <p:spPr>
          <a:xfrm>
            <a:off x="2363470" y="7313930"/>
            <a:ext cx="695960" cy="326390"/>
          </a:xfrm>
          <a:custGeom>
            <a:avLst/>
            <a:gdLst/>
            <a:ahLst/>
            <a:cxnLst/>
            <a:rect l="l" t="t" r="r" b="b"/>
            <a:pathLst>
              <a:path w="695960" h="326390">
                <a:moveTo>
                  <a:pt x="0" y="326390"/>
                </a:moveTo>
                <a:lnTo>
                  <a:pt x="0" y="0"/>
                </a:lnTo>
                <a:lnTo>
                  <a:pt x="695960" y="0"/>
                </a:lnTo>
                <a:lnTo>
                  <a:pt x="695960" y="326390"/>
                </a:lnTo>
                <a:lnTo>
                  <a:pt x="0" y="3263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" name="object 194"/>
          <p:cNvSpPr/>
          <p:nvPr/>
        </p:nvSpPr>
        <p:spPr>
          <a:xfrm>
            <a:off x="2358707" y="7309167"/>
            <a:ext cx="705485" cy="335915"/>
          </a:xfrm>
          <a:custGeom>
            <a:avLst/>
            <a:gdLst/>
            <a:ahLst/>
            <a:cxnLst/>
            <a:rect l="l" t="t" r="r" b="b"/>
            <a:pathLst>
              <a:path w="705485" h="335915">
                <a:moveTo>
                  <a:pt x="4763" y="331153"/>
                </a:moveTo>
                <a:lnTo>
                  <a:pt x="4763" y="4763"/>
                </a:lnTo>
                <a:lnTo>
                  <a:pt x="700723" y="4763"/>
                </a:lnTo>
                <a:lnTo>
                  <a:pt x="700723" y="331153"/>
                </a:lnTo>
                <a:lnTo>
                  <a:pt x="4763" y="33115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2424049" y="7365619"/>
            <a:ext cx="60818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 from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2424049" y="7481443"/>
            <a:ext cx="77149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compressor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5" name="object 195"/>
          <p:cNvSpPr/>
          <p:nvPr/>
        </p:nvSpPr>
        <p:spPr>
          <a:xfrm>
            <a:off x="4322445" y="6536690"/>
            <a:ext cx="233680" cy="137795"/>
          </a:xfrm>
          <a:custGeom>
            <a:avLst/>
            <a:gdLst/>
            <a:ahLst/>
            <a:cxnLst/>
            <a:rect l="l" t="t" r="r" b="b"/>
            <a:pathLst>
              <a:path w="233680" h="137795">
                <a:moveTo>
                  <a:pt x="17272" y="0"/>
                </a:moveTo>
                <a:cubicBezTo>
                  <a:pt x="7747" y="0"/>
                  <a:pt x="0" y="7747"/>
                  <a:pt x="0" y="17272"/>
                </a:cubicBezTo>
                <a:lnTo>
                  <a:pt x="0" y="120523"/>
                </a:lnTo>
                <a:cubicBezTo>
                  <a:pt x="0" y="130048"/>
                  <a:pt x="7747" y="137795"/>
                  <a:pt x="17272" y="137795"/>
                </a:cubicBezTo>
                <a:lnTo>
                  <a:pt x="216408" y="137795"/>
                </a:lnTo>
                <a:cubicBezTo>
                  <a:pt x="225933" y="137795"/>
                  <a:pt x="233680" y="130048"/>
                  <a:pt x="233680" y="120523"/>
                </a:cubicBezTo>
                <a:lnTo>
                  <a:pt x="233680" y="17272"/>
                </a:lnTo>
                <a:cubicBezTo>
                  <a:pt x="233680" y="7747"/>
                  <a:pt x="225933" y="0"/>
                  <a:pt x="216408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6" name="object 196"/>
          <p:cNvSpPr/>
          <p:nvPr/>
        </p:nvSpPr>
        <p:spPr>
          <a:xfrm>
            <a:off x="4317682" y="6531928"/>
            <a:ext cx="243205" cy="147319"/>
          </a:xfrm>
          <a:custGeom>
            <a:avLst/>
            <a:gdLst/>
            <a:ahLst/>
            <a:cxnLst/>
            <a:rect l="l" t="t" r="r" b="b"/>
            <a:pathLst>
              <a:path w="243205" h="147319">
                <a:moveTo>
                  <a:pt x="22035" y="4762"/>
                </a:moveTo>
                <a:cubicBezTo>
                  <a:pt x="12510" y="4762"/>
                  <a:pt x="4763" y="12509"/>
                  <a:pt x="4763" y="22034"/>
                </a:cubicBezTo>
                <a:lnTo>
                  <a:pt x="4763" y="125285"/>
                </a:lnTo>
                <a:cubicBezTo>
                  <a:pt x="4763" y="134810"/>
                  <a:pt x="12510" y="142557"/>
                  <a:pt x="22035" y="142557"/>
                </a:cubicBezTo>
                <a:lnTo>
                  <a:pt x="221171" y="142557"/>
                </a:lnTo>
                <a:cubicBezTo>
                  <a:pt x="230696" y="142557"/>
                  <a:pt x="238443" y="134810"/>
                  <a:pt x="238443" y="125285"/>
                </a:cubicBezTo>
                <a:lnTo>
                  <a:pt x="238443" y="22034"/>
                </a:lnTo>
                <a:cubicBezTo>
                  <a:pt x="238443" y="12509"/>
                  <a:pt x="230696" y="4762"/>
                  <a:pt x="221171" y="4762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7" name="object 197"/>
          <p:cNvSpPr/>
          <p:nvPr/>
        </p:nvSpPr>
        <p:spPr>
          <a:xfrm>
            <a:off x="4355465" y="6586855"/>
            <a:ext cx="232410" cy="114300"/>
          </a:xfrm>
          <a:custGeom>
            <a:avLst/>
            <a:gdLst/>
            <a:ahLst/>
            <a:cxnLst/>
            <a:rect l="l" t="t" r="r" b="b"/>
            <a:pathLst>
              <a:path w="232410" h="114300">
                <a:moveTo>
                  <a:pt x="38100" y="38100"/>
                </a:moveTo>
                <a:lnTo>
                  <a:pt x="38100" y="76200"/>
                </a:lnTo>
                <a:lnTo>
                  <a:pt x="194310" y="76200"/>
                </a:lnTo>
                <a:lnTo>
                  <a:pt x="194310" y="38100"/>
                </a:lnTo>
                <a:close/>
                <a:moveTo>
                  <a:pt x="232410" y="0"/>
                </a:moveTo>
                <a:lnTo>
                  <a:pt x="232410" y="114300"/>
                </a:lnTo>
                <a:lnTo>
                  <a:pt x="0" y="114300"/>
                </a:lnTo>
                <a:lnTo>
                  <a:pt x="0" y="0"/>
                </a:lnTo>
                <a:close/>
                <a:moveTo>
                  <a:pt x="19050" y="19050"/>
                </a:moveTo>
                <a:lnTo>
                  <a:pt x="19050" y="95250"/>
                </a:lnTo>
                <a:lnTo>
                  <a:pt x="213360" y="95250"/>
                </a:lnTo>
                <a:lnTo>
                  <a:pt x="213360" y="19050"/>
                </a:lnTo>
                <a:close/>
                <a:moveTo>
                  <a:pt x="19050" y="19050"/>
                </a:moveTo>
                <a:lnTo>
                  <a:pt x="19050" y="95250"/>
                </a:lnTo>
                <a:lnTo>
                  <a:pt x="213360" y="95250"/>
                </a:lnTo>
                <a:lnTo>
                  <a:pt x="213360" y="19050"/>
                </a:lnTo>
                <a:close/>
              </a:path>
            </a:pathLst>
          </a:custGeom>
          <a:solidFill>
            <a:srgbClr val="808080">
              <a:alpha val="50195"/>
            </a:srgbClr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8" name="object 198"/>
          <p:cNvSpPr/>
          <p:nvPr/>
        </p:nvSpPr>
        <p:spPr>
          <a:xfrm>
            <a:off x="4361815" y="6580505"/>
            <a:ext cx="194310" cy="76200"/>
          </a:xfrm>
          <a:custGeom>
            <a:avLst/>
            <a:gdLst/>
            <a:ahLst/>
            <a:cxnLst/>
            <a:rect l="l" t="t" r="r" b="b"/>
            <a:pathLst>
              <a:path w="194310" h="76200">
                <a:moveTo>
                  <a:pt x="0" y="76200"/>
                </a:moveTo>
                <a:lnTo>
                  <a:pt x="0" y="0"/>
                </a:lnTo>
                <a:lnTo>
                  <a:pt x="194310" y="0"/>
                </a:lnTo>
                <a:lnTo>
                  <a:pt x="194310" y="76200"/>
                </a:lnTo>
                <a:lnTo>
                  <a:pt x="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9" name="object 199"/>
          <p:cNvSpPr/>
          <p:nvPr/>
        </p:nvSpPr>
        <p:spPr>
          <a:xfrm>
            <a:off x="4342765" y="6561455"/>
            <a:ext cx="232410" cy="114300"/>
          </a:xfrm>
          <a:custGeom>
            <a:avLst/>
            <a:gdLst/>
            <a:ahLst/>
            <a:cxnLst/>
            <a:rect l="l" t="t" r="r" b="b"/>
            <a:pathLst>
              <a:path w="232410" h="114300">
                <a:moveTo>
                  <a:pt x="19050" y="95250"/>
                </a:moveTo>
                <a:lnTo>
                  <a:pt x="19050" y="19050"/>
                </a:lnTo>
                <a:lnTo>
                  <a:pt x="213360" y="19050"/>
                </a:lnTo>
                <a:lnTo>
                  <a:pt x="213360" y="95250"/>
                </a:lnTo>
                <a:lnTo>
                  <a:pt x="19050" y="95250"/>
                </a:lnTo>
                <a:close/>
              </a:path>
            </a:pathLst>
          </a:custGeom>
          <a:ln w="38100">
            <a:solidFill>
              <a:srgbClr val="F2F2F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0" name="object 200"/>
          <p:cNvSpPr/>
          <p:nvPr/>
        </p:nvSpPr>
        <p:spPr>
          <a:xfrm>
            <a:off x="4048696" y="6660705"/>
            <a:ext cx="393826" cy="149478"/>
          </a:xfrm>
          <a:custGeom>
            <a:avLst/>
            <a:gdLst/>
            <a:ahLst/>
            <a:cxnLst/>
            <a:rect l="l" t="t" r="r" b="b"/>
            <a:pathLst>
              <a:path w="393826" h="149478">
                <a:moveTo>
                  <a:pt x="4763" y="144717"/>
                </a:moveTo>
                <a:lnTo>
                  <a:pt x="389065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1" name="object 201"/>
          <p:cNvSpPr/>
          <p:nvPr/>
        </p:nvSpPr>
        <p:spPr>
          <a:xfrm>
            <a:off x="4433824" y="6659118"/>
            <a:ext cx="397002" cy="152654"/>
          </a:xfrm>
          <a:custGeom>
            <a:avLst/>
            <a:gdLst/>
            <a:ahLst/>
            <a:cxnLst/>
            <a:rect l="l" t="t" r="r" b="b"/>
            <a:pathLst>
              <a:path w="397002" h="152654">
                <a:moveTo>
                  <a:pt x="390652" y="146304"/>
                </a:moveTo>
                <a:lnTo>
                  <a:pt x="6350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2" name="object 202"/>
          <p:cNvSpPr/>
          <p:nvPr/>
        </p:nvSpPr>
        <p:spPr>
          <a:xfrm>
            <a:off x="4076065" y="6631940"/>
            <a:ext cx="773429" cy="138430"/>
          </a:xfrm>
          <a:custGeom>
            <a:avLst/>
            <a:gdLst/>
            <a:ahLst/>
            <a:cxnLst/>
            <a:rect l="l" t="t" r="r" b="b"/>
            <a:pathLst>
              <a:path w="773429" h="138430">
                <a:moveTo>
                  <a:pt x="23113" y="0"/>
                </a:moveTo>
                <a:cubicBezTo>
                  <a:pt x="10287" y="0"/>
                  <a:pt x="0" y="10287"/>
                  <a:pt x="0" y="23114"/>
                </a:cubicBezTo>
                <a:lnTo>
                  <a:pt x="0" y="115316"/>
                </a:lnTo>
                <a:cubicBezTo>
                  <a:pt x="0" y="128143"/>
                  <a:pt x="10287" y="138430"/>
                  <a:pt x="23113" y="138430"/>
                </a:cubicBezTo>
                <a:lnTo>
                  <a:pt x="750316" y="138430"/>
                </a:lnTo>
                <a:cubicBezTo>
                  <a:pt x="763143" y="138430"/>
                  <a:pt x="773430" y="128143"/>
                  <a:pt x="773430" y="115316"/>
                </a:cubicBezTo>
                <a:lnTo>
                  <a:pt x="773430" y="23114"/>
                </a:lnTo>
                <a:cubicBezTo>
                  <a:pt x="773430" y="10287"/>
                  <a:pt x="763143" y="0"/>
                  <a:pt x="750316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3" name="object 203"/>
          <p:cNvSpPr/>
          <p:nvPr/>
        </p:nvSpPr>
        <p:spPr>
          <a:xfrm>
            <a:off x="4071302" y="6627178"/>
            <a:ext cx="782954" cy="147954"/>
          </a:xfrm>
          <a:custGeom>
            <a:avLst/>
            <a:gdLst/>
            <a:ahLst/>
            <a:cxnLst/>
            <a:rect l="l" t="t" r="r" b="b"/>
            <a:pathLst>
              <a:path w="782954" h="147954">
                <a:moveTo>
                  <a:pt x="27876" y="4762"/>
                </a:moveTo>
                <a:cubicBezTo>
                  <a:pt x="15050" y="4762"/>
                  <a:pt x="4763" y="15049"/>
                  <a:pt x="4763" y="27876"/>
                </a:cubicBezTo>
                <a:lnTo>
                  <a:pt x="4763" y="120078"/>
                </a:lnTo>
                <a:cubicBezTo>
                  <a:pt x="4763" y="132905"/>
                  <a:pt x="15050" y="143192"/>
                  <a:pt x="27876" y="143192"/>
                </a:cubicBezTo>
                <a:lnTo>
                  <a:pt x="755079" y="143192"/>
                </a:lnTo>
                <a:cubicBezTo>
                  <a:pt x="767906" y="143192"/>
                  <a:pt x="778193" y="132905"/>
                  <a:pt x="778193" y="120078"/>
                </a:cubicBezTo>
                <a:lnTo>
                  <a:pt x="778193" y="27876"/>
                </a:lnTo>
                <a:cubicBezTo>
                  <a:pt x="778193" y="15049"/>
                  <a:pt x="767906" y="4762"/>
                  <a:pt x="755079" y="4762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165" y="6824980"/>
            <a:ext cx="110489" cy="226695"/>
          </a:xfrm>
          <a:prstGeom prst="rect">
            <a:avLst/>
          </a:prstGeom>
        </p:spPr>
      </p:pic>
      <p:sp>
        <p:nvSpPr>
          <p:cNvPr id="204" name="object 204"/>
          <p:cNvSpPr/>
          <p:nvPr/>
        </p:nvSpPr>
        <p:spPr>
          <a:xfrm>
            <a:off x="3982402" y="6820217"/>
            <a:ext cx="120014" cy="236220"/>
          </a:xfrm>
          <a:custGeom>
            <a:avLst/>
            <a:gdLst/>
            <a:ahLst/>
            <a:cxnLst/>
            <a:rect l="l" t="t" r="r" b="b"/>
            <a:pathLst>
              <a:path w="120014" h="236220">
                <a:moveTo>
                  <a:pt x="23178" y="4763"/>
                </a:moveTo>
                <a:cubicBezTo>
                  <a:pt x="13018" y="4763"/>
                  <a:pt x="4763" y="13018"/>
                  <a:pt x="4763" y="23178"/>
                </a:cubicBezTo>
                <a:lnTo>
                  <a:pt x="4763" y="213043"/>
                </a:lnTo>
                <a:cubicBezTo>
                  <a:pt x="4763" y="223203"/>
                  <a:pt x="13018" y="231458"/>
                  <a:pt x="23178" y="231458"/>
                </a:cubicBezTo>
                <a:lnTo>
                  <a:pt x="96838" y="231458"/>
                </a:lnTo>
                <a:cubicBezTo>
                  <a:pt x="106998" y="231458"/>
                  <a:pt x="115253" y="223203"/>
                  <a:pt x="115253" y="213043"/>
                </a:cubicBezTo>
                <a:lnTo>
                  <a:pt x="115253" y="23178"/>
                </a:lnTo>
                <a:cubicBezTo>
                  <a:pt x="115253" y="13018"/>
                  <a:pt x="106998" y="4763"/>
                  <a:pt x="96838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" name="object 205"/>
          <p:cNvSpPr/>
          <p:nvPr/>
        </p:nvSpPr>
        <p:spPr>
          <a:xfrm>
            <a:off x="3882072" y="6921817"/>
            <a:ext cx="95250" cy="10160"/>
          </a:xfrm>
          <a:custGeom>
            <a:avLst/>
            <a:gdLst/>
            <a:ahLst/>
            <a:cxnLst/>
            <a:rect l="l" t="t" r="r" b="b"/>
            <a:pathLst>
              <a:path w="95250" h="10160">
                <a:moveTo>
                  <a:pt x="4762" y="4763"/>
                </a:moveTo>
                <a:lnTo>
                  <a:pt x="90487" y="539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" name="object 206"/>
          <p:cNvSpPr/>
          <p:nvPr/>
        </p:nvSpPr>
        <p:spPr>
          <a:xfrm>
            <a:off x="3882072" y="6922452"/>
            <a:ext cx="9525" cy="116840"/>
          </a:xfrm>
          <a:custGeom>
            <a:avLst/>
            <a:gdLst/>
            <a:ahLst/>
            <a:cxnLst/>
            <a:rect l="l" t="t" r="r" b="b"/>
            <a:pathLst>
              <a:path w="9525" h="116840">
                <a:moveTo>
                  <a:pt x="4762" y="4763"/>
                </a:moveTo>
                <a:lnTo>
                  <a:pt x="4762" y="11207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7" name="object 207"/>
          <p:cNvSpPr/>
          <p:nvPr/>
        </p:nvSpPr>
        <p:spPr>
          <a:xfrm>
            <a:off x="3967797" y="6922452"/>
            <a:ext cx="10160" cy="136525"/>
          </a:xfrm>
          <a:custGeom>
            <a:avLst/>
            <a:gdLst/>
            <a:ahLst/>
            <a:cxnLst/>
            <a:rect l="l" t="t" r="r" b="b"/>
            <a:pathLst>
              <a:path w="10160" h="136525">
                <a:moveTo>
                  <a:pt x="4762" y="4763"/>
                </a:moveTo>
                <a:lnTo>
                  <a:pt x="5398" y="131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8" name="object 208"/>
          <p:cNvSpPr/>
          <p:nvPr/>
        </p:nvSpPr>
        <p:spPr>
          <a:xfrm>
            <a:off x="3967797" y="7049452"/>
            <a:ext cx="156210" cy="9525"/>
          </a:xfrm>
          <a:custGeom>
            <a:avLst/>
            <a:gdLst/>
            <a:ahLst/>
            <a:cxnLst/>
            <a:rect l="l" t="t" r="r" b="b"/>
            <a:pathLst>
              <a:path w="156210" h="9525">
                <a:moveTo>
                  <a:pt x="4762" y="4763"/>
                </a:moveTo>
                <a:lnTo>
                  <a:pt x="151448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9" name="object 209"/>
          <p:cNvSpPr/>
          <p:nvPr/>
        </p:nvSpPr>
        <p:spPr>
          <a:xfrm>
            <a:off x="4113847" y="6922452"/>
            <a:ext cx="10160" cy="136525"/>
          </a:xfrm>
          <a:custGeom>
            <a:avLst/>
            <a:gdLst/>
            <a:ahLst/>
            <a:cxnLst/>
            <a:rect l="l" t="t" r="r" b="b"/>
            <a:pathLst>
              <a:path w="10160" h="136525">
                <a:moveTo>
                  <a:pt x="4762" y="4763"/>
                </a:moveTo>
                <a:lnTo>
                  <a:pt x="5398" y="131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0" name="object 210"/>
          <p:cNvSpPr/>
          <p:nvPr/>
        </p:nvSpPr>
        <p:spPr>
          <a:xfrm>
            <a:off x="4114482" y="6922452"/>
            <a:ext cx="94615" cy="10160"/>
          </a:xfrm>
          <a:custGeom>
            <a:avLst/>
            <a:gdLst/>
            <a:ahLst/>
            <a:cxnLst/>
            <a:rect l="l" t="t" r="r" b="b"/>
            <a:pathLst>
              <a:path w="94615" h="10160">
                <a:moveTo>
                  <a:pt x="4763" y="4763"/>
                </a:moveTo>
                <a:lnTo>
                  <a:pt x="89853" y="539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1" name="object 211"/>
          <p:cNvSpPr/>
          <p:nvPr/>
        </p:nvSpPr>
        <p:spPr>
          <a:xfrm>
            <a:off x="4198937" y="6924357"/>
            <a:ext cx="10160" cy="114300"/>
          </a:xfrm>
          <a:custGeom>
            <a:avLst/>
            <a:gdLst/>
            <a:ahLst/>
            <a:cxnLst/>
            <a:rect l="l" t="t" r="r" b="b"/>
            <a:pathLst>
              <a:path w="10160" h="114300">
                <a:moveTo>
                  <a:pt x="4763" y="4763"/>
                </a:moveTo>
                <a:lnTo>
                  <a:pt x="5398" y="10953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2" name="object 212"/>
          <p:cNvSpPr/>
          <p:nvPr/>
        </p:nvSpPr>
        <p:spPr>
          <a:xfrm>
            <a:off x="3741737" y="7134542"/>
            <a:ext cx="1348740" cy="10160"/>
          </a:xfrm>
          <a:custGeom>
            <a:avLst/>
            <a:gdLst/>
            <a:ahLst/>
            <a:cxnLst/>
            <a:rect l="l" t="t" r="r" b="b"/>
            <a:pathLst>
              <a:path w="1348740" h="10160">
                <a:moveTo>
                  <a:pt x="4763" y="4763"/>
                </a:moveTo>
                <a:lnTo>
                  <a:pt x="1343978" y="539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2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655" y="6824980"/>
            <a:ext cx="110490" cy="226695"/>
          </a:xfrm>
          <a:prstGeom prst="rect">
            <a:avLst/>
          </a:prstGeom>
        </p:spPr>
      </p:pic>
      <p:sp>
        <p:nvSpPr>
          <p:cNvPr id="213" name="object 213"/>
          <p:cNvSpPr/>
          <p:nvPr/>
        </p:nvSpPr>
        <p:spPr>
          <a:xfrm>
            <a:off x="4727892" y="6820217"/>
            <a:ext cx="120015" cy="236220"/>
          </a:xfrm>
          <a:custGeom>
            <a:avLst/>
            <a:gdLst/>
            <a:ahLst/>
            <a:cxnLst/>
            <a:rect l="l" t="t" r="r" b="b"/>
            <a:pathLst>
              <a:path w="120015" h="236220">
                <a:moveTo>
                  <a:pt x="23178" y="4763"/>
                </a:moveTo>
                <a:cubicBezTo>
                  <a:pt x="13018" y="4763"/>
                  <a:pt x="4763" y="13018"/>
                  <a:pt x="4763" y="23178"/>
                </a:cubicBezTo>
                <a:lnTo>
                  <a:pt x="4763" y="213043"/>
                </a:lnTo>
                <a:cubicBezTo>
                  <a:pt x="4763" y="223203"/>
                  <a:pt x="13018" y="231458"/>
                  <a:pt x="23178" y="231458"/>
                </a:cubicBezTo>
                <a:lnTo>
                  <a:pt x="96838" y="231458"/>
                </a:lnTo>
                <a:cubicBezTo>
                  <a:pt x="106998" y="231458"/>
                  <a:pt x="115253" y="223203"/>
                  <a:pt x="115253" y="213043"/>
                </a:cubicBezTo>
                <a:lnTo>
                  <a:pt x="115253" y="23178"/>
                </a:lnTo>
                <a:cubicBezTo>
                  <a:pt x="115253" y="13018"/>
                  <a:pt x="106998" y="4763"/>
                  <a:pt x="96838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4" name="object 214"/>
          <p:cNvSpPr/>
          <p:nvPr/>
        </p:nvSpPr>
        <p:spPr>
          <a:xfrm>
            <a:off x="4627562" y="6921817"/>
            <a:ext cx="94615" cy="10160"/>
          </a:xfrm>
          <a:custGeom>
            <a:avLst/>
            <a:gdLst/>
            <a:ahLst/>
            <a:cxnLst/>
            <a:rect l="l" t="t" r="r" b="b"/>
            <a:pathLst>
              <a:path w="94615" h="10160">
                <a:moveTo>
                  <a:pt x="4763" y="4763"/>
                </a:moveTo>
                <a:lnTo>
                  <a:pt x="89853" y="539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" name="object 215"/>
          <p:cNvSpPr/>
          <p:nvPr/>
        </p:nvSpPr>
        <p:spPr>
          <a:xfrm>
            <a:off x="4626927" y="6922452"/>
            <a:ext cx="10160" cy="116205"/>
          </a:xfrm>
          <a:custGeom>
            <a:avLst/>
            <a:gdLst/>
            <a:ahLst/>
            <a:cxnLst/>
            <a:rect l="l" t="t" r="r" b="b"/>
            <a:pathLst>
              <a:path w="10160" h="116205">
                <a:moveTo>
                  <a:pt x="4763" y="4763"/>
                </a:moveTo>
                <a:lnTo>
                  <a:pt x="5398" y="11144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6" name="object 216"/>
          <p:cNvSpPr/>
          <p:nvPr/>
        </p:nvSpPr>
        <p:spPr>
          <a:xfrm>
            <a:off x="4712652" y="6922452"/>
            <a:ext cx="10160" cy="136525"/>
          </a:xfrm>
          <a:custGeom>
            <a:avLst/>
            <a:gdLst/>
            <a:ahLst/>
            <a:cxnLst/>
            <a:rect l="l" t="t" r="r" b="b"/>
            <a:pathLst>
              <a:path w="10160" h="136525">
                <a:moveTo>
                  <a:pt x="4763" y="4763"/>
                </a:moveTo>
                <a:lnTo>
                  <a:pt x="5398" y="131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7" name="object 217"/>
          <p:cNvSpPr/>
          <p:nvPr/>
        </p:nvSpPr>
        <p:spPr>
          <a:xfrm>
            <a:off x="4712652" y="7049452"/>
            <a:ext cx="155575" cy="9525"/>
          </a:xfrm>
          <a:custGeom>
            <a:avLst/>
            <a:gdLst/>
            <a:ahLst/>
            <a:cxnLst/>
            <a:rect l="l" t="t" r="r" b="b"/>
            <a:pathLst>
              <a:path w="155575" h="9525">
                <a:moveTo>
                  <a:pt x="4763" y="4763"/>
                </a:moveTo>
                <a:lnTo>
                  <a:pt x="150813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8" name="object 218"/>
          <p:cNvSpPr/>
          <p:nvPr/>
        </p:nvSpPr>
        <p:spPr>
          <a:xfrm>
            <a:off x="4858702" y="6922452"/>
            <a:ext cx="9525" cy="136525"/>
          </a:xfrm>
          <a:custGeom>
            <a:avLst/>
            <a:gdLst/>
            <a:ahLst/>
            <a:cxnLst/>
            <a:rect l="l" t="t" r="r" b="b"/>
            <a:pathLst>
              <a:path w="9525" h="136525">
                <a:moveTo>
                  <a:pt x="4763" y="4763"/>
                </a:moveTo>
                <a:lnTo>
                  <a:pt x="4763" y="131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9" name="object 219"/>
          <p:cNvSpPr/>
          <p:nvPr/>
        </p:nvSpPr>
        <p:spPr>
          <a:xfrm>
            <a:off x="4858702" y="6922452"/>
            <a:ext cx="95250" cy="10160"/>
          </a:xfrm>
          <a:custGeom>
            <a:avLst/>
            <a:gdLst/>
            <a:ahLst/>
            <a:cxnLst/>
            <a:rect l="l" t="t" r="r" b="b"/>
            <a:pathLst>
              <a:path w="95250" h="10160">
                <a:moveTo>
                  <a:pt x="4763" y="4763"/>
                </a:moveTo>
                <a:lnTo>
                  <a:pt x="90488" y="539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0" name="object 220"/>
          <p:cNvSpPr/>
          <p:nvPr/>
        </p:nvSpPr>
        <p:spPr>
          <a:xfrm>
            <a:off x="4944427" y="6924357"/>
            <a:ext cx="9525" cy="114935"/>
          </a:xfrm>
          <a:custGeom>
            <a:avLst/>
            <a:gdLst/>
            <a:ahLst/>
            <a:cxnLst/>
            <a:rect l="l" t="t" r="r" b="b"/>
            <a:pathLst>
              <a:path w="9525" h="114935">
                <a:moveTo>
                  <a:pt x="4763" y="4763"/>
                </a:moveTo>
                <a:lnTo>
                  <a:pt x="4763" y="11017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1" name="object 221"/>
          <p:cNvSpPr/>
          <p:nvPr/>
        </p:nvSpPr>
        <p:spPr>
          <a:xfrm>
            <a:off x="4202747" y="7029132"/>
            <a:ext cx="433705" cy="10160"/>
          </a:xfrm>
          <a:custGeom>
            <a:avLst/>
            <a:gdLst/>
            <a:ahLst/>
            <a:cxnLst/>
            <a:rect l="l" t="t" r="r" b="b"/>
            <a:pathLst>
              <a:path w="433705" h="10160">
                <a:moveTo>
                  <a:pt x="4763" y="4763"/>
                </a:moveTo>
                <a:lnTo>
                  <a:pt x="428943" y="539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2" name="object 222"/>
          <p:cNvSpPr/>
          <p:nvPr/>
        </p:nvSpPr>
        <p:spPr>
          <a:xfrm>
            <a:off x="4944427" y="7029132"/>
            <a:ext cx="146050" cy="10160"/>
          </a:xfrm>
          <a:custGeom>
            <a:avLst/>
            <a:gdLst/>
            <a:ahLst/>
            <a:cxnLst/>
            <a:rect l="l" t="t" r="r" b="b"/>
            <a:pathLst>
              <a:path w="146050" h="10160">
                <a:moveTo>
                  <a:pt x="4763" y="5398"/>
                </a:moveTo>
                <a:lnTo>
                  <a:pt x="141288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3" name="object 223"/>
          <p:cNvSpPr/>
          <p:nvPr/>
        </p:nvSpPr>
        <p:spPr>
          <a:xfrm>
            <a:off x="3741102" y="7029767"/>
            <a:ext cx="150494" cy="9525"/>
          </a:xfrm>
          <a:custGeom>
            <a:avLst/>
            <a:gdLst/>
            <a:ahLst/>
            <a:cxnLst/>
            <a:rect l="l" t="t" r="r" b="b"/>
            <a:pathLst>
              <a:path w="150494" h="9525">
                <a:moveTo>
                  <a:pt x="4763" y="4763"/>
                </a:moveTo>
                <a:lnTo>
                  <a:pt x="145732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4" name="object 224"/>
          <p:cNvSpPr/>
          <p:nvPr/>
        </p:nvSpPr>
        <p:spPr>
          <a:xfrm>
            <a:off x="5080952" y="7029767"/>
            <a:ext cx="10160" cy="114300"/>
          </a:xfrm>
          <a:custGeom>
            <a:avLst/>
            <a:gdLst/>
            <a:ahLst/>
            <a:cxnLst/>
            <a:rect l="l" t="t" r="r" b="b"/>
            <a:pathLst>
              <a:path w="10160" h="114300">
                <a:moveTo>
                  <a:pt x="4763" y="4763"/>
                </a:moveTo>
                <a:lnTo>
                  <a:pt x="5398" y="10953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" name="object 225"/>
          <p:cNvSpPr/>
          <p:nvPr/>
        </p:nvSpPr>
        <p:spPr>
          <a:xfrm>
            <a:off x="3741102" y="7029767"/>
            <a:ext cx="10159" cy="114300"/>
          </a:xfrm>
          <a:custGeom>
            <a:avLst/>
            <a:gdLst/>
            <a:ahLst/>
            <a:cxnLst/>
            <a:rect l="l" t="t" r="r" b="b"/>
            <a:pathLst>
              <a:path w="10159" h="114300">
                <a:moveTo>
                  <a:pt x="4763" y="4763"/>
                </a:moveTo>
                <a:lnTo>
                  <a:pt x="5398" y="10953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6" name="object 226"/>
          <p:cNvSpPr/>
          <p:nvPr/>
        </p:nvSpPr>
        <p:spPr>
          <a:xfrm>
            <a:off x="3882072" y="6820217"/>
            <a:ext cx="1059180" cy="10160"/>
          </a:xfrm>
          <a:custGeom>
            <a:avLst/>
            <a:gdLst/>
            <a:ahLst/>
            <a:cxnLst/>
            <a:rect l="l" t="t" r="r" b="b"/>
            <a:pathLst>
              <a:path w="1059180" h="10160">
                <a:moveTo>
                  <a:pt x="4762" y="4763"/>
                </a:moveTo>
                <a:lnTo>
                  <a:pt x="1054418" y="539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7" name="object 227"/>
          <p:cNvSpPr/>
          <p:nvPr/>
        </p:nvSpPr>
        <p:spPr>
          <a:xfrm>
            <a:off x="4931727" y="6682422"/>
            <a:ext cx="97790" cy="147320"/>
          </a:xfrm>
          <a:custGeom>
            <a:avLst/>
            <a:gdLst/>
            <a:ahLst/>
            <a:cxnLst/>
            <a:rect l="l" t="t" r="r" b="b"/>
            <a:pathLst>
              <a:path w="97790" h="147320">
                <a:moveTo>
                  <a:pt x="4763" y="142558"/>
                </a:moveTo>
                <a:lnTo>
                  <a:pt x="93028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8" name="object 228"/>
          <p:cNvSpPr/>
          <p:nvPr/>
        </p:nvSpPr>
        <p:spPr>
          <a:xfrm>
            <a:off x="3826827" y="6682422"/>
            <a:ext cx="64769" cy="147320"/>
          </a:xfrm>
          <a:custGeom>
            <a:avLst/>
            <a:gdLst/>
            <a:ahLst/>
            <a:cxnLst/>
            <a:rect l="l" t="t" r="r" b="b"/>
            <a:pathLst>
              <a:path w="64769" h="147320">
                <a:moveTo>
                  <a:pt x="60007" y="142558"/>
                </a:moveTo>
                <a:lnTo>
                  <a:pt x="4763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9" name="object 229"/>
          <p:cNvSpPr/>
          <p:nvPr/>
        </p:nvSpPr>
        <p:spPr>
          <a:xfrm>
            <a:off x="3826827" y="6682422"/>
            <a:ext cx="1202689" cy="9525"/>
          </a:xfrm>
          <a:custGeom>
            <a:avLst/>
            <a:gdLst/>
            <a:ahLst/>
            <a:cxnLst/>
            <a:rect l="l" t="t" r="r" b="b"/>
            <a:pathLst>
              <a:path w="1202689" h="9525">
                <a:moveTo>
                  <a:pt x="4763" y="4763"/>
                </a:moveTo>
                <a:lnTo>
                  <a:pt x="1197928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0" name="object 230"/>
          <p:cNvSpPr/>
          <p:nvPr/>
        </p:nvSpPr>
        <p:spPr>
          <a:xfrm>
            <a:off x="3763009" y="6583045"/>
            <a:ext cx="1339850" cy="93345"/>
          </a:xfrm>
          <a:custGeom>
            <a:avLst/>
            <a:gdLst/>
            <a:ahLst/>
            <a:cxnLst/>
            <a:rect l="l" t="t" r="r" b="b"/>
            <a:pathLst>
              <a:path w="1339850" h="93345">
                <a:moveTo>
                  <a:pt x="11685" y="0"/>
                </a:moveTo>
                <a:cubicBezTo>
                  <a:pt x="5208" y="0"/>
                  <a:pt x="0" y="5207"/>
                  <a:pt x="0" y="11684"/>
                </a:cubicBezTo>
                <a:lnTo>
                  <a:pt x="0" y="81661"/>
                </a:lnTo>
                <a:cubicBezTo>
                  <a:pt x="0" y="88138"/>
                  <a:pt x="5208" y="93345"/>
                  <a:pt x="11685" y="93345"/>
                </a:cubicBezTo>
                <a:lnTo>
                  <a:pt x="1328167" y="93345"/>
                </a:lnTo>
                <a:cubicBezTo>
                  <a:pt x="1334644" y="93345"/>
                  <a:pt x="1339851" y="88138"/>
                  <a:pt x="1339851" y="81661"/>
                </a:cubicBezTo>
                <a:lnTo>
                  <a:pt x="1339851" y="11684"/>
                </a:lnTo>
                <a:cubicBezTo>
                  <a:pt x="1339851" y="5207"/>
                  <a:pt x="1334644" y="0"/>
                  <a:pt x="1328167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1" name="object 231"/>
          <p:cNvSpPr/>
          <p:nvPr/>
        </p:nvSpPr>
        <p:spPr>
          <a:xfrm>
            <a:off x="3758247" y="6578282"/>
            <a:ext cx="1349375" cy="102870"/>
          </a:xfrm>
          <a:custGeom>
            <a:avLst/>
            <a:gdLst/>
            <a:ahLst/>
            <a:cxnLst/>
            <a:rect l="l" t="t" r="r" b="b"/>
            <a:pathLst>
              <a:path w="1349375" h="102870">
                <a:moveTo>
                  <a:pt x="16447" y="4763"/>
                </a:moveTo>
                <a:cubicBezTo>
                  <a:pt x="9970" y="4763"/>
                  <a:pt x="4762" y="9970"/>
                  <a:pt x="4762" y="16447"/>
                </a:cubicBezTo>
                <a:lnTo>
                  <a:pt x="4762" y="86424"/>
                </a:lnTo>
                <a:cubicBezTo>
                  <a:pt x="4762" y="92901"/>
                  <a:pt x="9970" y="98108"/>
                  <a:pt x="16447" y="98108"/>
                </a:cubicBezTo>
                <a:lnTo>
                  <a:pt x="1332929" y="98108"/>
                </a:lnTo>
                <a:cubicBezTo>
                  <a:pt x="1339406" y="98108"/>
                  <a:pt x="1344613" y="92901"/>
                  <a:pt x="1344613" y="86424"/>
                </a:cubicBezTo>
                <a:lnTo>
                  <a:pt x="1344613" y="16447"/>
                </a:lnTo>
                <a:cubicBezTo>
                  <a:pt x="1344613" y="9970"/>
                  <a:pt x="1339406" y="4763"/>
                  <a:pt x="1332929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2" name="object 232"/>
          <p:cNvSpPr/>
          <p:nvPr/>
        </p:nvSpPr>
        <p:spPr>
          <a:xfrm>
            <a:off x="3826827" y="6279197"/>
            <a:ext cx="9525" cy="313690"/>
          </a:xfrm>
          <a:custGeom>
            <a:avLst/>
            <a:gdLst/>
            <a:ahLst/>
            <a:cxnLst/>
            <a:rect l="l" t="t" r="r" b="b"/>
            <a:pathLst>
              <a:path w="9525" h="313690">
                <a:moveTo>
                  <a:pt x="4763" y="308928"/>
                </a:moveTo>
                <a:lnTo>
                  <a:pt x="4763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3" name="object 233"/>
          <p:cNvSpPr/>
          <p:nvPr/>
        </p:nvSpPr>
        <p:spPr>
          <a:xfrm>
            <a:off x="5019992" y="6279197"/>
            <a:ext cx="9525" cy="313690"/>
          </a:xfrm>
          <a:custGeom>
            <a:avLst/>
            <a:gdLst/>
            <a:ahLst/>
            <a:cxnLst/>
            <a:rect l="l" t="t" r="r" b="b"/>
            <a:pathLst>
              <a:path w="9525" h="313690">
                <a:moveTo>
                  <a:pt x="4763" y="308928"/>
                </a:moveTo>
                <a:lnTo>
                  <a:pt x="4763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4" name="object 234"/>
          <p:cNvSpPr/>
          <p:nvPr/>
        </p:nvSpPr>
        <p:spPr>
          <a:xfrm>
            <a:off x="4036377" y="5915342"/>
            <a:ext cx="811529" cy="9525"/>
          </a:xfrm>
          <a:custGeom>
            <a:avLst/>
            <a:gdLst/>
            <a:ahLst/>
            <a:cxnLst/>
            <a:rect l="l" t="t" r="r" b="b"/>
            <a:pathLst>
              <a:path w="811529" h="9525">
                <a:moveTo>
                  <a:pt x="4763" y="4763"/>
                </a:moveTo>
                <a:lnTo>
                  <a:pt x="806768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" name="object 235"/>
          <p:cNvSpPr/>
          <p:nvPr/>
        </p:nvSpPr>
        <p:spPr>
          <a:xfrm>
            <a:off x="3826827" y="5915342"/>
            <a:ext cx="219075" cy="373379"/>
          </a:xfrm>
          <a:custGeom>
            <a:avLst/>
            <a:gdLst/>
            <a:ahLst/>
            <a:cxnLst/>
            <a:rect l="l" t="t" r="r" b="b"/>
            <a:pathLst>
              <a:path w="219075" h="373379">
                <a:moveTo>
                  <a:pt x="214313" y="4763"/>
                </a:moveTo>
                <a:lnTo>
                  <a:pt x="4763" y="36861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6" name="object 236"/>
          <p:cNvSpPr/>
          <p:nvPr/>
        </p:nvSpPr>
        <p:spPr>
          <a:xfrm>
            <a:off x="4838382" y="5914707"/>
            <a:ext cx="191135" cy="374014"/>
          </a:xfrm>
          <a:custGeom>
            <a:avLst/>
            <a:gdLst/>
            <a:ahLst/>
            <a:cxnLst/>
            <a:rect l="l" t="t" r="r" b="b"/>
            <a:pathLst>
              <a:path w="191135" h="374014">
                <a:moveTo>
                  <a:pt x="4763" y="4763"/>
                </a:moveTo>
                <a:lnTo>
                  <a:pt x="186373" y="36925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7" name="object 237"/>
          <p:cNvSpPr/>
          <p:nvPr/>
        </p:nvSpPr>
        <p:spPr>
          <a:xfrm>
            <a:off x="3915092" y="5959792"/>
            <a:ext cx="165735" cy="279400"/>
          </a:xfrm>
          <a:custGeom>
            <a:avLst/>
            <a:gdLst/>
            <a:ahLst/>
            <a:cxnLst/>
            <a:rect l="l" t="t" r="r" b="b"/>
            <a:pathLst>
              <a:path w="165735" h="279400">
                <a:moveTo>
                  <a:pt x="160973" y="4763"/>
                </a:moveTo>
                <a:lnTo>
                  <a:pt x="4763" y="27463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8" name="object 238"/>
          <p:cNvSpPr/>
          <p:nvPr/>
        </p:nvSpPr>
        <p:spPr>
          <a:xfrm>
            <a:off x="4076382" y="5959792"/>
            <a:ext cx="737235" cy="15240"/>
          </a:xfrm>
          <a:custGeom>
            <a:avLst/>
            <a:gdLst/>
            <a:ahLst/>
            <a:cxnLst/>
            <a:rect l="l" t="t" r="r" b="b"/>
            <a:pathLst>
              <a:path w="737235" h="15240">
                <a:moveTo>
                  <a:pt x="4763" y="10478"/>
                </a:moveTo>
                <a:lnTo>
                  <a:pt x="732473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9" name="object 239"/>
          <p:cNvSpPr/>
          <p:nvPr/>
        </p:nvSpPr>
        <p:spPr>
          <a:xfrm>
            <a:off x="4804092" y="5959157"/>
            <a:ext cx="137160" cy="280035"/>
          </a:xfrm>
          <a:custGeom>
            <a:avLst/>
            <a:gdLst/>
            <a:ahLst/>
            <a:cxnLst/>
            <a:rect l="l" t="t" r="r" b="b"/>
            <a:pathLst>
              <a:path w="137160" h="280035">
                <a:moveTo>
                  <a:pt x="4763" y="4763"/>
                </a:moveTo>
                <a:lnTo>
                  <a:pt x="132398" y="27527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0" name="object 240"/>
          <p:cNvSpPr/>
          <p:nvPr/>
        </p:nvSpPr>
        <p:spPr>
          <a:xfrm>
            <a:off x="3915092" y="6229667"/>
            <a:ext cx="1038860" cy="9525"/>
          </a:xfrm>
          <a:custGeom>
            <a:avLst/>
            <a:gdLst/>
            <a:ahLst/>
            <a:cxnLst/>
            <a:rect l="l" t="t" r="r" b="b"/>
            <a:pathLst>
              <a:path w="1038860" h="9525">
                <a:moveTo>
                  <a:pt x="4763" y="4763"/>
                </a:moveTo>
                <a:lnTo>
                  <a:pt x="1034098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1" name="object 241"/>
          <p:cNvSpPr/>
          <p:nvPr/>
        </p:nvSpPr>
        <p:spPr>
          <a:xfrm>
            <a:off x="4398645" y="5964555"/>
            <a:ext cx="115570" cy="52705"/>
          </a:xfrm>
          <a:custGeom>
            <a:avLst/>
            <a:gdLst/>
            <a:ahLst/>
            <a:cxnLst/>
            <a:rect l="l" t="t" r="r" b="b"/>
            <a:pathLst>
              <a:path w="115570" h="52705">
                <a:moveTo>
                  <a:pt x="0" y="52705"/>
                </a:moveTo>
                <a:lnTo>
                  <a:pt x="0" y="0"/>
                </a:lnTo>
                <a:lnTo>
                  <a:pt x="115570" y="0"/>
                </a:lnTo>
                <a:lnTo>
                  <a:pt x="115570" y="52705"/>
                </a:lnTo>
                <a:lnTo>
                  <a:pt x="0" y="5270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2" name="object 242"/>
          <p:cNvSpPr/>
          <p:nvPr/>
        </p:nvSpPr>
        <p:spPr>
          <a:xfrm>
            <a:off x="4393882" y="5959792"/>
            <a:ext cx="125095" cy="62229"/>
          </a:xfrm>
          <a:custGeom>
            <a:avLst/>
            <a:gdLst/>
            <a:ahLst/>
            <a:cxnLst/>
            <a:rect l="l" t="t" r="r" b="b"/>
            <a:pathLst>
              <a:path w="125095" h="62229">
                <a:moveTo>
                  <a:pt x="4763" y="57468"/>
                </a:moveTo>
                <a:lnTo>
                  <a:pt x="4763" y="4763"/>
                </a:lnTo>
                <a:lnTo>
                  <a:pt x="120333" y="4763"/>
                </a:lnTo>
                <a:lnTo>
                  <a:pt x="120333" y="57468"/>
                </a:lnTo>
                <a:lnTo>
                  <a:pt x="4763" y="5746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3" name="object 243"/>
          <p:cNvSpPr/>
          <p:nvPr/>
        </p:nvSpPr>
        <p:spPr>
          <a:xfrm>
            <a:off x="4047807" y="6302692"/>
            <a:ext cx="86360" cy="125095"/>
          </a:xfrm>
          <a:custGeom>
            <a:avLst/>
            <a:gdLst/>
            <a:ahLst/>
            <a:cxnLst/>
            <a:rect l="l" t="t" r="r" b="b"/>
            <a:pathLst>
              <a:path w="86360" h="125095">
                <a:moveTo>
                  <a:pt x="4763" y="4763"/>
                </a:moveTo>
                <a:lnTo>
                  <a:pt x="81598" y="12033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4" name="object 244"/>
          <p:cNvSpPr/>
          <p:nvPr/>
        </p:nvSpPr>
        <p:spPr>
          <a:xfrm>
            <a:off x="4124642" y="6418262"/>
            <a:ext cx="667385" cy="9525"/>
          </a:xfrm>
          <a:custGeom>
            <a:avLst/>
            <a:gdLst/>
            <a:ahLst/>
            <a:cxnLst/>
            <a:rect l="l" t="t" r="r" b="b"/>
            <a:pathLst>
              <a:path w="667385" h="9525">
                <a:moveTo>
                  <a:pt x="4763" y="4763"/>
                </a:moveTo>
                <a:lnTo>
                  <a:pt x="662623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" name="object 245"/>
          <p:cNvSpPr/>
          <p:nvPr/>
        </p:nvSpPr>
        <p:spPr>
          <a:xfrm>
            <a:off x="4771707" y="6302057"/>
            <a:ext cx="96520" cy="125730"/>
          </a:xfrm>
          <a:custGeom>
            <a:avLst/>
            <a:gdLst/>
            <a:ahLst/>
            <a:cxnLst/>
            <a:rect l="l" t="t" r="r" b="b"/>
            <a:pathLst>
              <a:path w="96520" h="125730">
                <a:moveTo>
                  <a:pt x="4763" y="120968"/>
                </a:moveTo>
                <a:lnTo>
                  <a:pt x="91758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3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245" y="6433820"/>
            <a:ext cx="644525" cy="93345"/>
          </a:xfrm>
          <a:prstGeom prst="rect">
            <a:avLst/>
          </a:prstGeom>
        </p:spPr>
      </p:pic>
      <p:sp>
        <p:nvSpPr>
          <p:cNvPr id="246" name="object 246"/>
          <p:cNvSpPr/>
          <p:nvPr/>
        </p:nvSpPr>
        <p:spPr>
          <a:xfrm>
            <a:off x="4114482" y="6429057"/>
            <a:ext cx="654050" cy="102870"/>
          </a:xfrm>
          <a:custGeom>
            <a:avLst/>
            <a:gdLst/>
            <a:ahLst/>
            <a:cxnLst/>
            <a:rect l="l" t="t" r="r" b="b"/>
            <a:pathLst>
              <a:path w="654050" h="102870">
                <a:moveTo>
                  <a:pt x="4763" y="98108"/>
                </a:moveTo>
                <a:lnTo>
                  <a:pt x="4763" y="4763"/>
                </a:lnTo>
                <a:lnTo>
                  <a:pt x="649288" y="4763"/>
                </a:lnTo>
                <a:lnTo>
                  <a:pt x="649288" y="98108"/>
                </a:lnTo>
                <a:lnTo>
                  <a:pt x="4763" y="9810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7" name="object 247"/>
          <p:cNvSpPr/>
          <p:nvPr/>
        </p:nvSpPr>
        <p:spPr>
          <a:xfrm>
            <a:off x="4832985" y="6405880"/>
            <a:ext cx="116205" cy="116205"/>
          </a:xfrm>
          <a:custGeom>
            <a:avLst/>
            <a:gdLst/>
            <a:ahLst/>
            <a:cxnLst/>
            <a:rect l="l" t="t" r="r" b="b"/>
            <a:pathLst>
              <a:path w="116205" h="116205">
                <a:moveTo>
                  <a:pt x="19304" y="0"/>
                </a:moveTo>
                <a:cubicBezTo>
                  <a:pt x="8636" y="0"/>
                  <a:pt x="0" y="8636"/>
                  <a:pt x="0" y="19431"/>
                </a:cubicBezTo>
                <a:lnTo>
                  <a:pt x="0" y="96774"/>
                </a:lnTo>
                <a:cubicBezTo>
                  <a:pt x="0" y="107569"/>
                  <a:pt x="8636" y="116205"/>
                  <a:pt x="19304" y="116205"/>
                </a:cubicBezTo>
                <a:lnTo>
                  <a:pt x="96774" y="116205"/>
                </a:lnTo>
                <a:cubicBezTo>
                  <a:pt x="107569" y="116205"/>
                  <a:pt x="116205" y="107569"/>
                  <a:pt x="116205" y="96774"/>
                </a:cubicBezTo>
                <a:lnTo>
                  <a:pt x="116205" y="19431"/>
                </a:lnTo>
                <a:cubicBezTo>
                  <a:pt x="116205" y="8636"/>
                  <a:pt x="107569" y="0"/>
                  <a:pt x="96774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8" name="object 248"/>
          <p:cNvSpPr/>
          <p:nvPr/>
        </p:nvSpPr>
        <p:spPr>
          <a:xfrm>
            <a:off x="4828222" y="6401117"/>
            <a:ext cx="125730" cy="125729"/>
          </a:xfrm>
          <a:custGeom>
            <a:avLst/>
            <a:gdLst/>
            <a:ahLst/>
            <a:cxnLst/>
            <a:rect l="l" t="t" r="r" b="b"/>
            <a:pathLst>
              <a:path w="125730" h="125729">
                <a:moveTo>
                  <a:pt x="24067" y="4763"/>
                </a:moveTo>
                <a:cubicBezTo>
                  <a:pt x="13399" y="4763"/>
                  <a:pt x="4763" y="13399"/>
                  <a:pt x="4763" y="24194"/>
                </a:cubicBezTo>
                <a:lnTo>
                  <a:pt x="4763" y="101537"/>
                </a:lnTo>
                <a:cubicBezTo>
                  <a:pt x="4763" y="112332"/>
                  <a:pt x="13399" y="120968"/>
                  <a:pt x="24067" y="120968"/>
                </a:cubicBezTo>
                <a:lnTo>
                  <a:pt x="101537" y="120968"/>
                </a:lnTo>
                <a:cubicBezTo>
                  <a:pt x="112332" y="120968"/>
                  <a:pt x="120968" y="112332"/>
                  <a:pt x="120968" y="101537"/>
                </a:cubicBezTo>
                <a:lnTo>
                  <a:pt x="120968" y="24194"/>
                </a:lnTo>
                <a:cubicBezTo>
                  <a:pt x="120968" y="13399"/>
                  <a:pt x="112332" y="4763"/>
                  <a:pt x="101537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9" name="object 249"/>
          <p:cNvSpPr/>
          <p:nvPr/>
        </p:nvSpPr>
        <p:spPr>
          <a:xfrm>
            <a:off x="3886834" y="6405880"/>
            <a:ext cx="116205" cy="116205"/>
          </a:xfrm>
          <a:custGeom>
            <a:avLst/>
            <a:gdLst/>
            <a:ahLst/>
            <a:cxnLst/>
            <a:rect l="l" t="t" r="r" b="b"/>
            <a:pathLst>
              <a:path w="116205" h="116205">
                <a:moveTo>
                  <a:pt x="19305" y="0"/>
                </a:moveTo>
                <a:cubicBezTo>
                  <a:pt x="8637" y="0"/>
                  <a:pt x="0" y="8636"/>
                  <a:pt x="0" y="19431"/>
                </a:cubicBezTo>
                <a:lnTo>
                  <a:pt x="0" y="96774"/>
                </a:lnTo>
                <a:cubicBezTo>
                  <a:pt x="0" y="107569"/>
                  <a:pt x="8637" y="116205"/>
                  <a:pt x="19305" y="116205"/>
                </a:cubicBezTo>
                <a:lnTo>
                  <a:pt x="96902" y="116205"/>
                </a:lnTo>
                <a:cubicBezTo>
                  <a:pt x="107569" y="116205"/>
                  <a:pt x="116206" y="107569"/>
                  <a:pt x="116206" y="96774"/>
                </a:cubicBezTo>
                <a:lnTo>
                  <a:pt x="116206" y="19431"/>
                </a:lnTo>
                <a:cubicBezTo>
                  <a:pt x="116206" y="8636"/>
                  <a:pt x="107569" y="0"/>
                  <a:pt x="96902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0" name="object 250"/>
          <p:cNvSpPr/>
          <p:nvPr/>
        </p:nvSpPr>
        <p:spPr>
          <a:xfrm>
            <a:off x="3882072" y="6401117"/>
            <a:ext cx="125730" cy="125729"/>
          </a:xfrm>
          <a:custGeom>
            <a:avLst/>
            <a:gdLst/>
            <a:ahLst/>
            <a:cxnLst/>
            <a:rect l="l" t="t" r="r" b="b"/>
            <a:pathLst>
              <a:path w="125730" h="125729">
                <a:moveTo>
                  <a:pt x="24067" y="4763"/>
                </a:moveTo>
                <a:cubicBezTo>
                  <a:pt x="13399" y="4763"/>
                  <a:pt x="4762" y="13399"/>
                  <a:pt x="4762" y="24194"/>
                </a:cubicBezTo>
                <a:lnTo>
                  <a:pt x="4762" y="101537"/>
                </a:lnTo>
                <a:cubicBezTo>
                  <a:pt x="4762" y="112332"/>
                  <a:pt x="13399" y="120968"/>
                  <a:pt x="24067" y="120968"/>
                </a:cubicBezTo>
                <a:lnTo>
                  <a:pt x="101664" y="120968"/>
                </a:lnTo>
                <a:cubicBezTo>
                  <a:pt x="112331" y="120968"/>
                  <a:pt x="120968" y="112332"/>
                  <a:pt x="120968" y="101537"/>
                </a:cubicBezTo>
                <a:lnTo>
                  <a:pt x="120968" y="24194"/>
                </a:lnTo>
                <a:cubicBezTo>
                  <a:pt x="120968" y="13399"/>
                  <a:pt x="112331" y="4763"/>
                  <a:pt x="101664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1" name="object 251"/>
          <p:cNvSpPr/>
          <p:nvPr/>
        </p:nvSpPr>
        <p:spPr>
          <a:xfrm>
            <a:off x="4434522" y="6246812"/>
            <a:ext cx="10160" cy="180975"/>
          </a:xfrm>
          <a:custGeom>
            <a:avLst/>
            <a:gdLst/>
            <a:ahLst/>
            <a:cxnLst/>
            <a:rect l="l" t="t" r="r" b="b"/>
            <a:pathLst>
              <a:path w="10160" h="180975">
                <a:moveTo>
                  <a:pt x="4763" y="4763"/>
                </a:moveTo>
                <a:lnTo>
                  <a:pt x="5398" y="17621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2" name="object 252"/>
          <p:cNvSpPr/>
          <p:nvPr/>
        </p:nvSpPr>
        <p:spPr>
          <a:xfrm>
            <a:off x="4127817" y="6056312"/>
            <a:ext cx="81280" cy="69850"/>
          </a:xfrm>
          <a:custGeom>
            <a:avLst/>
            <a:gdLst/>
            <a:ahLst/>
            <a:cxnLst/>
            <a:rect l="l" t="t" r="r" b="b"/>
            <a:pathLst>
              <a:path w="81280" h="69850">
                <a:moveTo>
                  <a:pt x="1588" y="68263"/>
                </a:moveTo>
                <a:lnTo>
                  <a:pt x="79693" y="158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3" name="object 253"/>
          <p:cNvSpPr/>
          <p:nvPr/>
        </p:nvSpPr>
        <p:spPr>
          <a:xfrm>
            <a:off x="4244022" y="6074092"/>
            <a:ext cx="156210" cy="118110"/>
          </a:xfrm>
          <a:custGeom>
            <a:avLst/>
            <a:gdLst/>
            <a:ahLst/>
            <a:cxnLst/>
            <a:rect l="l" t="t" r="r" b="b"/>
            <a:pathLst>
              <a:path w="156210" h="118110">
                <a:moveTo>
                  <a:pt x="1588" y="116523"/>
                </a:moveTo>
                <a:lnTo>
                  <a:pt x="154623" y="158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4" name="object 254"/>
          <p:cNvSpPr/>
          <p:nvPr/>
        </p:nvSpPr>
        <p:spPr>
          <a:xfrm>
            <a:off x="4397057" y="6053772"/>
            <a:ext cx="156210" cy="118110"/>
          </a:xfrm>
          <a:custGeom>
            <a:avLst/>
            <a:gdLst/>
            <a:ahLst/>
            <a:cxnLst/>
            <a:rect l="l" t="t" r="r" b="b"/>
            <a:pathLst>
              <a:path w="156210" h="118110">
                <a:moveTo>
                  <a:pt x="1588" y="116523"/>
                </a:moveTo>
                <a:lnTo>
                  <a:pt x="154623" y="158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5" name="object 255"/>
          <p:cNvSpPr/>
          <p:nvPr/>
        </p:nvSpPr>
        <p:spPr>
          <a:xfrm>
            <a:off x="4440237" y="6053772"/>
            <a:ext cx="156210" cy="118110"/>
          </a:xfrm>
          <a:custGeom>
            <a:avLst/>
            <a:gdLst/>
            <a:ahLst/>
            <a:cxnLst/>
            <a:rect l="l" t="t" r="r" b="b"/>
            <a:pathLst>
              <a:path w="156210" h="118110">
                <a:moveTo>
                  <a:pt x="1588" y="116523"/>
                </a:moveTo>
                <a:lnTo>
                  <a:pt x="154623" y="158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" name="object 256"/>
          <p:cNvSpPr/>
          <p:nvPr/>
        </p:nvSpPr>
        <p:spPr>
          <a:xfrm>
            <a:off x="4360545" y="6676390"/>
            <a:ext cx="191135" cy="93980"/>
          </a:xfrm>
          <a:custGeom>
            <a:avLst/>
            <a:gdLst/>
            <a:ahLst/>
            <a:cxnLst/>
            <a:rect l="l" t="t" r="r" b="b"/>
            <a:pathLst>
              <a:path w="191135" h="93980">
                <a:moveTo>
                  <a:pt x="0" y="93980"/>
                </a:moveTo>
                <a:lnTo>
                  <a:pt x="0" y="0"/>
                </a:lnTo>
                <a:lnTo>
                  <a:pt x="191135" y="0"/>
                </a:lnTo>
                <a:lnTo>
                  <a:pt x="191135" y="93980"/>
                </a:lnTo>
                <a:lnTo>
                  <a:pt x="0" y="939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7" name="object 257"/>
          <p:cNvSpPr/>
          <p:nvPr/>
        </p:nvSpPr>
        <p:spPr>
          <a:xfrm>
            <a:off x="4354195" y="6670040"/>
            <a:ext cx="203835" cy="106680"/>
          </a:xfrm>
          <a:custGeom>
            <a:avLst/>
            <a:gdLst/>
            <a:ahLst/>
            <a:cxnLst/>
            <a:rect l="l" t="t" r="r" b="b"/>
            <a:pathLst>
              <a:path w="203835" h="106680">
                <a:moveTo>
                  <a:pt x="6350" y="100330"/>
                </a:moveTo>
                <a:lnTo>
                  <a:pt x="6350" y="6350"/>
                </a:lnTo>
                <a:lnTo>
                  <a:pt x="197485" y="6350"/>
                </a:lnTo>
                <a:lnTo>
                  <a:pt x="197485" y="100330"/>
                </a:lnTo>
                <a:lnTo>
                  <a:pt x="6350" y="10033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8" name="object 258"/>
          <p:cNvSpPr/>
          <p:nvPr/>
        </p:nvSpPr>
        <p:spPr>
          <a:xfrm>
            <a:off x="4883150" y="6735445"/>
            <a:ext cx="26670" cy="26035"/>
          </a:xfrm>
          <a:custGeom>
            <a:avLst/>
            <a:gdLst/>
            <a:ahLst/>
            <a:cxnLst/>
            <a:rect l="l" t="t" r="r" b="b"/>
            <a:pathLst>
              <a:path w="26670" h="26035">
                <a:moveTo>
                  <a:pt x="13335" y="0"/>
                </a:moveTo>
                <a:cubicBezTo>
                  <a:pt x="5969" y="0"/>
                  <a:pt x="0" y="5842"/>
                  <a:pt x="0" y="12954"/>
                </a:cubicBezTo>
                <a:cubicBezTo>
                  <a:pt x="0" y="20193"/>
                  <a:pt x="5969" y="26035"/>
                  <a:pt x="13335" y="26035"/>
                </a:cubicBezTo>
                <a:cubicBezTo>
                  <a:pt x="20701" y="26035"/>
                  <a:pt x="26670" y="20193"/>
                  <a:pt x="26670" y="12954"/>
                </a:cubicBezTo>
                <a:cubicBezTo>
                  <a:pt x="26670" y="5842"/>
                  <a:pt x="20701" y="0"/>
                  <a:pt x="13335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9" name="object 259"/>
          <p:cNvSpPr/>
          <p:nvPr/>
        </p:nvSpPr>
        <p:spPr>
          <a:xfrm>
            <a:off x="4878387" y="6730682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5" h="35560">
                <a:moveTo>
                  <a:pt x="18098" y="4763"/>
                </a:moveTo>
                <a:cubicBezTo>
                  <a:pt x="10732" y="4763"/>
                  <a:pt x="4763" y="10605"/>
                  <a:pt x="4763" y="17717"/>
                </a:cubicBezTo>
                <a:cubicBezTo>
                  <a:pt x="4763" y="24956"/>
                  <a:pt x="10732" y="30798"/>
                  <a:pt x="18098" y="30798"/>
                </a:cubicBezTo>
                <a:cubicBezTo>
                  <a:pt x="25464" y="30798"/>
                  <a:pt x="31433" y="24956"/>
                  <a:pt x="31433" y="17717"/>
                </a:cubicBezTo>
                <a:cubicBezTo>
                  <a:pt x="31433" y="10605"/>
                  <a:pt x="25464" y="4763"/>
                  <a:pt x="18098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0" name="object 260"/>
          <p:cNvSpPr/>
          <p:nvPr/>
        </p:nvSpPr>
        <p:spPr>
          <a:xfrm>
            <a:off x="3946525" y="6725920"/>
            <a:ext cx="26670" cy="26035"/>
          </a:xfrm>
          <a:custGeom>
            <a:avLst/>
            <a:gdLst/>
            <a:ahLst/>
            <a:cxnLst/>
            <a:rect l="l" t="t" r="r" b="b"/>
            <a:pathLst>
              <a:path w="26670" h="26035">
                <a:moveTo>
                  <a:pt x="13334" y="0"/>
                </a:moveTo>
                <a:cubicBezTo>
                  <a:pt x="5969" y="0"/>
                  <a:pt x="0" y="5842"/>
                  <a:pt x="0" y="12954"/>
                </a:cubicBezTo>
                <a:cubicBezTo>
                  <a:pt x="0" y="20193"/>
                  <a:pt x="5969" y="26035"/>
                  <a:pt x="13334" y="26035"/>
                </a:cubicBezTo>
                <a:cubicBezTo>
                  <a:pt x="20701" y="26035"/>
                  <a:pt x="26670" y="20193"/>
                  <a:pt x="26670" y="12954"/>
                </a:cubicBezTo>
                <a:cubicBezTo>
                  <a:pt x="26670" y="5842"/>
                  <a:pt x="20701" y="0"/>
                  <a:pt x="13334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1" name="object 261"/>
          <p:cNvSpPr/>
          <p:nvPr/>
        </p:nvSpPr>
        <p:spPr>
          <a:xfrm>
            <a:off x="3941762" y="6721157"/>
            <a:ext cx="36195" cy="35560"/>
          </a:xfrm>
          <a:custGeom>
            <a:avLst/>
            <a:gdLst/>
            <a:ahLst/>
            <a:cxnLst/>
            <a:rect l="l" t="t" r="r" b="b"/>
            <a:pathLst>
              <a:path w="36195" h="35560">
                <a:moveTo>
                  <a:pt x="18097" y="4763"/>
                </a:moveTo>
                <a:cubicBezTo>
                  <a:pt x="10732" y="4763"/>
                  <a:pt x="4763" y="10605"/>
                  <a:pt x="4763" y="17717"/>
                </a:cubicBezTo>
                <a:cubicBezTo>
                  <a:pt x="4763" y="24956"/>
                  <a:pt x="10732" y="30798"/>
                  <a:pt x="18097" y="30798"/>
                </a:cubicBezTo>
                <a:cubicBezTo>
                  <a:pt x="25464" y="30798"/>
                  <a:pt x="31433" y="24956"/>
                  <a:pt x="31433" y="17717"/>
                </a:cubicBezTo>
                <a:cubicBezTo>
                  <a:pt x="31433" y="10605"/>
                  <a:pt x="25464" y="4763"/>
                  <a:pt x="18097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2" name="object 262"/>
          <p:cNvSpPr/>
          <p:nvPr/>
        </p:nvSpPr>
        <p:spPr>
          <a:xfrm>
            <a:off x="3893184" y="6257290"/>
            <a:ext cx="26670" cy="26670"/>
          </a:xfrm>
          <a:custGeom>
            <a:avLst/>
            <a:gdLst/>
            <a:ahLst/>
            <a:cxnLst/>
            <a:rect l="l" t="t" r="r" b="b"/>
            <a:pathLst>
              <a:path w="26670" h="26670">
                <a:moveTo>
                  <a:pt x="13336" y="0"/>
                </a:moveTo>
                <a:cubicBezTo>
                  <a:pt x="5969" y="0"/>
                  <a:pt x="0" y="5969"/>
                  <a:pt x="0" y="13335"/>
                </a:cubicBezTo>
                <a:cubicBezTo>
                  <a:pt x="0" y="20701"/>
                  <a:pt x="5969" y="26670"/>
                  <a:pt x="13336" y="26670"/>
                </a:cubicBezTo>
                <a:cubicBezTo>
                  <a:pt x="20702" y="26670"/>
                  <a:pt x="26671" y="20701"/>
                  <a:pt x="26671" y="13335"/>
                </a:cubicBezTo>
                <a:cubicBezTo>
                  <a:pt x="26671" y="5969"/>
                  <a:pt x="20702" y="0"/>
                  <a:pt x="13336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3" name="object 263"/>
          <p:cNvSpPr/>
          <p:nvPr/>
        </p:nvSpPr>
        <p:spPr>
          <a:xfrm>
            <a:off x="3888422" y="6252528"/>
            <a:ext cx="36195" cy="36194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18098" y="4762"/>
                </a:moveTo>
                <a:cubicBezTo>
                  <a:pt x="10731" y="4762"/>
                  <a:pt x="4762" y="10731"/>
                  <a:pt x="4762" y="18097"/>
                </a:cubicBezTo>
                <a:cubicBezTo>
                  <a:pt x="4762" y="25463"/>
                  <a:pt x="10731" y="31432"/>
                  <a:pt x="18098" y="31432"/>
                </a:cubicBezTo>
                <a:cubicBezTo>
                  <a:pt x="25464" y="31432"/>
                  <a:pt x="31433" y="25463"/>
                  <a:pt x="31433" y="18097"/>
                </a:cubicBezTo>
                <a:cubicBezTo>
                  <a:pt x="31433" y="10731"/>
                  <a:pt x="25464" y="4762"/>
                  <a:pt x="18098" y="4762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4" name="object 264"/>
          <p:cNvSpPr/>
          <p:nvPr/>
        </p:nvSpPr>
        <p:spPr>
          <a:xfrm>
            <a:off x="3945890" y="6257290"/>
            <a:ext cx="26669" cy="26670"/>
          </a:xfrm>
          <a:custGeom>
            <a:avLst/>
            <a:gdLst/>
            <a:ahLst/>
            <a:cxnLst/>
            <a:rect l="l" t="t" r="r" b="b"/>
            <a:pathLst>
              <a:path w="26669" h="26670">
                <a:moveTo>
                  <a:pt x="13335" y="0"/>
                </a:moveTo>
                <a:cubicBezTo>
                  <a:pt x="5969" y="0"/>
                  <a:pt x="0" y="5969"/>
                  <a:pt x="0" y="13335"/>
                </a:cubicBezTo>
                <a:cubicBezTo>
                  <a:pt x="0" y="20701"/>
                  <a:pt x="5969" y="26670"/>
                  <a:pt x="13335" y="26670"/>
                </a:cubicBezTo>
                <a:cubicBezTo>
                  <a:pt x="20700" y="26670"/>
                  <a:pt x="26669" y="20701"/>
                  <a:pt x="26669" y="13335"/>
                </a:cubicBezTo>
                <a:cubicBezTo>
                  <a:pt x="26669" y="5969"/>
                  <a:pt x="20700" y="0"/>
                  <a:pt x="13335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5" name="object 265"/>
          <p:cNvSpPr/>
          <p:nvPr/>
        </p:nvSpPr>
        <p:spPr>
          <a:xfrm>
            <a:off x="3941127" y="6252528"/>
            <a:ext cx="36194" cy="36194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18098" y="4762"/>
                </a:moveTo>
                <a:cubicBezTo>
                  <a:pt x="10732" y="4762"/>
                  <a:pt x="4763" y="10731"/>
                  <a:pt x="4763" y="18097"/>
                </a:cubicBezTo>
                <a:cubicBezTo>
                  <a:pt x="4763" y="25463"/>
                  <a:pt x="10732" y="31432"/>
                  <a:pt x="18098" y="31432"/>
                </a:cubicBezTo>
                <a:cubicBezTo>
                  <a:pt x="25463" y="31432"/>
                  <a:pt x="31432" y="25463"/>
                  <a:pt x="31432" y="18097"/>
                </a:cubicBezTo>
                <a:cubicBezTo>
                  <a:pt x="31432" y="10731"/>
                  <a:pt x="25463" y="4762"/>
                  <a:pt x="18098" y="4762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" name="object 266"/>
          <p:cNvSpPr/>
          <p:nvPr/>
        </p:nvSpPr>
        <p:spPr>
          <a:xfrm>
            <a:off x="3987165" y="6257290"/>
            <a:ext cx="26034" cy="26670"/>
          </a:xfrm>
          <a:custGeom>
            <a:avLst/>
            <a:gdLst/>
            <a:ahLst/>
            <a:cxnLst/>
            <a:rect l="l" t="t" r="r" b="b"/>
            <a:pathLst>
              <a:path w="26034" h="26670">
                <a:moveTo>
                  <a:pt x="13081" y="0"/>
                </a:moveTo>
                <a:cubicBezTo>
                  <a:pt x="5842" y="0"/>
                  <a:pt x="0" y="5969"/>
                  <a:pt x="0" y="13335"/>
                </a:cubicBezTo>
                <a:cubicBezTo>
                  <a:pt x="0" y="20701"/>
                  <a:pt x="5842" y="26670"/>
                  <a:pt x="13081" y="26670"/>
                </a:cubicBezTo>
                <a:cubicBezTo>
                  <a:pt x="20193" y="26670"/>
                  <a:pt x="26035" y="20701"/>
                  <a:pt x="26035" y="13335"/>
                </a:cubicBezTo>
                <a:cubicBezTo>
                  <a:pt x="26035" y="5969"/>
                  <a:pt x="20193" y="0"/>
                  <a:pt x="13081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7" name="object 267"/>
          <p:cNvSpPr/>
          <p:nvPr/>
        </p:nvSpPr>
        <p:spPr>
          <a:xfrm>
            <a:off x="3982402" y="6252528"/>
            <a:ext cx="35559" cy="36194"/>
          </a:xfrm>
          <a:custGeom>
            <a:avLst/>
            <a:gdLst/>
            <a:ahLst/>
            <a:cxnLst/>
            <a:rect l="l" t="t" r="r" b="b"/>
            <a:pathLst>
              <a:path w="35559" h="36194">
                <a:moveTo>
                  <a:pt x="17844" y="4762"/>
                </a:moveTo>
                <a:cubicBezTo>
                  <a:pt x="10605" y="4762"/>
                  <a:pt x="4763" y="10731"/>
                  <a:pt x="4763" y="18097"/>
                </a:cubicBezTo>
                <a:cubicBezTo>
                  <a:pt x="4763" y="25463"/>
                  <a:pt x="10605" y="31432"/>
                  <a:pt x="17844" y="31432"/>
                </a:cubicBezTo>
                <a:cubicBezTo>
                  <a:pt x="24956" y="31432"/>
                  <a:pt x="30798" y="25463"/>
                  <a:pt x="30798" y="18097"/>
                </a:cubicBezTo>
                <a:cubicBezTo>
                  <a:pt x="30798" y="10731"/>
                  <a:pt x="24956" y="4762"/>
                  <a:pt x="17844" y="4762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8" name="object 268"/>
          <p:cNvSpPr/>
          <p:nvPr/>
        </p:nvSpPr>
        <p:spPr>
          <a:xfrm>
            <a:off x="4030980" y="6256655"/>
            <a:ext cx="26670" cy="26670"/>
          </a:xfrm>
          <a:custGeom>
            <a:avLst/>
            <a:gdLst/>
            <a:ahLst/>
            <a:cxnLst/>
            <a:rect l="l" t="t" r="r" b="b"/>
            <a:pathLst>
              <a:path w="26670" h="26670">
                <a:moveTo>
                  <a:pt x="13335" y="0"/>
                </a:moveTo>
                <a:cubicBezTo>
                  <a:pt x="5969" y="0"/>
                  <a:pt x="0" y="5969"/>
                  <a:pt x="0" y="13335"/>
                </a:cubicBezTo>
                <a:cubicBezTo>
                  <a:pt x="0" y="20701"/>
                  <a:pt x="5969" y="26670"/>
                  <a:pt x="13335" y="26670"/>
                </a:cubicBezTo>
                <a:cubicBezTo>
                  <a:pt x="20701" y="26670"/>
                  <a:pt x="26670" y="20701"/>
                  <a:pt x="26670" y="13335"/>
                </a:cubicBezTo>
                <a:cubicBezTo>
                  <a:pt x="26670" y="5969"/>
                  <a:pt x="20701" y="0"/>
                  <a:pt x="13335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9" name="object 269"/>
          <p:cNvSpPr/>
          <p:nvPr/>
        </p:nvSpPr>
        <p:spPr>
          <a:xfrm>
            <a:off x="4026217" y="6251892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5">
                <a:moveTo>
                  <a:pt x="18098" y="4763"/>
                </a:moveTo>
                <a:cubicBezTo>
                  <a:pt x="10732" y="4763"/>
                  <a:pt x="4763" y="10732"/>
                  <a:pt x="4763" y="18098"/>
                </a:cubicBezTo>
                <a:cubicBezTo>
                  <a:pt x="4763" y="25464"/>
                  <a:pt x="10732" y="31433"/>
                  <a:pt x="18098" y="31433"/>
                </a:cubicBezTo>
                <a:cubicBezTo>
                  <a:pt x="25464" y="31433"/>
                  <a:pt x="31433" y="25464"/>
                  <a:pt x="31433" y="18098"/>
                </a:cubicBezTo>
                <a:cubicBezTo>
                  <a:pt x="31433" y="10732"/>
                  <a:pt x="25464" y="4763"/>
                  <a:pt x="18098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0" name="object 270"/>
          <p:cNvSpPr/>
          <p:nvPr/>
        </p:nvSpPr>
        <p:spPr>
          <a:xfrm>
            <a:off x="4776470" y="6252210"/>
            <a:ext cx="26670" cy="26670"/>
          </a:xfrm>
          <a:custGeom>
            <a:avLst/>
            <a:gdLst/>
            <a:ahLst/>
            <a:cxnLst/>
            <a:rect l="l" t="t" r="r" b="b"/>
            <a:pathLst>
              <a:path w="26670" h="26670">
                <a:moveTo>
                  <a:pt x="13335" y="0"/>
                </a:moveTo>
                <a:cubicBezTo>
                  <a:pt x="5969" y="0"/>
                  <a:pt x="0" y="5969"/>
                  <a:pt x="0" y="13335"/>
                </a:cubicBezTo>
                <a:cubicBezTo>
                  <a:pt x="0" y="20701"/>
                  <a:pt x="5969" y="26670"/>
                  <a:pt x="13335" y="26670"/>
                </a:cubicBezTo>
                <a:cubicBezTo>
                  <a:pt x="20701" y="26670"/>
                  <a:pt x="26670" y="20701"/>
                  <a:pt x="26670" y="13335"/>
                </a:cubicBezTo>
                <a:cubicBezTo>
                  <a:pt x="26670" y="5969"/>
                  <a:pt x="20701" y="0"/>
                  <a:pt x="13335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1" name="object 271"/>
          <p:cNvSpPr/>
          <p:nvPr/>
        </p:nvSpPr>
        <p:spPr>
          <a:xfrm>
            <a:off x="4771707" y="6247447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5">
                <a:moveTo>
                  <a:pt x="18098" y="4763"/>
                </a:moveTo>
                <a:cubicBezTo>
                  <a:pt x="10732" y="4763"/>
                  <a:pt x="4763" y="10732"/>
                  <a:pt x="4763" y="18098"/>
                </a:cubicBezTo>
                <a:cubicBezTo>
                  <a:pt x="4763" y="25464"/>
                  <a:pt x="10732" y="31433"/>
                  <a:pt x="18098" y="31433"/>
                </a:cubicBezTo>
                <a:cubicBezTo>
                  <a:pt x="25464" y="31433"/>
                  <a:pt x="31433" y="25464"/>
                  <a:pt x="31433" y="18098"/>
                </a:cubicBezTo>
                <a:cubicBezTo>
                  <a:pt x="31433" y="10732"/>
                  <a:pt x="25464" y="4763"/>
                  <a:pt x="18098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2" name="object 272"/>
          <p:cNvSpPr/>
          <p:nvPr/>
        </p:nvSpPr>
        <p:spPr>
          <a:xfrm>
            <a:off x="4829175" y="6252210"/>
            <a:ext cx="26670" cy="26670"/>
          </a:xfrm>
          <a:custGeom>
            <a:avLst/>
            <a:gdLst/>
            <a:ahLst/>
            <a:cxnLst/>
            <a:rect l="l" t="t" r="r" b="b"/>
            <a:pathLst>
              <a:path w="26670" h="26670">
                <a:moveTo>
                  <a:pt x="13335" y="0"/>
                </a:moveTo>
                <a:cubicBezTo>
                  <a:pt x="5969" y="0"/>
                  <a:pt x="0" y="5969"/>
                  <a:pt x="0" y="13335"/>
                </a:cubicBezTo>
                <a:cubicBezTo>
                  <a:pt x="0" y="20701"/>
                  <a:pt x="5969" y="26670"/>
                  <a:pt x="13335" y="26670"/>
                </a:cubicBezTo>
                <a:cubicBezTo>
                  <a:pt x="20701" y="26670"/>
                  <a:pt x="26670" y="20701"/>
                  <a:pt x="26670" y="13335"/>
                </a:cubicBezTo>
                <a:cubicBezTo>
                  <a:pt x="26670" y="5969"/>
                  <a:pt x="20701" y="0"/>
                  <a:pt x="13335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3" name="object 273"/>
          <p:cNvSpPr/>
          <p:nvPr/>
        </p:nvSpPr>
        <p:spPr>
          <a:xfrm>
            <a:off x="4824412" y="6247447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5">
                <a:moveTo>
                  <a:pt x="18098" y="4763"/>
                </a:moveTo>
                <a:cubicBezTo>
                  <a:pt x="10732" y="4763"/>
                  <a:pt x="4763" y="10732"/>
                  <a:pt x="4763" y="18098"/>
                </a:cubicBezTo>
                <a:cubicBezTo>
                  <a:pt x="4763" y="25464"/>
                  <a:pt x="10732" y="31433"/>
                  <a:pt x="18098" y="31433"/>
                </a:cubicBezTo>
                <a:cubicBezTo>
                  <a:pt x="25464" y="31433"/>
                  <a:pt x="31433" y="25464"/>
                  <a:pt x="31433" y="18098"/>
                </a:cubicBezTo>
                <a:cubicBezTo>
                  <a:pt x="31433" y="10732"/>
                  <a:pt x="25464" y="4763"/>
                  <a:pt x="18098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4" name="object 274"/>
          <p:cNvSpPr/>
          <p:nvPr/>
        </p:nvSpPr>
        <p:spPr>
          <a:xfrm>
            <a:off x="4870450" y="6252210"/>
            <a:ext cx="26035" cy="26670"/>
          </a:xfrm>
          <a:custGeom>
            <a:avLst/>
            <a:gdLst/>
            <a:ahLst/>
            <a:cxnLst/>
            <a:rect l="l" t="t" r="r" b="b"/>
            <a:pathLst>
              <a:path w="26035" h="26670">
                <a:moveTo>
                  <a:pt x="12954" y="0"/>
                </a:moveTo>
                <a:cubicBezTo>
                  <a:pt x="5842" y="0"/>
                  <a:pt x="0" y="5969"/>
                  <a:pt x="0" y="13335"/>
                </a:cubicBezTo>
                <a:cubicBezTo>
                  <a:pt x="0" y="20701"/>
                  <a:pt x="5842" y="26670"/>
                  <a:pt x="12954" y="26670"/>
                </a:cubicBezTo>
                <a:cubicBezTo>
                  <a:pt x="20193" y="26670"/>
                  <a:pt x="26035" y="20701"/>
                  <a:pt x="26035" y="13335"/>
                </a:cubicBezTo>
                <a:cubicBezTo>
                  <a:pt x="26035" y="5969"/>
                  <a:pt x="20193" y="0"/>
                  <a:pt x="12954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5" name="object 275"/>
          <p:cNvSpPr/>
          <p:nvPr/>
        </p:nvSpPr>
        <p:spPr>
          <a:xfrm>
            <a:off x="4865687" y="6247447"/>
            <a:ext cx="35560" cy="36195"/>
          </a:xfrm>
          <a:custGeom>
            <a:avLst/>
            <a:gdLst/>
            <a:ahLst/>
            <a:cxnLst/>
            <a:rect l="l" t="t" r="r" b="b"/>
            <a:pathLst>
              <a:path w="35560" h="36195">
                <a:moveTo>
                  <a:pt x="17717" y="4763"/>
                </a:moveTo>
                <a:cubicBezTo>
                  <a:pt x="10605" y="4763"/>
                  <a:pt x="4763" y="10732"/>
                  <a:pt x="4763" y="18098"/>
                </a:cubicBezTo>
                <a:cubicBezTo>
                  <a:pt x="4763" y="25464"/>
                  <a:pt x="10605" y="31433"/>
                  <a:pt x="17717" y="31433"/>
                </a:cubicBezTo>
                <a:cubicBezTo>
                  <a:pt x="24956" y="31433"/>
                  <a:pt x="30798" y="25464"/>
                  <a:pt x="30798" y="18098"/>
                </a:cubicBezTo>
                <a:cubicBezTo>
                  <a:pt x="30798" y="10732"/>
                  <a:pt x="24956" y="4763"/>
                  <a:pt x="17717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6" name="object 276"/>
          <p:cNvSpPr/>
          <p:nvPr/>
        </p:nvSpPr>
        <p:spPr>
          <a:xfrm>
            <a:off x="4914265" y="6251575"/>
            <a:ext cx="26670" cy="26670"/>
          </a:xfrm>
          <a:custGeom>
            <a:avLst/>
            <a:gdLst/>
            <a:ahLst/>
            <a:cxnLst/>
            <a:rect l="l" t="t" r="r" b="b"/>
            <a:pathLst>
              <a:path w="26670" h="26670">
                <a:moveTo>
                  <a:pt x="13335" y="0"/>
                </a:moveTo>
                <a:cubicBezTo>
                  <a:pt x="5969" y="0"/>
                  <a:pt x="0" y="5969"/>
                  <a:pt x="0" y="13335"/>
                </a:cubicBezTo>
                <a:cubicBezTo>
                  <a:pt x="0" y="20701"/>
                  <a:pt x="5969" y="26670"/>
                  <a:pt x="13335" y="26670"/>
                </a:cubicBezTo>
                <a:cubicBezTo>
                  <a:pt x="20701" y="26670"/>
                  <a:pt x="26670" y="20701"/>
                  <a:pt x="26670" y="13335"/>
                </a:cubicBezTo>
                <a:cubicBezTo>
                  <a:pt x="26670" y="5969"/>
                  <a:pt x="20701" y="0"/>
                  <a:pt x="13335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7" name="object 277"/>
          <p:cNvSpPr/>
          <p:nvPr/>
        </p:nvSpPr>
        <p:spPr>
          <a:xfrm>
            <a:off x="4909502" y="6246812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5">
                <a:moveTo>
                  <a:pt x="18098" y="4763"/>
                </a:moveTo>
                <a:cubicBezTo>
                  <a:pt x="10732" y="4763"/>
                  <a:pt x="4763" y="10732"/>
                  <a:pt x="4763" y="18098"/>
                </a:cubicBezTo>
                <a:cubicBezTo>
                  <a:pt x="4763" y="25464"/>
                  <a:pt x="10732" y="31433"/>
                  <a:pt x="18098" y="31433"/>
                </a:cubicBezTo>
                <a:cubicBezTo>
                  <a:pt x="25464" y="31433"/>
                  <a:pt x="31433" y="25464"/>
                  <a:pt x="31433" y="18098"/>
                </a:cubicBezTo>
                <a:cubicBezTo>
                  <a:pt x="31433" y="10732"/>
                  <a:pt x="25464" y="4763"/>
                  <a:pt x="18098" y="4763"/>
                </a:cubicBez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4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610" y="8214360"/>
            <a:ext cx="316230" cy="93980"/>
          </a:xfrm>
          <a:prstGeom prst="rect">
            <a:avLst/>
          </a:prstGeom>
        </p:spPr>
      </p:pic>
      <p:sp>
        <p:nvSpPr>
          <p:cNvPr id="278" name="object 278"/>
          <p:cNvSpPr/>
          <p:nvPr/>
        </p:nvSpPr>
        <p:spPr>
          <a:xfrm>
            <a:off x="4240847" y="8209597"/>
            <a:ext cx="325755" cy="103505"/>
          </a:xfrm>
          <a:custGeom>
            <a:avLst/>
            <a:gdLst/>
            <a:ahLst/>
            <a:cxnLst/>
            <a:rect l="l" t="t" r="r" b="b"/>
            <a:pathLst>
              <a:path w="325755" h="103505">
                <a:moveTo>
                  <a:pt x="4763" y="98743"/>
                </a:moveTo>
                <a:lnTo>
                  <a:pt x="4763" y="4763"/>
                </a:lnTo>
                <a:lnTo>
                  <a:pt x="320993" y="4763"/>
                </a:lnTo>
                <a:lnTo>
                  <a:pt x="320993" y="98743"/>
                </a:lnTo>
                <a:lnTo>
                  <a:pt x="4763" y="9874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9" name="object 279"/>
          <p:cNvSpPr/>
          <p:nvPr/>
        </p:nvSpPr>
        <p:spPr>
          <a:xfrm>
            <a:off x="4549457" y="7267257"/>
            <a:ext cx="16510" cy="1049020"/>
          </a:xfrm>
          <a:custGeom>
            <a:avLst/>
            <a:gdLst/>
            <a:ahLst/>
            <a:cxnLst/>
            <a:rect l="l" t="t" r="r" b="b"/>
            <a:pathLst>
              <a:path w="16510" h="1049020">
                <a:moveTo>
                  <a:pt x="7938" y="7938"/>
                </a:moveTo>
                <a:lnTo>
                  <a:pt x="8573" y="1041083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0" name="object 280"/>
          <p:cNvSpPr/>
          <p:nvPr/>
        </p:nvSpPr>
        <p:spPr>
          <a:xfrm>
            <a:off x="4230687" y="8079422"/>
            <a:ext cx="15875" cy="254000"/>
          </a:xfrm>
          <a:custGeom>
            <a:avLst/>
            <a:gdLst/>
            <a:ahLst/>
            <a:cxnLst/>
            <a:rect l="l" t="t" r="r" b="b"/>
            <a:pathLst>
              <a:path w="15875" h="254000">
                <a:moveTo>
                  <a:pt x="7938" y="7938"/>
                </a:moveTo>
                <a:lnTo>
                  <a:pt x="7938" y="246063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5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0530" y="7275195"/>
            <a:ext cx="81280" cy="949960"/>
          </a:xfrm>
          <a:prstGeom prst="rect">
            <a:avLst/>
          </a:prstGeom>
        </p:spPr>
      </p:pic>
      <p:sp>
        <p:nvSpPr>
          <p:cNvPr id="281" name="object 281"/>
          <p:cNvSpPr/>
          <p:nvPr/>
        </p:nvSpPr>
        <p:spPr>
          <a:xfrm>
            <a:off x="4235767" y="7270432"/>
            <a:ext cx="90805" cy="959485"/>
          </a:xfrm>
          <a:custGeom>
            <a:avLst/>
            <a:gdLst/>
            <a:ahLst/>
            <a:cxnLst/>
            <a:rect l="l" t="t" r="r" b="b"/>
            <a:pathLst>
              <a:path w="90805" h="959485">
                <a:moveTo>
                  <a:pt x="4763" y="954723"/>
                </a:moveTo>
                <a:lnTo>
                  <a:pt x="4763" y="4763"/>
                </a:lnTo>
                <a:lnTo>
                  <a:pt x="86043" y="4763"/>
                </a:lnTo>
                <a:lnTo>
                  <a:pt x="86043" y="954723"/>
                </a:lnTo>
                <a:lnTo>
                  <a:pt x="4763" y="95472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6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7225" y="7270115"/>
            <a:ext cx="78105" cy="955040"/>
          </a:xfrm>
          <a:prstGeom prst="rect">
            <a:avLst/>
          </a:prstGeom>
        </p:spPr>
      </p:pic>
      <p:sp>
        <p:nvSpPr>
          <p:cNvPr id="282" name="object 282"/>
          <p:cNvSpPr/>
          <p:nvPr/>
        </p:nvSpPr>
        <p:spPr>
          <a:xfrm>
            <a:off x="4462462" y="7265352"/>
            <a:ext cx="87630" cy="964565"/>
          </a:xfrm>
          <a:custGeom>
            <a:avLst/>
            <a:gdLst/>
            <a:ahLst/>
            <a:cxnLst/>
            <a:rect l="l" t="t" r="r" b="b"/>
            <a:pathLst>
              <a:path w="87630" h="964565">
                <a:moveTo>
                  <a:pt x="4763" y="959803"/>
                </a:moveTo>
                <a:lnTo>
                  <a:pt x="4763" y="4763"/>
                </a:lnTo>
                <a:lnTo>
                  <a:pt x="82868" y="4763"/>
                </a:lnTo>
                <a:lnTo>
                  <a:pt x="82868" y="959803"/>
                </a:lnTo>
                <a:lnTo>
                  <a:pt x="4763" y="95980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3" name="object 283"/>
          <p:cNvSpPr/>
          <p:nvPr/>
        </p:nvSpPr>
        <p:spPr>
          <a:xfrm>
            <a:off x="4317047" y="7867967"/>
            <a:ext cx="10160" cy="147320"/>
          </a:xfrm>
          <a:custGeom>
            <a:avLst/>
            <a:gdLst/>
            <a:ahLst/>
            <a:cxnLst/>
            <a:rect l="l" t="t" r="r" b="b"/>
            <a:pathLst>
              <a:path w="10160" h="147320">
                <a:moveTo>
                  <a:pt x="4763" y="4763"/>
                </a:moveTo>
                <a:lnTo>
                  <a:pt x="5398" y="14255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4" name="object 284"/>
          <p:cNvSpPr/>
          <p:nvPr/>
        </p:nvSpPr>
        <p:spPr>
          <a:xfrm>
            <a:off x="4230687" y="7262177"/>
            <a:ext cx="15875" cy="751205"/>
          </a:xfrm>
          <a:custGeom>
            <a:avLst/>
            <a:gdLst/>
            <a:ahLst/>
            <a:cxnLst/>
            <a:rect l="l" t="t" r="r" b="b"/>
            <a:pathLst>
              <a:path w="15875" h="751205">
                <a:moveTo>
                  <a:pt x="7938" y="7938"/>
                </a:moveTo>
                <a:lnTo>
                  <a:pt x="7938" y="743268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5" name="object 285"/>
          <p:cNvSpPr/>
          <p:nvPr/>
        </p:nvSpPr>
        <p:spPr>
          <a:xfrm>
            <a:off x="4233862" y="7264082"/>
            <a:ext cx="121285" cy="10160"/>
          </a:xfrm>
          <a:custGeom>
            <a:avLst/>
            <a:gdLst/>
            <a:ahLst/>
            <a:cxnLst/>
            <a:rect l="l" t="t" r="r" b="b"/>
            <a:pathLst>
              <a:path w="121285" h="10160">
                <a:moveTo>
                  <a:pt x="4763" y="4763"/>
                </a:moveTo>
                <a:lnTo>
                  <a:pt x="116523" y="539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6" name="object 286"/>
          <p:cNvSpPr/>
          <p:nvPr/>
        </p:nvSpPr>
        <p:spPr>
          <a:xfrm>
            <a:off x="4472622" y="7263447"/>
            <a:ext cx="88900" cy="10160"/>
          </a:xfrm>
          <a:custGeom>
            <a:avLst/>
            <a:gdLst/>
            <a:ahLst/>
            <a:cxnLst/>
            <a:rect l="l" t="t" r="r" b="b"/>
            <a:pathLst>
              <a:path w="88900" h="10160">
                <a:moveTo>
                  <a:pt x="4763" y="4763"/>
                </a:moveTo>
                <a:lnTo>
                  <a:pt x="84138" y="539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7" name="object 287"/>
          <p:cNvSpPr/>
          <p:nvPr/>
        </p:nvSpPr>
        <p:spPr>
          <a:xfrm>
            <a:off x="4313237" y="8079422"/>
            <a:ext cx="15875" cy="153670"/>
          </a:xfrm>
          <a:custGeom>
            <a:avLst/>
            <a:gdLst/>
            <a:ahLst/>
            <a:cxnLst/>
            <a:rect l="l" t="t" r="r" b="b"/>
            <a:pathLst>
              <a:path w="15875" h="153670">
                <a:moveTo>
                  <a:pt x="7938" y="7938"/>
                </a:moveTo>
                <a:lnTo>
                  <a:pt x="7938" y="145733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8" name="object 288"/>
          <p:cNvSpPr/>
          <p:nvPr/>
        </p:nvSpPr>
        <p:spPr>
          <a:xfrm>
            <a:off x="4468177" y="7916227"/>
            <a:ext cx="10160" cy="297815"/>
          </a:xfrm>
          <a:custGeom>
            <a:avLst/>
            <a:gdLst/>
            <a:ahLst/>
            <a:cxnLst/>
            <a:rect l="l" t="t" r="r" b="b"/>
            <a:pathLst>
              <a:path w="10160" h="297815">
                <a:moveTo>
                  <a:pt x="4763" y="4763"/>
                </a:moveTo>
                <a:lnTo>
                  <a:pt x="5398" y="29305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9" name="object 289"/>
          <p:cNvSpPr/>
          <p:nvPr/>
        </p:nvSpPr>
        <p:spPr>
          <a:xfrm>
            <a:off x="4246562" y="8302942"/>
            <a:ext cx="303530" cy="10160"/>
          </a:xfrm>
          <a:custGeom>
            <a:avLst/>
            <a:gdLst/>
            <a:ahLst/>
            <a:cxnLst/>
            <a:rect l="l" t="t" r="r" b="b"/>
            <a:pathLst>
              <a:path w="303530" h="10160">
                <a:moveTo>
                  <a:pt x="4763" y="4763"/>
                </a:moveTo>
                <a:lnTo>
                  <a:pt x="298768" y="539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0" name="object 290"/>
          <p:cNvSpPr/>
          <p:nvPr/>
        </p:nvSpPr>
        <p:spPr>
          <a:xfrm>
            <a:off x="4309427" y="7915592"/>
            <a:ext cx="175895" cy="19685"/>
          </a:xfrm>
          <a:custGeom>
            <a:avLst/>
            <a:gdLst/>
            <a:ahLst/>
            <a:cxnLst/>
            <a:rect l="l" t="t" r="r" b="b"/>
            <a:pathLst>
              <a:path w="175895" h="19685">
                <a:moveTo>
                  <a:pt x="7938" y="7938"/>
                </a:moveTo>
                <a:lnTo>
                  <a:pt x="167958" y="11748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7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5059" y="8005445"/>
            <a:ext cx="558165" cy="67310"/>
          </a:xfrm>
          <a:prstGeom prst="rect">
            <a:avLst/>
          </a:prstGeom>
        </p:spPr>
      </p:pic>
      <p:sp>
        <p:nvSpPr>
          <p:cNvPr id="291" name="object 291"/>
          <p:cNvSpPr/>
          <p:nvPr/>
        </p:nvSpPr>
        <p:spPr>
          <a:xfrm>
            <a:off x="3650297" y="8000682"/>
            <a:ext cx="567690" cy="76835"/>
          </a:xfrm>
          <a:custGeom>
            <a:avLst/>
            <a:gdLst/>
            <a:ahLst/>
            <a:cxnLst/>
            <a:rect l="l" t="t" r="r" b="b"/>
            <a:pathLst>
              <a:path w="567690" h="76835">
                <a:moveTo>
                  <a:pt x="4762" y="72073"/>
                </a:moveTo>
                <a:lnTo>
                  <a:pt x="4762" y="4763"/>
                </a:lnTo>
                <a:lnTo>
                  <a:pt x="562928" y="4763"/>
                </a:lnTo>
                <a:lnTo>
                  <a:pt x="562928" y="72073"/>
                </a:lnTo>
                <a:lnTo>
                  <a:pt x="4762" y="7207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2" name="object 292"/>
          <p:cNvSpPr/>
          <p:nvPr/>
        </p:nvSpPr>
        <p:spPr>
          <a:xfrm>
            <a:off x="4323080" y="7137400"/>
            <a:ext cx="154305" cy="1071880"/>
          </a:xfrm>
          <a:custGeom>
            <a:avLst/>
            <a:gdLst/>
            <a:ahLst/>
            <a:cxnLst/>
            <a:rect l="l" t="t" r="r" b="b"/>
            <a:pathLst>
              <a:path w="154305" h="1071880">
                <a:moveTo>
                  <a:pt x="0" y="1071880"/>
                </a:moveTo>
                <a:lnTo>
                  <a:pt x="0" y="0"/>
                </a:lnTo>
                <a:lnTo>
                  <a:pt x="154305" y="0"/>
                </a:lnTo>
                <a:lnTo>
                  <a:pt x="154305" y="1071880"/>
                </a:lnTo>
                <a:lnTo>
                  <a:pt x="0" y="10718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3" name="object 293"/>
          <p:cNvSpPr/>
          <p:nvPr/>
        </p:nvSpPr>
        <p:spPr>
          <a:xfrm>
            <a:off x="4313555" y="7127875"/>
            <a:ext cx="173355" cy="1090930"/>
          </a:xfrm>
          <a:custGeom>
            <a:avLst/>
            <a:gdLst/>
            <a:ahLst/>
            <a:cxnLst/>
            <a:rect l="l" t="t" r="r" b="b"/>
            <a:pathLst>
              <a:path w="173355" h="1090930">
                <a:moveTo>
                  <a:pt x="9525" y="1081405"/>
                </a:moveTo>
                <a:lnTo>
                  <a:pt x="9525" y="9525"/>
                </a:lnTo>
                <a:lnTo>
                  <a:pt x="163830" y="9525"/>
                </a:lnTo>
                <a:lnTo>
                  <a:pt x="163830" y="1081405"/>
                </a:lnTo>
                <a:lnTo>
                  <a:pt x="9525" y="1081405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4" name="object 294"/>
          <p:cNvSpPr/>
          <p:nvPr/>
        </p:nvSpPr>
        <p:spPr>
          <a:xfrm>
            <a:off x="3296920" y="7778115"/>
            <a:ext cx="358140" cy="547370"/>
          </a:xfrm>
          <a:custGeom>
            <a:avLst/>
            <a:gdLst/>
            <a:ahLst/>
            <a:cxnLst/>
            <a:rect l="l" t="t" r="r" b="b"/>
            <a:pathLst>
              <a:path w="358140" h="547370">
                <a:moveTo>
                  <a:pt x="0" y="547370"/>
                </a:moveTo>
                <a:lnTo>
                  <a:pt x="0" y="0"/>
                </a:lnTo>
                <a:lnTo>
                  <a:pt x="358140" y="0"/>
                </a:lnTo>
                <a:lnTo>
                  <a:pt x="358140" y="547370"/>
                </a:lnTo>
                <a:lnTo>
                  <a:pt x="0" y="5473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5" name="object 295"/>
          <p:cNvSpPr/>
          <p:nvPr/>
        </p:nvSpPr>
        <p:spPr>
          <a:xfrm>
            <a:off x="3287395" y="7768590"/>
            <a:ext cx="377190" cy="566420"/>
          </a:xfrm>
          <a:custGeom>
            <a:avLst/>
            <a:gdLst/>
            <a:ahLst/>
            <a:cxnLst/>
            <a:rect l="l" t="t" r="r" b="b"/>
            <a:pathLst>
              <a:path w="377190" h="566420">
                <a:moveTo>
                  <a:pt x="9525" y="556895"/>
                </a:moveTo>
                <a:lnTo>
                  <a:pt x="9525" y="9525"/>
                </a:lnTo>
                <a:lnTo>
                  <a:pt x="367665" y="9525"/>
                </a:lnTo>
                <a:lnTo>
                  <a:pt x="367665" y="556895"/>
                </a:lnTo>
                <a:lnTo>
                  <a:pt x="9525" y="556895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" name="object 296"/>
          <p:cNvSpPr/>
          <p:nvPr/>
        </p:nvSpPr>
        <p:spPr>
          <a:xfrm>
            <a:off x="4230687" y="8074342"/>
            <a:ext cx="15875" cy="302895"/>
          </a:xfrm>
          <a:custGeom>
            <a:avLst/>
            <a:gdLst/>
            <a:ahLst/>
            <a:cxnLst/>
            <a:rect l="l" t="t" r="r" b="b"/>
            <a:pathLst>
              <a:path w="15875" h="302895">
                <a:moveTo>
                  <a:pt x="7938" y="7938"/>
                </a:moveTo>
                <a:lnTo>
                  <a:pt x="7938" y="294958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8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670" y="8005445"/>
            <a:ext cx="558165" cy="67310"/>
          </a:xfrm>
          <a:prstGeom prst="rect">
            <a:avLst/>
          </a:prstGeom>
        </p:spPr>
      </p:pic>
      <p:sp>
        <p:nvSpPr>
          <p:cNvPr id="297" name="object 297"/>
          <p:cNvSpPr/>
          <p:nvPr/>
        </p:nvSpPr>
        <p:spPr>
          <a:xfrm>
            <a:off x="3323907" y="8000682"/>
            <a:ext cx="567690" cy="76835"/>
          </a:xfrm>
          <a:custGeom>
            <a:avLst/>
            <a:gdLst/>
            <a:ahLst/>
            <a:cxnLst/>
            <a:rect l="l" t="t" r="r" b="b"/>
            <a:pathLst>
              <a:path w="567690" h="76835">
                <a:moveTo>
                  <a:pt x="4763" y="72073"/>
                </a:moveTo>
                <a:lnTo>
                  <a:pt x="4763" y="4763"/>
                </a:lnTo>
                <a:lnTo>
                  <a:pt x="562928" y="4763"/>
                </a:lnTo>
                <a:lnTo>
                  <a:pt x="562928" y="72073"/>
                </a:lnTo>
                <a:lnTo>
                  <a:pt x="4763" y="7207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9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3430" y="7815580"/>
            <a:ext cx="318134" cy="477520"/>
          </a:xfrm>
          <a:prstGeom prst="rect">
            <a:avLst/>
          </a:prstGeom>
        </p:spPr>
      </p:pic>
      <p:sp>
        <p:nvSpPr>
          <p:cNvPr id="298" name="object 298"/>
          <p:cNvSpPr/>
          <p:nvPr/>
        </p:nvSpPr>
        <p:spPr>
          <a:xfrm>
            <a:off x="3308667" y="7810817"/>
            <a:ext cx="327659" cy="487045"/>
          </a:xfrm>
          <a:custGeom>
            <a:avLst/>
            <a:gdLst/>
            <a:ahLst/>
            <a:cxnLst/>
            <a:rect l="l" t="t" r="r" b="b"/>
            <a:pathLst>
              <a:path w="327659" h="487045">
                <a:moveTo>
                  <a:pt x="4763" y="482283"/>
                </a:moveTo>
                <a:lnTo>
                  <a:pt x="4763" y="4763"/>
                </a:lnTo>
                <a:lnTo>
                  <a:pt x="322897" y="4763"/>
                </a:lnTo>
                <a:lnTo>
                  <a:pt x="322897" y="482283"/>
                </a:lnTo>
                <a:lnTo>
                  <a:pt x="4763" y="48228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9" name="object 299"/>
          <p:cNvSpPr/>
          <p:nvPr/>
        </p:nvSpPr>
        <p:spPr>
          <a:xfrm>
            <a:off x="3287395" y="7609205"/>
            <a:ext cx="372110" cy="180340"/>
          </a:xfrm>
          <a:custGeom>
            <a:avLst/>
            <a:gdLst/>
            <a:ahLst/>
            <a:cxnLst/>
            <a:rect l="l" t="t" r="r" b="b"/>
            <a:pathLst>
              <a:path w="372110" h="180340">
                <a:moveTo>
                  <a:pt x="9525" y="167767"/>
                </a:moveTo>
                <a:cubicBezTo>
                  <a:pt x="11303" y="79883"/>
                  <a:pt x="89789" y="9525"/>
                  <a:pt x="186055" y="9525"/>
                </a:cubicBezTo>
                <a:cubicBezTo>
                  <a:pt x="283464" y="9525"/>
                  <a:pt x="362585" y="81788"/>
                  <a:pt x="362585" y="170815"/>
                </a:cubicBez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0" name="object 300"/>
          <p:cNvSpPr/>
          <p:nvPr/>
        </p:nvSpPr>
        <p:spPr>
          <a:xfrm>
            <a:off x="3498215" y="7204710"/>
            <a:ext cx="19684" cy="430530"/>
          </a:xfrm>
          <a:custGeom>
            <a:avLst/>
            <a:gdLst/>
            <a:ahLst/>
            <a:cxnLst/>
            <a:rect l="l" t="t" r="r" b="b"/>
            <a:pathLst>
              <a:path w="19684" h="430530">
                <a:moveTo>
                  <a:pt x="9525" y="421005"/>
                </a:moveTo>
                <a:lnTo>
                  <a:pt x="10160" y="9525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1" name="object 301"/>
          <p:cNvSpPr/>
          <p:nvPr/>
        </p:nvSpPr>
        <p:spPr>
          <a:xfrm>
            <a:off x="3429000" y="7270750"/>
            <a:ext cx="19684" cy="357505"/>
          </a:xfrm>
          <a:custGeom>
            <a:avLst/>
            <a:gdLst/>
            <a:ahLst/>
            <a:cxnLst/>
            <a:rect l="l" t="t" r="r" b="b"/>
            <a:pathLst>
              <a:path w="19684" h="357505">
                <a:moveTo>
                  <a:pt x="9525" y="347980"/>
                </a:moveTo>
                <a:lnTo>
                  <a:pt x="10159" y="9525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2" name="object 302"/>
          <p:cNvSpPr/>
          <p:nvPr/>
        </p:nvSpPr>
        <p:spPr>
          <a:xfrm>
            <a:off x="2558415" y="7271385"/>
            <a:ext cx="889635" cy="19685"/>
          </a:xfrm>
          <a:custGeom>
            <a:avLst/>
            <a:gdLst/>
            <a:ahLst/>
            <a:cxnLst/>
            <a:rect l="l" t="t" r="r" b="b"/>
            <a:pathLst>
              <a:path w="889635" h="19685">
                <a:moveTo>
                  <a:pt x="880110" y="9525"/>
                </a:moveTo>
                <a:lnTo>
                  <a:pt x="9525" y="1016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3" name="object 303"/>
          <p:cNvSpPr/>
          <p:nvPr/>
        </p:nvSpPr>
        <p:spPr>
          <a:xfrm>
            <a:off x="2558415" y="7204075"/>
            <a:ext cx="966469" cy="19685"/>
          </a:xfrm>
          <a:custGeom>
            <a:avLst/>
            <a:gdLst/>
            <a:ahLst/>
            <a:cxnLst/>
            <a:rect l="l" t="t" r="r" b="b"/>
            <a:pathLst>
              <a:path w="966469" h="19685">
                <a:moveTo>
                  <a:pt x="956944" y="9525"/>
                </a:moveTo>
                <a:lnTo>
                  <a:pt x="9525" y="1016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4" name="object 304"/>
          <p:cNvSpPr/>
          <p:nvPr/>
        </p:nvSpPr>
        <p:spPr>
          <a:xfrm>
            <a:off x="2966085" y="7004685"/>
            <a:ext cx="60960" cy="276225"/>
          </a:xfrm>
          <a:custGeom>
            <a:avLst/>
            <a:gdLst/>
            <a:ahLst/>
            <a:cxnLst/>
            <a:rect l="l" t="t" r="r" b="b"/>
            <a:pathLst>
              <a:path w="60960" h="276225">
                <a:moveTo>
                  <a:pt x="0" y="0"/>
                </a:moveTo>
                <a:lnTo>
                  <a:pt x="15240" y="276225"/>
                </a:lnTo>
                <a:lnTo>
                  <a:pt x="45720" y="276225"/>
                </a:lnTo>
                <a:lnTo>
                  <a:pt x="6096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5" name="object 305"/>
          <p:cNvSpPr/>
          <p:nvPr/>
        </p:nvSpPr>
        <p:spPr>
          <a:xfrm>
            <a:off x="2958147" y="6996747"/>
            <a:ext cx="76835" cy="292100"/>
          </a:xfrm>
          <a:custGeom>
            <a:avLst/>
            <a:gdLst/>
            <a:ahLst/>
            <a:cxnLst/>
            <a:rect l="l" t="t" r="r" b="b"/>
            <a:pathLst>
              <a:path w="76835" h="292100">
                <a:moveTo>
                  <a:pt x="7938" y="7938"/>
                </a:moveTo>
                <a:lnTo>
                  <a:pt x="23178" y="284163"/>
                </a:lnTo>
                <a:lnTo>
                  <a:pt x="53658" y="284163"/>
                </a:lnTo>
                <a:lnTo>
                  <a:pt x="68898" y="7938"/>
                </a:lnTo>
                <a:lnTo>
                  <a:pt x="7938" y="7938"/>
                </a:lnTo>
                <a:close/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6" name="object 306"/>
          <p:cNvSpPr/>
          <p:nvPr/>
        </p:nvSpPr>
        <p:spPr>
          <a:xfrm>
            <a:off x="2894330" y="7139940"/>
            <a:ext cx="198755" cy="218440"/>
          </a:xfrm>
          <a:custGeom>
            <a:avLst/>
            <a:gdLst/>
            <a:ahLst/>
            <a:cxnLst/>
            <a:rect l="l" t="t" r="r" b="b"/>
            <a:pathLst>
              <a:path w="198755" h="218440">
                <a:moveTo>
                  <a:pt x="99314" y="0"/>
                </a:moveTo>
                <a:cubicBezTo>
                  <a:pt x="44450" y="0"/>
                  <a:pt x="0" y="48895"/>
                  <a:pt x="0" y="109220"/>
                </a:cubicBezTo>
                <a:cubicBezTo>
                  <a:pt x="0" y="169545"/>
                  <a:pt x="44450" y="218440"/>
                  <a:pt x="99314" y="218440"/>
                </a:cubicBezTo>
                <a:cubicBezTo>
                  <a:pt x="154305" y="218440"/>
                  <a:pt x="198755" y="169545"/>
                  <a:pt x="198755" y="109220"/>
                </a:cubicBezTo>
                <a:cubicBezTo>
                  <a:pt x="198755" y="48895"/>
                  <a:pt x="154305" y="0"/>
                  <a:pt x="99314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" name="object 307"/>
          <p:cNvSpPr/>
          <p:nvPr/>
        </p:nvSpPr>
        <p:spPr>
          <a:xfrm>
            <a:off x="2886392" y="7132002"/>
            <a:ext cx="214630" cy="234315"/>
          </a:xfrm>
          <a:custGeom>
            <a:avLst/>
            <a:gdLst/>
            <a:ahLst/>
            <a:cxnLst/>
            <a:rect l="l" t="t" r="r" b="b"/>
            <a:pathLst>
              <a:path w="214630" h="234315">
                <a:moveTo>
                  <a:pt x="107252" y="7938"/>
                </a:moveTo>
                <a:cubicBezTo>
                  <a:pt x="52388" y="7938"/>
                  <a:pt x="7938" y="56833"/>
                  <a:pt x="7938" y="117158"/>
                </a:cubicBezTo>
                <a:cubicBezTo>
                  <a:pt x="7938" y="177483"/>
                  <a:pt x="52388" y="226378"/>
                  <a:pt x="107252" y="226378"/>
                </a:cubicBezTo>
                <a:cubicBezTo>
                  <a:pt x="162243" y="226378"/>
                  <a:pt x="206693" y="177483"/>
                  <a:pt x="206693" y="117158"/>
                </a:cubicBezTo>
                <a:cubicBezTo>
                  <a:pt x="206693" y="56833"/>
                  <a:pt x="162243" y="7938"/>
                  <a:pt x="107252" y="7938"/>
                </a:cubicBezTo>
                <a:close/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" name="object 308"/>
          <p:cNvSpPr/>
          <p:nvPr/>
        </p:nvSpPr>
        <p:spPr>
          <a:xfrm>
            <a:off x="2915475" y="7164006"/>
            <a:ext cx="156464" cy="170307"/>
          </a:xfrm>
          <a:custGeom>
            <a:avLst/>
            <a:gdLst/>
            <a:ahLst/>
            <a:cxnLst/>
            <a:rect l="l" t="t" r="r" b="b"/>
            <a:pathLst>
              <a:path w="156464" h="170307">
                <a:moveTo>
                  <a:pt x="7938" y="7938"/>
                </a:moveTo>
                <a:lnTo>
                  <a:pt x="148527" y="162370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9" name="object 309"/>
          <p:cNvSpPr/>
          <p:nvPr/>
        </p:nvSpPr>
        <p:spPr>
          <a:xfrm>
            <a:off x="2915475" y="7164006"/>
            <a:ext cx="156464" cy="170307"/>
          </a:xfrm>
          <a:custGeom>
            <a:avLst/>
            <a:gdLst/>
            <a:ahLst/>
            <a:cxnLst/>
            <a:rect l="l" t="t" r="r" b="b"/>
            <a:pathLst>
              <a:path w="156464" h="170307">
                <a:moveTo>
                  <a:pt x="7938" y="162370"/>
                </a:moveTo>
                <a:lnTo>
                  <a:pt x="148527" y="7938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0" name="object 310"/>
          <p:cNvSpPr/>
          <p:nvPr/>
        </p:nvSpPr>
        <p:spPr>
          <a:xfrm>
            <a:off x="2908935" y="8406130"/>
            <a:ext cx="2091690" cy="36830"/>
          </a:xfrm>
          <a:custGeom>
            <a:avLst/>
            <a:gdLst/>
            <a:ahLst/>
            <a:cxnLst/>
            <a:rect l="l" t="t" r="r" b="b"/>
            <a:pathLst>
              <a:path w="2091690" h="36830">
                <a:moveTo>
                  <a:pt x="12700" y="24130"/>
                </a:moveTo>
                <a:lnTo>
                  <a:pt x="2078990" y="127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0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009" y="7358380"/>
            <a:ext cx="475615" cy="104775"/>
          </a:xfrm>
          <a:prstGeom prst="rect">
            <a:avLst/>
          </a:prstGeom>
        </p:spPr>
      </p:pic>
      <p:sp>
        <p:nvSpPr>
          <p:cNvPr id="311" name="object 311"/>
          <p:cNvSpPr/>
          <p:nvPr/>
        </p:nvSpPr>
        <p:spPr>
          <a:xfrm>
            <a:off x="3758247" y="7353617"/>
            <a:ext cx="485140" cy="114300"/>
          </a:xfrm>
          <a:custGeom>
            <a:avLst/>
            <a:gdLst/>
            <a:ahLst/>
            <a:cxnLst/>
            <a:rect l="l" t="t" r="r" b="b"/>
            <a:pathLst>
              <a:path w="485140" h="114300">
                <a:moveTo>
                  <a:pt x="4762" y="109538"/>
                </a:moveTo>
                <a:lnTo>
                  <a:pt x="4762" y="4763"/>
                </a:lnTo>
                <a:lnTo>
                  <a:pt x="480378" y="4763"/>
                </a:lnTo>
                <a:lnTo>
                  <a:pt x="480378" y="109538"/>
                </a:lnTo>
                <a:lnTo>
                  <a:pt x="4762" y="10953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8030" y="7341235"/>
            <a:ext cx="474980" cy="105410"/>
          </a:xfrm>
          <a:prstGeom prst="rect">
            <a:avLst/>
          </a:prstGeom>
        </p:spPr>
      </p:pic>
      <p:sp>
        <p:nvSpPr>
          <p:cNvPr id="312" name="object 312"/>
          <p:cNvSpPr/>
          <p:nvPr/>
        </p:nvSpPr>
        <p:spPr>
          <a:xfrm>
            <a:off x="4553267" y="7336472"/>
            <a:ext cx="484505" cy="114935"/>
          </a:xfrm>
          <a:custGeom>
            <a:avLst/>
            <a:gdLst/>
            <a:ahLst/>
            <a:cxnLst/>
            <a:rect l="l" t="t" r="r" b="b"/>
            <a:pathLst>
              <a:path w="484505" h="114935">
                <a:moveTo>
                  <a:pt x="4763" y="110173"/>
                </a:moveTo>
                <a:lnTo>
                  <a:pt x="4763" y="4763"/>
                </a:lnTo>
                <a:lnTo>
                  <a:pt x="479743" y="4763"/>
                </a:lnTo>
                <a:lnTo>
                  <a:pt x="479743" y="110173"/>
                </a:lnTo>
                <a:lnTo>
                  <a:pt x="4763" y="11017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3" name="object 313"/>
          <p:cNvSpPr/>
          <p:nvPr/>
        </p:nvSpPr>
        <p:spPr>
          <a:xfrm>
            <a:off x="3584575" y="7275195"/>
            <a:ext cx="292734" cy="314960"/>
          </a:xfrm>
          <a:custGeom>
            <a:avLst/>
            <a:gdLst/>
            <a:ahLst/>
            <a:cxnLst/>
            <a:rect l="l" t="t" r="r" b="b"/>
            <a:pathLst>
              <a:path w="292734" h="314960">
                <a:moveTo>
                  <a:pt x="127000" y="0"/>
                </a:moveTo>
                <a:cubicBezTo>
                  <a:pt x="137033" y="49784"/>
                  <a:pt x="168275" y="82550"/>
                  <a:pt x="209931" y="110490"/>
                </a:cubicBezTo>
                <a:cubicBezTo>
                  <a:pt x="211709" y="125222"/>
                  <a:pt x="211328" y="140335"/>
                  <a:pt x="215392" y="154686"/>
                </a:cubicBezTo>
                <a:cubicBezTo>
                  <a:pt x="220218" y="172720"/>
                  <a:pt x="243713" y="188976"/>
                  <a:pt x="254127" y="204470"/>
                </a:cubicBezTo>
                <a:cubicBezTo>
                  <a:pt x="252984" y="208153"/>
                  <a:pt x="233426" y="244221"/>
                  <a:pt x="248539" y="254127"/>
                </a:cubicBezTo>
                <a:cubicBezTo>
                  <a:pt x="256667" y="259715"/>
                  <a:pt x="292734" y="254889"/>
                  <a:pt x="292734" y="270764"/>
                </a:cubicBezTo>
                <a:lnTo>
                  <a:pt x="161671" y="314960"/>
                </a:lnTo>
                <a:lnTo>
                  <a:pt x="0" y="110490"/>
                </a:lnTo>
                <a:lnTo>
                  <a:pt x="127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4" name="object 314"/>
          <p:cNvSpPr/>
          <p:nvPr/>
        </p:nvSpPr>
        <p:spPr>
          <a:xfrm>
            <a:off x="3579812" y="7270432"/>
            <a:ext cx="302259" cy="324485"/>
          </a:xfrm>
          <a:custGeom>
            <a:avLst/>
            <a:gdLst/>
            <a:ahLst/>
            <a:cxnLst/>
            <a:rect l="l" t="t" r="r" b="b"/>
            <a:pathLst>
              <a:path w="302259" h="324485">
                <a:moveTo>
                  <a:pt x="131763" y="4763"/>
                </a:moveTo>
                <a:cubicBezTo>
                  <a:pt x="141796" y="54547"/>
                  <a:pt x="173038" y="87313"/>
                  <a:pt x="214694" y="115253"/>
                </a:cubicBezTo>
                <a:cubicBezTo>
                  <a:pt x="216472" y="129985"/>
                  <a:pt x="216091" y="145098"/>
                  <a:pt x="220155" y="159449"/>
                </a:cubicBezTo>
                <a:cubicBezTo>
                  <a:pt x="224981" y="177483"/>
                  <a:pt x="248476" y="193739"/>
                  <a:pt x="258890" y="209233"/>
                </a:cubicBezTo>
                <a:cubicBezTo>
                  <a:pt x="257747" y="212916"/>
                  <a:pt x="238189" y="248984"/>
                  <a:pt x="253302" y="258890"/>
                </a:cubicBezTo>
                <a:cubicBezTo>
                  <a:pt x="261430" y="264478"/>
                  <a:pt x="297497" y="259652"/>
                  <a:pt x="297497" y="275527"/>
                </a:cubicBezTo>
                <a:lnTo>
                  <a:pt x="166434" y="319723"/>
                </a:lnTo>
                <a:lnTo>
                  <a:pt x="4763" y="115253"/>
                </a:lnTo>
                <a:lnTo>
                  <a:pt x="131763" y="476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5" name="object 315"/>
          <p:cNvSpPr/>
          <p:nvPr/>
        </p:nvSpPr>
        <p:spPr>
          <a:xfrm>
            <a:off x="4892675" y="7265670"/>
            <a:ext cx="274320" cy="264795"/>
          </a:xfrm>
          <a:custGeom>
            <a:avLst/>
            <a:gdLst/>
            <a:ahLst/>
            <a:cxnLst/>
            <a:rect l="l" t="t" r="r" b="b"/>
            <a:pathLst>
              <a:path w="274320" h="264795">
                <a:moveTo>
                  <a:pt x="139573" y="9271"/>
                </a:moveTo>
                <a:cubicBezTo>
                  <a:pt x="106426" y="20320"/>
                  <a:pt x="115570" y="35814"/>
                  <a:pt x="95377" y="53467"/>
                </a:cubicBezTo>
                <a:cubicBezTo>
                  <a:pt x="85471" y="62357"/>
                  <a:pt x="62230" y="75565"/>
                  <a:pt x="62230" y="75565"/>
                </a:cubicBezTo>
                <a:cubicBezTo>
                  <a:pt x="49657" y="112903"/>
                  <a:pt x="67056" y="72263"/>
                  <a:pt x="40132" y="103251"/>
                </a:cubicBezTo>
                <a:cubicBezTo>
                  <a:pt x="31242" y="113157"/>
                  <a:pt x="18034" y="136398"/>
                  <a:pt x="18034" y="136398"/>
                </a:cubicBezTo>
                <a:cubicBezTo>
                  <a:pt x="19939" y="171450"/>
                  <a:pt x="0" y="215392"/>
                  <a:pt x="23622" y="241554"/>
                </a:cubicBezTo>
                <a:cubicBezTo>
                  <a:pt x="44577" y="264795"/>
                  <a:pt x="86106" y="244094"/>
                  <a:pt x="117475" y="247142"/>
                </a:cubicBezTo>
                <a:cubicBezTo>
                  <a:pt x="127000" y="248158"/>
                  <a:pt x="146177" y="254889"/>
                  <a:pt x="156083" y="258191"/>
                </a:cubicBezTo>
                <a:cubicBezTo>
                  <a:pt x="187452" y="256286"/>
                  <a:pt x="219456" y="259207"/>
                  <a:pt x="250063" y="252603"/>
                </a:cubicBezTo>
                <a:cubicBezTo>
                  <a:pt x="262890" y="250063"/>
                  <a:pt x="269875" y="205740"/>
                  <a:pt x="272161" y="197358"/>
                </a:cubicBezTo>
                <a:cubicBezTo>
                  <a:pt x="266192" y="139065"/>
                  <a:pt x="274320" y="128651"/>
                  <a:pt x="227965" y="97790"/>
                </a:cubicBezTo>
                <a:cubicBezTo>
                  <a:pt x="212090" y="73787"/>
                  <a:pt x="214249" y="50927"/>
                  <a:pt x="200279" y="25781"/>
                </a:cubicBezTo>
                <a:cubicBezTo>
                  <a:pt x="191897" y="10287"/>
                  <a:pt x="157988" y="0"/>
                  <a:pt x="139573" y="9271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6" name="object 316"/>
          <p:cNvSpPr/>
          <p:nvPr/>
        </p:nvSpPr>
        <p:spPr>
          <a:xfrm>
            <a:off x="4887912" y="7260907"/>
            <a:ext cx="283845" cy="274320"/>
          </a:xfrm>
          <a:custGeom>
            <a:avLst/>
            <a:gdLst/>
            <a:ahLst/>
            <a:cxnLst/>
            <a:rect l="l" t="t" r="r" b="b"/>
            <a:pathLst>
              <a:path w="283845" h="274320">
                <a:moveTo>
                  <a:pt x="144336" y="14034"/>
                </a:moveTo>
                <a:cubicBezTo>
                  <a:pt x="111189" y="25083"/>
                  <a:pt x="120333" y="40577"/>
                  <a:pt x="100140" y="58230"/>
                </a:cubicBezTo>
                <a:cubicBezTo>
                  <a:pt x="90234" y="67120"/>
                  <a:pt x="66993" y="80328"/>
                  <a:pt x="66993" y="80328"/>
                </a:cubicBezTo>
                <a:cubicBezTo>
                  <a:pt x="54420" y="117666"/>
                  <a:pt x="71819" y="77026"/>
                  <a:pt x="44895" y="108014"/>
                </a:cubicBezTo>
                <a:cubicBezTo>
                  <a:pt x="36005" y="117920"/>
                  <a:pt x="22797" y="141161"/>
                  <a:pt x="22797" y="141161"/>
                </a:cubicBezTo>
                <a:cubicBezTo>
                  <a:pt x="24702" y="176213"/>
                  <a:pt x="4763" y="220155"/>
                  <a:pt x="28385" y="246317"/>
                </a:cubicBezTo>
                <a:cubicBezTo>
                  <a:pt x="49340" y="269558"/>
                  <a:pt x="90869" y="248857"/>
                  <a:pt x="122238" y="251905"/>
                </a:cubicBezTo>
                <a:cubicBezTo>
                  <a:pt x="131763" y="252921"/>
                  <a:pt x="150940" y="259652"/>
                  <a:pt x="160846" y="262954"/>
                </a:cubicBezTo>
                <a:cubicBezTo>
                  <a:pt x="192215" y="261049"/>
                  <a:pt x="224219" y="263970"/>
                  <a:pt x="254826" y="257366"/>
                </a:cubicBezTo>
                <a:cubicBezTo>
                  <a:pt x="267653" y="254826"/>
                  <a:pt x="274638" y="210503"/>
                  <a:pt x="276924" y="202121"/>
                </a:cubicBezTo>
                <a:cubicBezTo>
                  <a:pt x="270955" y="143828"/>
                  <a:pt x="279083" y="133414"/>
                  <a:pt x="232728" y="102553"/>
                </a:cubicBezTo>
                <a:cubicBezTo>
                  <a:pt x="216853" y="78550"/>
                  <a:pt x="219012" y="55690"/>
                  <a:pt x="205042" y="30544"/>
                </a:cubicBezTo>
                <a:cubicBezTo>
                  <a:pt x="196660" y="15050"/>
                  <a:pt x="162751" y="4763"/>
                  <a:pt x="144336" y="14034"/>
                </a:cubicBez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2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4330" y="8319135"/>
            <a:ext cx="2065655" cy="160020"/>
          </a:xfrm>
          <a:prstGeom prst="rect">
            <a:avLst/>
          </a:prstGeom>
        </p:spPr>
      </p:pic>
      <p:sp>
        <p:nvSpPr>
          <p:cNvPr id="317" name="object 317"/>
          <p:cNvSpPr/>
          <p:nvPr/>
        </p:nvSpPr>
        <p:spPr>
          <a:xfrm>
            <a:off x="2889567" y="8314372"/>
            <a:ext cx="2075180" cy="169545"/>
          </a:xfrm>
          <a:custGeom>
            <a:avLst/>
            <a:gdLst/>
            <a:ahLst/>
            <a:cxnLst/>
            <a:rect l="l" t="t" r="r" b="b"/>
            <a:pathLst>
              <a:path w="2075180" h="169545">
                <a:moveTo>
                  <a:pt x="4763" y="164783"/>
                </a:moveTo>
                <a:lnTo>
                  <a:pt x="4763" y="4763"/>
                </a:lnTo>
                <a:lnTo>
                  <a:pt x="2070418" y="4763"/>
                </a:lnTo>
                <a:lnTo>
                  <a:pt x="2070418" y="164783"/>
                </a:lnTo>
                <a:lnTo>
                  <a:pt x="4763" y="16478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8" name="object 318"/>
          <p:cNvSpPr/>
          <p:nvPr/>
        </p:nvSpPr>
        <p:spPr>
          <a:xfrm>
            <a:off x="2664460" y="8314055"/>
            <a:ext cx="2564130" cy="25400"/>
          </a:xfrm>
          <a:custGeom>
            <a:avLst/>
            <a:gdLst/>
            <a:ahLst/>
            <a:cxnLst/>
            <a:rect l="l" t="t" r="r" b="b"/>
            <a:pathLst>
              <a:path w="2564130" h="25400">
                <a:moveTo>
                  <a:pt x="12700" y="12700"/>
                </a:moveTo>
                <a:lnTo>
                  <a:pt x="2551430" y="12700"/>
                </a:lnTo>
              </a:path>
            </a:pathLst>
          </a:custGeom>
          <a:ln w="25400">
            <a:solidFill>
              <a:srgbClr val="C0C0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9" name="object 319"/>
          <p:cNvSpPr/>
          <p:nvPr/>
        </p:nvSpPr>
        <p:spPr>
          <a:xfrm>
            <a:off x="3271520" y="8296910"/>
            <a:ext cx="396239" cy="26035"/>
          </a:xfrm>
          <a:custGeom>
            <a:avLst/>
            <a:gdLst/>
            <a:ahLst/>
            <a:cxnLst/>
            <a:rect l="l" t="t" r="r" b="b"/>
            <a:pathLst>
              <a:path w="396239" h="26035">
                <a:moveTo>
                  <a:pt x="12700" y="12700"/>
                </a:moveTo>
                <a:lnTo>
                  <a:pt x="383539" y="133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0" name="object 320"/>
          <p:cNvSpPr/>
          <p:nvPr/>
        </p:nvSpPr>
        <p:spPr>
          <a:xfrm>
            <a:off x="2452243" y="7209536"/>
            <a:ext cx="292862" cy="76200"/>
          </a:xfrm>
          <a:custGeom>
            <a:avLst/>
            <a:gdLst/>
            <a:ahLst/>
            <a:cxnLst/>
            <a:rect l="l" t="t" r="r" b="b"/>
            <a:pathLst>
              <a:path w="292862" h="76200">
                <a:moveTo>
                  <a:pt x="254" y="27559"/>
                </a:moveTo>
                <a:lnTo>
                  <a:pt x="229489" y="32004"/>
                </a:lnTo>
                <a:lnTo>
                  <a:pt x="229235" y="44704"/>
                </a:lnTo>
                <a:lnTo>
                  <a:pt x="0" y="40259"/>
                </a:lnTo>
                <a:close/>
                <a:moveTo>
                  <a:pt x="217424" y="0"/>
                </a:moveTo>
                <a:lnTo>
                  <a:pt x="292862" y="39624"/>
                </a:lnTo>
                <a:lnTo>
                  <a:pt x="21590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1" name="object 321"/>
          <p:cNvSpPr/>
          <p:nvPr/>
        </p:nvSpPr>
        <p:spPr>
          <a:xfrm>
            <a:off x="2742565" y="6824980"/>
            <a:ext cx="586105" cy="168275"/>
          </a:xfrm>
          <a:custGeom>
            <a:avLst/>
            <a:gdLst/>
            <a:ahLst/>
            <a:cxnLst/>
            <a:rect l="l" t="t" r="r" b="b"/>
            <a:pathLst>
              <a:path w="586105" h="168275">
                <a:moveTo>
                  <a:pt x="0" y="168275"/>
                </a:moveTo>
                <a:lnTo>
                  <a:pt x="0" y="0"/>
                </a:lnTo>
                <a:lnTo>
                  <a:pt x="586105" y="0"/>
                </a:lnTo>
                <a:lnTo>
                  <a:pt x="586105" y="168275"/>
                </a:lnTo>
                <a:lnTo>
                  <a:pt x="0" y="1682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2" name="object 322"/>
          <p:cNvSpPr/>
          <p:nvPr/>
        </p:nvSpPr>
        <p:spPr>
          <a:xfrm>
            <a:off x="2737802" y="6820217"/>
            <a:ext cx="595630" cy="177800"/>
          </a:xfrm>
          <a:custGeom>
            <a:avLst/>
            <a:gdLst/>
            <a:ahLst/>
            <a:cxnLst/>
            <a:rect l="l" t="t" r="r" b="b"/>
            <a:pathLst>
              <a:path w="595630" h="177800">
                <a:moveTo>
                  <a:pt x="4763" y="173038"/>
                </a:moveTo>
                <a:lnTo>
                  <a:pt x="4763" y="4763"/>
                </a:lnTo>
                <a:lnTo>
                  <a:pt x="590868" y="4763"/>
                </a:lnTo>
                <a:lnTo>
                  <a:pt x="590868" y="173038"/>
                </a:lnTo>
                <a:lnTo>
                  <a:pt x="4763" y="17303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2802382" y="6877685"/>
            <a:ext cx="90839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 valve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3" name="object 323"/>
          <p:cNvSpPr/>
          <p:nvPr/>
        </p:nvSpPr>
        <p:spPr>
          <a:xfrm>
            <a:off x="4717415" y="7530465"/>
            <a:ext cx="426085" cy="168275"/>
          </a:xfrm>
          <a:custGeom>
            <a:avLst/>
            <a:gdLst/>
            <a:ahLst/>
            <a:cxnLst/>
            <a:rect l="l" t="t" r="r" b="b"/>
            <a:pathLst>
              <a:path w="426085" h="168275">
                <a:moveTo>
                  <a:pt x="0" y="168275"/>
                </a:moveTo>
                <a:lnTo>
                  <a:pt x="0" y="0"/>
                </a:lnTo>
                <a:lnTo>
                  <a:pt x="426085" y="0"/>
                </a:lnTo>
                <a:lnTo>
                  <a:pt x="426085" y="168275"/>
                </a:lnTo>
                <a:lnTo>
                  <a:pt x="0" y="1682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4" name="object 324"/>
          <p:cNvSpPr/>
          <p:nvPr/>
        </p:nvSpPr>
        <p:spPr>
          <a:xfrm>
            <a:off x="4712652" y="7525702"/>
            <a:ext cx="435610" cy="177800"/>
          </a:xfrm>
          <a:custGeom>
            <a:avLst/>
            <a:gdLst/>
            <a:ahLst/>
            <a:cxnLst/>
            <a:rect l="l" t="t" r="r" b="b"/>
            <a:pathLst>
              <a:path w="435610" h="177800">
                <a:moveTo>
                  <a:pt x="4763" y="173038"/>
                </a:moveTo>
                <a:lnTo>
                  <a:pt x="4763" y="4763"/>
                </a:lnTo>
                <a:lnTo>
                  <a:pt x="430848" y="4763"/>
                </a:lnTo>
                <a:lnTo>
                  <a:pt x="430848" y="173038"/>
                </a:lnTo>
                <a:lnTo>
                  <a:pt x="4763" y="17303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4777994" y="7582027"/>
            <a:ext cx="41806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Piston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5" name="object 325"/>
          <p:cNvSpPr/>
          <p:nvPr/>
        </p:nvSpPr>
        <p:spPr>
          <a:xfrm>
            <a:off x="4366895" y="7345045"/>
            <a:ext cx="365760" cy="273685"/>
          </a:xfrm>
          <a:custGeom>
            <a:avLst/>
            <a:gdLst/>
            <a:ahLst/>
            <a:cxnLst/>
            <a:rect l="l" t="t" r="r" b="b"/>
            <a:pathLst>
              <a:path w="365760" h="273685">
                <a:moveTo>
                  <a:pt x="46863" y="37973"/>
                </a:moveTo>
                <a:lnTo>
                  <a:pt x="317754" y="231648"/>
                </a:lnTo>
                <a:lnTo>
                  <a:pt x="310388" y="241935"/>
                </a:lnTo>
                <a:lnTo>
                  <a:pt x="39497" y="48387"/>
                </a:lnTo>
                <a:close/>
                <a:moveTo>
                  <a:pt x="21082" y="74168"/>
                </a:moveTo>
                <a:cubicBezTo>
                  <a:pt x="3937" y="61976"/>
                  <a:pt x="0" y="38100"/>
                  <a:pt x="12192" y="21082"/>
                </a:cubicBezTo>
                <a:cubicBezTo>
                  <a:pt x="24384" y="3937"/>
                  <a:pt x="48260" y="0"/>
                  <a:pt x="65278" y="12192"/>
                </a:cubicBezTo>
                <a:cubicBezTo>
                  <a:pt x="82423" y="24384"/>
                  <a:pt x="86360" y="48260"/>
                  <a:pt x="74168" y="65278"/>
                </a:cubicBezTo>
                <a:cubicBezTo>
                  <a:pt x="61976" y="82423"/>
                  <a:pt x="38100" y="86360"/>
                  <a:pt x="21082" y="74168"/>
                </a:cubicBezTo>
                <a:close/>
                <a:moveTo>
                  <a:pt x="325882" y="198374"/>
                </a:moveTo>
                <a:lnTo>
                  <a:pt x="365760" y="273685"/>
                </a:lnTo>
                <a:lnTo>
                  <a:pt x="281559" y="260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6" name="object 326"/>
          <p:cNvSpPr/>
          <p:nvPr/>
        </p:nvSpPr>
        <p:spPr>
          <a:xfrm>
            <a:off x="3355975" y="7945755"/>
            <a:ext cx="240030" cy="187960"/>
          </a:xfrm>
          <a:custGeom>
            <a:avLst/>
            <a:gdLst/>
            <a:ahLst/>
            <a:cxnLst/>
            <a:rect l="l" t="t" r="r" b="b"/>
            <a:pathLst>
              <a:path w="240030" h="187960">
                <a:moveTo>
                  <a:pt x="0" y="187960"/>
                </a:moveTo>
                <a:lnTo>
                  <a:pt x="0" y="0"/>
                </a:lnTo>
                <a:lnTo>
                  <a:pt x="240030" y="0"/>
                </a:lnTo>
                <a:lnTo>
                  <a:pt x="240030" y="187960"/>
                </a:lnTo>
                <a:lnTo>
                  <a:pt x="0" y="1879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" name="object 327"/>
          <p:cNvSpPr/>
          <p:nvPr/>
        </p:nvSpPr>
        <p:spPr>
          <a:xfrm>
            <a:off x="3351212" y="7940992"/>
            <a:ext cx="249555" cy="197485"/>
          </a:xfrm>
          <a:custGeom>
            <a:avLst/>
            <a:gdLst/>
            <a:ahLst/>
            <a:cxnLst/>
            <a:rect l="l" t="t" r="r" b="b"/>
            <a:pathLst>
              <a:path w="249555" h="197485">
                <a:moveTo>
                  <a:pt x="4763" y="192723"/>
                </a:moveTo>
                <a:lnTo>
                  <a:pt x="4763" y="4763"/>
                </a:lnTo>
                <a:lnTo>
                  <a:pt x="244793" y="4763"/>
                </a:lnTo>
                <a:lnTo>
                  <a:pt x="244793" y="192723"/>
                </a:lnTo>
                <a:lnTo>
                  <a:pt x="4763" y="19272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3415030" y="7996555"/>
            <a:ext cx="28597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OIL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3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180" y="7936865"/>
            <a:ext cx="239395" cy="53340"/>
          </a:xfrm>
          <a:prstGeom prst="rect">
            <a:avLst/>
          </a:prstGeom>
        </p:spPr>
      </p:pic>
      <p:sp>
        <p:nvSpPr>
          <p:cNvPr id="328" name="object 328"/>
          <p:cNvSpPr/>
          <p:nvPr/>
        </p:nvSpPr>
        <p:spPr>
          <a:xfrm>
            <a:off x="3340417" y="7932102"/>
            <a:ext cx="248920" cy="62865"/>
          </a:xfrm>
          <a:custGeom>
            <a:avLst/>
            <a:gdLst/>
            <a:ahLst/>
            <a:cxnLst/>
            <a:rect l="l" t="t" r="r" b="b"/>
            <a:pathLst>
              <a:path w="248920" h="62865">
                <a:moveTo>
                  <a:pt x="4763" y="58103"/>
                </a:moveTo>
                <a:lnTo>
                  <a:pt x="4763" y="4763"/>
                </a:lnTo>
                <a:lnTo>
                  <a:pt x="244158" y="4763"/>
                </a:lnTo>
                <a:lnTo>
                  <a:pt x="244158" y="58103"/>
                </a:lnTo>
                <a:lnTo>
                  <a:pt x="4763" y="5810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5975" y="8072755"/>
            <a:ext cx="240030" cy="52705"/>
          </a:xfrm>
          <a:prstGeom prst="rect">
            <a:avLst/>
          </a:prstGeom>
        </p:spPr>
      </p:pic>
      <p:sp>
        <p:nvSpPr>
          <p:cNvPr id="329" name="object 329"/>
          <p:cNvSpPr/>
          <p:nvPr/>
        </p:nvSpPr>
        <p:spPr>
          <a:xfrm>
            <a:off x="3351212" y="8067992"/>
            <a:ext cx="249555" cy="62230"/>
          </a:xfrm>
          <a:custGeom>
            <a:avLst/>
            <a:gdLst/>
            <a:ahLst/>
            <a:cxnLst/>
            <a:rect l="l" t="t" r="r" b="b"/>
            <a:pathLst>
              <a:path w="249555" h="62230">
                <a:moveTo>
                  <a:pt x="4763" y="57468"/>
                </a:moveTo>
                <a:lnTo>
                  <a:pt x="4763" y="4763"/>
                </a:lnTo>
                <a:lnTo>
                  <a:pt x="244793" y="4763"/>
                </a:lnTo>
                <a:lnTo>
                  <a:pt x="244793" y="57468"/>
                </a:lnTo>
                <a:lnTo>
                  <a:pt x="4763" y="5746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5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5975" y="7971790"/>
            <a:ext cx="50800" cy="115570"/>
          </a:xfrm>
          <a:prstGeom prst="rect">
            <a:avLst/>
          </a:prstGeom>
        </p:spPr>
      </p:pic>
      <p:sp>
        <p:nvSpPr>
          <p:cNvPr id="330" name="object 330"/>
          <p:cNvSpPr/>
          <p:nvPr/>
        </p:nvSpPr>
        <p:spPr>
          <a:xfrm>
            <a:off x="3351212" y="7967027"/>
            <a:ext cx="60325" cy="125095"/>
          </a:xfrm>
          <a:custGeom>
            <a:avLst/>
            <a:gdLst/>
            <a:ahLst/>
            <a:cxnLst/>
            <a:rect l="l" t="t" r="r" b="b"/>
            <a:pathLst>
              <a:path w="60325" h="125095">
                <a:moveTo>
                  <a:pt x="4763" y="120333"/>
                </a:moveTo>
                <a:lnTo>
                  <a:pt x="4763" y="4763"/>
                </a:lnTo>
                <a:lnTo>
                  <a:pt x="55563" y="4763"/>
                </a:lnTo>
                <a:lnTo>
                  <a:pt x="55563" y="120333"/>
                </a:lnTo>
                <a:lnTo>
                  <a:pt x="4763" y="12033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6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980" y="7966075"/>
            <a:ext cx="50800" cy="116205"/>
          </a:xfrm>
          <a:prstGeom prst="rect">
            <a:avLst/>
          </a:prstGeom>
        </p:spPr>
      </p:pic>
      <p:sp>
        <p:nvSpPr>
          <p:cNvPr id="331" name="object 331"/>
          <p:cNvSpPr/>
          <p:nvPr/>
        </p:nvSpPr>
        <p:spPr>
          <a:xfrm>
            <a:off x="3518217" y="7961312"/>
            <a:ext cx="60325" cy="125730"/>
          </a:xfrm>
          <a:custGeom>
            <a:avLst/>
            <a:gdLst/>
            <a:ahLst/>
            <a:cxnLst/>
            <a:rect l="l" t="t" r="r" b="b"/>
            <a:pathLst>
              <a:path w="60325" h="125730">
                <a:moveTo>
                  <a:pt x="4763" y="120968"/>
                </a:moveTo>
                <a:lnTo>
                  <a:pt x="4763" y="4763"/>
                </a:lnTo>
                <a:lnTo>
                  <a:pt x="55563" y="4763"/>
                </a:lnTo>
                <a:lnTo>
                  <a:pt x="55563" y="120968"/>
                </a:lnTo>
                <a:lnTo>
                  <a:pt x="4763" y="12096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7" name="Image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0860" y="7446645"/>
            <a:ext cx="113030" cy="762635"/>
          </a:xfrm>
          <a:prstGeom prst="rect">
            <a:avLst/>
          </a:prstGeom>
        </p:spPr>
      </p:pic>
      <p:sp>
        <p:nvSpPr>
          <p:cNvPr id="332" name="object 332"/>
          <p:cNvSpPr/>
          <p:nvPr/>
        </p:nvSpPr>
        <p:spPr>
          <a:xfrm>
            <a:off x="4331335" y="7437120"/>
            <a:ext cx="132080" cy="781685"/>
          </a:xfrm>
          <a:custGeom>
            <a:avLst/>
            <a:gdLst/>
            <a:ahLst/>
            <a:cxnLst/>
            <a:rect l="l" t="t" r="r" b="b"/>
            <a:pathLst>
              <a:path w="132080" h="781685">
                <a:moveTo>
                  <a:pt x="9525" y="772160"/>
                </a:moveTo>
                <a:lnTo>
                  <a:pt x="9525" y="9525"/>
                </a:lnTo>
                <a:lnTo>
                  <a:pt x="122555" y="9525"/>
                </a:lnTo>
                <a:lnTo>
                  <a:pt x="122555" y="772160"/>
                </a:lnTo>
                <a:lnTo>
                  <a:pt x="9525" y="772160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3" name="object 333"/>
          <p:cNvSpPr/>
          <p:nvPr/>
        </p:nvSpPr>
        <p:spPr>
          <a:xfrm>
            <a:off x="4312602" y="8200072"/>
            <a:ext cx="177165" cy="16510"/>
          </a:xfrm>
          <a:custGeom>
            <a:avLst/>
            <a:gdLst/>
            <a:ahLst/>
            <a:cxnLst/>
            <a:rect l="l" t="t" r="r" b="b"/>
            <a:pathLst>
              <a:path w="177165" h="16510">
                <a:moveTo>
                  <a:pt x="7938" y="7938"/>
                </a:moveTo>
                <a:lnTo>
                  <a:pt x="169228" y="8573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8" name="Image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759" y="7999095"/>
            <a:ext cx="151765" cy="83185"/>
          </a:xfrm>
          <a:prstGeom prst="rect">
            <a:avLst/>
          </a:prstGeom>
        </p:spPr>
      </p:pic>
      <p:sp>
        <p:nvSpPr>
          <p:cNvPr id="334" name="object 334"/>
          <p:cNvSpPr/>
          <p:nvPr/>
        </p:nvSpPr>
        <p:spPr>
          <a:xfrm>
            <a:off x="4170997" y="7994332"/>
            <a:ext cx="161290" cy="92710"/>
          </a:xfrm>
          <a:custGeom>
            <a:avLst/>
            <a:gdLst/>
            <a:ahLst/>
            <a:cxnLst/>
            <a:rect l="l" t="t" r="r" b="b"/>
            <a:pathLst>
              <a:path w="161290" h="92710">
                <a:moveTo>
                  <a:pt x="4762" y="87948"/>
                </a:moveTo>
                <a:lnTo>
                  <a:pt x="4762" y="4763"/>
                </a:lnTo>
                <a:lnTo>
                  <a:pt x="156528" y="4763"/>
                </a:lnTo>
                <a:lnTo>
                  <a:pt x="156528" y="87948"/>
                </a:lnTo>
                <a:lnTo>
                  <a:pt x="4762" y="8794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5" name="object 335"/>
          <p:cNvSpPr/>
          <p:nvPr/>
        </p:nvSpPr>
        <p:spPr>
          <a:xfrm>
            <a:off x="3640137" y="7990522"/>
            <a:ext cx="692150" cy="16510"/>
          </a:xfrm>
          <a:custGeom>
            <a:avLst/>
            <a:gdLst/>
            <a:ahLst/>
            <a:cxnLst/>
            <a:rect l="l" t="t" r="r" b="b"/>
            <a:pathLst>
              <a:path w="692150" h="16510">
                <a:moveTo>
                  <a:pt x="684213" y="7938"/>
                </a:moveTo>
                <a:lnTo>
                  <a:pt x="7938" y="8573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6" name="object 336"/>
          <p:cNvSpPr/>
          <p:nvPr/>
        </p:nvSpPr>
        <p:spPr>
          <a:xfrm>
            <a:off x="3643947" y="8074342"/>
            <a:ext cx="691515" cy="15875"/>
          </a:xfrm>
          <a:custGeom>
            <a:avLst/>
            <a:gdLst/>
            <a:ahLst/>
            <a:cxnLst/>
            <a:rect l="l" t="t" r="r" b="b"/>
            <a:pathLst>
              <a:path w="691515" h="15875">
                <a:moveTo>
                  <a:pt x="683578" y="7938"/>
                </a:moveTo>
                <a:lnTo>
                  <a:pt x="7937" y="7938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7" name="object 337"/>
          <p:cNvSpPr/>
          <p:nvPr/>
        </p:nvSpPr>
        <p:spPr>
          <a:xfrm>
            <a:off x="4309427" y="7454582"/>
            <a:ext cx="177165" cy="16510"/>
          </a:xfrm>
          <a:custGeom>
            <a:avLst/>
            <a:gdLst/>
            <a:ahLst/>
            <a:cxnLst/>
            <a:rect l="l" t="t" r="r" b="b"/>
            <a:pathLst>
              <a:path w="177165" h="16510">
                <a:moveTo>
                  <a:pt x="7938" y="7938"/>
                </a:moveTo>
                <a:lnTo>
                  <a:pt x="169228" y="8573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8" name="object 338"/>
          <p:cNvSpPr/>
          <p:nvPr/>
        </p:nvSpPr>
        <p:spPr>
          <a:xfrm>
            <a:off x="3322320" y="7759065"/>
            <a:ext cx="302895" cy="45085"/>
          </a:xfrm>
          <a:custGeom>
            <a:avLst/>
            <a:gdLst/>
            <a:ahLst/>
            <a:cxnLst/>
            <a:rect l="l" t="t" r="r" b="b"/>
            <a:pathLst>
              <a:path w="302895" h="45085">
                <a:moveTo>
                  <a:pt x="0" y="45085"/>
                </a:moveTo>
                <a:lnTo>
                  <a:pt x="0" y="0"/>
                </a:lnTo>
                <a:lnTo>
                  <a:pt x="302895" y="0"/>
                </a:lnTo>
                <a:lnTo>
                  <a:pt x="302895" y="45085"/>
                </a:lnTo>
                <a:lnTo>
                  <a:pt x="0" y="450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9" name="object 339"/>
          <p:cNvSpPr/>
          <p:nvPr/>
        </p:nvSpPr>
        <p:spPr>
          <a:xfrm>
            <a:off x="3317557" y="7754302"/>
            <a:ext cx="312420" cy="54610"/>
          </a:xfrm>
          <a:custGeom>
            <a:avLst/>
            <a:gdLst/>
            <a:ahLst/>
            <a:cxnLst/>
            <a:rect l="l" t="t" r="r" b="b"/>
            <a:pathLst>
              <a:path w="312420" h="54610">
                <a:moveTo>
                  <a:pt x="4763" y="49848"/>
                </a:moveTo>
                <a:lnTo>
                  <a:pt x="4763" y="4763"/>
                </a:lnTo>
                <a:lnTo>
                  <a:pt x="307658" y="4763"/>
                </a:lnTo>
                <a:lnTo>
                  <a:pt x="307658" y="49848"/>
                </a:lnTo>
                <a:lnTo>
                  <a:pt x="4763" y="4984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5074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0" name="object 340"/>
          <p:cNvSpPr/>
          <p:nvPr/>
        </p:nvSpPr>
        <p:spPr>
          <a:xfrm>
            <a:off x="2618168" y="4119816"/>
            <a:ext cx="3205861" cy="1805305"/>
          </a:xfrm>
          <a:custGeom>
            <a:avLst/>
            <a:gdLst/>
            <a:ahLst/>
            <a:cxnLst/>
            <a:rect l="l" t="t" r="r" b="b"/>
            <a:pathLst>
              <a:path w="3205861" h="1805305">
                <a:moveTo>
                  <a:pt x="7938" y="1797368"/>
                </a:moveTo>
                <a:lnTo>
                  <a:pt x="7938" y="7938"/>
                </a:lnTo>
                <a:lnTo>
                  <a:pt x="3197924" y="7938"/>
                </a:lnTo>
                <a:lnTo>
                  <a:pt x="3197924" y="1797368"/>
                </a:lnTo>
                <a:lnTo>
                  <a:pt x="7938" y="1797368"/>
                </a:lnTo>
                <a:close/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1" name="object 341"/>
          <p:cNvSpPr/>
          <p:nvPr/>
        </p:nvSpPr>
        <p:spPr>
          <a:xfrm>
            <a:off x="4118609" y="4925060"/>
            <a:ext cx="282575" cy="182880"/>
          </a:xfrm>
          <a:custGeom>
            <a:avLst/>
            <a:gdLst/>
            <a:ahLst/>
            <a:cxnLst/>
            <a:rect l="l" t="t" r="r" b="b"/>
            <a:pathLst>
              <a:path w="282575" h="182880">
                <a:moveTo>
                  <a:pt x="0" y="182880"/>
                </a:moveTo>
                <a:lnTo>
                  <a:pt x="0" y="0"/>
                </a:lnTo>
                <a:lnTo>
                  <a:pt x="282576" y="0"/>
                </a:lnTo>
                <a:lnTo>
                  <a:pt x="282576" y="182880"/>
                </a:lnTo>
                <a:lnTo>
                  <a:pt x="0" y="1828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2" name="object 342"/>
          <p:cNvSpPr/>
          <p:nvPr/>
        </p:nvSpPr>
        <p:spPr>
          <a:xfrm>
            <a:off x="4113847" y="4920297"/>
            <a:ext cx="292100" cy="192405"/>
          </a:xfrm>
          <a:custGeom>
            <a:avLst/>
            <a:gdLst/>
            <a:ahLst/>
            <a:cxnLst/>
            <a:rect l="l" t="t" r="r" b="b"/>
            <a:pathLst>
              <a:path w="292100" h="192405">
                <a:moveTo>
                  <a:pt x="4762" y="187643"/>
                </a:moveTo>
                <a:lnTo>
                  <a:pt x="4762" y="4763"/>
                </a:lnTo>
                <a:lnTo>
                  <a:pt x="287338" y="4763"/>
                </a:lnTo>
                <a:lnTo>
                  <a:pt x="287338" y="187643"/>
                </a:lnTo>
                <a:lnTo>
                  <a:pt x="4762" y="18764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4180332" y="4975098"/>
            <a:ext cx="24750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m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3" name="object 343"/>
          <p:cNvSpPr/>
          <p:nvPr/>
        </p:nvSpPr>
        <p:spPr>
          <a:xfrm>
            <a:off x="3658234" y="5012055"/>
            <a:ext cx="287020" cy="168275"/>
          </a:xfrm>
          <a:custGeom>
            <a:avLst/>
            <a:gdLst/>
            <a:ahLst/>
            <a:cxnLst/>
            <a:rect l="l" t="t" r="r" b="b"/>
            <a:pathLst>
              <a:path w="287020" h="168275">
                <a:moveTo>
                  <a:pt x="0" y="168275"/>
                </a:moveTo>
                <a:lnTo>
                  <a:pt x="0" y="0"/>
                </a:lnTo>
                <a:lnTo>
                  <a:pt x="287021" y="0"/>
                </a:lnTo>
                <a:lnTo>
                  <a:pt x="287021" y="168275"/>
                </a:lnTo>
                <a:lnTo>
                  <a:pt x="0" y="1682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4" name="object 344"/>
          <p:cNvSpPr/>
          <p:nvPr/>
        </p:nvSpPr>
        <p:spPr>
          <a:xfrm>
            <a:off x="3653472" y="5007292"/>
            <a:ext cx="296545" cy="177800"/>
          </a:xfrm>
          <a:custGeom>
            <a:avLst/>
            <a:gdLst/>
            <a:ahLst/>
            <a:cxnLst/>
            <a:rect l="l" t="t" r="r" b="b"/>
            <a:pathLst>
              <a:path w="296545" h="177800">
                <a:moveTo>
                  <a:pt x="4762" y="173038"/>
                </a:moveTo>
                <a:lnTo>
                  <a:pt x="4762" y="4763"/>
                </a:lnTo>
                <a:lnTo>
                  <a:pt x="291783" y="4763"/>
                </a:lnTo>
                <a:lnTo>
                  <a:pt x="291783" y="173038"/>
                </a:lnTo>
                <a:lnTo>
                  <a:pt x="4762" y="17303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3710940" y="5057393"/>
            <a:ext cx="28437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5" name="object 345"/>
          <p:cNvSpPr/>
          <p:nvPr/>
        </p:nvSpPr>
        <p:spPr>
          <a:xfrm>
            <a:off x="2764155" y="4731385"/>
            <a:ext cx="622934" cy="291465"/>
          </a:xfrm>
          <a:custGeom>
            <a:avLst/>
            <a:gdLst/>
            <a:ahLst/>
            <a:cxnLst/>
            <a:rect l="l" t="t" r="r" b="b"/>
            <a:pathLst>
              <a:path w="622934" h="291465">
                <a:moveTo>
                  <a:pt x="0" y="291465"/>
                </a:moveTo>
                <a:lnTo>
                  <a:pt x="0" y="0"/>
                </a:lnTo>
                <a:lnTo>
                  <a:pt x="622934" y="0"/>
                </a:lnTo>
                <a:lnTo>
                  <a:pt x="622934" y="291465"/>
                </a:lnTo>
                <a:lnTo>
                  <a:pt x="0" y="29146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6" name="object 346"/>
          <p:cNvSpPr/>
          <p:nvPr/>
        </p:nvSpPr>
        <p:spPr>
          <a:xfrm>
            <a:off x="2759392" y="4726622"/>
            <a:ext cx="632459" cy="300990"/>
          </a:xfrm>
          <a:custGeom>
            <a:avLst/>
            <a:gdLst/>
            <a:ahLst/>
            <a:cxnLst/>
            <a:rect l="l" t="t" r="r" b="b"/>
            <a:pathLst>
              <a:path w="632459" h="300990">
                <a:moveTo>
                  <a:pt x="4763" y="296228"/>
                </a:moveTo>
                <a:lnTo>
                  <a:pt x="4763" y="4763"/>
                </a:lnTo>
                <a:lnTo>
                  <a:pt x="627697" y="4763"/>
                </a:lnTo>
                <a:lnTo>
                  <a:pt x="627697" y="296228"/>
                </a:lnTo>
                <a:lnTo>
                  <a:pt x="4763" y="29622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817622" y="4776978"/>
            <a:ext cx="60818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 from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817622" y="4920734"/>
            <a:ext cx="77149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compressor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7" name="object 347"/>
          <p:cNvSpPr/>
          <p:nvPr/>
        </p:nvSpPr>
        <p:spPr>
          <a:xfrm>
            <a:off x="4122102" y="4380547"/>
            <a:ext cx="86359" cy="9525"/>
          </a:xfrm>
          <a:custGeom>
            <a:avLst/>
            <a:gdLst/>
            <a:ahLst/>
            <a:cxnLst/>
            <a:rect l="l" t="t" r="r" b="b"/>
            <a:pathLst>
              <a:path w="86359" h="9525">
                <a:moveTo>
                  <a:pt x="4763" y="4763"/>
                </a:moveTo>
                <a:lnTo>
                  <a:pt x="81598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" name="object 348"/>
          <p:cNvSpPr/>
          <p:nvPr/>
        </p:nvSpPr>
        <p:spPr>
          <a:xfrm>
            <a:off x="4122102" y="4380547"/>
            <a:ext cx="9525" cy="105410"/>
          </a:xfrm>
          <a:custGeom>
            <a:avLst/>
            <a:gdLst/>
            <a:ahLst/>
            <a:cxnLst/>
            <a:rect l="l" t="t" r="r" b="b"/>
            <a:pathLst>
              <a:path w="9525" h="105410">
                <a:moveTo>
                  <a:pt x="4763" y="4763"/>
                </a:moveTo>
                <a:lnTo>
                  <a:pt x="4763" y="10064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9" name="object 349"/>
          <p:cNvSpPr/>
          <p:nvPr/>
        </p:nvSpPr>
        <p:spPr>
          <a:xfrm>
            <a:off x="4198937" y="4380547"/>
            <a:ext cx="9525" cy="123190"/>
          </a:xfrm>
          <a:custGeom>
            <a:avLst/>
            <a:gdLst/>
            <a:ahLst/>
            <a:cxnLst/>
            <a:rect l="l" t="t" r="r" b="b"/>
            <a:pathLst>
              <a:path w="9525" h="123190">
                <a:moveTo>
                  <a:pt x="4763" y="4763"/>
                </a:moveTo>
                <a:lnTo>
                  <a:pt x="4763" y="11842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0" name="object 350"/>
          <p:cNvSpPr/>
          <p:nvPr/>
        </p:nvSpPr>
        <p:spPr>
          <a:xfrm>
            <a:off x="4198937" y="4494212"/>
            <a:ext cx="140335" cy="9525"/>
          </a:xfrm>
          <a:custGeom>
            <a:avLst/>
            <a:gdLst/>
            <a:ahLst/>
            <a:cxnLst/>
            <a:rect l="l" t="t" r="r" b="b"/>
            <a:pathLst>
              <a:path w="140335" h="9525">
                <a:moveTo>
                  <a:pt x="4763" y="4763"/>
                </a:moveTo>
                <a:lnTo>
                  <a:pt x="135573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1" name="object 351"/>
          <p:cNvSpPr/>
          <p:nvPr/>
        </p:nvSpPr>
        <p:spPr>
          <a:xfrm>
            <a:off x="4329112" y="4380547"/>
            <a:ext cx="10160" cy="123190"/>
          </a:xfrm>
          <a:custGeom>
            <a:avLst/>
            <a:gdLst/>
            <a:ahLst/>
            <a:cxnLst/>
            <a:rect l="l" t="t" r="r" b="b"/>
            <a:pathLst>
              <a:path w="10160" h="123190">
                <a:moveTo>
                  <a:pt x="4763" y="4763"/>
                </a:moveTo>
                <a:lnTo>
                  <a:pt x="5398" y="11842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2" name="object 352"/>
          <p:cNvSpPr/>
          <p:nvPr/>
        </p:nvSpPr>
        <p:spPr>
          <a:xfrm>
            <a:off x="4329747" y="4380547"/>
            <a:ext cx="85725" cy="10160"/>
          </a:xfrm>
          <a:custGeom>
            <a:avLst/>
            <a:gdLst/>
            <a:ahLst/>
            <a:cxnLst/>
            <a:rect l="l" t="t" r="r" b="b"/>
            <a:pathLst>
              <a:path w="85725" h="10160">
                <a:moveTo>
                  <a:pt x="4763" y="4763"/>
                </a:moveTo>
                <a:lnTo>
                  <a:pt x="80963" y="539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3" name="object 353"/>
          <p:cNvSpPr/>
          <p:nvPr/>
        </p:nvSpPr>
        <p:spPr>
          <a:xfrm>
            <a:off x="4405312" y="4382452"/>
            <a:ext cx="10160" cy="102870"/>
          </a:xfrm>
          <a:custGeom>
            <a:avLst/>
            <a:gdLst/>
            <a:ahLst/>
            <a:cxnLst/>
            <a:rect l="l" t="t" r="r" b="b"/>
            <a:pathLst>
              <a:path w="10160" h="102870">
                <a:moveTo>
                  <a:pt x="4763" y="4763"/>
                </a:moveTo>
                <a:lnTo>
                  <a:pt x="5398" y="9810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4" name="object 354"/>
          <p:cNvSpPr/>
          <p:nvPr/>
        </p:nvSpPr>
        <p:spPr>
          <a:xfrm>
            <a:off x="3996372" y="4570412"/>
            <a:ext cx="1207770" cy="10160"/>
          </a:xfrm>
          <a:custGeom>
            <a:avLst/>
            <a:gdLst/>
            <a:ahLst/>
            <a:cxnLst/>
            <a:rect l="l" t="t" r="r" b="b"/>
            <a:pathLst>
              <a:path w="1207770" h="10160">
                <a:moveTo>
                  <a:pt x="4762" y="4763"/>
                </a:moveTo>
                <a:lnTo>
                  <a:pt x="1203008" y="539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5" name="object 355"/>
          <p:cNvSpPr/>
          <p:nvPr/>
        </p:nvSpPr>
        <p:spPr>
          <a:xfrm>
            <a:off x="4788852" y="4380547"/>
            <a:ext cx="85725" cy="9525"/>
          </a:xfrm>
          <a:custGeom>
            <a:avLst/>
            <a:gdLst/>
            <a:ahLst/>
            <a:cxnLst/>
            <a:rect l="l" t="t" r="r" b="b"/>
            <a:pathLst>
              <a:path w="85725" h="9525">
                <a:moveTo>
                  <a:pt x="4763" y="4763"/>
                </a:moveTo>
                <a:lnTo>
                  <a:pt x="80963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6" name="object 356"/>
          <p:cNvSpPr/>
          <p:nvPr/>
        </p:nvSpPr>
        <p:spPr>
          <a:xfrm>
            <a:off x="4788217" y="4380547"/>
            <a:ext cx="10160" cy="104775"/>
          </a:xfrm>
          <a:custGeom>
            <a:avLst/>
            <a:gdLst/>
            <a:ahLst/>
            <a:cxnLst/>
            <a:rect l="l" t="t" r="r" b="b"/>
            <a:pathLst>
              <a:path w="10160" h="104775">
                <a:moveTo>
                  <a:pt x="4763" y="4763"/>
                </a:moveTo>
                <a:lnTo>
                  <a:pt x="5398" y="10001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7" name="object 357"/>
          <p:cNvSpPr/>
          <p:nvPr/>
        </p:nvSpPr>
        <p:spPr>
          <a:xfrm>
            <a:off x="4865052" y="4380547"/>
            <a:ext cx="10160" cy="123190"/>
          </a:xfrm>
          <a:custGeom>
            <a:avLst/>
            <a:gdLst/>
            <a:ahLst/>
            <a:cxnLst/>
            <a:rect l="l" t="t" r="r" b="b"/>
            <a:pathLst>
              <a:path w="10160" h="123190">
                <a:moveTo>
                  <a:pt x="4763" y="4763"/>
                </a:moveTo>
                <a:lnTo>
                  <a:pt x="5398" y="11842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8" name="object 358"/>
          <p:cNvSpPr/>
          <p:nvPr/>
        </p:nvSpPr>
        <p:spPr>
          <a:xfrm>
            <a:off x="4865052" y="4494212"/>
            <a:ext cx="140335" cy="9525"/>
          </a:xfrm>
          <a:custGeom>
            <a:avLst/>
            <a:gdLst/>
            <a:ahLst/>
            <a:cxnLst/>
            <a:rect l="l" t="t" r="r" b="b"/>
            <a:pathLst>
              <a:path w="140335" h="9525">
                <a:moveTo>
                  <a:pt x="4763" y="4763"/>
                </a:moveTo>
                <a:lnTo>
                  <a:pt x="135573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9" name="object 359"/>
          <p:cNvSpPr/>
          <p:nvPr/>
        </p:nvSpPr>
        <p:spPr>
          <a:xfrm>
            <a:off x="4995862" y="4380547"/>
            <a:ext cx="9525" cy="123190"/>
          </a:xfrm>
          <a:custGeom>
            <a:avLst/>
            <a:gdLst/>
            <a:ahLst/>
            <a:cxnLst/>
            <a:rect l="l" t="t" r="r" b="b"/>
            <a:pathLst>
              <a:path w="9525" h="123190">
                <a:moveTo>
                  <a:pt x="4763" y="4763"/>
                </a:moveTo>
                <a:lnTo>
                  <a:pt x="4763" y="11842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0" name="object 360"/>
          <p:cNvSpPr/>
          <p:nvPr/>
        </p:nvSpPr>
        <p:spPr>
          <a:xfrm>
            <a:off x="4995862" y="4380547"/>
            <a:ext cx="86360" cy="10160"/>
          </a:xfrm>
          <a:custGeom>
            <a:avLst/>
            <a:gdLst/>
            <a:ahLst/>
            <a:cxnLst/>
            <a:rect l="l" t="t" r="r" b="b"/>
            <a:pathLst>
              <a:path w="86360" h="10160">
                <a:moveTo>
                  <a:pt x="4763" y="4763"/>
                </a:moveTo>
                <a:lnTo>
                  <a:pt x="81598" y="539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1" name="object 361"/>
          <p:cNvSpPr/>
          <p:nvPr/>
        </p:nvSpPr>
        <p:spPr>
          <a:xfrm>
            <a:off x="5072062" y="4382452"/>
            <a:ext cx="10160" cy="103505"/>
          </a:xfrm>
          <a:custGeom>
            <a:avLst/>
            <a:gdLst/>
            <a:ahLst/>
            <a:cxnLst/>
            <a:rect l="l" t="t" r="r" b="b"/>
            <a:pathLst>
              <a:path w="10160" h="103505">
                <a:moveTo>
                  <a:pt x="4763" y="4763"/>
                </a:moveTo>
                <a:lnTo>
                  <a:pt x="5398" y="9874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2" name="object 362"/>
          <p:cNvSpPr/>
          <p:nvPr/>
        </p:nvSpPr>
        <p:spPr>
          <a:xfrm>
            <a:off x="4408487" y="4475797"/>
            <a:ext cx="389255" cy="10160"/>
          </a:xfrm>
          <a:custGeom>
            <a:avLst/>
            <a:gdLst/>
            <a:ahLst/>
            <a:cxnLst/>
            <a:rect l="l" t="t" r="r" b="b"/>
            <a:pathLst>
              <a:path w="389255" h="10160">
                <a:moveTo>
                  <a:pt x="4763" y="4763"/>
                </a:moveTo>
                <a:lnTo>
                  <a:pt x="384493" y="539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3" name="object 363"/>
          <p:cNvSpPr/>
          <p:nvPr/>
        </p:nvSpPr>
        <p:spPr>
          <a:xfrm>
            <a:off x="5072062" y="4475797"/>
            <a:ext cx="132080" cy="10160"/>
          </a:xfrm>
          <a:custGeom>
            <a:avLst/>
            <a:gdLst/>
            <a:ahLst/>
            <a:cxnLst/>
            <a:rect l="l" t="t" r="r" b="b"/>
            <a:pathLst>
              <a:path w="132080" h="10160">
                <a:moveTo>
                  <a:pt x="4763" y="5398"/>
                </a:moveTo>
                <a:lnTo>
                  <a:pt x="127318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4" name="object 364"/>
          <p:cNvSpPr/>
          <p:nvPr/>
        </p:nvSpPr>
        <p:spPr>
          <a:xfrm>
            <a:off x="3996372" y="4476432"/>
            <a:ext cx="135255" cy="10160"/>
          </a:xfrm>
          <a:custGeom>
            <a:avLst/>
            <a:gdLst/>
            <a:ahLst/>
            <a:cxnLst/>
            <a:rect l="l" t="t" r="r" b="b"/>
            <a:pathLst>
              <a:path w="135255" h="10160">
                <a:moveTo>
                  <a:pt x="4762" y="5398"/>
                </a:moveTo>
                <a:lnTo>
                  <a:pt x="130493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5" name="object 365"/>
          <p:cNvSpPr/>
          <p:nvPr/>
        </p:nvSpPr>
        <p:spPr>
          <a:xfrm>
            <a:off x="5194617" y="4477067"/>
            <a:ext cx="9525" cy="102870"/>
          </a:xfrm>
          <a:custGeom>
            <a:avLst/>
            <a:gdLst/>
            <a:ahLst/>
            <a:cxnLst/>
            <a:rect l="l" t="t" r="r" b="b"/>
            <a:pathLst>
              <a:path w="9525" h="102870">
                <a:moveTo>
                  <a:pt x="4763" y="4763"/>
                </a:moveTo>
                <a:lnTo>
                  <a:pt x="4763" y="9810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6" name="object 366"/>
          <p:cNvSpPr/>
          <p:nvPr/>
        </p:nvSpPr>
        <p:spPr>
          <a:xfrm>
            <a:off x="3996372" y="4477067"/>
            <a:ext cx="9525" cy="102870"/>
          </a:xfrm>
          <a:custGeom>
            <a:avLst/>
            <a:gdLst/>
            <a:ahLst/>
            <a:cxnLst/>
            <a:rect l="l" t="t" r="r" b="b"/>
            <a:pathLst>
              <a:path w="9525" h="102870">
                <a:moveTo>
                  <a:pt x="4762" y="4763"/>
                </a:moveTo>
                <a:lnTo>
                  <a:pt x="4762" y="9810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9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175" y="5536565"/>
            <a:ext cx="282575" cy="83820"/>
          </a:xfrm>
          <a:prstGeom prst="rect">
            <a:avLst/>
          </a:prstGeom>
        </p:spPr>
      </p:pic>
      <p:sp>
        <p:nvSpPr>
          <p:cNvPr id="367" name="object 367"/>
          <p:cNvSpPr/>
          <p:nvPr/>
        </p:nvSpPr>
        <p:spPr>
          <a:xfrm>
            <a:off x="4443412" y="5531802"/>
            <a:ext cx="292100" cy="93345"/>
          </a:xfrm>
          <a:custGeom>
            <a:avLst/>
            <a:gdLst/>
            <a:ahLst/>
            <a:cxnLst/>
            <a:rect l="l" t="t" r="r" b="b"/>
            <a:pathLst>
              <a:path w="292100" h="93345">
                <a:moveTo>
                  <a:pt x="4763" y="88583"/>
                </a:moveTo>
                <a:lnTo>
                  <a:pt x="4763" y="4763"/>
                </a:lnTo>
                <a:lnTo>
                  <a:pt x="287338" y="4763"/>
                </a:lnTo>
                <a:lnTo>
                  <a:pt x="287338" y="88583"/>
                </a:lnTo>
                <a:lnTo>
                  <a:pt x="4763" y="8858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" name="object 368"/>
          <p:cNvSpPr/>
          <p:nvPr/>
        </p:nvSpPr>
        <p:spPr>
          <a:xfrm>
            <a:off x="4719002" y="4688522"/>
            <a:ext cx="15875" cy="939800"/>
          </a:xfrm>
          <a:custGeom>
            <a:avLst/>
            <a:gdLst/>
            <a:ahLst/>
            <a:cxnLst/>
            <a:rect l="l" t="t" r="r" b="b"/>
            <a:pathLst>
              <a:path w="15875" h="939800">
                <a:moveTo>
                  <a:pt x="7938" y="7938"/>
                </a:moveTo>
                <a:lnTo>
                  <a:pt x="7938" y="931863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9" name="object 369"/>
          <p:cNvSpPr/>
          <p:nvPr/>
        </p:nvSpPr>
        <p:spPr>
          <a:xfrm>
            <a:off x="4433252" y="5415597"/>
            <a:ext cx="16510" cy="228600"/>
          </a:xfrm>
          <a:custGeom>
            <a:avLst/>
            <a:gdLst/>
            <a:ahLst/>
            <a:cxnLst/>
            <a:rect l="l" t="t" r="r" b="b"/>
            <a:pathLst>
              <a:path w="16510" h="228600">
                <a:moveTo>
                  <a:pt x="7938" y="7938"/>
                </a:moveTo>
                <a:lnTo>
                  <a:pt x="8573" y="220663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0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095" y="4696460"/>
            <a:ext cx="73025" cy="850265"/>
          </a:xfrm>
          <a:prstGeom prst="rect">
            <a:avLst/>
          </a:prstGeom>
        </p:spPr>
      </p:pic>
      <p:sp>
        <p:nvSpPr>
          <p:cNvPr id="370" name="object 370"/>
          <p:cNvSpPr/>
          <p:nvPr/>
        </p:nvSpPr>
        <p:spPr>
          <a:xfrm>
            <a:off x="4438332" y="4691697"/>
            <a:ext cx="82550" cy="859790"/>
          </a:xfrm>
          <a:custGeom>
            <a:avLst/>
            <a:gdLst/>
            <a:ahLst/>
            <a:cxnLst/>
            <a:rect l="l" t="t" r="r" b="b"/>
            <a:pathLst>
              <a:path w="82550" h="859790">
                <a:moveTo>
                  <a:pt x="4763" y="855028"/>
                </a:moveTo>
                <a:lnTo>
                  <a:pt x="4763" y="4763"/>
                </a:lnTo>
                <a:lnTo>
                  <a:pt x="77788" y="4763"/>
                </a:lnTo>
                <a:lnTo>
                  <a:pt x="77788" y="855028"/>
                </a:lnTo>
                <a:lnTo>
                  <a:pt x="4763" y="85502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295" y="4692015"/>
            <a:ext cx="69215" cy="854710"/>
          </a:xfrm>
          <a:prstGeom prst="rect">
            <a:avLst/>
          </a:prstGeom>
        </p:spPr>
      </p:pic>
      <p:sp>
        <p:nvSpPr>
          <p:cNvPr id="371" name="object 371"/>
          <p:cNvSpPr/>
          <p:nvPr/>
        </p:nvSpPr>
        <p:spPr>
          <a:xfrm>
            <a:off x="4641532" y="4687252"/>
            <a:ext cx="78740" cy="864235"/>
          </a:xfrm>
          <a:custGeom>
            <a:avLst/>
            <a:gdLst/>
            <a:ahLst/>
            <a:cxnLst/>
            <a:rect l="l" t="t" r="r" b="b"/>
            <a:pathLst>
              <a:path w="78740" h="864235">
                <a:moveTo>
                  <a:pt x="4763" y="859473"/>
                </a:moveTo>
                <a:lnTo>
                  <a:pt x="4763" y="4763"/>
                </a:lnTo>
                <a:lnTo>
                  <a:pt x="73978" y="4763"/>
                </a:lnTo>
                <a:lnTo>
                  <a:pt x="73978" y="859473"/>
                </a:lnTo>
                <a:lnTo>
                  <a:pt x="4763" y="85947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2" name="object 372"/>
          <p:cNvSpPr/>
          <p:nvPr/>
        </p:nvSpPr>
        <p:spPr>
          <a:xfrm>
            <a:off x="4511357" y="5226367"/>
            <a:ext cx="10160" cy="133350"/>
          </a:xfrm>
          <a:custGeom>
            <a:avLst/>
            <a:gdLst/>
            <a:ahLst/>
            <a:cxnLst/>
            <a:rect l="l" t="t" r="r" b="b"/>
            <a:pathLst>
              <a:path w="10160" h="133350">
                <a:moveTo>
                  <a:pt x="4763" y="4763"/>
                </a:moveTo>
                <a:lnTo>
                  <a:pt x="5398" y="12858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3" name="object 373"/>
          <p:cNvSpPr/>
          <p:nvPr/>
        </p:nvSpPr>
        <p:spPr>
          <a:xfrm>
            <a:off x="4433252" y="4684077"/>
            <a:ext cx="16510" cy="673735"/>
          </a:xfrm>
          <a:custGeom>
            <a:avLst/>
            <a:gdLst/>
            <a:ahLst/>
            <a:cxnLst/>
            <a:rect l="l" t="t" r="r" b="b"/>
            <a:pathLst>
              <a:path w="16510" h="673735">
                <a:moveTo>
                  <a:pt x="7938" y="7938"/>
                </a:moveTo>
                <a:lnTo>
                  <a:pt x="8573" y="665798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4" name="object 374"/>
          <p:cNvSpPr/>
          <p:nvPr/>
        </p:nvSpPr>
        <p:spPr>
          <a:xfrm>
            <a:off x="4436427" y="4685982"/>
            <a:ext cx="109855" cy="10160"/>
          </a:xfrm>
          <a:custGeom>
            <a:avLst/>
            <a:gdLst/>
            <a:ahLst/>
            <a:cxnLst/>
            <a:rect l="l" t="t" r="r" b="b"/>
            <a:pathLst>
              <a:path w="109855" h="10160">
                <a:moveTo>
                  <a:pt x="4763" y="4763"/>
                </a:moveTo>
                <a:lnTo>
                  <a:pt x="105093" y="539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5" name="object 375"/>
          <p:cNvSpPr/>
          <p:nvPr/>
        </p:nvSpPr>
        <p:spPr>
          <a:xfrm>
            <a:off x="4650422" y="4685982"/>
            <a:ext cx="80645" cy="9525"/>
          </a:xfrm>
          <a:custGeom>
            <a:avLst/>
            <a:gdLst/>
            <a:ahLst/>
            <a:cxnLst/>
            <a:rect l="l" t="t" r="r" b="b"/>
            <a:pathLst>
              <a:path w="80645" h="9525">
                <a:moveTo>
                  <a:pt x="4763" y="4763"/>
                </a:moveTo>
                <a:lnTo>
                  <a:pt x="75883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6" name="object 376"/>
          <p:cNvSpPr/>
          <p:nvPr/>
        </p:nvSpPr>
        <p:spPr>
          <a:xfrm>
            <a:off x="4507547" y="5415597"/>
            <a:ext cx="15875" cy="139065"/>
          </a:xfrm>
          <a:custGeom>
            <a:avLst/>
            <a:gdLst/>
            <a:ahLst/>
            <a:cxnLst/>
            <a:rect l="l" t="t" r="r" b="b"/>
            <a:pathLst>
              <a:path w="15875" h="139065">
                <a:moveTo>
                  <a:pt x="7938" y="7938"/>
                </a:moveTo>
                <a:lnTo>
                  <a:pt x="7938" y="131128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7" name="object 377"/>
          <p:cNvSpPr/>
          <p:nvPr/>
        </p:nvSpPr>
        <p:spPr>
          <a:xfrm>
            <a:off x="4646612" y="5269547"/>
            <a:ext cx="9525" cy="267335"/>
          </a:xfrm>
          <a:custGeom>
            <a:avLst/>
            <a:gdLst/>
            <a:ahLst/>
            <a:cxnLst/>
            <a:rect l="l" t="t" r="r" b="b"/>
            <a:pathLst>
              <a:path w="9525" h="267335">
                <a:moveTo>
                  <a:pt x="4763" y="4763"/>
                </a:moveTo>
                <a:lnTo>
                  <a:pt x="4763" y="26257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8" name="object 378"/>
          <p:cNvSpPr/>
          <p:nvPr/>
        </p:nvSpPr>
        <p:spPr>
          <a:xfrm>
            <a:off x="4448492" y="5615622"/>
            <a:ext cx="271780" cy="9525"/>
          </a:xfrm>
          <a:custGeom>
            <a:avLst/>
            <a:gdLst/>
            <a:ahLst/>
            <a:cxnLst/>
            <a:rect l="l" t="t" r="r" b="b"/>
            <a:pathLst>
              <a:path w="271780" h="9525">
                <a:moveTo>
                  <a:pt x="4763" y="4763"/>
                </a:moveTo>
                <a:lnTo>
                  <a:pt x="267018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9" name="object 379"/>
          <p:cNvSpPr/>
          <p:nvPr/>
        </p:nvSpPr>
        <p:spPr>
          <a:xfrm>
            <a:off x="4503737" y="5268912"/>
            <a:ext cx="159385" cy="19050"/>
          </a:xfrm>
          <a:custGeom>
            <a:avLst/>
            <a:gdLst/>
            <a:ahLst/>
            <a:cxnLst/>
            <a:rect l="l" t="t" r="r" b="b"/>
            <a:pathLst>
              <a:path w="159385" h="19050">
                <a:moveTo>
                  <a:pt x="7938" y="7938"/>
                </a:moveTo>
                <a:lnTo>
                  <a:pt x="151448" y="11113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2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9855" y="5349875"/>
            <a:ext cx="499110" cy="60325"/>
          </a:xfrm>
          <a:prstGeom prst="rect">
            <a:avLst/>
          </a:prstGeom>
        </p:spPr>
      </p:pic>
      <p:sp>
        <p:nvSpPr>
          <p:cNvPr id="380" name="object 380"/>
          <p:cNvSpPr/>
          <p:nvPr/>
        </p:nvSpPr>
        <p:spPr>
          <a:xfrm>
            <a:off x="3915092" y="5345112"/>
            <a:ext cx="508635" cy="69850"/>
          </a:xfrm>
          <a:custGeom>
            <a:avLst/>
            <a:gdLst/>
            <a:ahLst/>
            <a:cxnLst/>
            <a:rect l="l" t="t" r="r" b="b"/>
            <a:pathLst>
              <a:path w="508635" h="69850">
                <a:moveTo>
                  <a:pt x="4763" y="65088"/>
                </a:moveTo>
                <a:lnTo>
                  <a:pt x="4763" y="4763"/>
                </a:lnTo>
                <a:lnTo>
                  <a:pt x="503873" y="4763"/>
                </a:lnTo>
                <a:lnTo>
                  <a:pt x="503873" y="65088"/>
                </a:lnTo>
                <a:lnTo>
                  <a:pt x="4763" y="6508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1" name="object 381"/>
          <p:cNvSpPr/>
          <p:nvPr/>
        </p:nvSpPr>
        <p:spPr>
          <a:xfrm>
            <a:off x="4517390" y="4573270"/>
            <a:ext cx="137795" cy="958850"/>
          </a:xfrm>
          <a:custGeom>
            <a:avLst/>
            <a:gdLst/>
            <a:ahLst/>
            <a:cxnLst/>
            <a:rect l="l" t="t" r="r" b="b"/>
            <a:pathLst>
              <a:path w="137795" h="958850">
                <a:moveTo>
                  <a:pt x="0" y="958850"/>
                </a:moveTo>
                <a:lnTo>
                  <a:pt x="0" y="0"/>
                </a:lnTo>
                <a:lnTo>
                  <a:pt x="137795" y="0"/>
                </a:lnTo>
                <a:lnTo>
                  <a:pt x="137795" y="958850"/>
                </a:lnTo>
                <a:lnTo>
                  <a:pt x="0" y="9588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2" name="object 382"/>
          <p:cNvSpPr/>
          <p:nvPr/>
        </p:nvSpPr>
        <p:spPr>
          <a:xfrm>
            <a:off x="4507865" y="4563745"/>
            <a:ext cx="156845" cy="977900"/>
          </a:xfrm>
          <a:custGeom>
            <a:avLst/>
            <a:gdLst/>
            <a:ahLst/>
            <a:cxnLst/>
            <a:rect l="l" t="t" r="r" b="b"/>
            <a:pathLst>
              <a:path w="156845" h="977900">
                <a:moveTo>
                  <a:pt x="9525" y="968375"/>
                </a:moveTo>
                <a:lnTo>
                  <a:pt x="9525" y="9525"/>
                </a:lnTo>
                <a:lnTo>
                  <a:pt x="147320" y="9525"/>
                </a:lnTo>
                <a:lnTo>
                  <a:pt x="147320" y="968375"/>
                </a:lnTo>
                <a:lnTo>
                  <a:pt x="9525" y="968375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3" name="object 383"/>
          <p:cNvSpPr/>
          <p:nvPr/>
        </p:nvSpPr>
        <p:spPr>
          <a:xfrm>
            <a:off x="3599180" y="5146040"/>
            <a:ext cx="320675" cy="490220"/>
          </a:xfrm>
          <a:custGeom>
            <a:avLst/>
            <a:gdLst/>
            <a:ahLst/>
            <a:cxnLst/>
            <a:rect l="l" t="t" r="r" b="b"/>
            <a:pathLst>
              <a:path w="320675" h="490220">
                <a:moveTo>
                  <a:pt x="0" y="490220"/>
                </a:moveTo>
                <a:lnTo>
                  <a:pt x="0" y="0"/>
                </a:lnTo>
                <a:lnTo>
                  <a:pt x="320675" y="0"/>
                </a:lnTo>
                <a:lnTo>
                  <a:pt x="320675" y="490220"/>
                </a:lnTo>
                <a:lnTo>
                  <a:pt x="0" y="4902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4" name="object 384"/>
          <p:cNvSpPr/>
          <p:nvPr/>
        </p:nvSpPr>
        <p:spPr>
          <a:xfrm>
            <a:off x="3589655" y="5136515"/>
            <a:ext cx="339725" cy="509270"/>
          </a:xfrm>
          <a:custGeom>
            <a:avLst/>
            <a:gdLst/>
            <a:ahLst/>
            <a:cxnLst/>
            <a:rect l="l" t="t" r="r" b="b"/>
            <a:pathLst>
              <a:path w="339725" h="509270">
                <a:moveTo>
                  <a:pt x="9525" y="499745"/>
                </a:moveTo>
                <a:lnTo>
                  <a:pt x="9525" y="9525"/>
                </a:lnTo>
                <a:lnTo>
                  <a:pt x="330200" y="9525"/>
                </a:lnTo>
                <a:lnTo>
                  <a:pt x="330200" y="499745"/>
                </a:lnTo>
                <a:lnTo>
                  <a:pt x="9525" y="499745"/>
                </a:lnTo>
                <a:close/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5" name="object 385"/>
          <p:cNvSpPr/>
          <p:nvPr/>
        </p:nvSpPr>
        <p:spPr>
          <a:xfrm>
            <a:off x="4433252" y="5410517"/>
            <a:ext cx="16510" cy="272415"/>
          </a:xfrm>
          <a:custGeom>
            <a:avLst/>
            <a:gdLst/>
            <a:ahLst/>
            <a:cxnLst/>
            <a:rect l="l" t="t" r="r" b="b"/>
            <a:pathLst>
              <a:path w="16510" h="272415">
                <a:moveTo>
                  <a:pt x="7938" y="7938"/>
                </a:moveTo>
                <a:lnTo>
                  <a:pt x="8573" y="264478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3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755" y="5349875"/>
            <a:ext cx="499109" cy="60325"/>
          </a:xfrm>
          <a:prstGeom prst="rect">
            <a:avLst/>
          </a:prstGeom>
        </p:spPr>
      </p:pic>
      <p:sp>
        <p:nvSpPr>
          <p:cNvPr id="386" name="object 386"/>
          <p:cNvSpPr/>
          <p:nvPr/>
        </p:nvSpPr>
        <p:spPr>
          <a:xfrm>
            <a:off x="3622992" y="5345112"/>
            <a:ext cx="508634" cy="69850"/>
          </a:xfrm>
          <a:custGeom>
            <a:avLst/>
            <a:gdLst/>
            <a:ahLst/>
            <a:cxnLst/>
            <a:rect l="l" t="t" r="r" b="b"/>
            <a:pathLst>
              <a:path w="508634" h="69850">
                <a:moveTo>
                  <a:pt x="4763" y="65088"/>
                </a:moveTo>
                <a:lnTo>
                  <a:pt x="4763" y="4763"/>
                </a:lnTo>
                <a:lnTo>
                  <a:pt x="503872" y="4763"/>
                </a:lnTo>
                <a:lnTo>
                  <a:pt x="503872" y="65088"/>
                </a:lnTo>
                <a:lnTo>
                  <a:pt x="4763" y="6508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4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784" y="5180330"/>
            <a:ext cx="285115" cy="426720"/>
          </a:xfrm>
          <a:prstGeom prst="rect">
            <a:avLst/>
          </a:prstGeom>
        </p:spPr>
      </p:pic>
      <p:sp>
        <p:nvSpPr>
          <p:cNvPr id="387" name="object 387"/>
          <p:cNvSpPr/>
          <p:nvPr/>
        </p:nvSpPr>
        <p:spPr>
          <a:xfrm>
            <a:off x="3609022" y="5175567"/>
            <a:ext cx="294640" cy="436245"/>
          </a:xfrm>
          <a:custGeom>
            <a:avLst/>
            <a:gdLst/>
            <a:ahLst/>
            <a:cxnLst/>
            <a:rect l="l" t="t" r="r" b="b"/>
            <a:pathLst>
              <a:path w="294640" h="436245">
                <a:moveTo>
                  <a:pt x="4762" y="431483"/>
                </a:moveTo>
                <a:lnTo>
                  <a:pt x="4762" y="4763"/>
                </a:lnTo>
                <a:lnTo>
                  <a:pt x="289878" y="4763"/>
                </a:lnTo>
                <a:lnTo>
                  <a:pt x="289878" y="431483"/>
                </a:lnTo>
                <a:lnTo>
                  <a:pt x="4762" y="43148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8" name="object 388"/>
          <p:cNvSpPr/>
          <p:nvPr/>
        </p:nvSpPr>
        <p:spPr>
          <a:xfrm>
            <a:off x="3589655" y="5000625"/>
            <a:ext cx="344170" cy="176530"/>
          </a:xfrm>
          <a:custGeom>
            <a:avLst/>
            <a:gdLst/>
            <a:ahLst/>
            <a:cxnLst/>
            <a:rect l="l" t="t" r="r" b="b"/>
            <a:pathLst>
              <a:path w="344170" h="176530">
                <a:moveTo>
                  <a:pt x="9525" y="164084"/>
                </a:moveTo>
                <a:cubicBezTo>
                  <a:pt x="11176" y="78232"/>
                  <a:pt x="83439" y="9525"/>
                  <a:pt x="172085" y="9525"/>
                </a:cubicBezTo>
                <a:cubicBezTo>
                  <a:pt x="261873" y="9525"/>
                  <a:pt x="334645" y="80010"/>
                  <a:pt x="334645" y="167005"/>
                </a:cubicBez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9" name="object 389"/>
          <p:cNvSpPr/>
          <p:nvPr/>
        </p:nvSpPr>
        <p:spPr>
          <a:xfrm>
            <a:off x="3778250" y="4632960"/>
            <a:ext cx="19684" cy="384810"/>
          </a:xfrm>
          <a:custGeom>
            <a:avLst/>
            <a:gdLst/>
            <a:ahLst/>
            <a:cxnLst/>
            <a:rect l="l" t="t" r="r" b="b"/>
            <a:pathLst>
              <a:path w="19684" h="384810">
                <a:moveTo>
                  <a:pt x="9525" y="375285"/>
                </a:moveTo>
                <a:lnTo>
                  <a:pt x="10159" y="9525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0" name="object 390"/>
          <p:cNvSpPr/>
          <p:nvPr/>
        </p:nvSpPr>
        <p:spPr>
          <a:xfrm>
            <a:off x="3716020" y="4691380"/>
            <a:ext cx="19685" cy="339090"/>
          </a:xfrm>
          <a:custGeom>
            <a:avLst/>
            <a:gdLst/>
            <a:ahLst/>
            <a:cxnLst/>
            <a:rect l="l" t="t" r="r" b="b"/>
            <a:pathLst>
              <a:path w="19685" h="339090">
                <a:moveTo>
                  <a:pt x="9525" y="329565"/>
                </a:moveTo>
                <a:lnTo>
                  <a:pt x="10160" y="9525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1" name="object 391"/>
          <p:cNvSpPr/>
          <p:nvPr/>
        </p:nvSpPr>
        <p:spPr>
          <a:xfrm>
            <a:off x="2937510" y="4692015"/>
            <a:ext cx="797560" cy="19685"/>
          </a:xfrm>
          <a:custGeom>
            <a:avLst/>
            <a:gdLst/>
            <a:ahLst/>
            <a:cxnLst/>
            <a:rect l="l" t="t" r="r" b="b"/>
            <a:pathLst>
              <a:path w="797560" h="19685">
                <a:moveTo>
                  <a:pt x="788035" y="9525"/>
                </a:moveTo>
                <a:lnTo>
                  <a:pt x="9525" y="1016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2" name="object 392"/>
          <p:cNvSpPr/>
          <p:nvPr/>
        </p:nvSpPr>
        <p:spPr>
          <a:xfrm>
            <a:off x="2937510" y="4632325"/>
            <a:ext cx="866774" cy="19685"/>
          </a:xfrm>
          <a:custGeom>
            <a:avLst/>
            <a:gdLst/>
            <a:ahLst/>
            <a:cxnLst/>
            <a:rect l="l" t="t" r="r" b="b"/>
            <a:pathLst>
              <a:path w="866774" h="19685">
                <a:moveTo>
                  <a:pt x="857249" y="9525"/>
                </a:moveTo>
                <a:lnTo>
                  <a:pt x="9525" y="1016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3" name="object 393"/>
          <p:cNvSpPr/>
          <p:nvPr/>
        </p:nvSpPr>
        <p:spPr>
          <a:xfrm>
            <a:off x="3303270" y="4454525"/>
            <a:ext cx="53975" cy="247015"/>
          </a:xfrm>
          <a:custGeom>
            <a:avLst/>
            <a:gdLst/>
            <a:ahLst/>
            <a:cxnLst/>
            <a:rect l="l" t="t" r="r" b="b"/>
            <a:pathLst>
              <a:path w="53975" h="247015">
                <a:moveTo>
                  <a:pt x="0" y="0"/>
                </a:moveTo>
                <a:lnTo>
                  <a:pt x="13462" y="247015"/>
                </a:lnTo>
                <a:lnTo>
                  <a:pt x="40513" y="247015"/>
                </a:lnTo>
                <a:lnTo>
                  <a:pt x="5397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4" name="object 394"/>
          <p:cNvSpPr/>
          <p:nvPr/>
        </p:nvSpPr>
        <p:spPr>
          <a:xfrm>
            <a:off x="3295332" y="4446587"/>
            <a:ext cx="69850" cy="262890"/>
          </a:xfrm>
          <a:custGeom>
            <a:avLst/>
            <a:gdLst/>
            <a:ahLst/>
            <a:cxnLst/>
            <a:rect l="l" t="t" r="r" b="b"/>
            <a:pathLst>
              <a:path w="69850" h="262890">
                <a:moveTo>
                  <a:pt x="7938" y="7938"/>
                </a:moveTo>
                <a:lnTo>
                  <a:pt x="21400" y="254953"/>
                </a:lnTo>
                <a:lnTo>
                  <a:pt x="48451" y="254953"/>
                </a:lnTo>
                <a:lnTo>
                  <a:pt x="61913" y="7938"/>
                </a:lnTo>
                <a:lnTo>
                  <a:pt x="7938" y="7938"/>
                </a:lnTo>
                <a:close/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5" name="object 395"/>
          <p:cNvSpPr/>
          <p:nvPr/>
        </p:nvSpPr>
        <p:spPr>
          <a:xfrm>
            <a:off x="3239135" y="4575810"/>
            <a:ext cx="177799" cy="194945"/>
          </a:xfrm>
          <a:custGeom>
            <a:avLst/>
            <a:gdLst/>
            <a:ahLst/>
            <a:cxnLst/>
            <a:rect l="l" t="t" r="r" b="b"/>
            <a:pathLst>
              <a:path w="177799" h="194945">
                <a:moveTo>
                  <a:pt x="88899" y="0"/>
                </a:moveTo>
                <a:cubicBezTo>
                  <a:pt x="39751" y="0"/>
                  <a:pt x="0" y="43688"/>
                  <a:pt x="0" y="97409"/>
                </a:cubicBezTo>
                <a:cubicBezTo>
                  <a:pt x="0" y="151257"/>
                  <a:pt x="39751" y="194945"/>
                  <a:pt x="88899" y="194945"/>
                </a:cubicBezTo>
                <a:cubicBezTo>
                  <a:pt x="138049" y="194945"/>
                  <a:pt x="177799" y="151257"/>
                  <a:pt x="177799" y="97409"/>
                </a:cubicBezTo>
                <a:cubicBezTo>
                  <a:pt x="177799" y="43688"/>
                  <a:pt x="138049" y="0"/>
                  <a:pt x="88899" y="0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6" name="object 396"/>
          <p:cNvSpPr/>
          <p:nvPr/>
        </p:nvSpPr>
        <p:spPr>
          <a:xfrm>
            <a:off x="3231197" y="4567872"/>
            <a:ext cx="193674" cy="210820"/>
          </a:xfrm>
          <a:custGeom>
            <a:avLst/>
            <a:gdLst/>
            <a:ahLst/>
            <a:cxnLst/>
            <a:rect l="l" t="t" r="r" b="b"/>
            <a:pathLst>
              <a:path w="193674" h="210820">
                <a:moveTo>
                  <a:pt x="96837" y="7938"/>
                </a:moveTo>
                <a:cubicBezTo>
                  <a:pt x="47689" y="7938"/>
                  <a:pt x="7938" y="51626"/>
                  <a:pt x="7938" y="105347"/>
                </a:cubicBezTo>
                <a:cubicBezTo>
                  <a:pt x="7938" y="159195"/>
                  <a:pt x="47689" y="202883"/>
                  <a:pt x="96837" y="202883"/>
                </a:cubicBezTo>
                <a:cubicBezTo>
                  <a:pt x="145987" y="202883"/>
                  <a:pt x="185737" y="159195"/>
                  <a:pt x="185737" y="105347"/>
                </a:cubicBezTo>
                <a:cubicBezTo>
                  <a:pt x="185737" y="51626"/>
                  <a:pt x="145987" y="7938"/>
                  <a:pt x="96837" y="7938"/>
                </a:cubicBezTo>
                <a:close/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7" name="object 397"/>
          <p:cNvSpPr/>
          <p:nvPr/>
        </p:nvSpPr>
        <p:spPr>
          <a:xfrm>
            <a:off x="3257232" y="4596447"/>
            <a:ext cx="141605" cy="153670"/>
          </a:xfrm>
          <a:custGeom>
            <a:avLst/>
            <a:gdLst/>
            <a:ahLst/>
            <a:cxnLst/>
            <a:rect l="l" t="t" r="r" b="b"/>
            <a:pathLst>
              <a:path w="141605" h="153670">
                <a:moveTo>
                  <a:pt x="7938" y="7938"/>
                </a:moveTo>
                <a:lnTo>
                  <a:pt x="133668" y="145733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8" name="object 398"/>
          <p:cNvSpPr/>
          <p:nvPr/>
        </p:nvSpPr>
        <p:spPr>
          <a:xfrm>
            <a:off x="3257232" y="4596447"/>
            <a:ext cx="141605" cy="153670"/>
          </a:xfrm>
          <a:custGeom>
            <a:avLst/>
            <a:gdLst/>
            <a:ahLst/>
            <a:cxnLst/>
            <a:rect l="l" t="t" r="r" b="b"/>
            <a:pathLst>
              <a:path w="141605" h="153670">
                <a:moveTo>
                  <a:pt x="7938" y="145733"/>
                </a:moveTo>
                <a:lnTo>
                  <a:pt x="133668" y="7938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9" name="object 399"/>
          <p:cNvSpPr/>
          <p:nvPr/>
        </p:nvSpPr>
        <p:spPr>
          <a:xfrm>
            <a:off x="3251200" y="5707380"/>
            <a:ext cx="1873250" cy="34925"/>
          </a:xfrm>
          <a:custGeom>
            <a:avLst/>
            <a:gdLst/>
            <a:ahLst/>
            <a:cxnLst/>
            <a:rect l="l" t="t" r="r" b="b"/>
            <a:pathLst>
              <a:path w="1873250" h="34925">
                <a:moveTo>
                  <a:pt x="12700" y="22225"/>
                </a:moveTo>
                <a:lnTo>
                  <a:pt x="1860550" y="1270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5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6375" y="4770755"/>
            <a:ext cx="424815" cy="93980"/>
          </a:xfrm>
          <a:prstGeom prst="rect">
            <a:avLst/>
          </a:prstGeom>
        </p:spPr>
      </p:pic>
      <p:sp>
        <p:nvSpPr>
          <p:cNvPr id="400" name="object 400"/>
          <p:cNvSpPr/>
          <p:nvPr/>
        </p:nvSpPr>
        <p:spPr>
          <a:xfrm>
            <a:off x="4011612" y="4765992"/>
            <a:ext cx="434340" cy="103505"/>
          </a:xfrm>
          <a:custGeom>
            <a:avLst/>
            <a:gdLst/>
            <a:ahLst/>
            <a:cxnLst/>
            <a:rect l="l" t="t" r="r" b="b"/>
            <a:pathLst>
              <a:path w="434340" h="103505">
                <a:moveTo>
                  <a:pt x="4763" y="98743"/>
                </a:moveTo>
                <a:lnTo>
                  <a:pt x="4763" y="4763"/>
                </a:lnTo>
                <a:lnTo>
                  <a:pt x="429578" y="4763"/>
                </a:lnTo>
                <a:lnTo>
                  <a:pt x="429578" y="98743"/>
                </a:lnTo>
                <a:lnTo>
                  <a:pt x="4763" y="9874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6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940" y="4756150"/>
            <a:ext cx="425450" cy="93980"/>
          </a:xfrm>
          <a:prstGeom prst="rect">
            <a:avLst/>
          </a:prstGeom>
        </p:spPr>
      </p:pic>
      <p:sp>
        <p:nvSpPr>
          <p:cNvPr id="401" name="object 401"/>
          <p:cNvSpPr/>
          <p:nvPr/>
        </p:nvSpPr>
        <p:spPr>
          <a:xfrm>
            <a:off x="4722177" y="4751387"/>
            <a:ext cx="434975" cy="103505"/>
          </a:xfrm>
          <a:custGeom>
            <a:avLst/>
            <a:gdLst/>
            <a:ahLst/>
            <a:cxnLst/>
            <a:rect l="l" t="t" r="r" b="b"/>
            <a:pathLst>
              <a:path w="434975" h="103505">
                <a:moveTo>
                  <a:pt x="4763" y="98743"/>
                </a:moveTo>
                <a:lnTo>
                  <a:pt x="4763" y="4763"/>
                </a:lnTo>
                <a:lnTo>
                  <a:pt x="430213" y="4763"/>
                </a:lnTo>
                <a:lnTo>
                  <a:pt x="430213" y="98743"/>
                </a:lnTo>
                <a:lnTo>
                  <a:pt x="4763" y="9874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2" name="object 402"/>
          <p:cNvSpPr/>
          <p:nvPr/>
        </p:nvSpPr>
        <p:spPr>
          <a:xfrm>
            <a:off x="3856355" y="4696460"/>
            <a:ext cx="262254" cy="281940"/>
          </a:xfrm>
          <a:custGeom>
            <a:avLst/>
            <a:gdLst/>
            <a:ahLst/>
            <a:cxnLst/>
            <a:rect l="l" t="t" r="r" b="b"/>
            <a:pathLst>
              <a:path w="262254" h="281940">
                <a:moveTo>
                  <a:pt x="113791" y="0"/>
                </a:moveTo>
                <a:cubicBezTo>
                  <a:pt x="122682" y="44577"/>
                  <a:pt x="150748" y="73914"/>
                  <a:pt x="188087" y="98933"/>
                </a:cubicBezTo>
                <a:cubicBezTo>
                  <a:pt x="189738" y="112141"/>
                  <a:pt x="189357" y="125603"/>
                  <a:pt x="193040" y="138557"/>
                </a:cubicBezTo>
                <a:cubicBezTo>
                  <a:pt x="197231" y="154686"/>
                  <a:pt x="218440" y="169164"/>
                  <a:pt x="227584" y="183007"/>
                </a:cubicBezTo>
                <a:cubicBezTo>
                  <a:pt x="226568" y="186309"/>
                  <a:pt x="209169" y="218567"/>
                  <a:pt x="222631" y="227584"/>
                </a:cubicBezTo>
                <a:cubicBezTo>
                  <a:pt x="229870" y="232537"/>
                  <a:pt x="262254" y="228219"/>
                  <a:pt x="262254" y="242316"/>
                </a:cubicBezTo>
                <a:lnTo>
                  <a:pt x="144779" y="281940"/>
                </a:lnTo>
                <a:lnTo>
                  <a:pt x="0" y="98933"/>
                </a:lnTo>
                <a:lnTo>
                  <a:pt x="1137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3" name="object 403"/>
          <p:cNvSpPr/>
          <p:nvPr/>
        </p:nvSpPr>
        <p:spPr>
          <a:xfrm>
            <a:off x="3851592" y="4691697"/>
            <a:ext cx="271779" cy="291465"/>
          </a:xfrm>
          <a:custGeom>
            <a:avLst/>
            <a:gdLst/>
            <a:ahLst/>
            <a:cxnLst/>
            <a:rect l="l" t="t" r="r" b="b"/>
            <a:pathLst>
              <a:path w="271779" h="291465">
                <a:moveTo>
                  <a:pt x="118554" y="4763"/>
                </a:moveTo>
                <a:cubicBezTo>
                  <a:pt x="127445" y="49340"/>
                  <a:pt x="155511" y="78677"/>
                  <a:pt x="192850" y="103696"/>
                </a:cubicBezTo>
                <a:cubicBezTo>
                  <a:pt x="194501" y="116904"/>
                  <a:pt x="194120" y="130366"/>
                  <a:pt x="197803" y="143320"/>
                </a:cubicBezTo>
                <a:cubicBezTo>
                  <a:pt x="201994" y="159449"/>
                  <a:pt x="223203" y="173927"/>
                  <a:pt x="232347" y="187770"/>
                </a:cubicBezTo>
                <a:cubicBezTo>
                  <a:pt x="231331" y="191072"/>
                  <a:pt x="213932" y="223330"/>
                  <a:pt x="227394" y="232347"/>
                </a:cubicBezTo>
                <a:cubicBezTo>
                  <a:pt x="234633" y="237300"/>
                  <a:pt x="267017" y="232982"/>
                  <a:pt x="267017" y="247079"/>
                </a:cubicBezTo>
                <a:lnTo>
                  <a:pt x="149542" y="286703"/>
                </a:lnTo>
                <a:lnTo>
                  <a:pt x="4763" y="103696"/>
                </a:lnTo>
                <a:lnTo>
                  <a:pt x="118554" y="476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4" name="object 404"/>
          <p:cNvSpPr/>
          <p:nvPr/>
        </p:nvSpPr>
        <p:spPr>
          <a:xfrm>
            <a:off x="5026660" y="4688205"/>
            <a:ext cx="245110" cy="236855"/>
          </a:xfrm>
          <a:custGeom>
            <a:avLst/>
            <a:gdLst/>
            <a:ahLst/>
            <a:cxnLst/>
            <a:rect l="l" t="t" r="r" b="b"/>
            <a:pathLst>
              <a:path w="245110" h="236855">
                <a:moveTo>
                  <a:pt x="124714" y="8255"/>
                </a:moveTo>
                <a:cubicBezTo>
                  <a:pt x="95123" y="18161"/>
                  <a:pt x="103251" y="32004"/>
                  <a:pt x="85217" y="47879"/>
                </a:cubicBezTo>
                <a:cubicBezTo>
                  <a:pt x="76327" y="55753"/>
                  <a:pt x="55626" y="67564"/>
                  <a:pt x="55626" y="67564"/>
                </a:cubicBezTo>
                <a:cubicBezTo>
                  <a:pt x="44450" y="100965"/>
                  <a:pt x="59817" y="64643"/>
                  <a:pt x="35814" y="92329"/>
                </a:cubicBezTo>
                <a:cubicBezTo>
                  <a:pt x="27940" y="101219"/>
                  <a:pt x="16129" y="122047"/>
                  <a:pt x="16129" y="122047"/>
                </a:cubicBezTo>
                <a:cubicBezTo>
                  <a:pt x="17780" y="153416"/>
                  <a:pt x="0" y="192659"/>
                  <a:pt x="21082" y="216027"/>
                </a:cubicBezTo>
                <a:cubicBezTo>
                  <a:pt x="39751" y="236855"/>
                  <a:pt x="76962" y="218440"/>
                  <a:pt x="104902" y="220980"/>
                </a:cubicBezTo>
                <a:cubicBezTo>
                  <a:pt x="113538" y="221996"/>
                  <a:pt x="130556" y="227965"/>
                  <a:pt x="139446" y="230886"/>
                </a:cubicBezTo>
                <a:cubicBezTo>
                  <a:pt x="167513" y="229235"/>
                  <a:pt x="196088" y="231902"/>
                  <a:pt x="223393" y="225933"/>
                </a:cubicBezTo>
                <a:cubicBezTo>
                  <a:pt x="234950" y="223647"/>
                  <a:pt x="241173" y="184023"/>
                  <a:pt x="243078" y="176530"/>
                </a:cubicBezTo>
                <a:cubicBezTo>
                  <a:pt x="237871" y="124333"/>
                  <a:pt x="245110" y="115189"/>
                  <a:pt x="203708" y="87376"/>
                </a:cubicBezTo>
                <a:cubicBezTo>
                  <a:pt x="189484" y="65913"/>
                  <a:pt x="191516" y="45466"/>
                  <a:pt x="178943" y="23114"/>
                </a:cubicBezTo>
                <a:cubicBezTo>
                  <a:pt x="171450" y="9271"/>
                  <a:pt x="141097" y="0"/>
                  <a:pt x="124714" y="8255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5" name="object 405"/>
          <p:cNvSpPr/>
          <p:nvPr/>
        </p:nvSpPr>
        <p:spPr>
          <a:xfrm>
            <a:off x="5021897" y="4683442"/>
            <a:ext cx="254635" cy="246380"/>
          </a:xfrm>
          <a:custGeom>
            <a:avLst/>
            <a:gdLst/>
            <a:ahLst/>
            <a:cxnLst/>
            <a:rect l="l" t="t" r="r" b="b"/>
            <a:pathLst>
              <a:path w="254635" h="246380">
                <a:moveTo>
                  <a:pt x="129477" y="13018"/>
                </a:moveTo>
                <a:cubicBezTo>
                  <a:pt x="99886" y="22924"/>
                  <a:pt x="108014" y="36767"/>
                  <a:pt x="89980" y="52642"/>
                </a:cubicBezTo>
                <a:cubicBezTo>
                  <a:pt x="81090" y="60516"/>
                  <a:pt x="60389" y="72327"/>
                  <a:pt x="60389" y="72327"/>
                </a:cubicBezTo>
                <a:cubicBezTo>
                  <a:pt x="49213" y="105728"/>
                  <a:pt x="64580" y="69406"/>
                  <a:pt x="40577" y="97092"/>
                </a:cubicBezTo>
                <a:cubicBezTo>
                  <a:pt x="32703" y="105982"/>
                  <a:pt x="20892" y="126810"/>
                  <a:pt x="20892" y="126810"/>
                </a:cubicBezTo>
                <a:cubicBezTo>
                  <a:pt x="22543" y="158179"/>
                  <a:pt x="4763" y="197422"/>
                  <a:pt x="25845" y="220790"/>
                </a:cubicBezTo>
                <a:cubicBezTo>
                  <a:pt x="44514" y="241618"/>
                  <a:pt x="81725" y="223203"/>
                  <a:pt x="109665" y="225743"/>
                </a:cubicBezTo>
                <a:cubicBezTo>
                  <a:pt x="118301" y="226759"/>
                  <a:pt x="135319" y="232728"/>
                  <a:pt x="144209" y="235649"/>
                </a:cubicBezTo>
                <a:cubicBezTo>
                  <a:pt x="172276" y="233998"/>
                  <a:pt x="200851" y="236665"/>
                  <a:pt x="228156" y="230696"/>
                </a:cubicBezTo>
                <a:cubicBezTo>
                  <a:pt x="239713" y="228410"/>
                  <a:pt x="245936" y="188786"/>
                  <a:pt x="247841" y="181293"/>
                </a:cubicBezTo>
                <a:cubicBezTo>
                  <a:pt x="242634" y="129096"/>
                  <a:pt x="249873" y="119952"/>
                  <a:pt x="208471" y="92139"/>
                </a:cubicBezTo>
                <a:cubicBezTo>
                  <a:pt x="194247" y="70676"/>
                  <a:pt x="196279" y="50229"/>
                  <a:pt x="183706" y="27877"/>
                </a:cubicBezTo>
                <a:cubicBezTo>
                  <a:pt x="176213" y="14034"/>
                  <a:pt x="145860" y="4763"/>
                  <a:pt x="129477" y="13018"/>
                </a:cubicBez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7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0564" y="5648325"/>
            <a:ext cx="1847850" cy="142875"/>
          </a:xfrm>
          <a:prstGeom prst="rect">
            <a:avLst/>
          </a:prstGeom>
        </p:spPr>
      </p:pic>
      <p:sp>
        <p:nvSpPr>
          <p:cNvPr id="406" name="object 406"/>
          <p:cNvSpPr/>
          <p:nvPr/>
        </p:nvSpPr>
        <p:spPr>
          <a:xfrm>
            <a:off x="3235007" y="5492368"/>
            <a:ext cx="1857375" cy="152400"/>
          </a:xfrm>
          <a:custGeom>
            <a:avLst/>
            <a:gdLst/>
            <a:ahLst/>
            <a:cxnLst/>
            <a:rect l="l" t="t" r="r" b="b"/>
            <a:pathLst>
              <a:path w="1857375" h="152400">
                <a:moveTo>
                  <a:pt x="4763" y="147638"/>
                </a:moveTo>
                <a:lnTo>
                  <a:pt x="4763" y="4763"/>
                </a:lnTo>
                <a:lnTo>
                  <a:pt x="1852613" y="4763"/>
                </a:lnTo>
                <a:lnTo>
                  <a:pt x="1852613" y="147638"/>
                </a:lnTo>
                <a:lnTo>
                  <a:pt x="4763" y="14763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7" name="object 407"/>
          <p:cNvSpPr/>
          <p:nvPr/>
        </p:nvSpPr>
        <p:spPr>
          <a:xfrm>
            <a:off x="3032125" y="5624195"/>
            <a:ext cx="2296160" cy="26035"/>
          </a:xfrm>
          <a:custGeom>
            <a:avLst/>
            <a:gdLst/>
            <a:ahLst/>
            <a:cxnLst/>
            <a:rect l="l" t="t" r="r" b="b"/>
            <a:pathLst>
              <a:path w="2296160" h="26035">
                <a:moveTo>
                  <a:pt x="12700" y="12700"/>
                </a:moveTo>
                <a:lnTo>
                  <a:pt x="2283460" y="13335"/>
                </a:lnTo>
              </a:path>
            </a:pathLst>
          </a:custGeom>
          <a:ln w="25400">
            <a:solidFill>
              <a:srgbClr val="C0C0C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8" name="object 408"/>
          <p:cNvSpPr/>
          <p:nvPr/>
        </p:nvSpPr>
        <p:spPr>
          <a:xfrm>
            <a:off x="3575050" y="5608955"/>
            <a:ext cx="357505" cy="26035"/>
          </a:xfrm>
          <a:custGeom>
            <a:avLst/>
            <a:gdLst/>
            <a:ahLst/>
            <a:cxnLst/>
            <a:rect l="l" t="t" r="r" b="b"/>
            <a:pathLst>
              <a:path w="357505" h="26035">
                <a:moveTo>
                  <a:pt x="12700" y="12700"/>
                </a:moveTo>
                <a:lnTo>
                  <a:pt x="344805" y="133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" name="object 409"/>
          <p:cNvSpPr/>
          <p:nvPr/>
        </p:nvSpPr>
        <p:spPr>
          <a:xfrm>
            <a:off x="2843403" y="4633976"/>
            <a:ext cx="261747" cy="76200"/>
          </a:xfrm>
          <a:custGeom>
            <a:avLst/>
            <a:gdLst/>
            <a:ahLst/>
            <a:cxnLst/>
            <a:rect l="l" t="t" r="r" b="b"/>
            <a:pathLst>
              <a:path w="261747" h="76200">
                <a:moveTo>
                  <a:pt x="254" y="28194"/>
                </a:moveTo>
                <a:lnTo>
                  <a:pt x="198374" y="32004"/>
                </a:lnTo>
                <a:lnTo>
                  <a:pt x="198120" y="44704"/>
                </a:lnTo>
                <a:lnTo>
                  <a:pt x="0" y="40894"/>
                </a:lnTo>
                <a:close/>
                <a:moveTo>
                  <a:pt x="186309" y="0"/>
                </a:moveTo>
                <a:lnTo>
                  <a:pt x="261747" y="39624"/>
                </a:lnTo>
                <a:lnTo>
                  <a:pt x="184785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" name="object 410"/>
          <p:cNvSpPr/>
          <p:nvPr/>
        </p:nvSpPr>
        <p:spPr>
          <a:xfrm>
            <a:off x="3103245" y="4294505"/>
            <a:ext cx="524510" cy="149859"/>
          </a:xfrm>
          <a:custGeom>
            <a:avLst/>
            <a:gdLst/>
            <a:ahLst/>
            <a:cxnLst/>
            <a:rect l="l" t="t" r="r" b="b"/>
            <a:pathLst>
              <a:path w="524510" h="149859">
                <a:moveTo>
                  <a:pt x="0" y="149860"/>
                </a:moveTo>
                <a:lnTo>
                  <a:pt x="0" y="0"/>
                </a:lnTo>
                <a:lnTo>
                  <a:pt x="524510" y="0"/>
                </a:lnTo>
                <a:lnTo>
                  <a:pt x="524510" y="149860"/>
                </a:lnTo>
                <a:lnTo>
                  <a:pt x="0" y="1498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" name="object 411"/>
          <p:cNvSpPr/>
          <p:nvPr/>
        </p:nvSpPr>
        <p:spPr>
          <a:xfrm>
            <a:off x="3098482" y="4289743"/>
            <a:ext cx="534035" cy="159384"/>
          </a:xfrm>
          <a:custGeom>
            <a:avLst/>
            <a:gdLst/>
            <a:ahLst/>
            <a:cxnLst/>
            <a:rect l="l" t="t" r="r" b="b"/>
            <a:pathLst>
              <a:path w="534035" h="159384">
                <a:moveTo>
                  <a:pt x="4763" y="154622"/>
                </a:moveTo>
                <a:lnTo>
                  <a:pt x="4763" y="4762"/>
                </a:lnTo>
                <a:lnTo>
                  <a:pt x="529273" y="4762"/>
                </a:lnTo>
                <a:lnTo>
                  <a:pt x="529273" y="154622"/>
                </a:lnTo>
                <a:lnTo>
                  <a:pt x="4763" y="154622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155950" y="4191000"/>
            <a:ext cx="90839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 valve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2" name="object 412"/>
          <p:cNvSpPr/>
          <p:nvPr/>
        </p:nvSpPr>
        <p:spPr>
          <a:xfrm>
            <a:off x="4869815" y="4925060"/>
            <a:ext cx="381000" cy="150495"/>
          </a:xfrm>
          <a:custGeom>
            <a:avLst/>
            <a:gdLst/>
            <a:ahLst/>
            <a:cxnLst/>
            <a:rect l="l" t="t" r="r" b="b"/>
            <a:pathLst>
              <a:path w="381000" h="150495">
                <a:moveTo>
                  <a:pt x="0" y="150495"/>
                </a:moveTo>
                <a:lnTo>
                  <a:pt x="0" y="0"/>
                </a:lnTo>
                <a:lnTo>
                  <a:pt x="381000" y="0"/>
                </a:lnTo>
                <a:lnTo>
                  <a:pt x="381000" y="150495"/>
                </a:lnTo>
                <a:lnTo>
                  <a:pt x="0" y="1504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3" name="object 413"/>
          <p:cNvSpPr/>
          <p:nvPr/>
        </p:nvSpPr>
        <p:spPr>
          <a:xfrm>
            <a:off x="4865052" y="4920297"/>
            <a:ext cx="390525" cy="160020"/>
          </a:xfrm>
          <a:custGeom>
            <a:avLst/>
            <a:gdLst/>
            <a:ahLst/>
            <a:cxnLst/>
            <a:rect l="l" t="t" r="r" b="b"/>
            <a:pathLst>
              <a:path w="390525" h="160020">
                <a:moveTo>
                  <a:pt x="4763" y="155258"/>
                </a:moveTo>
                <a:lnTo>
                  <a:pt x="4763" y="4763"/>
                </a:lnTo>
                <a:lnTo>
                  <a:pt x="385763" y="4763"/>
                </a:lnTo>
                <a:lnTo>
                  <a:pt x="385763" y="155258"/>
                </a:lnTo>
                <a:lnTo>
                  <a:pt x="4763" y="15525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924298" y="4969001"/>
            <a:ext cx="41806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Piston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4" name="object 414"/>
          <p:cNvSpPr/>
          <p:nvPr/>
        </p:nvSpPr>
        <p:spPr>
          <a:xfrm>
            <a:off x="4551680" y="4754880"/>
            <a:ext cx="331470" cy="248920"/>
          </a:xfrm>
          <a:custGeom>
            <a:avLst/>
            <a:gdLst/>
            <a:ahLst/>
            <a:cxnLst/>
            <a:rect l="l" t="t" r="r" b="b"/>
            <a:pathLst>
              <a:path w="331470" h="248920">
                <a:moveTo>
                  <a:pt x="46863" y="37973"/>
                </a:moveTo>
                <a:lnTo>
                  <a:pt x="283464" y="206883"/>
                </a:lnTo>
                <a:lnTo>
                  <a:pt x="276098" y="217170"/>
                </a:lnTo>
                <a:lnTo>
                  <a:pt x="39497" y="48387"/>
                </a:lnTo>
                <a:close/>
                <a:moveTo>
                  <a:pt x="21082" y="74168"/>
                </a:moveTo>
                <a:cubicBezTo>
                  <a:pt x="3937" y="61976"/>
                  <a:pt x="0" y="38227"/>
                  <a:pt x="12192" y="21082"/>
                </a:cubicBezTo>
                <a:cubicBezTo>
                  <a:pt x="24384" y="3937"/>
                  <a:pt x="48133" y="0"/>
                  <a:pt x="65278" y="12192"/>
                </a:cubicBezTo>
                <a:cubicBezTo>
                  <a:pt x="82423" y="24384"/>
                  <a:pt x="86360" y="48133"/>
                  <a:pt x="74168" y="65278"/>
                </a:cubicBezTo>
                <a:cubicBezTo>
                  <a:pt x="61976" y="82423"/>
                  <a:pt x="38227" y="86360"/>
                  <a:pt x="21082" y="74168"/>
                </a:cubicBezTo>
                <a:close/>
                <a:moveTo>
                  <a:pt x="291592" y="173609"/>
                </a:moveTo>
                <a:lnTo>
                  <a:pt x="331470" y="248920"/>
                </a:lnTo>
                <a:lnTo>
                  <a:pt x="247269" y="2357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5" name="object 415"/>
          <p:cNvSpPr/>
          <p:nvPr/>
        </p:nvSpPr>
        <p:spPr>
          <a:xfrm>
            <a:off x="3651884" y="5296535"/>
            <a:ext cx="204470" cy="168275"/>
          </a:xfrm>
          <a:custGeom>
            <a:avLst/>
            <a:gdLst/>
            <a:ahLst/>
            <a:cxnLst/>
            <a:rect l="l" t="t" r="r" b="b"/>
            <a:pathLst>
              <a:path w="204470" h="168275">
                <a:moveTo>
                  <a:pt x="0" y="168275"/>
                </a:moveTo>
                <a:lnTo>
                  <a:pt x="0" y="0"/>
                </a:lnTo>
                <a:lnTo>
                  <a:pt x="204471" y="0"/>
                </a:lnTo>
                <a:lnTo>
                  <a:pt x="204471" y="168275"/>
                </a:lnTo>
                <a:lnTo>
                  <a:pt x="0" y="1682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6" name="object 416"/>
          <p:cNvSpPr/>
          <p:nvPr/>
        </p:nvSpPr>
        <p:spPr>
          <a:xfrm>
            <a:off x="3647122" y="5291772"/>
            <a:ext cx="213995" cy="177800"/>
          </a:xfrm>
          <a:custGeom>
            <a:avLst/>
            <a:gdLst/>
            <a:ahLst/>
            <a:cxnLst/>
            <a:rect l="l" t="t" r="r" b="b"/>
            <a:pathLst>
              <a:path w="213995" h="177800">
                <a:moveTo>
                  <a:pt x="4762" y="173038"/>
                </a:moveTo>
                <a:lnTo>
                  <a:pt x="4762" y="4763"/>
                </a:lnTo>
                <a:lnTo>
                  <a:pt x="209233" y="4763"/>
                </a:lnTo>
                <a:lnTo>
                  <a:pt x="209233" y="173038"/>
                </a:lnTo>
                <a:lnTo>
                  <a:pt x="4762" y="17303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181600" y="5341112"/>
            <a:ext cx="21063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Oil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8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359" y="5288915"/>
            <a:ext cx="213995" cy="46990"/>
          </a:xfrm>
          <a:prstGeom prst="rect">
            <a:avLst/>
          </a:prstGeom>
        </p:spPr>
      </p:pic>
      <p:sp>
        <p:nvSpPr>
          <p:cNvPr id="417" name="object 417"/>
          <p:cNvSpPr/>
          <p:nvPr/>
        </p:nvSpPr>
        <p:spPr>
          <a:xfrm>
            <a:off x="3637597" y="5284152"/>
            <a:ext cx="223520" cy="56515"/>
          </a:xfrm>
          <a:custGeom>
            <a:avLst/>
            <a:gdLst/>
            <a:ahLst/>
            <a:cxnLst/>
            <a:rect l="l" t="t" r="r" b="b"/>
            <a:pathLst>
              <a:path w="223520" h="56515">
                <a:moveTo>
                  <a:pt x="4762" y="51753"/>
                </a:moveTo>
                <a:lnTo>
                  <a:pt x="4762" y="4763"/>
                </a:lnTo>
                <a:lnTo>
                  <a:pt x="218758" y="4763"/>
                </a:lnTo>
                <a:lnTo>
                  <a:pt x="218758" y="51753"/>
                </a:lnTo>
                <a:lnTo>
                  <a:pt x="4762" y="5175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9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884" y="5410200"/>
            <a:ext cx="214630" cy="46990"/>
          </a:xfrm>
          <a:prstGeom prst="rect">
            <a:avLst/>
          </a:prstGeom>
        </p:spPr>
      </p:pic>
      <p:sp>
        <p:nvSpPr>
          <p:cNvPr id="418" name="object 418"/>
          <p:cNvSpPr/>
          <p:nvPr/>
        </p:nvSpPr>
        <p:spPr>
          <a:xfrm>
            <a:off x="3647122" y="5029200"/>
            <a:ext cx="224155" cy="56515"/>
          </a:xfrm>
          <a:custGeom>
            <a:avLst/>
            <a:gdLst/>
            <a:ahLst/>
            <a:cxnLst/>
            <a:rect l="l" t="t" r="r" b="b"/>
            <a:pathLst>
              <a:path w="224155" h="56515">
                <a:moveTo>
                  <a:pt x="4762" y="51753"/>
                </a:moveTo>
                <a:lnTo>
                  <a:pt x="4762" y="4763"/>
                </a:lnTo>
                <a:lnTo>
                  <a:pt x="219392" y="4763"/>
                </a:lnTo>
                <a:lnTo>
                  <a:pt x="219392" y="51753"/>
                </a:lnTo>
                <a:lnTo>
                  <a:pt x="4762" y="5175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0" name="Imag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884" y="5319394"/>
            <a:ext cx="45720" cy="104140"/>
          </a:xfrm>
          <a:prstGeom prst="rect">
            <a:avLst/>
          </a:prstGeom>
        </p:spPr>
      </p:pic>
      <p:sp>
        <p:nvSpPr>
          <p:cNvPr id="419" name="object 419"/>
          <p:cNvSpPr/>
          <p:nvPr/>
        </p:nvSpPr>
        <p:spPr>
          <a:xfrm>
            <a:off x="3647122" y="5314632"/>
            <a:ext cx="55245" cy="113665"/>
          </a:xfrm>
          <a:custGeom>
            <a:avLst/>
            <a:gdLst/>
            <a:ahLst/>
            <a:cxnLst/>
            <a:rect l="l" t="t" r="r" b="b"/>
            <a:pathLst>
              <a:path w="55245" h="113665">
                <a:moveTo>
                  <a:pt x="4762" y="108903"/>
                </a:moveTo>
                <a:lnTo>
                  <a:pt x="4762" y="4762"/>
                </a:lnTo>
                <a:lnTo>
                  <a:pt x="50483" y="4762"/>
                </a:lnTo>
                <a:lnTo>
                  <a:pt x="50483" y="108903"/>
                </a:lnTo>
                <a:lnTo>
                  <a:pt x="4762" y="10890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" name="Imag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109" y="5314315"/>
            <a:ext cx="45720" cy="104140"/>
          </a:xfrm>
          <a:prstGeom prst="rect">
            <a:avLst/>
          </a:prstGeom>
        </p:spPr>
      </p:pic>
      <p:sp>
        <p:nvSpPr>
          <p:cNvPr id="420" name="object 420"/>
          <p:cNvSpPr/>
          <p:nvPr/>
        </p:nvSpPr>
        <p:spPr>
          <a:xfrm>
            <a:off x="3796347" y="5309552"/>
            <a:ext cx="55245" cy="113665"/>
          </a:xfrm>
          <a:custGeom>
            <a:avLst/>
            <a:gdLst/>
            <a:ahLst/>
            <a:cxnLst/>
            <a:rect l="l" t="t" r="r" b="b"/>
            <a:pathLst>
              <a:path w="55245" h="113665">
                <a:moveTo>
                  <a:pt x="4762" y="108903"/>
                </a:moveTo>
                <a:lnTo>
                  <a:pt x="4762" y="4763"/>
                </a:lnTo>
                <a:lnTo>
                  <a:pt x="50483" y="4763"/>
                </a:lnTo>
                <a:lnTo>
                  <a:pt x="50483" y="108903"/>
                </a:lnTo>
                <a:lnTo>
                  <a:pt x="4762" y="10890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2" name="Imag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630" y="4850130"/>
            <a:ext cx="101600" cy="681990"/>
          </a:xfrm>
          <a:prstGeom prst="rect">
            <a:avLst/>
          </a:prstGeom>
        </p:spPr>
      </p:pic>
      <p:sp>
        <p:nvSpPr>
          <p:cNvPr id="421" name="object 421"/>
          <p:cNvSpPr/>
          <p:nvPr/>
        </p:nvSpPr>
        <p:spPr>
          <a:xfrm>
            <a:off x="4523105" y="4840605"/>
            <a:ext cx="120650" cy="701040"/>
          </a:xfrm>
          <a:custGeom>
            <a:avLst/>
            <a:gdLst/>
            <a:ahLst/>
            <a:cxnLst/>
            <a:rect l="l" t="t" r="r" b="b"/>
            <a:pathLst>
              <a:path w="120650" h="701040">
                <a:moveTo>
                  <a:pt x="9525" y="691515"/>
                </a:moveTo>
                <a:lnTo>
                  <a:pt x="9525" y="9525"/>
                </a:lnTo>
                <a:lnTo>
                  <a:pt x="111125" y="9525"/>
                </a:lnTo>
                <a:lnTo>
                  <a:pt x="111125" y="691515"/>
                </a:lnTo>
                <a:lnTo>
                  <a:pt x="9525" y="691515"/>
                </a:lnTo>
                <a:close/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2" name="object 422"/>
          <p:cNvSpPr/>
          <p:nvPr/>
        </p:nvSpPr>
        <p:spPr>
          <a:xfrm>
            <a:off x="4506912" y="5522912"/>
            <a:ext cx="160020" cy="16510"/>
          </a:xfrm>
          <a:custGeom>
            <a:avLst/>
            <a:gdLst/>
            <a:ahLst/>
            <a:cxnLst/>
            <a:rect l="l" t="t" r="r" b="b"/>
            <a:pathLst>
              <a:path w="160020" h="16510">
                <a:moveTo>
                  <a:pt x="7938" y="7938"/>
                </a:moveTo>
                <a:lnTo>
                  <a:pt x="152083" y="8573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3" name="Image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310" y="5344160"/>
            <a:ext cx="135890" cy="74295"/>
          </a:xfrm>
          <a:prstGeom prst="rect">
            <a:avLst/>
          </a:prstGeom>
        </p:spPr>
      </p:pic>
      <p:sp>
        <p:nvSpPr>
          <p:cNvPr id="423" name="object 423"/>
          <p:cNvSpPr/>
          <p:nvPr/>
        </p:nvSpPr>
        <p:spPr>
          <a:xfrm>
            <a:off x="4380547" y="5339397"/>
            <a:ext cx="145415" cy="83820"/>
          </a:xfrm>
          <a:custGeom>
            <a:avLst/>
            <a:gdLst/>
            <a:ahLst/>
            <a:cxnLst/>
            <a:rect l="l" t="t" r="r" b="b"/>
            <a:pathLst>
              <a:path w="145415" h="83820">
                <a:moveTo>
                  <a:pt x="4763" y="79058"/>
                </a:moveTo>
                <a:lnTo>
                  <a:pt x="4763" y="4763"/>
                </a:lnTo>
                <a:lnTo>
                  <a:pt x="140653" y="4763"/>
                </a:lnTo>
                <a:lnTo>
                  <a:pt x="140653" y="79058"/>
                </a:lnTo>
                <a:lnTo>
                  <a:pt x="4763" y="7905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4" name="object 424"/>
          <p:cNvSpPr/>
          <p:nvPr/>
        </p:nvSpPr>
        <p:spPr>
          <a:xfrm>
            <a:off x="3905567" y="5335587"/>
            <a:ext cx="620395" cy="16510"/>
          </a:xfrm>
          <a:custGeom>
            <a:avLst/>
            <a:gdLst/>
            <a:ahLst/>
            <a:cxnLst/>
            <a:rect l="l" t="t" r="r" b="b"/>
            <a:pathLst>
              <a:path w="620395" h="16510">
                <a:moveTo>
                  <a:pt x="612458" y="7938"/>
                </a:moveTo>
                <a:lnTo>
                  <a:pt x="7938" y="8573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5" name="object 425"/>
          <p:cNvSpPr/>
          <p:nvPr/>
        </p:nvSpPr>
        <p:spPr>
          <a:xfrm>
            <a:off x="3908742" y="5410517"/>
            <a:ext cx="620395" cy="15875"/>
          </a:xfrm>
          <a:custGeom>
            <a:avLst/>
            <a:gdLst/>
            <a:ahLst/>
            <a:cxnLst/>
            <a:rect l="l" t="t" r="r" b="b"/>
            <a:pathLst>
              <a:path w="620395" h="15875">
                <a:moveTo>
                  <a:pt x="612458" y="7938"/>
                </a:moveTo>
                <a:lnTo>
                  <a:pt x="7938" y="7938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6" name="object 426"/>
          <p:cNvSpPr/>
          <p:nvPr/>
        </p:nvSpPr>
        <p:spPr>
          <a:xfrm>
            <a:off x="4503737" y="4856162"/>
            <a:ext cx="160655" cy="16510"/>
          </a:xfrm>
          <a:custGeom>
            <a:avLst/>
            <a:gdLst/>
            <a:ahLst/>
            <a:cxnLst/>
            <a:rect l="l" t="t" r="r" b="b"/>
            <a:pathLst>
              <a:path w="160655" h="16510">
                <a:moveTo>
                  <a:pt x="7938" y="7938"/>
                </a:moveTo>
                <a:lnTo>
                  <a:pt x="152718" y="8573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7" name="object 427"/>
          <p:cNvSpPr/>
          <p:nvPr/>
        </p:nvSpPr>
        <p:spPr>
          <a:xfrm>
            <a:off x="3940492" y="4859972"/>
            <a:ext cx="575945" cy="9525"/>
          </a:xfrm>
          <a:custGeom>
            <a:avLst/>
            <a:gdLst/>
            <a:ahLst/>
            <a:cxnLst/>
            <a:rect l="l" t="t" r="r" b="b"/>
            <a:pathLst>
              <a:path w="575945" h="9525">
                <a:moveTo>
                  <a:pt x="4763" y="4763"/>
                </a:moveTo>
                <a:lnTo>
                  <a:pt x="571183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8" name="object 428"/>
          <p:cNvSpPr/>
          <p:nvPr/>
        </p:nvSpPr>
        <p:spPr>
          <a:xfrm>
            <a:off x="4122039" y="4860925"/>
            <a:ext cx="78867" cy="285115"/>
          </a:xfrm>
          <a:custGeom>
            <a:avLst/>
            <a:gdLst/>
            <a:ahLst/>
            <a:cxnLst/>
            <a:rect l="l" t="t" r="r" b="b"/>
            <a:pathLst>
              <a:path w="78867" h="285115">
                <a:moveTo>
                  <a:pt x="44195" y="63373"/>
                </a:moveTo>
                <a:lnTo>
                  <a:pt x="47370" y="221488"/>
                </a:lnTo>
                <a:lnTo>
                  <a:pt x="34670" y="221742"/>
                </a:lnTo>
                <a:lnTo>
                  <a:pt x="31495" y="63627"/>
                </a:lnTo>
                <a:close/>
                <a:moveTo>
                  <a:pt x="0" y="76962"/>
                </a:moveTo>
                <a:lnTo>
                  <a:pt x="36576" y="0"/>
                </a:lnTo>
                <a:lnTo>
                  <a:pt x="76200" y="75438"/>
                </a:lnTo>
                <a:close/>
                <a:moveTo>
                  <a:pt x="78867" y="208153"/>
                </a:moveTo>
                <a:lnTo>
                  <a:pt x="42291" y="285115"/>
                </a:lnTo>
                <a:lnTo>
                  <a:pt x="2667" y="20967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9" name="object 429"/>
          <p:cNvSpPr/>
          <p:nvPr/>
        </p:nvSpPr>
        <p:spPr>
          <a:xfrm>
            <a:off x="3924617" y="5141277"/>
            <a:ext cx="351155" cy="9525"/>
          </a:xfrm>
          <a:custGeom>
            <a:avLst/>
            <a:gdLst/>
            <a:ahLst/>
            <a:cxnLst/>
            <a:rect l="l" t="t" r="r" b="b"/>
            <a:pathLst>
              <a:path w="351155" h="9525">
                <a:moveTo>
                  <a:pt x="4763" y="4763"/>
                </a:moveTo>
                <a:lnTo>
                  <a:pt x="346393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0" name="object 430"/>
          <p:cNvSpPr/>
          <p:nvPr/>
        </p:nvSpPr>
        <p:spPr>
          <a:xfrm>
            <a:off x="3613784" y="5122545"/>
            <a:ext cx="292735" cy="45085"/>
          </a:xfrm>
          <a:custGeom>
            <a:avLst/>
            <a:gdLst/>
            <a:ahLst/>
            <a:cxnLst/>
            <a:rect l="l" t="t" r="r" b="b"/>
            <a:pathLst>
              <a:path w="292735" h="45085">
                <a:moveTo>
                  <a:pt x="0" y="45085"/>
                </a:moveTo>
                <a:lnTo>
                  <a:pt x="0" y="0"/>
                </a:lnTo>
                <a:lnTo>
                  <a:pt x="292735" y="0"/>
                </a:lnTo>
                <a:lnTo>
                  <a:pt x="292735" y="45085"/>
                </a:lnTo>
                <a:lnTo>
                  <a:pt x="0" y="450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1" name="object 431"/>
          <p:cNvSpPr/>
          <p:nvPr/>
        </p:nvSpPr>
        <p:spPr>
          <a:xfrm>
            <a:off x="3609022" y="5117782"/>
            <a:ext cx="302260" cy="54610"/>
          </a:xfrm>
          <a:custGeom>
            <a:avLst/>
            <a:gdLst/>
            <a:ahLst/>
            <a:cxnLst/>
            <a:rect l="l" t="t" r="r" b="b"/>
            <a:pathLst>
              <a:path w="302260" h="54610">
                <a:moveTo>
                  <a:pt x="4762" y="49848"/>
                </a:moveTo>
                <a:lnTo>
                  <a:pt x="4762" y="4763"/>
                </a:lnTo>
                <a:lnTo>
                  <a:pt x="297497" y="4763"/>
                </a:lnTo>
                <a:lnTo>
                  <a:pt x="297497" y="49848"/>
                </a:lnTo>
                <a:lnTo>
                  <a:pt x="4762" y="4984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350899" y="920793"/>
            <a:ext cx="579710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 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force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13300 N, diameter (d) = 0.25 m, area (A) = 0.0491 m .The gauge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5970397" y="909049"/>
            <a:ext cx="7822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350899" y="1161585"/>
            <a:ext cx="70788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 is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4" name="Image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624" y="1559340"/>
            <a:ext cx="2487189" cy="384078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1350899" y="2183045"/>
            <a:ext cx="86658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1.6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350899" y="2576492"/>
            <a:ext cx="595643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fluid power automobile lift system of Fig. 1.5, the air pressure equals 550 kPagauge. If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350899" y="2817284"/>
            <a:ext cx="594233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hydraulic piston has a diameter of 250 mm, what is the maximum weight of an automobile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350899" y="3058075"/>
            <a:ext cx="571271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can be lifted? The specific gravity of oil is 0.9. What percentage error in the answer to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350899" y="3299248"/>
            <a:ext cx="576856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problem occurs by ignoring the 1-m head of oil to between the air and interface surface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350899" y="3579665"/>
            <a:ext cx="210378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bottom surface of the piston?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5" name="Image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943" y="3574269"/>
            <a:ext cx="1549657" cy="188159"/>
          </a:xfrm>
          <a:prstGeom prst="rect">
            <a:avLst/>
          </a:prstGeom>
        </p:spPr>
      </p:pic>
      <p:sp>
        <p:nvSpPr>
          <p:cNvPr id="19" name="text 1"/>
          <p:cNvSpPr txBox="1"/>
          <p:nvPr/>
        </p:nvSpPr>
        <p:spPr>
          <a:xfrm>
            <a:off x="4814570" y="3579665"/>
            <a:ext cx="3975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6" name="Image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559" y="5029200"/>
            <a:ext cx="1471441" cy="187152"/>
          </a:xfrm>
          <a:prstGeom prst="rect">
            <a:avLst/>
          </a:prstGeom>
        </p:spPr>
      </p:pic>
      <p:pic>
        <p:nvPicPr>
          <p:cNvPr id="77" name="Image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336" y="5334000"/>
            <a:ext cx="884264" cy="161145"/>
          </a:xfrm>
          <a:prstGeom prst="rect">
            <a:avLst/>
          </a:prstGeom>
        </p:spPr>
      </p:pic>
      <p:sp>
        <p:nvSpPr>
          <p:cNvPr id="20" name="text 1"/>
          <p:cNvSpPr txBox="1"/>
          <p:nvPr/>
        </p:nvSpPr>
        <p:spPr>
          <a:xfrm>
            <a:off x="3692652" y="5972853"/>
            <a:ext cx="67851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1.5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1350899" y="6338994"/>
            <a:ext cx="180562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Given pressure of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1350899" y="6716946"/>
            <a:ext cx="17376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8" name="Image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816" y="6706671"/>
            <a:ext cx="819938" cy="186929"/>
          </a:xfrm>
          <a:prstGeom prst="rect">
            <a:avLst/>
          </a:prstGeom>
        </p:spPr>
      </p:pic>
      <p:sp>
        <p:nvSpPr>
          <p:cNvPr id="23" name="text 1"/>
          <p:cNvSpPr txBox="1"/>
          <p:nvPr/>
        </p:nvSpPr>
        <p:spPr>
          <a:xfrm>
            <a:off x="2372233" y="6716946"/>
            <a:ext cx="94545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We know that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9" name="Image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851" y="7111722"/>
            <a:ext cx="3728353" cy="211773"/>
          </a:xfrm>
          <a:prstGeom prst="rect">
            <a:avLst/>
          </a:prstGeom>
        </p:spPr>
      </p:pic>
      <p:pic>
        <p:nvPicPr>
          <p:cNvPr id="80" name="Image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534" y="7578964"/>
            <a:ext cx="1363085" cy="185018"/>
          </a:xfrm>
          <a:prstGeom prst="rect">
            <a:avLst/>
          </a:prstGeom>
        </p:spPr>
      </p:pic>
      <p:pic>
        <p:nvPicPr>
          <p:cNvPr id="81" name="Image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633" y="8017943"/>
            <a:ext cx="2826596" cy="209389"/>
          </a:xfrm>
          <a:prstGeom prst="rect">
            <a:avLst/>
          </a:prstGeom>
        </p:spPr>
      </p:pic>
      <p:sp>
        <p:nvSpPr>
          <p:cNvPr id="24" name="text 1"/>
          <p:cNvSpPr txBox="1"/>
          <p:nvPr/>
        </p:nvSpPr>
        <p:spPr>
          <a:xfrm>
            <a:off x="1350899" y="8494565"/>
            <a:ext cx="195534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we ignore 1-m oil head, then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2" name="Image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390" y="8510096"/>
            <a:ext cx="988986" cy="212125"/>
          </a:xfrm>
          <a:prstGeom prst="rect">
            <a:avLst/>
          </a:prstGeom>
        </p:spPr>
      </p:pic>
      <p:sp>
        <p:nvSpPr>
          <p:cNvPr id="25" name="text 1"/>
          <p:cNvSpPr txBox="1"/>
          <p:nvPr/>
        </p:nvSpPr>
        <p:spPr>
          <a:xfrm>
            <a:off x="4327923" y="8494565"/>
            <a:ext cx="245387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Then, error in solution is calculated as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596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3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305" y="916830"/>
            <a:ext cx="1955657" cy="353446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350899" y="1482006"/>
            <a:ext cx="294978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1.5 Compressible and Incompressible Fluids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808099" y="1850814"/>
            <a:ext cx="531876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Fluid power deals with both incompressible and compressible fluids, that is, with oil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50899" y="2091605"/>
            <a:ext cx="578889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air of either constant or variable density. Although there is no such thing in reality as an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350899" y="2332651"/>
            <a:ext cx="595195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incompressible fluid, we use this term where the change in density with pressure is so small as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350899" y="2573443"/>
            <a:ext cx="549682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negligible. This is usually the case with liquids. We may also consider gases to be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350899" y="2814236"/>
            <a:ext cx="567174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incompressible when the pressure variation is small compared with the absolute pressure.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350899" y="3183043"/>
            <a:ext cx="590700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Ordinarily, we consider liquids to be incompressible fluids; yet sound waves, which are really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350899" y="3424217"/>
            <a:ext cx="573984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 waves, travel through them. This provides the evidence of the elasticity of liquids.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350899" y="3793024"/>
            <a:ext cx="581633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flow of air in a ventilating system is a case where we may treat a gas as incompressible,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350899" y="4033816"/>
            <a:ext cx="588327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pressure variation is so small that the change in density is of no importance. However,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350899" y="4274609"/>
            <a:ext cx="586538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gas or steam flowing at a high velocity through a long pipeline, the decrease in pressure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350899" y="4515654"/>
            <a:ext cx="583198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be so high that we cannot ignore the change in density. For an airplane flying at a speed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350899" y="4756446"/>
            <a:ext cx="568739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below 100 m/s, we may consider the air to be of constant density. But as an object moving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350899" y="4997239"/>
            <a:ext cx="576920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air approaches the velocity of sound, which is of the order of 1200 km/h depending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350899" y="5238030"/>
            <a:ext cx="567944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temperature, the pressure and density of the air adjacent to the body become materially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350899" y="5479077"/>
            <a:ext cx="334905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from those of the air at some distance away.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350899" y="5847884"/>
            <a:ext cx="330667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1.6 Bulk Modulus (Volume Modulus of Elasticity)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808099" y="6216693"/>
            <a:ext cx="543353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Bulk modulus is a measure of the compressibility of a liquid and is required when it is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1350899" y="6457865"/>
            <a:ext cx="575202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desired to calculate oil volume changes for high pressure and large system volumes such as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1350899" y="6698658"/>
            <a:ext cx="568277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forging  pressures  or  natural  frequencies  generally  caused  by  the  interaction  of  fluid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1350899" y="6939450"/>
            <a:ext cx="587468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compressibility and moving mass. Bulk modulus is analogous to the modulus of elasticity for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1350899" y="7180242"/>
            <a:ext cx="585698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solids; however, for fluids, it is defined on a volume basis rather than in terms of the familiar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1350899" y="7421288"/>
            <a:ext cx="595143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one-dimension stress–strain relation. The compressibility (a change in volume due to a change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1350899" y="7662079"/>
            <a:ext cx="573714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pressure) of liquid is inversely proportional to its bulk modulus. For liquids, the value of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1350899" y="7902872"/>
            <a:ext cx="164147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bulk modulus is 1.72 × 10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2952244" y="7848600"/>
            <a:ext cx="52578" cy="12311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3079067" y="7902872"/>
            <a:ext cx="393133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kPa</a:t>
            </a:r>
            <a:r>
              <a:rPr lang="en-MY"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volume modulus of mild steel is about 170000 MPa.</a:t>
            </a:r>
            <a:r>
              <a:rPr lang="en-MY"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1350899" y="8143664"/>
            <a:ext cx="562955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Taking a typical value for the volume modulus of cold water to be 2200 MPa, we see that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1350899" y="8384836"/>
            <a:ext cx="587737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 is about 80 times as compressible as steel. The compressibility of liquids covers a wide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596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350899" y="920793"/>
            <a:ext cx="559563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range. Mercury, for example, is approximately 8% as compressible as water, whereas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50899" y="1161585"/>
            <a:ext cx="387080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compressibility of nitric acid is nearly six times that of water.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50899" y="1555158"/>
            <a:ext cx="82682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1.7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350899" y="1948349"/>
            <a:ext cx="594156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500 cm  sample of oil is to be compressed in a cylinder until its pressure is increased from 1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902587" y="1936606"/>
            <a:ext cx="7822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350899" y="2189142"/>
            <a:ext cx="554222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50 atm. If the bulk modulus of oil equals 1750 MPa, find the percentage change in its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350899" y="2430188"/>
            <a:ext cx="51071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350899" y="2823379"/>
            <a:ext cx="249683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Given volume (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500 cm ,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3628644" y="2811636"/>
            <a:ext cx="7822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108" y="2814733"/>
            <a:ext cx="521338" cy="186353"/>
          </a:xfrm>
          <a:prstGeom prst="rect">
            <a:avLst/>
          </a:prstGeom>
        </p:spPr>
      </p:pic>
      <p:pic>
        <p:nvPicPr>
          <p:cNvPr id="8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6437" y="2793091"/>
            <a:ext cx="707146" cy="214559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5104511" y="2823379"/>
            <a:ext cx="26642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5863" y="2795668"/>
            <a:ext cx="876612" cy="187152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6360541" y="2823379"/>
            <a:ext cx="28180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350899" y="3109892"/>
            <a:ext cx="66364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 that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7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888" y="3413956"/>
            <a:ext cx="758183" cy="401442"/>
          </a:xfrm>
          <a:prstGeom prst="rect">
            <a:avLst/>
          </a:prstGeom>
        </p:spPr>
      </p:pic>
      <p:pic>
        <p:nvPicPr>
          <p:cNvPr id="88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399" y="3976895"/>
            <a:ext cx="2042486" cy="353446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1350899" y="4567471"/>
            <a:ext cx="484267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Reduction in volume = −0.2836 %, which implies that oil is incompressible.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350899" y="4960662"/>
            <a:ext cx="82682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1.8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350899" y="5354109"/>
            <a:ext cx="596144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positive displacement pump with a delivery of 1 L/min is fed into a pipe with a total volume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350899" y="5597948"/>
            <a:ext cx="586442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1 L. If the end of the pipe is suddenly blocked, calculate the rise in pressure after 1 s. (The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350899" y="5838740"/>
            <a:ext cx="59567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bulk modulus of the fluid being pumped may be taken as 2000 MPa; neglect any change in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350899" y="6079533"/>
            <a:ext cx="127759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 of the pipe.)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1350899" y="6470058"/>
            <a:ext cx="223811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Bulk modulus is given as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9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8762" y="6824541"/>
            <a:ext cx="781038" cy="401442"/>
          </a:xfrm>
          <a:prstGeom prst="rect">
            <a:avLst/>
          </a:prstGeom>
        </p:spPr>
      </p:pic>
      <p:sp>
        <p:nvSpPr>
          <p:cNvPr id="22" name="text 1"/>
          <p:cNvSpPr txBox="1"/>
          <p:nvPr/>
        </p:nvSpPr>
        <p:spPr>
          <a:xfrm>
            <a:off x="1350899" y="7467007"/>
            <a:ext cx="586384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Δ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change in pressure, Δ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change in volume and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original volume.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1350899" y="7710848"/>
            <a:ext cx="31002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0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609" y="8085341"/>
            <a:ext cx="1633439" cy="338210"/>
          </a:xfrm>
          <a:prstGeom prst="rect">
            <a:avLst/>
          </a:prstGeom>
        </p:spPr>
      </p:pic>
      <p:sp>
        <p:nvSpPr>
          <p:cNvPr id="24" name="text 1"/>
          <p:cNvSpPr txBox="1"/>
          <p:nvPr/>
        </p:nvSpPr>
        <p:spPr>
          <a:xfrm>
            <a:off x="1350899" y="8640869"/>
            <a:ext cx="44050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Hence,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596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1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727" y="920921"/>
            <a:ext cx="2081524" cy="417845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350899" y="1582590"/>
            <a:ext cx="588558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rapid rise in pressure illustrates the necessity of having some form of control to limit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50899" y="1826429"/>
            <a:ext cx="578857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rise in pressure in a system should a pump be deadheaded. The control may be built into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50899" y="2067221"/>
            <a:ext cx="473206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pump or may be an external pressure-limiting device such as a relief valve.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350899" y="2433236"/>
            <a:ext cx="82682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1.9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350899" y="2802043"/>
            <a:ext cx="591771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8 L sample of oil is compressed in a cylinder until pressure increases from 0.7 to 2.7 MPa.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350899" y="3042836"/>
            <a:ext cx="458234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bulk modulus equals 80 MPa, find the change in the volume of oil.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350899" y="3412024"/>
            <a:ext cx="583974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 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initial volume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8 L = 0.008 m  and change in pressure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∆P =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2.7 − 0.7 = 2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4192524" y="3400281"/>
            <a:ext cx="7822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350899" y="3652816"/>
            <a:ext cx="198804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MPa. Bulk modulus is given by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5692" y="4008316"/>
            <a:ext cx="781039" cy="401442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1350899" y="4622334"/>
            <a:ext cx="140230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So, change in volume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2265553" y="5113062"/>
            <a:ext cx="54002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∆V 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−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3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527" y="5010830"/>
            <a:ext cx="536655" cy="373207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3152902" y="5113062"/>
            <a:ext cx="56810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−0.008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4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792" y="4998565"/>
            <a:ext cx="495978" cy="389185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4027932" y="5113062"/>
            <a:ext cx="76912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−0.002 m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4797053" y="5105400"/>
            <a:ext cx="66675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350899" y="5628428"/>
            <a:ext cx="144623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1.7 Reynolds Number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1350899" y="8052223"/>
            <a:ext cx="155901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1.8 Types of Fluid Flow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1350899" y="8421413"/>
            <a:ext cx="545425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range of Reynolds number, the flow of fluid is classified as laminar flow,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1350899" y="8662205"/>
            <a:ext cx="215565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transition flow and turbulent flow.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3806EEFA-8D5C-48B4-AC6F-DB953D6EF5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8335" y="5856357"/>
            <a:ext cx="5917710" cy="196616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596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350899" y="1289600"/>
            <a:ext cx="586070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Laminar flow: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laminar flow region, the flow is characterized by the smooth motion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50899" y="1530773"/>
            <a:ext cx="590302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laminae or layers. When there is no macroscopic mixing of adjacent fluid layers for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50899" y="1771566"/>
            <a:ext cx="428899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 in the laminar regimes, the Reynolds number is less than 2000.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350899" y="2140373"/>
            <a:ext cx="556498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Turbulent flow: 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turbulent flow region, the flow is characterized by the random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350899" y="2381419"/>
            <a:ext cx="537018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motion of the fluid particles in three dimensions in addition to mean motion. There is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350899" y="2622212"/>
            <a:ext cx="595195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considerable macroscopic mixing of adjacent fluid layers and significant velocity fluctuations.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350899" y="2863003"/>
            <a:ext cx="412574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turbulent flow, the Reynolds number is greater than 4000.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350899" y="3228764"/>
            <a:ext cx="593380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Transition flow: 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transition flow region, the flow is in transition between laminar and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350899" y="3472985"/>
            <a:ext cx="430290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turbulent flows. The Reynolds number lies between 2000 and 4000.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350899" y="4207553"/>
            <a:ext cx="101277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1.9 Ideal Fluid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808099" y="4576615"/>
            <a:ext cx="528991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ideal fluid is usually defined as a fluid in which there is no friction; it is inviscid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350899" y="4817406"/>
            <a:ext cx="575330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(its viscosity is zero). Thus, the internal forces at any section within it are always normal to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350899" y="5058198"/>
            <a:ext cx="578414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section, even during motion. So these forces are purely pressure forces. Although such a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350899" y="5299245"/>
            <a:ext cx="541981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fluid does not exist in reality, many fluids approximate frictionless flow at a sufficient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350899" y="5540036"/>
            <a:ext cx="581697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distance from solid boundaries, and so we can often conveniently analyze their behaviors by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350899" y="5780828"/>
            <a:ext cx="150554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assuming an ideal fluid.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350899" y="6149637"/>
            <a:ext cx="565635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real fluid, either liquid or gas, tangential or shearing forces always develop whenever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350899" y="6390809"/>
            <a:ext cx="589001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 motion relative to body, thus creating fluid friction, because these forces oppose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1350899" y="6631602"/>
            <a:ext cx="575478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motion of one particle past another. These friction forces give rise to a fluid property called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1350899" y="6872394"/>
            <a:ext cx="58952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viscosity.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1350899" y="7241456"/>
            <a:ext cx="90717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1.10 Viscosity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1808099" y="7607216"/>
            <a:ext cx="536749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viscosity of a fluid is a measure of its resistance to shear or angular deformation.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1350899" y="7848007"/>
            <a:ext cx="572624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 oil, for example, has a high viscosity and resistance to shear; it is cohesive and feels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1350899" y="8088799"/>
            <a:ext cx="566693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“sticky,” whereas gasoline has a low viscosity. The friction forces in a flowing fluid result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1350899" y="8329972"/>
            <a:ext cx="553177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cohesion and  momentum  which are interchangeable between  molecules.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1350899" y="8573813"/>
            <a:ext cx="587660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viscosity of typical fluids depends on temperature. Figure 1.7 indicates how the viscosities of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596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350899" y="920793"/>
            <a:ext cx="553632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 fluids depend on temperature. As the temperature increases, the viscosities of all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50899" y="1161585"/>
            <a:ext cx="581582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liquids decrease, whereas the viscosities of all gases increase. This is because of the force of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50899" y="1402758"/>
            <a:ext cx="590033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cohesion, which diminishes with temperature, predominates with liquids, whereas with gases,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350899" y="1643549"/>
            <a:ext cx="552343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predominating factor is the interchange of molecules between the layers of different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350899" y="1884342"/>
            <a:ext cx="579947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velocities. Thus, a rapidly moving gas molecule shifting into a slower moving layer tends to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350899" y="2125134"/>
            <a:ext cx="584737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speed up the latter, and a slow-moving molecule entering a faster moving layer tends to slow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350899" y="2366179"/>
            <a:ext cx="547714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down the faster moving layer. This molecular interchange sets up a shear or produces a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350899" y="2606971"/>
            <a:ext cx="577901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friction force between adjacent layers. At higher temperatures, molecular activity increases,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350899" y="2847764"/>
            <a:ext cx="424539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thereby causing the viscosity of gases to increase with temperature.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2387473" y="6954690"/>
            <a:ext cx="362362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1.7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Trends in viscosity variation with temperature.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350899" y="7323751"/>
            <a:ext cx="584801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a classic case of two parallel plates (Fig. 1.8), sufficiently large that we can neglect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350899" y="7564544"/>
            <a:ext cx="575106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edge conditions, a small distance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apart, with fluid filling the space in between. The lower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350899" y="7805335"/>
            <a:ext cx="585096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plate is stationary whereas the upper one moves parallel to it with a velocity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due to a force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350899" y="8046127"/>
            <a:ext cx="331469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corresponding to some area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moving plate.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2" name="object 432"/>
          <p:cNvSpPr/>
          <p:nvPr/>
        </p:nvSpPr>
        <p:spPr>
          <a:xfrm>
            <a:off x="2412047" y="3710622"/>
            <a:ext cx="9525" cy="2581274"/>
          </a:xfrm>
          <a:custGeom>
            <a:avLst/>
            <a:gdLst/>
            <a:ahLst/>
            <a:cxnLst/>
            <a:rect l="l" t="t" r="r" b="b"/>
            <a:pathLst>
              <a:path w="9525" h="2581274">
                <a:moveTo>
                  <a:pt x="4763" y="4763"/>
                </a:moveTo>
                <a:lnTo>
                  <a:pt x="4763" y="257651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3" name="object 433"/>
          <p:cNvSpPr/>
          <p:nvPr/>
        </p:nvSpPr>
        <p:spPr>
          <a:xfrm>
            <a:off x="2412047" y="6282372"/>
            <a:ext cx="3180715" cy="9525"/>
          </a:xfrm>
          <a:custGeom>
            <a:avLst/>
            <a:gdLst/>
            <a:ahLst/>
            <a:cxnLst/>
            <a:rect l="l" t="t" r="r" b="b"/>
            <a:pathLst>
              <a:path w="3180715" h="9525">
                <a:moveTo>
                  <a:pt x="4763" y="4763"/>
                </a:moveTo>
                <a:lnTo>
                  <a:pt x="3175953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4" name="object 434"/>
          <p:cNvSpPr/>
          <p:nvPr/>
        </p:nvSpPr>
        <p:spPr>
          <a:xfrm>
            <a:off x="3407409" y="6421120"/>
            <a:ext cx="1418590" cy="313690"/>
          </a:xfrm>
          <a:custGeom>
            <a:avLst/>
            <a:gdLst/>
            <a:ahLst/>
            <a:cxnLst/>
            <a:rect l="l" t="t" r="r" b="b"/>
            <a:pathLst>
              <a:path w="1418590" h="313690">
                <a:moveTo>
                  <a:pt x="0" y="313690"/>
                </a:moveTo>
                <a:lnTo>
                  <a:pt x="0" y="0"/>
                </a:lnTo>
                <a:lnTo>
                  <a:pt x="1418591" y="0"/>
                </a:lnTo>
                <a:lnTo>
                  <a:pt x="1418591" y="313690"/>
                </a:lnTo>
                <a:lnTo>
                  <a:pt x="0" y="3136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5" name="object 435"/>
          <p:cNvSpPr/>
          <p:nvPr/>
        </p:nvSpPr>
        <p:spPr>
          <a:xfrm>
            <a:off x="3402647" y="6416357"/>
            <a:ext cx="1428115" cy="323215"/>
          </a:xfrm>
          <a:custGeom>
            <a:avLst/>
            <a:gdLst/>
            <a:ahLst/>
            <a:cxnLst/>
            <a:rect l="l" t="t" r="r" b="b"/>
            <a:pathLst>
              <a:path w="1428115" h="323215">
                <a:moveTo>
                  <a:pt x="4762" y="318453"/>
                </a:moveTo>
                <a:lnTo>
                  <a:pt x="4762" y="4763"/>
                </a:lnTo>
                <a:lnTo>
                  <a:pt x="1423353" y="4763"/>
                </a:lnTo>
                <a:lnTo>
                  <a:pt x="1423353" y="318453"/>
                </a:lnTo>
                <a:lnTo>
                  <a:pt x="4762" y="31845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3506724" y="6502019"/>
            <a:ext cx="85113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6" name="object 436"/>
          <p:cNvSpPr/>
          <p:nvPr/>
        </p:nvSpPr>
        <p:spPr>
          <a:xfrm>
            <a:off x="4398010" y="6497828"/>
            <a:ext cx="828675" cy="76200"/>
          </a:xfrm>
          <a:custGeom>
            <a:avLst/>
            <a:gdLst/>
            <a:ahLst/>
            <a:cxnLst/>
            <a:rect l="l" t="t" r="r" b="b"/>
            <a:pathLst>
              <a:path w="828675" h="76200">
                <a:moveTo>
                  <a:pt x="0" y="30607"/>
                </a:moveTo>
                <a:lnTo>
                  <a:pt x="765175" y="31750"/>
                </a:lnTo>
                <a:lnTo>
                  <a:pt x="765175" y="44450"/>
                </a:lnTo>
                <a:lnTo>
                  <a:pt x="0" y="43307"/>
                </a:lnTo>
                <a:close/>
                <a:moveTo>
                  <a:pt x="752475" y="0"/>
                </a:moveTo>
                <a:lnTo>
                  <a:pt x="828675" y="38227"/>
                </a:lnTo>
                <a:lnTo>
                  <a:pt x="752475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7" name="object 437"/>
          <p:cNvSpPr/>
          <p:nvPr/>
        </p:nvSpPr>
        <p:spPr>
          <a:xfrm>
            <a:off x="1816735" y="4486275"/>
            <a:ext cx="429260" cy="705485"/>
          </a:xfrm>
          <a:custGeom>
            <a:avLst/>
            <a:gdLst/>
            <a:ahLst/>
            <a:cxnLst/>
            <a:rect l="l" t="t" r="r" b="b"/>
            <a:pathLst>
              <a:path w="429260" h="705485">
                <a:moveTo>
                  <a:pt x="0" y="705485"/>
                </a:moveTo>
                <a:lnTo>
                  <a:pt x="0" y="0"/>
                </a:lnTo>
                <a:lnTo>
                  <a:pt x="429260" y="0"/>
                </a:lnTo>
                <a:lnTo>
                  <a:pt x="429260" y="705485"/>
                </a:lnTo>
                <a:lnTo>
                  <a:pt x="0" y="7054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8" name="object 438"/>
          <p:cNvSpPr/>
          <p:nvPr/>
        </p:nvSpPr>
        <p:spPr>
          <a:xfrm>
            <a:off x="1811972" y="4481512"/>
            <a:ext cx="438785" cy="715010"/>
          </a:xfrm>
          <a:custGeom>
            <a:avLst/>
            <a:gdLst/>
            <a:ahLst/>
            <a:cxnLst/>
            <a:rect l="l" t="t" r="r" b="b"/>
            <a:pathLst>
              <a:path w="438785" h="715010">
                <a:moveTo>
                  <a:pt x="4763" y="710248"/>
                </a:moveTo>
                <a:lnTo>
                  <a:pt x="4763" y="4763"/>
                </a:lnTo>
                <a:lnTo>
                  <a:pt x="434023" y="4763"/>
                </a:lnTo>
                <a:lnTo>
                  <a:pt x="434023" y="710248"/>
                </a:lnTo>
                <a:lnTo>
                  <a:pt x="4763" y="71024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 rot="-5400000">
            <a:off x="1705165" y="4771672"/>
            <a:ext cx="62395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Viscosity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9" name="object 439"/>
          <p:cNvSpPr/>
          <p:nvPr/>
        </p:nvSpPr>
        <p:spPr>
          <a:xfrm>
            <a:off x="2141855" y="4429760"/>
            <a:ext cx="76200" cy="818515"/>
          </a:xfrm>
          <a:custGeom>
            <a:avLst/>
            <a:gdLst/>
            <a:ahLst/>
            <a:cxnLst/>
            <a:rect l="l" t="t" r="r" b="b"/>
            <a:pathLst>
              <a:path w="76200" h="818515">
                <a:moveTo>
                  <a:pt x="31115" y="818515"/>
                </a:moveTo>
                <a:lnTo>
                  <a:pt x="31750" y="63500"/>
                </a:lnTo>
                <a:lnTo>
                  <a:pt x="44450" y="63500"/>
                </a:lnTo>
                <a:lnTo>
                  <a:pt x="43815" y="818515"/>
                </a:lnTo>
                <a:close/>
                <a:moveTo>
                  <a:pt x="0" y="76200"/>
                </a:moveTo>
                <a:lnTo>
                  <a:pt x="38100" y="0"/>
                </a:lnTo>
                <a:lnTo>
                  <a:pt x="7620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" name="object 440"/>
          <p:cNvSpPr/>
          <p:nvPr/>
        </p:nvSpPr>
        <p:spPr>
          <a:xfrm>
            <a:off x="4321810" y="5516244"/>
            <a:ext cx="1057275" cy="399415"/>
          </a:xfrm>
          <a:custGeom>
            <a:avLst/>
            <a:gdLst/>
            <a:ahLst/>
            <a:cxnLst/>
            <a:rect l="l" t="t" r="r" b="b"/>
            <a:pathLst>
              <a:path w="1057275" h="399415">
                <a:moveTo>
                  <a:pt x="0" y="399416"/>
                </a:moveTo>
                <a:lnTo>
                  <a:pt x="0" y="0"/>
                </a:lnTo>
                <a:lnTo>
                  <a:pt x="1057275" y="0"/>
                </a:lnTo>
                <a:lnTo>
                  <a:pt x="1057275" y="399416"/>
                </a:lnTo>
                <a:lnTo>
                  <a:pt x="0" y="3994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1" name="object 441"/>
          <p:cNvSpPr/>
          <p:nvPr/>
        </p:nvSpPr>
        <p:spPr>
          <a:xfrm>
            <a:off x="4317047" y="5511482"/>
            <a:ext cx="1066800" cy="408940"/>
          </a:xfrm>
          <a:custGeom>
            <a:avLst/>
            <a:gdLst/>
            <a:ahLst/>
            <a:cxnLst/>
            <a:rect l="l" t="t" r="r" b="b"/>
            <a:pathLst>
              <a:path w="1066800" h="408940">
                <a:moveTo>
                  <a:pt x="4763" y="404178"/>
                </a:moveTo>
                <a:lnTo>
                  <a:pt x="4763" y="4762"/>
                </a:lnTo>
                <a:lnTo>
                  <a:pt x="1062038" y="4762"/>
                </a:lnTo>
                <a:lnTo>
                  <a:pt x="1062038" y="404178"/>
                </a:lnTo>
                <a:lnTo>
                  <a:pt x="4763" y="40417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4421378" y="5596382"/>
            <a:ext cx="48026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Liquids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2" name="object 442"/>
          <p:cNvSpPr/>
          <p:nvPr/>
        </p:nvSpPr>
        <p:spPr>
          <a:xfrm>
            <a:off x="2783522" y="3986212"/>
            <a:ext cx="2105025" cy="1801495"/>
          </a:xfrm>
          <a:custGeom>
            <a:avLst/>
            <a:gdLst/>
            <a:ahLst/>
            <a:cxnLst/>
            <a:rect l="l" t="t" r="r" b="b"/>
            <a:pathLst>
              <a:path w="2105025" h="1801495">
                <a:moveTo>
                  <a:pt x="4763" y="4763"/>
                </a:moveTo>
                <a:cubicBezTo>
                  <a:pt x="108268" y="212535"/>
                  <a:pt x="396431" y="972249"/>
                  <a:pt x="623761" y="1252919"/>
                </a:cubicBezTo>
                <a:cubicBezTo>
                  <a:pt x="850964" y="1533716"/>
                  <a:pt x="1120077" y="1600391"/>
                  <a:pt x="1366456" y="1691323"/>
                </a:cubicBezTo>
                <a:cubicBezTo>
                  <a:pt x="1612710" y="1782128"/>
                  <a:pt x="1947228" y="1775143"/>
                  <a:pt x="2100263" y="1796733"/>
                </a:cubicBez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3" name="object 443"/>
          <p:cNvSpPr/>
          <p:nvPr/>
        </p:nvSpPr>
        <p:spPr>
          <a:xfrm>
            <a:off x="4473575" y="4086860"/>
            <a:ext cx="1058545" cy="399415"/>
          </a:xfrm>
          <a:custGeom>
            <a:avLst/>
            <a:gdLst/>
            <a:ahLst/>
            <a:cxnLst/>
            <a:rect l="l" t="t" r="r" b="b"/>
            <a:pathLst>
              <a:path w="1058545" h="399415">
                <a:moveTo>
                  <a:pt x="0" y="399415"/>
                </a:moveTo>
                <a:lnTo>
                  <a:pt x="0" y="0"/>
                </a:lnTo>
                <a:lnTo>
                  <a:pt x="1058545" y="0"/>
                </a:lnTo>
                <a:lnTo>
                  <a:pt x="1058545" y="399415"/>
                </a:lnTo>
                <a:lnTo>
                  <a:pt x="0" y="39941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4" name="object 444"/>
          <p:cNvSpPr/>
          <p:nvPr/>
        </p:nvSpPr>
        <p:spPr>
          <a:xfrm>
            <a:off x="4468812" y="4082097"/>
            <a:ext cx="1068070" cy="408940"/>
          </a:xfrm>
          <a:custGeom>
            <a:avLst/>
            <a:gdLst/>
            <a:ahLst/>
            <a:cxnLst/>
            <a:rect l="l" t="t" r="r" b="b"/>
            <a:pathLst>
              <a:path w="1068070" h="408940">
                <a:moveTo>
                  <a:pt x="4763" y="404178"/>
                </a:moveTo>
                <a:lnTo>
                  <a:pt x="4763" y="4763"/>
                </a:lnTo>
                <a:lnTo>
                  <a:pt x="1063308" y="4763"/>
                </a:lnTo>
                <a:lnTo>
                  <a:pt x="1063308" y="404178"/>
                </a:lnTo>
                <a:lnTo>
                  <a:pt x="4763" y="40417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4570730" y="4169410"/>
            <a:ext cx="37670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Gases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5" name="object 445"/>
          <p:cNvSpPr/>
          <p:nvPr/>
        </p:nvSpPr>
        <p:spPr>
          <a:xfrm>
            <a:off x="2805112" y="4148137"/>
            <a:ext cx="2302510" cy="1632585"/>
          </a:xfrm>
          <a:custGeom>
            <a:avLst/>
            <a:gdLst/>
            <a:ahLst/>
            <a:cxnLst/>
            <a:rect l="l" t="t" r="r" b="b"/>
            <a:pathLst>
              <a:path w="2302510" h="1632585">
                <a:moveTo>
                  <a:pt x="4763" y="1627823"/>
                </a:moveTo>
                <a:cubicBezTo>
                  <a:pt x="194628" y="1595438"/>
                  <a:pt x="834708" y="1563053"/>
                  <a:pt x="1145222" y="1434148"/>
                </a:cubicBezTo>
                <a:cubicBezTo>
                  <a:pt x="1455738" y="1305243"/>
                  <a:pt x="1677353" y="1091248"/>
                  <a:pt x="1869123" y="853123"/>
                </a:cubicBezTo>
                <a:cubicBezTo>
                  <a:pt x="2060893" y="614998"/>
                  <a:pt x="2208848" y="181293"/>
                  <a:pt x="2297748" y="4763"/>
                </a:cubicBez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596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3899915" y="3039788"/>
            <a:ext cx="26289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(a)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3893820" y="5344965"/>
            <a:ext cx="27090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(b)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902587" y="5710724"/>
            <a:ext cx="522841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1.8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Velocity profiles across parallel plates: (a) Linear (no bulk flow) and (b)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3265678" y="5951516"/>
            <a:ext cx="170784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linear (bulk flow to right).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350899" y="6320706"/>
            <a:ext cx="554863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boundaries, the particles of a fluid adhere to the walls, so their velocities are zero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350899" y="6561497"/>
            <a:ext cx="573374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relative to the walls. This is the so-called no-slip condition that occurs in all viscous fluids.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350899" y="6802289"/>
            <a:ext cx="570092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Thus, in Fig. 1.8, the fluid velocities must be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in contact with the plate at the upper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350899" y="7043082"/>
            <a:ext cx="590027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boundary and zero at the lower boundary. We call the form of velocity variation with distance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350899" y="7284128"/>
            <a:ext cx="548297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these two extremes, as depicted in Fig. 1.8, a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velocity profile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If the separation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350899" y="7524920"/>
            <a:ext cx="594560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distance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not too large, the velocity profile is linear, as shown in Fig. 1.8(a). If, in addition,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350899" y="7768760"/>
            <a:ext cx="568072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 small amount of bulk fluid transport between the plates, which could result from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350899" y="8009551"/>
            <a:ext cx="572400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pressure-fed lubrication, for example, the velocity profile becomes the sum of the previous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350899" y="8250724"/>
            <a:ext cx="568937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linear profile and a parabolic profile as shown in Fig. 1.8(b); the parabolic additions to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350899" y="8491517"/>
            <a:ext cx="591360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linear profile are zero at the walls and maximum at the centerline. The behavior of the fluid is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6" name="object 446"/>
          <p:cNvSpPr/>
          <p:nvPr/>
        </p:nvSpPr>
        <p:spPr>
          <a:xfrm>
            <a:off x="3573780" y="3943350"/>
            <a:ext cx="20320" cy="981710"/>
          </a:xfrm>
          <a:custGeom>
            <a:avLst/>
            <a:gdLst/>
            <a:ahLst/>
            <a:cxnLst/>
            <a:rect l="l" t="t" r="r" b="b"/>
            <a:pathLst>
              <a:path w="20320" h="981710">
                <a:moveTo>
                  <a:pt x="9525" y="9525"/>
                </a:moveTo>
                <a:lnTo>
                  <a:pt x="10795" y="972185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7" name="object 447"/>
          <p:cNvSpPr/>
          <p:nvPr/>
        </p:nvSpPr>
        <p:spPr>
          <a:xfrm>
            <a:off x="4034155" y="3429635"/>
            <a:ext cx="314325" cy="276225"/>
          </a:xfrm>
          <a:custGeom>
            <a:avLst/>
            <a:gdLst/>
            <a:ahLst/>
            <a:cxnLst/>
            <a:rect l="l" t="t" r="r" b="b"/>
            <a:pathLst>
              <a:path w="314325" h="276225">
                <a:moveTo>
                  <a:pt x="0" y="276225"/>
                </a:moveTo>
                <a:lnTo>
                  <a:pt x="0" y="0"/>
                </a:lnTo>
                <a:lnTo>
                  <a:pt x="314325" y="0"/>
                </a:lnTo>
                <a:lnTo>
                  <a:pt x="314325" y="276225"/>
                </a:lnTo>
                <a:lnTo>
                  <a:pt x="0" y="2762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8" name="object 448"/>
          <p:cNvSpPr/>
          <p:nvPr/>
        </p:nvSpPr>
        <p:spPr>
          <a:xfrm>
            <a:off x="4029392" y="3424872"/>
            <a:ext cx="323850" cy="285750"/>
          </a:xfrm>
          <a:custGeom>
            <a:avLst/>
            <a:gdLst/>
            <a:ahLst/>
            <a:cxnLst/>
            <a:rect l="l" t="t" r="r" b="b"/>
            <a:pathLst>
              <a:path w="323850" h="285750">
                <a:moveTo>
                  <a:pt x="4763" y="280988"/>
                </a:moveTo>
                <a:lnTo>
                  <a:pt x="4763" y="4763"/>
                </a:lnTo>
                <a:lnTo>
                  <a:pt x="319088" y="4763"/>
                </a:lnTo>
                <a:lnTo>
                  <a:pt x="319088" y="280988"/>
                </a:lnTo>
                <a:lnTo>
                  <a:pt x="4763" y="28098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4131564" y="3511041"/>
            <a:ext cx="11189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9" name="object 449"/>
          <p:cNvSpPr/>
          <p:nvPr/>
        </p:nvSpPr>
        <p:spPr>
          <a:xfrm>
            <a:off x="3822065" y="4078605"/>
            <a:ext cx="313690" cy="275590"/>
          </a:xfrm>
          <a:custGeom>
            <a:avLst/>
            <a:gdLst/>
            <a:ahLst/>
            <a:cxnLst/>
            <a:rect l="l" t="t" r="r" b="b"/>
            <a:pathLst>
              <a:path w="313690" h="275590">
                <a:moveTo>
                  <a:pt x="0" y="275590"/>
                </a:moveTo>
                <a:lnTo>
                  <a:pt x="0" y="0"/>
                </a:lnTo>
                <a:lnTo>
                  <a:pt x="313690" y="0"/>
                </a:lnTo>
                <a:lnTo>
                  <a:pt x="313690" y="275590"/>
                </a:lnTo>
                <a:lnTo>
                  <a:pt x="0" y="2755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0" name="object 450"/>
          <p:cNvSpPr/>
          <p:nvPr/>
        </p:nvSpPr>
        <p:spPr>
          <a:xfrm>
            <a:off x="3817302" y="4073842"/>
            <a:ext cx="323215" cy="285115"/>
          </a:xfrm>
          <a:custGeom>
            <a:avLst/>
            <a:gdLst/>
            <a:ahLst/>
            <a:cxnLst/>
            <a:rect l="l" t="t" r="r" b="b"/>
            <a:pathLst>
              <a:path w="323215" h="285115">
                <a:moveTo>
                  <a:pt x="4763" y="280353"/>
                </a:moveTo>
                <a:lnTo>
                  <a:pt x="4763" y="4763"/>
                </a:lnTo>
                <a:lnTo>
                  <a:pt x="318453" y="4763"/>
                </a:lnTo>
                <a:lnTo>
                  <a:pt x="318453" y="280353"/>
                </a:lnTo>
                <a:lnTo>
                  <a:pt x="4763" y="28035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3921252" y="4160266"/>
            <a:ext cx="8624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1" name="object 451"/>
          <p:cNvSpPr/>
          <p:nvPr/>
        </p:nvSpPr>
        <p:spPr>
          <a:xfrm>
            <a:off x="2424430" y="4291965"/>
            <a:ext cx="352425" cy="351155"/>
          </a:xfrm>
          <a:custGeom>
            <a:avLst/>
            <a:gdLst/>
            <a:ahLst/>
            <a:cxnLst/>
            <a:rect l="l" t="t" r="r" b="b"/>
            <a:pathLst>
              <a:path w="352425" h="351155">
                <a:moveTo>
                  <a:pt x="0" y="351155"/>
                </a:moveTo>
                <a:lnTo>
                  <a:pt x="0" y="0"/>
                </a:lnTo>
                <a:lnTo>
                  <a:pt x="352425" y="0"/>
                </a:lnTo>
                <a:lnTo>
                  <a:pt x="352425" y="351155"/>
                </a:lnTo>
                <a:lnTo>
                  <a:pt x="0" y="3511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2" name="object 452"/>
          <p:cNvSpPr/>
          <p:nvPr/>
        </p:nvSpPr>
        <p:spPr>
          <a:xfrm>
            <a:off x="2419667" y="4287202"/>
            <a:ext cx="361950" cy="360680"/>
          </a:xfrm>
          <a:custGeom>
            <a:avLst/>
            <a:gdLst/>
            <a:ahLst/>
            <a:cxnLst/>
            <a:rect l="l" t="t" r="r" b="b"/>
            <a:pathLst>
              <a:path w="361950" h="360680">
                <a:moveTo>
                  <a:pt x="4763" y="355918"/>
                </a:moveTo>
                <a:lnTo>
                  <a:pt x="4763" y="4763"/>
                </a:lnTo>
                <a:lnTo>
                  <a:pt x="357188" y="4763"/>
                </a:lnTo>
                <a:lnTo>
                  <a:pt x="357188" y="355918"/>
                </a:lnTo>
                <a:lnTo>
                  <a:pt x="4763" y="35591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2521585" y="4373880"/>
            <a:ext cx="9586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3" name="object 453"/>
          <p:cNvSpPr/>
          <p:nvPr/>
        </p:nvSpPr>
        <p:spPr>
          <a:xfrm>
            <a:off x="3026410" y="4458969"/>
            <a:ext cx="313690" cy="275590"/>
          </a:xfrm>
          <a:custGeom>
            <a:avLst/>
            <a:gdLst/>
            <a:ahLst/>
            <a:cxnLst/>
            <a:rect l="l" t="t" r="r" b="b"/>
            <a:pathLst>
              <a:path w="313690" h="275590">
                <a:moveTo>
                  <a:pt x="0" y="275591"/>
                </a:moveTo>
                <a:lnTo>
                  <a:pt x="0" y="0"/>
                </a:lnTo>
                <a:lnTo>
                  <a:pt x="313690" y="0"/>
                </a:lnTo>
                <a:lnTo>
                  <a:pt x="313690" y="275591"/>
                </a:lnTo>
                <a:lnTo>
                  <a:pt x="0" y="2755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4" name="object 454"/>
          <p:cNvSpPr/>
          <p:nvPr/>
        </p:nvSpPr>
        <p:spPr>
          <a:xfrm>
            <a:off x="3021647" y="4454207"/>
            <a:ext cx="323215" cy="285115"/>
          </a:xfrm>
          <a:custGeom>
            <a:avLst/>
            <a:gdLst/>
            <a:ahLst/>
            <a:cxnLst/>
            <a:rect l="l" t="t" r="r" b="b"/>
            <a:pathLst>
              <a:path w="323215" h="285115">
                <a:moveTo>
                  <a:pt x="4763" y="280353"/>
                </a:moveTo>
                <a:lnTo>
                  <a:pt x="4763" y="4762"/>
                </a:lnTo>
                <a:lnTo>
                  <a:pt x="318453" y="4762"/>
                </a:lnTo>
                <a:lnTo>
                  <a:pt x="318453" y="280353"/>
                </a:lnTo>
                <a:lnTo>
                  <a:pt x="4763" y="28035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3125470" y="4541520"/>
            <a:ext cx="7021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6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925" y="3872230"/>
            <a:ext cx="3228975" cy="71755"/>
          </a:xfrm>
          <a:prstGeom prst="rect">
            <a:avLst/>
          </a:prstGeom>
        </p:spPr>
      </p:pic>
      <p:sp>
        <p:nvSpPr>
          <p:cNvPr id="455" name="object 455"/>
          <p:cNvSpPr/>
          <p:nvPr/>
        </p:nvSpPr>
        <p:spPr>
          <a:xfrm>
            <a:off x="1935162" y="3867467"/>
            <a:ext cx="3238500" cy="81280"/>
          </a:xfrm>
          <a:custGeom>
            <a:avLst/>
            <a:gdLst/>
            <a:ahLst/>
            <a:cxnLst/>
            <a:rect l="l" t="t" r="r" b="b"/>
            <a:pathLst>
              <a:path w="3238500" h="81280">
                <a:moveTo>
                  <a:pt x="4763" y="76518"/>
                </a:moveTo>
                <a:lnTo>
                  <a:pt x="4763" y="4763"/>
                </a:lnTo>
                <a:lnTo>
                  <a:pt x="3233738" y="4763"/>
                </a:lnTo>
                <a:lnTo>
                  <a:pt x="3233738" y="76518"/>
                </a:lnTo>
                <a:lnTo>
                  <a:pt x="4763" y="7651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7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925" y="4915535"/>
            <a:ext cx="3286125" cy="91440"/>
          </a:xfrm>
          <a:prstGeom prst="rect">
            <a:avLst/>
          </a:prstGeom>
        </p:spPr>
      </p:pic>
      <p:sp>
        <p:nvSpPr>
          <p:cNvPr id="456" name="object 456"/>
          <p:cNvSpPr/>
          <p:nvPr/>
        </p:nvSpPr>
        <p:spPr>
          <a:xfrm>
            <a:off x="1935162" y="4910772"/>
            <a:ext cx="3295650" cy="100965"/>
          </a:xfrm>
          <a:custGeom>
            <a:avLst/>
            <a:gdLst/>
            <a:ahLst/>
            <a:cxnLst/>
            <a:rect l="l" t="t" r="r" b="b"/>
            <a:pathLst>
              <a:path w="3295650" h="100965">
                <a:moveTo>
                  <a:pt x="4763" y="96203"/>
                </a:moveTo>
                <a:lnTo>
                  <a:pt x="4763" y="4763"/>
                </a:lnTo>
                <a:lnTo>
                  <a:pt x="3290888" y="4763"/>
                </a:lnTo>
                <a:lnTo>
                  <a:pt x="3290888" y="96203"/>
                </a:lnTo>
                <a:lnTo>
                  <a:pt x="4763" y="9620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7" name="object 457"/>
          <p:cNvSpPr/>
          <p:nvPr/>
        </p:nvSpPr>
        <p:spPr>
          <a:xfrm>
            <a:off x="3570605" y="4262755"/>
            <a:ext cx="850265" cy="76835"/>
          </a:xfrm>
          <a:custGeom>
            <a:avLst/>
            <a:gdLst/>
            <a:ahLst/>
            <a:cxnLst/>
            <a:rect l="l" t="t" r="r" b="b"/>
            <a:pathLst>
              <a:path w="850265" h="76835">
                <a:moveTo>
                  <a:pt x="63500" y="31750"/>
                </a:moveTo>
                <a:lnTo>
                  <a:pt x="786765" y="32385"/>
                </a:lnTo>
                <a:lnTo>
                  <a:pt x="786765" y="45085"/>
                </a:lnTo>
                <a:lnTo>
                  <a:pt x="63500" y="44450"/>
                </a:lnTo>
                <a:close/>
                <a:moveTo>
                  <a:pt x="76200" y="76200"/>
                </a:moveTo>
                <a:lnTo>
                  <a:pt x="0" y="38100"/>
                </a:lnTo>
                <a:lnTo>
                  <a:pt x="76200" y="0"/>
                </a:lnTo>
                <a:close/>
                <a:moveTo>
                  <a:pt x="774065" y="635"/>
                </a:moveTo>
                <a:lnTo>
                  <a:pt x="850265" y="38735"/>
                </a:lnTo>
                <a:lnTo>
                  <a:pt x="774065" y="7683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8" name="object 458"/>
          <p:cNvSpPr/>
          <p:nvPr/>
        </p:nvSpPr>
        <p:spPr>
          <a:xfrm>
            <a:off x="3035554" y="4291965"/>
            <a:ext cx="77597" cy="604520"/>
          </a:xfrm>
          <a:custGeom>
            <a:avLst/>
            <a:gdLst/>
            <a:ahLst/>
            <a:cxnLst/>
            <a:rect l="l" t="t" r="r" b="b"/>
            <a:pathLst>
              <a:path w="77597" h="604520">
                <a:moveTo>
                  <a:pt x="44450" y="63500"/>
                </a:moveTo>
                <a:lnTo>
                  <a:pt x="45847" y="541020"/>
                </a:lnTo>
                <a:lnTo>
                  <a:pt x="33147" y="541020"/>
                </a:lnTo>
                <a:lnTo>
                  <a:pt x="31750" y="63500"/>
                </a:lnTo>
                <a:close/>
                <a:moveTo>
                  <a:pt x="0" y="76327"/>
                </a:moveTo>
                <a:lnTo>
                  <a:pt x="37846" y="0"/>
                </a:lnTo>
                <a:lnTo>
                  <a:pt x="76200" y="76073"/>
                </a:lnTo>
                <a:close/>
                <a:moveTo>
                  <a:pt x="77597" y="528193"/>
                </a:moveTo>
                <a:lnTo>
                  <a:pt x="39751" y="604520"/>
                </a:lnTo>
                <a:lnTo>
                  <a:pt x="1397" y="5284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9" name="object 459"/>
          <p:cNvSpPr/>
          <p:nvPr/>
        </p:nvSpPr>
        <p:spPr>
          <a:xfrm>
            <a:off x="4405947" y="4184967"/>
            <a:ext cx="4445" cy="734695"/>
          </a:xfrm>
          <a:custGeom>
            <a:avLst/>
            <a:gdLst/>
            <a:ahLst/>
            <a:cxnLst/>
            <a:rect l="l" t="t" r="r" b="b"/>
            <a:pathLst>
              <a:path w="4445" h="734695">
                <a:moveTo>
                  <a:pt x="1588" y="1588"/>
                </a:moveTo>
                <a:lnTo>
                  <a:pt x="2858" y="73310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0" name="object 460"/>
          <p:cNvSpPr/>
          <p:nvPr/>
        </p:nvSpPr>
        <p:spPr>
          <a:xfrm>
            <a:off x="3584575" y="3609975"/>
            <a:ext cx="1096645" cy="76200"/>
          </a:xfrm>
          <a:custGeom>
            <a:avLst/>
            <a:gdLst/>
            <a:ahLst/>
            <a:cxnLst/>
            <a:rect l="l" t="t" r="r" b="b"/>
            <a:pathLst>
              <a:path w="1096645" h="76200">
                <a:moveTo>
                  <a:pt x="63500" y="31750"/>
                </a:moveTo>
                <a:lnTo>
                  <a:pt x="1033145" y="31750"/>
                </a:lnTo>
                <a:lnTo>
                  <a:pt x="1033145" y="44450"/>
                </a:lnTo>
                <a:lnTo>
                  <a:pt x="63500" y="44450"/>
                </a:lnTo>
                <a:close/>
                <a:moveTo>
                  <a:pt x="76200" y="76200"/>
                </a:moveTo>
                <a:lnTo>
                  <a:pt x="0" y="38100"/>
                </a:lnTo>
                <a:lnTo>
                  <a:pt x="76200" y="0"/>
                </a:lnTo>
                <a:close/>
                <a:moveTo>
                  <a:pt x="1020445" y="0"/>
                </a:moveTo>
                <a:lnTo>
                  <a:pt x="1096645" y="38100"/>
                </a:lnTo>
                <a:lnTo>
                  <a:pt x="1020445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1" name="object 461"/>
          <p:cNvSpPr/>
          <p:nvPr/>
        </p:nvSpPr>
        <p:spPr>
          <a:xfrm>
            <a:off x="3581717" y="3527107"/>
            <a:ext cx="4445" cy="427355"/>
          </a:xfrm>
          <a:custGeom>
            <a:avLst/>
            <a:gdLst/>
            <a:ahLst/>
            <a:cxnLst/>
            <a:rect l="l" t="t" r="r" b="b"/>
            <a:pathLst>
              <a:path w="4445" h="427355">
                <a:moveTo>
                  <a:pt x="1588" y="425768"/>
                </a:moveTo>
                <a:lnTo>
                  <a:pt x="2858" y="158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2" name="object 462"/>
          <p:cNvSpPr/>
          <p:nvPr/>
        </p:nvSpPr>
        <p:spPr>
          <a:xfrm>
            <a:off x="4678997" y="3408997"/>
            <a:ext cx="3810" cy="427355"/>
          </a:xfrm>
          <a:custGeom>
            <a:avLst/>
            <a:gdLst/>
            <a:ahLst/>
            <a:cxnLst/>
            <a:rect l="l" t="t" r="r" b="b"/>
            <a:pathLst>
              <a:path w="3810" h="427355">
                <a:moveTo>
                  <a:pt x="1588" y="425768"/>
                </a:moveTo>
                <a:lnTo>
                  <a:pt x="2223" y="158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3" name="object 463"/>
          <p:cNvSpPr/>
          <p:nvPr/>
        </p:nvSpPr>
        <p:spPr>
          <a:xfrm>
            <a:off x="5168900" y="3877183"/>
            <a:ext cx="617855" cy="76200"/>
          </a:xfrm>
          <a:custGeom>
            <a:avLst/>
            <a:gdLst/>
            <a:ahLst/>
            <a:cxnLst/>
            <a:rect l="l" t="t" r="r" b="b"/>
            <a:pathLst>
              <a:path w="617855" h="76200">
                <a:moveTo>
                  <a:pt x="0" y="31242"/>
                </a:moveTo>
                <a:lnTo>
                  <a:pt x="554355" y="31750"/>
                </a:lnTo>
                <a:lnTo>
                  <a:pt x="554355" y="44450"/>
                </a:lnTo>
                <a:lnTo>
                  <a:pt x="0" y="43942"/>
                </a:lnTo>
                <a:close/>
                <a:moveTo>
                  <a:pt x="541655" y="0"/>
                </a:moveTo>
                <a:lnTo>
                  <a:pt x="617855" y="38227"/>
                </a:lnTo>
                <a:lnTo>
                  <a:pt x="541655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4" name="object 464"/>
          <p:cNvSpPr/>
          <p:nvPr/>
        </p:nvSpPr>
        <p:spPr>
          <a:xfrm>
            <a:off x="5786755" y="3782060"/>
            <a:ext cx="523875" cy="352425"/>
          </a:xfrm>
          <a:custGeom>
            <a:avLst/>
            <a:gdLst/>
            <a:ahLst/>
            <a:cxnLst/>
            <a:rect l="l" t="t" r="r" b="b"/>
            <a:pathLst>
              <a:path w="523875" h="352425">
                <a:moveTo>
                  <a:pt x="0" y="352425"/>
                </a:moveTo>
                <a:lnTo>
                  <a:pt x="0" y="0"/>
                </a:lnTo>
                <a:lnTo>
                  <a:pt x="523875" y="0"/>
                </a:lnTo>
                <a:lnTo>
                  <a:pt x="523875" y="352425"/>
                </a:lnTo>
                <a:lnTo>
                  <a:pt x="0" y="3524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5" name="object 465"/>
          <p:cNvSpPr/>
          <p:nvPr/>
        </p:nvSpPr>
        <p:spPr>
          <a:xfrm>
            <a:off x="5781992" y="3777297"/>
            <a:ext cx="533400" cy="361950"/>
          </a:xfrm>
          <a:custGeom>
            <a:avLst/>
            <a:gdLst/>
            <a:ahLst/>
            <a:cxnLst/>
            <a:rect l="l" t="t" r="r" b="b"/>
            <a:pathLst>
              <a:path w="533400" h="361950">
                <a:moveTo>
                  <a:pt x="4763" y="357188"/>
                </a:moveTo>
                <a:lnTo>
                  <a:pt x="4763" y="4763"/>
                </a:lnTo>
                <a:lnTo>
                  <a:pt x="528638" y="4763"/>
                </a:lnTo>
                <a:lnTo>
                  <a:pt x="528638" y="357188"/>
                </a:lnTo>
                <a:lnTo>
                  <a:pt x="4763" y="35718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5885053" y="3864610"/>
            <a:ext cx="29687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1200" b="1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6" name="object 466"/>
          <p:cNvSpPr/>
          <p:nvPr/>
        </p:nvSpPr>
        <p:spPr>
          <a:xfrm>
            <a:off x="1880870" y="4906010"/>
            <a:ext cx="3410585" cy="19685"/>
          </a:xfrm>
          <a:custGeom>
            <a:avLst/>
            <a:gdLst/>
            <a:ahLst/>
            <a:cxnLst/>
            <a:rect l="l" t="t" r="r" b="b"/>
            <a:pathLst>
              <a:path w="3410585" h="19685">
                <a:moveTo>
                  <a:pt x="9525" y="9525"/>
                </a:moveTo>
                <a:lnTo>
                  <a:pt x="3401060" y="1016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7" name="object 467"/>
          <p:cNvSpPr/>
          <p:nvPr/>
        </p:nvSpPr>
        <p:spPr>
          <a:xfrm>
            <a:off x="3552190" y="3924300"/>
            <a:ext cx="1131569" cy="1000760"/>
          </a:xfrm>
          <a:custGeom>
            <a:avLst/>
            <a:gdLst/>
            <a:ahLst/>
            <a:cxnLst/>
            <a:rect l="l" t="t" r="r" b="b"/>
            <a:pathLst>
              <a:path w="1131569" h="1000760">
                <a:moveTo>
                  <a:pt x="9525" y="991235"/>
                </a:moveTo>
                <a:cubicBezTo>
                  <a:pt x="103505" y="927100"/>
                  <a:pt x="427355" y="705485"/>
                  <a:pt x="574675" y="604520"/>
                </a:cubicBezTo>
                <a:cubicBezTo>
                  <a:pt x="721995" y="503555"/>
                  <a:pt x="810895" y="455295"/>
                  <a:pt x="893445" y="385445"/>
                </a:cubicBezTo>
                <a:cubicBezTo>
                  <a:pt x="975995" y="315595"/>
                  <a:pt x="1031875" y="248285"/>
                  <a:pt x="1069975" y="185420"/>
                </a:cubicBezTo>
                <a:cubicBezTo>
                  <a:pt x="1108075" y="122555"/>
                  <a:pt x="1111250" y="46355"/>
                  <a:pt x="1122045" y="9525"/>
                </a:cubicBez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8" name="object 468"/>
          <p:cNvSpPr/>
          <p:nvPr/>
        </p:nvSpPr>
        <p:spPr>
          <a:xfrm>
            <a:off x="4190047" y="4010977"/>
            <a:ext cx="518795" cy="725170"/>
          </a:xfrm>
          <a:custGeom>
            <a:avLst/>
            <a:gdLst/>
            <a:ahLst/>
            <a:cxnLst/>
            <a:rect l="l" t="t" r="r" b="b"/>
            <a:pathLst>
              <a:path w="518795" h="725170">
                <a:moveTo>
                  <a:pt x="517208" y="1588"/>
                </a:moveTo>
                <a:lnTo>
                  <a:pt x="1587" y="72358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9" name="object 469"/>
          <p:cNvSpPr/>
          <p:nvPr/>
        </p:nvSpPr>
        <p:spPr>
          <a:xfrm>
            <a:off x="4810760" y="4078605"/>
            <a:ext cx="1463040" cy="270509"/>
          </a:xfrm>
          <a:custGeom>
            <a:avLst/>
            <a:gdLst/>
            <a:ahLst/>
            <a:cxnLst/>
            <a:rect l="l" t="t" r="r" b="b"/>
            <a:pathLst>
              <a:path w="1463040" h="270509">
                <a:moveTo>
                  <a:pt x="0" y="270510"/>
                </a:moveTo>
                <a:lnTo>
                  <a:pt x="0" y="0"/>
                </a:lnTo>
                <a:lnTo>
                  <a:pt x="1463040" y="0"/>
                </a:lnTo>
                <a:lnTo>
                  <a:pt x="1463040" y="270510"/>
                </a:lnTo>
                <a:lnTo>
                  <a:pt x="0" y="2705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0" name="object 470"/>
          <p:cNvSpPr/>
          <p:nvPr/>
        </p:nvSpPr>
        <p:spPr>
          <a:xfrm>
            <a:off x="4805997" y="4073843"/>
            <a:ext cx="1472565" cy="280034"/>
          </a:xfrm>
          <a:custGeom>
            <a:avLst/>
            <a:gdLst/>
            <a:ahLst/>
            <a:cxnLst/>
            <a:rect l="l" t="t" r="r" b="b"/>
            <a:pathLst>
              <a:path w="1472565" h="280034">
                <a:moveTo>
                  <a:pt x="4763" y="275272"/>
                </a:moveTo>
                <a:lnTo>
                  <a:pt x="4763" y="4762"/>
                </a:lnTo>
                <a:lnTo>
                  <a:pt x="1467803" y="4762"/>
                </a:lnTo>
                <a:lnTo>
                  <a:pt x="1467803" y="275272"/>
                </a:lnTo>
                <a:lnTo>
                  <a:pt x="4763" y="275272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4909058" y="4160266"/>
            <a:ext cx="102957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Velocity Profile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1" name="object 471"/>
          <p:cNvSpPr/>
          <p:nvPr/>
        </p:nvSpPr>
        <p:spPr>
          <a:xfrm>
            <a:off x="4618355" y="4112641"/>
            <a:ext cx="272542" cy="115824"/>
          </a:xfrm>
          <a:custGeom>
            <a:avLst/>
            <a:gdLst/>
            <a:ahLst/>
            <a:cxnLst/>
            <a:rect l="l" t="t" r="r" b="b"/>
            <a:pathLst>
              <a:path w="272542" h="115824">
                <a:moveTo>
                  <a:pt x="271018" y="115824"/>
                </a:moveTo>
                <a:lnTo>
                  <a:pt x="248285" y="113030"/>
                </a:lnTo>
                <a:lnTo>
                  <a:pt x="226187" y="109601"/>
                </a:lnTo>
                <a:lnTo>
                  <a:pt x="204470" y="105537"/>
                </a:lnTo>
                <a:lnTo>
                  <a:pt x="183261" y="100838"/>
                </a:lnTo>
                <a:lnTo>
                  <a:pt x="162814" y="95631"/>
                </a:lnTo>
                <a:lnTo>
                  <a:pt x="143256" y="89916"/>
                </a:lnTo>
                <a:lnTo>
                  <a:pt x="124206" y="83566"/>
                </a:lnTo>
                <a:lnTo>
                  <a:pt x="106045" y="76581"/>
                </a:lnTo>
                <a:lnTo>
                  <a:pt x="88773" y="69215"/>
                </a:lnTo>
                <a:lnTo>
                  <a:pt x="72390" y="61341"/>
                </a:lnTo>
                <a:lnTo>
                  <a:pt x="56896" y="52959"/>
                </a:lnTo>
                <a:cubicBezTo>
                  <a:pt x="56642" y="52832"/>
                  <a:pt x="56261" y="52578"/>
                  <a:pt x="56007" y="52451"/>
                </a:cubicBezTo>
                <a:lnTo>
                  <a:pt x="45974" y="44450"/>
                </a:lnTo>
                <a:lnTo>
                  <a:pt x="53721" y="34417"/>
                </a:lnTo>
                <a:lnTo>
                  <a:pt x="63881" y="42418"/>
                </a:lnTo>
                <a:lnTo>
                  <a:pt x="62992" y="41783"/>
                </a:lnTo>
                <a:lnTo>
                  <a:pt x="77978" y="49911"/>
                </a:lnTo>
                <a:lnTo>
                  <a:pt x="93726" y="57531"/>
                </a:lnTo>
                <a:lnTo>
                  <a:pt x="110617" y="64770"/>
                </a:lnTo>
                <a:lnTo>
                  <a:pt x="128270" y="71501"/>
                </a:lnTo>
                <a:lnTo>
                  <a:pt x="146812" y="77724"/>
                </a:lnTo>
                <a:lnTo>
                  <a:pt x="165989" y="83312"/>
                </a:lnTo>
                <a:lnTo>
                  <a:pt x="186055" y="88392"/>
                </a:lnTo>
                <a:lnTo>
                  <a:pt x="206756" y="93091"/>
                </a:lnTo>
                <a:lnTo>
                  <a:pt x="228092" y="97028"/>
                </a:lnTo>
                <a:lnTo>
                  <a:pt x="249936" y="100457"/>
                </a:lnTo>
                <a:lnTo>
                  <a:pt x="272542" y="103251"/>
                </a:lnTo>
                <a:close/>
                <a:moveTo>
                  <a:pt x="36195" y="77216"/>
                </a:moveTo>
                <a:lnTo>
                  <a:pt x="0" y="0"/>
                </a:lnTo>
                <a:lnTo>
                  <a:pt x="83439" y="173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2" name="object 472"/>
          <p:cNvSpPr/>
          <p:nvPr/>
        </p:nvSpPr>
        <p:spPr>
          <a:xfrm>
            <a:off x="4318000" y="4533646"/>
            <a:ext cx="272542" cy="115824"/>
          </a:xfrm>
          <a:custGeom>
            <a:avLst/>
            <a:gdLst/>
            <a:ahLst/>
            <a:cxnLst/>
            <a:rect l="l" t="t" r="r" b="b"/>
            <a:pathLst>
              <a:path w="272542" h="115824">
                <a:moveTo>
                  <a:pt x="270891" y="115824"/>
                </a:moveTo>
                <a:lnTo>
                  <a:pt x="248285" y="113030"/>
                </a:lnTo>
                <a:lnTo>
                  <a:pt x="226060" y="109601"/>
                </a:lnTo>
                <a:lnTo>
                  <a:pt x="204343" y="105537"/>
                </a:lnTo>
                <a:lnTo>
                  <a:pt x="183261" y="100838"/>
                </a:lnTo>
                <a:lnTo>
                  <a:pt x="162814" y="95631"/>
                </a:lnTo>
                <a:lnTo>
                  <a:pt x="143129" y="89916"/>
                </a:lnTo>
                <a:lnTo>
                  <a:pt x="124206" y="83566"/>
                </a:lnTo>
                <a:lnTo>
                  <a:pt x="106045" y="76581"/>
                </a:lnTo>
                <a:lnTo>
                  <a:pt x="88773" y="69215"/>
                </a:lnTo>
                <a:lnTo>
                  <a:pt x="72390" y="61341"/>
                </a:lnTo>
                <a:lnTo>
                  <a:pt x="56896" y="52959"/>
                </a:lnTo>
                <a:cubicBezTo>
                  <a:pt x="56642" y="52832"/>
                  <a:pt x="56388" y="52578"/>
                  <a:pt x="56007" y="52451"/>
                </a:cubicBezTo>
                <a:lnTo>
                  <a:pt x="45974" y="44450"/>
                </a:lnTo>
                <a:lnTo>
                  <a:pt x="53848" y="34417"/>
                </a:lnTo>
                <a:lnTo>
                  <a:pt x="63881" y="42418"/>
                </a:lnTo>
                <a:lnTo>
                  <a:pt x="62992" y="41783"/>
                </a:lnTo>
                <a:lnTo>
                  <a:pt x="77851" y="49911"/>
                </a:lnTo>
                <a:lnTo>
                  <a:pt x="93853" y="57531"/>
                </a:lnTo>
                <a:lnTo>
                  <a:pt x="110490" y="64770"/>
                </a:lnTo>
                <a:lnTo>
                  <a:pt x="128143" y="71501"/>
                </a:lnTo>
                <a:lnTo>
                  <a:pt x="146685" y="77724"/>
                </a:lnTo>
                <a:lnTo>
                  <a:pt x="165989" y="83312"/>
                </a:lnTo>
                <a:lnTo>
                  <a:pt x="186055" y="88392"/>
                </a:lnTo>
                <a:lnTo>
                  <a:pt x="206629" y="93091"/>
                </a:lnTo>
                <a:lnTo>
                  <a:pt x="227965" y="97028"/>
                </a:lnTo>
                <a:lnTo>
                  <a:pt x="249809" y="100457"/>
                </a:lnTo>
                <a:lnTo>
                  <a:pt x="272542" y="103251"/>
                </a:lnTo>
                <a:close/>
                <a:moveTo>
                  <a:pt x="36195" y="77216"/>
                </a:moveTo>
                <a:lnTo>
                  <a:pt x="0" y="0"/>
                </a:lnTo>
                <a:lnTo>
                  <a:pt x="83439" y="173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3" name="object 473"/>
          <p:cNvSpPr/>
          <p:nvPr/>
        </p:nvSpPr>
        <p:spPr>
          <a:xfrm>
            <a:off x="4518025" y="4432935"/>
            <a:ext cx="708025" cy="301625"/>
          </a:xfrm>
          <a:custGeom>
            <a:avLst/>
            <a:gdLst/>
            <a:ahLst/>
            <a:cxnLst/>
            <a:rect l="l" t="t" r="r" b="b"/>
            <a:pathLst>
              <a:path w="708025" h="301625">
                <a:moveTo>
                  <a:pt x="0" y="301625"/>
                </a:moveTo>
                <a:lnTo>
                  <a:pt x="0" y="0"/>
                </a:lnTo>
                <a:lnTo>
                  <a:pt x="708025" y="0"/>
                </a:lnTo>
                <a:lnTo>
                  <a:pt x="708025" y="301625"/>
                </a:lnTo>
                <a:lnTo>
                  <a:pt x="0" y="3016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4" name="object 474"/>
          <p:cNvSpPr/>
          <p:nvPr/>
        </p:nvSpPr>
        <p:spPr>
          <a:xfrm>
            <a:off x="4513262" y="4428172"/>
            <a:ext cx="717550" cy="311150"/>
          </a:xfrm>
          <a:custGeom>
            <a:avLst/>
            <a:gdLst/>
            <a:ahLst/>
            <a:cxnLst/>
            <a:rect l="l" t="t" r="r" b="b"/>
            <a:pathLst>
              <a:path w="717550" h="311150">
                <a:moveTo>
                  <a:pt x="4763" y="306388"/>
                </a:moveTo>
                <a:lnTo>
                  <a:pt x="4763" y="4763"/>
                </a:lnTo>
                <a:lnTo>
                  <a:pt x="712788" y="4763"/>
                </a:lnTo>
                <a:lnTo>
                  <a:pt x="712788" y="306388"/>
                </a:lnTo>
                <a:lnTo>
                  <a:pt x="4763" y="30638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5" name="object 475"/>
          <p:cNvSpPr/>
          <p:nvPr/>
        </p:nvSpPr>
        <p:spPr>
          <a:xfrm>
            <a:off x="4572635" y="4461510"/>
            <a:ext cx="1144905" cy="317500"/>
          </a:xfrm>
          <a:custGeom>
            <a:avLst/>
            <a:gdLst/>
            <a:ahLst/>
            <a:cxnLst/>
            <a:rect l="l" t="t" r="r" b="b"/>
            <a:pathLst>
              <a:path w="1144905" h="317500">
                <a:moveTo>
                  <a:pt x="0" y="317500"/>
                </a:moveTo>
                <a:lnTo>
                  <a:pt x="0" y="0"/>
                </a:lnTo>
                <a:lnTo>
                  <a:pt x="1144905" y="0"/>
                </a:lnTo>
                <a:lnTo>
                  <a:pt x="1144905" y="317500"/>
                </a:lnTo>
                <a:lnTo>
                  <a:pt x="0" y="3175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6" name="object 476"/>
          <p:cNvSpPr/>
          <p:nvPr/>
        </p:nvSpPr>
        <p:spPr>
          <a:xfrm>
            <a:off x="4567872" y="4456747"/>
            <a:ext cx="1154430" cy="327025"/>
          </a:xfrm>
          <a:custGeom>
            <a:avLst/>
            <a:gdLst/>
            <a:ahLst/>
            <a:cxnLst/>
            <a:rect l="l" t="t" r="r" b="b"/>
            <a:pathLst>
              <a:path w="1154430" h="327025">
                <a:moveTo>
                  <a:pt x="4763" y="322263"/>
                </a:moveTo>
                <a:lnTo>
                  <a:pt x="4763" y="4763"/>
                </a:lnTo>
                <a:lnTo>
                  <a:pt x="1149668" y="4763"/>
                </a:lnTo>
                <a:lnTo>
                  <a:pt x="1149668" y="322263"/>
                </a:lnTo>
                <a:lnTo>
                  <a:pt x="4763" y="32226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4671314" y="4541520"/>
            <a:ext cx="89191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Slope =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dx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7" name="object 477"/>
          <p:cNvSpPr/>
          <p:nvPr/>
        </p:nvSpPr>
        <p:spPr>
          <a:xfrm>
            <a:off x="2732722" y="4299267"/>
            <a:ext cx="853440" cy="3810"/>
          </a:xfrm>
          <a:custGeom>
            <a:avLst/>
            <a:gdLst/>
            <a:ahLst/>
            <a:cxnLst/>
            <a:rect l="l" t="t" r="r" b="b"/>
            <a:pathLst>
              <a:path w="853440" h="3810">
                <a:moveTo>
                  <a:pt x="1588" y="1588"/>
                </a:moveTo>
                <a:lnTo>
                  <a:pt x="851853" y="222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8" name="object 478"/>
          <p:cNvSpPr/>
          <p:nvPr/>
        </p:nvSpPr>
        <p:spPr>
          <a:xfrm>
            <a:off x="2425700" y="3943350"/>
            <a:ext cx="76835" cy="979170"/>
          </a:xfrm>
          <a:custGeom>
            <a:avLst/>
            <a:gdLst/>
            <a:ahLst/>
            <a:cxnLst/>
            <a:rect l="l" t="t" r="r" b="b"/>
            <a:pathLst>
              <a:path w="76835" h="979170">
                <a:moveTo>
                  <a:pt x="44450" y="63500"/>
                </a:moveTo>
                <a:lnTo>
                  <a:pt x="45085" y="915670"/>
                </a:lnTo>
                <a:lnTo>
                  <a:pt x="32385" y="915670"/>
                </a:lnTo>
                <a:lnTo>
                  <a:pt x="31750" y="63500"/>
                </a:lnTo>
                <a:close/>
                <a:moveTo>
                  <a:pt x="0" y="76200"/>
                </a:moveTo>
                <a:lnTo>
                  <a:pt x="38100" y="0"/>
                </a:lnTo>
                <a:lnTo>
                  <a:pt x="76200" y="76200"/>
                </a:lnTo>
                <a:close/>
                <a:moveTo>
                  <a:pt x="76835" y="902970"/>
                </a:moveTo>
                <a:lnTo>
                  <a:pt x="38735" y="979170"/>
                </a:lnTo>
                <a:lnTo>
                  <a:pt x="635" y="9029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9" name="object 479"/>
          <p:cNvSpPr/>
          <p:nvPr/>
        </p:nvSpPr>
        <p:spPr>
          <a:xfrm>
            <a:off x="3391534" y="1521460"/>
            <a:ext cx="19685" cy="908050"/>
          </a:xfrm>
          <a:custGeom>
            <a:avLst/>
            <a:gdLst/>
            <a:ahLst/>
            <a:cxnLst/>
            <a:rect l="l" t="t" r="r" b="b"/>
            <a:pathLst>
              <a:path w="19685" h="908050">
                <a:moveTo>
                  <a:pt x="9525" y="9525"/>
                </a:moveTo>
                <a:lnTo>
                  <a:pt x="10161" y="898525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0" name="object 480"/>
          <p:cNvSpPr/>
          <p:nvPr/>
        </p:nvSpPr>
        <p:spPr>
          <a:xfrm>
            <a:off x="3355975" y="1455420"/>
            <a:ext cx="1123950" cy="1005205"/>
          </a:xfrm>
          <a:custGeom>
            <a:avLst/>
            <a:gdLst/>
            <a:ahLst/>
            <a:cxnLst/>
            <a:rect l="l" t="t" r="r" b="b"/>
            <a:pathLst>
              <a:path w="1123950" h="1005205">
                <a:moveTo>
                  <a:pt x="9525" y="995680"/>
                </a:moveTo>
                <a:lnTo>
                  <a:pt x="1114425" y="9525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1" name="object 481"/>
          <p:cNvSpPr/>
          <p:nvPr/>
        </p:nvSpPr>
        <p:spPr>
          <a:xfrm>
            <a:off x="3816984" y="1047750"/>
            <a:ext cx="290830" cy="255270"/>
          </a:xfrm>
          <a:custGeom>
            <a:avLst/>
            <a:gdLst/>
            <a:ahLst/>
            <a:cxnLst/>
            <a:rect l="l" t="t" r="r" b="b"/>
            <a:pathLst>
              <a:path w="290830" h="255270">
                <a:moveTo>
                  <a:pt x="0" y="255270"/>
                </a:moveTo>
                <a:lnTo>
                  <a:pt x="0" y="0"/>
                </a:lnTo>
                <a:lnTo>
                  <a:pt x="290830" y="0"/>
                </a:lnTo>
                <a:lnTo>
                  <a:pt x="290830" y="255270"/>
                </a:lnTo>
                <a:lnTo>
                  <a:pt x="0" y="2552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2" name="object 482"/>
          <p:cNvSpPr/>
          <p:nvPr/>
        </p:nvSpPr>
        <p:spPr>
          <a:xfrm>
            <a:off x="3812222" y="1042988"/>
            <a:ext cx="300355" cy="264794"/>
          </a:xfrm>
          <a:custGeom>
            <a:avLst/>
            <a:gdLst/>
            <a:ahLst/>
            <a:cxnLst/>
            <a:rect l="l" t="t" r="r" b="b"/>
            <a:pathLst>
              <a:path w="300355" h="264794">
                <a:moveTo>
                  <a:pt x="4762" y="260032"/>
                </a:moveTo>
                <a:lnTo>
                  <a:pt x="4762" y="4762"/>
                </a:lnTo>
                <a:lnTo>
                  <a:pt x="295592" y="4762"/>
                </a:lnTo>
                <a:lnTo>
                  <a:pt x="295592" y="260032"/>
                </a:lnTo>
                <a:lnTo>
                  <a:pt x="4762" y="260032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3906012" y="1120394"/>
            <a:ext cx="11189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3" name="object 483"/>
          <p:cNvSpPr/>
          <p:nvPr/>
        </p:nvSpPr>
        <p:spPr>
          <a:xfrm>
            <a:off x="3542030" y="2623820"/>
            <a:ext cx="290195" cy="254635"/>
          </a:xfrm>
          <a:custGeom>
            <a:avLst/>
            <a:gdLst/>
            <a:ahLst/>
            <a:cxnLst/>
            <a:rect l="l" t="t" r="r" b="b"/>
            <a:pathLst>
              <a:path w="290195" h="254635">
                <a:moveTo>
                  <a:pt x="0" y="254635"/>
                </a:moveTo>
                <a:lnTo>
                  <a:pt x="0" y="0"/>
                </a:lnTo>
                <a:lnTo>
                  <a:pt x="290195" y="0"/>
                </a:lnTo>
                <a:lnTo>
                  <a:pt x="290195" y="254635"/>
                </a:lnTo>
                <a:lnTo>
                  <a:pt x="0" y="2546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4" name="object 484"/>
          <p:cNvSpPr/>
          <p:nvPr/>
        </p:nvSpPr>
        <p:spPr>
          <a:xfrm>
            <a:off x="3537267" y="2619058"/>
            <a:ext cx="299720" cy="264160"/>
          </a:xfrm>
          <a:custGeom>
            <a:avLst/>
            <a:gdLst/>
            <a:ahLst/>
            <a:cxnLst/>
            <a:rect l="l" t="t" r="r" b="b"/>
            <a:pathLst>
              <a:path w="299720" h="264160">
                <a:moveTo>
                  <a:pt x="4763" y="259397"/>
                </a:moveTo>
                <a:lnTo>
                  <a:pt x="4763" y="4762"/>
                </a:lnTo>
                <a:lnTo>
                  <a:pt x="294958" y="4762"/>
                </a:lnTo>
                <a:lnTo>
                  <a:pt x="294958" y="259397"/>
                </a:lnTo>
                <a:lnTo>
                  <a:pt x="4763" y="259397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3631692" y="2696844"/>
            <a:ext cx="8624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5" name="object 485"/>
          <p:cNvSpPr/>
          <p:nvPr/>
        </p:nvSpPr>
        <p:spPr>
          <a:xfrm>
            <a:off x="3840480" y="2649855"/>
            <a:ext cx="321945" cy="290194"/>
          </a:xfrm>
          <a:custGeom>
            <a:avLst/>
            <a:gdLst/>
            <a:ahLst/>
            <a:cxnLst/>
            <a:rect l="l" t="t" r="r" b="b"/>
            <a:pathLst>
              <a:path w="321945" h="290194">
                <a:moveTo>
                  <a:pt x="0" y="290195"/>
                </a:moveTo>
                <a:lnTo>
                  <a:pt x="0" y="0"/>
                </a:lnTo>
                <a:lnTo>
                  <a:pt x="321945" y="0"/>
                </a:lnTo>
                <a:lnTo>
                  <a:pt x="321945" y="290195"/>
                </a:lnTo>
                <a:lnTo>
                  <a:pt x="0" y="2901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6" name="object 486"/>
          <p:cNvSpPr/>
          <p:nvPr/>
        </p:nvSpPr>
        <p:spPr>
          <a:xfrm>
            <a:off x="3835717" y="2645093"/>
            <a:ext cx="331470" cy="299719"/>
          </a:xfrm>
          <a:custGeom>
            <a:avLst/>
            <a:gdLst/>
            <a:ahLst/>
            <a:cxnLst/>
            <a:rect l="l" t="t" r="r" b="b"/>
            <a:pathLst>
              <a:path w="331470" h="299719">
                <a:moveTo>
                  <a:pt x="4763" y="294957"/>
                </a:moveTo>
                <a:lnTo>
                  <a:pt x="4763" y="4762"/>
                </a:lnTo>
                <a:lnTo>
                  <a:pt x="326708" y="4762"/>
                </a:lnTo>
                <a:lnTo>
                  <a:pt x="326708" y="294957"/>
                </a:lnTo>
                <a:lnTo>
                  <a:pt x="4763" y="294957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3930396" y="2724277"/>
            <a:ext cx="16446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7" name="object 487"/>
          <p:cNvSpPr/>
          <p:nvPr/>
        </p:nvSpPr>
        <p:spPr>
          <a:xfrm>
            <a:off x="2693035" y="1755775"/>
            <a:ext cx="465455" cy="387350"/>
          </a:xfrm>
          <a:custGeom>
            <a:avLst/>
            <a:gdLst/>
            <a:ahLst/>
            <a:cxnLst/>
            <a:rect l="l" t="t" r="r" b="b"/>
            <a:pathLst>
              <a:path w="465455" h="387350">
                <a:moveTo>
                  <a:pt x="0" y="387350"/>
                </a:moveTo>
                <a:lnTo>
                  <a:pt x="0" y="0"/>
                </a:lnTo>
                <a:lnTo>
                  <a:pt x="465455" y="0"/>
                </a:lnTo>
                <a:lnTo>
                  <a:pt x="465455" y="387350"/>
                </a:lnTo>
                <a:lnTo>
                  <a:pt x="0" y="3873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8" name="object 488"/>
          <p:cNvSpPr/>
          <p:nvPr/>
        </p:nvSpPr>
        <p:spPr>
          <a:xfrm>
            <a:off x="2688272" y="1751012"/>
            <a:ext cx="474980" cy="396875"/>
          </a:xfrm>
          <a:custGeom>
            <a:avLst/>
            <a:gdLst/>
            <a:ahLst/>
            <a:cxnLst/>
            <a:rect l="l" t="t" r="r" b="b"/>
            <a:pathLst>
              <a:path w="474980" h="396875">
                <a:moveTo>
                  <a:pt x="4763" y="392113"/>
                </a:moveTo>
                <a:lnTo>
                  <a:pt x="4763" y="4763"/>
                </a:lnTo>
                <a:lnTo>
                  <a:pt x="470218" y="4763"/>
                </a:lnTo>
                <a:lnTo>
                  <a:pt x="470218" y="392113"/>
                </a:lnTo>
                <a:lnTo>
                  <a:pt x="4763" y="39211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2784094" y="1827911"/>
            <a:ext cx="14843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9" name="object 489"/>
          <p:cNvSpPr/>
          <p:nvPr/>
        </p:nvSpPr>
        <p:spPr>
          <a:xfrm>
            <a:off x="2330450" y="1844040"/>
            <a:ext cx="325120" cy="324485"/>
          </a:xfrm>
          <a:custGeom>
            <a:avLst/>
            <a:gdLst/>
            <a:ahLst/>
            <a:cxnLst/>
            <a:rect l="l" t="t" r="r" b="b"/>
            <a:pathLst>
              <a:path w="325120" h="324485">
                <a:moveTo>
                  <a:pt x="0" y="324485"/>
                </a:moveTo>
                <a:lnTo>
                  <a:pt x="0" y="0"/>
                </a:lnTo>
                <a:lnTo>
                  <a:pt x="325120" y="0"/>
                </a:lnTo>
                <a:lnTo>
                  <a:pt x="325120" y="324485"/>
                </a:lnTo>
                <a:lnTo>
                  <a:pt x="0" y="3244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0" name="object 490"/>
          <p:cNvSpPr/>
          <p:nvPr/>
        </p:nvSpPr>
        <p:spPr>
          <a:xfrm>
            <a:off x="2325687" y="1839277"/>
            <a:ext cx="334645" cy="334010"/>
          </a:xfrm>
          <a:custGeom>
            <a:avLst/>
            <a:gdLst/>
            <a:ahLst/>
            <a:cxnLst/>
            <a:rect l="l" t="t" r="r" b="b"/>
            <a:pathLst>
              <a:path w="334645" h="334010">
                <a:moveTo>
                  <a:pt x="4763" y="329248"/>
                </a:moveTo>
                <a:lnTo>
                  <a:pt x="4763" y="4763"/>
                </a:lnTo>
                <a:lnTo>
                  <a:pt x="329883" y="4763"/>
                </a:lnTo>
                <a:lnTo>
                  <a:pt x="329883" y="329248"/>
                </a:lnTo>
                <a:lnTo>
                  <a:pt x="4763" y="32924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2421001" y="1916303"/>
            <a:ext cx="9586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1" name="object 491"/>
          <p:cNvSpPr/>
          <p:nvPr/>
        </p:nvSpPr>
        <p:spPr>
          <a:xfrm>
            <a:off x="2886075" y="2055495"/>
            <a:ext cx="290195" cy="254635"/>
          </a:xfrm>
          <a:custGeom>
            <a:avLst/>
            <a:gdLst/>
            <a:ahLst/>
            <a:cxnLst/>
            <a:rect l="l" t="t" r="r" b="b"/>
            <a:pathLst>
              <a:path w="290195" h="254635">
                <a:moveTo>
                  <a:pt x="0" y="254635"/>
                </a:moveTo>
                <a:lnTo>
                  <a:pt x="0" y="0"/>
                </a:lnTo>
                <a:lnTo>
                  <a:pt x="290195" y="0"/>
                </a:lnTo>
                <a:lnTo>
                  <a:pt x="290195" y="254635"/>
                </a:lnTo>
                <a:lnTo>
                  <a:pt x="0" y="2546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2" name="object 492"/>
          <p:cNvSpPr/>
          <p:nvPr/>
        </p:nvSpPr>
        <p:spPr>
          <a:xfrm>
            <a:off x="2881312" y="2050733"/>
            <a:ext cx="299720" cy="264160"/>
          </a:xfrm>
          <a:custGeom>
            <a:avLst/>
            <a:gdLst/>
            <a:ahLst/>
            <a:cxnLst/>
            <a:rect l="l" t="t" r="r" b="b"/>
            <a:pathLst>
              <a:path w="299720" h="264160">
                <a:moveTo>
                  <a:pt x="4763" y="259397"/>
                </a:moveTo>
                <a:lnTo>
                  <a:pt x="4763" y="4762"/>
                </a:lnTo>
                <a:lnTo>
                  <a:pt x="294958" y="4762"/>
                </a:lnTo>
                <a:lnTo>
                  <a:pt x="294958" y="259397"/>
                </a:lnTo>
                <a:lnTo>
                  <a:pt x="4763" y="259397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2976118" y="2129663"/>
            <a:ext cx="7021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8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775" y="1456690"/>
            <a:ext cx="2982595" cy="66040"/>
          </a:xfrm>
          <a:prstGeom prst="rect">
            <a:avLst/>
          </a:prstGeom>
        </p:spPr>
      </p:pic>
      <p:sp>
        <p:nvSpPr>
          <p:cNvPr id="493" name="object 493"/>
          <p:cNvSpPr/>
          <p:nvPr/>
        </p:nvSpPr>
        <p:spPr>
          <a:xfrm>
            <a:off x="1878012" y="1451928"/>
            <a:ext cx="2992120" cy="75565"/>
          </a:xfrm>
          <a:custGeom>
            <a:avLst/>
            <a:gdLst/>
            <a:ahLst/>
            <a:cxnLst/>
            <a:rect l="l" t="t" r="r" b="b"/>
            <a:pathLst>
              <a:path w="2992120" h="75565">
                <a:moveTo>
                  <a:pt x="4763" y="70802"/>
                </a:moveTo>
                <a:lnTo>
                  <a:pt x="4763" y="4762"/>
                </a:lnTo>
                <a:lnTo>
                  <a:pt x="2987358" y="4762"/>
                </a:lnTo>
                <a:lnTo>
                  <a:pt x="2987358" y="70802"/>
                </a:lnTo>
                <a:lnTo>
                  <a:pt x="4763" y="7080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9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775" y="2419985"/>
            <a:ext cx="3035300" cy="84455"/>
          </a:xfrm>
          <a:prstGeom prst="rect">
            <a:avLst/>
          </a:prstGeom>
        </p:spPr>
      </p:pic>
      <p:sp>
        <p:nvSpPr>
          <p:cNvPr id="494" name="object 494"/>
          <p:cNvSpPr/>
          <p:nvPr/>
        </p:nvSpPr>
        <p:spPr>
          <a:xfrm>
            <a:off x="1878012" y="2415222"/>
            <a:ext cx="3044825" cy="93980"/>
          </a:xfrm>
          <a:custGeom>
            <a:avLst/>
            <a:gdLst/>
            <a:ahLst/>
            <a:cxnLst/>
            <a:rect l="l" t="t" r="r" b="b"/>
            <a:pathLst>
              <a:path w="3044825" h="93980">
                <a:moveTo>
                  <a:pt x="4763" y="89218"/>
                </a:moveTo>
                <a:lnTo>
                  <a:pt x="4763" y="4763"/>
                </a:lnTo>
                <a:lnTo>
                  <a:pt x="3040063" y="4763"/>
                </a:lnTo>
                <a:lnTo>
                  <a:pt x="3040063" y="89218"/>
                </a:lnTo>
                <a:lnTo>
                  <a:pt x="4763" y="8921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5" name="object 495"/>
          <p:cNvSpPr/>
          <p:nvPr/>
        </p:nvSpPr>
        <p:spPr>
          <a:xfrm>
            <a:off x="2336800" y="1574165"/>
            <a:ext cx="76835" cy="845820"/>
          </a:xfrm>
          <a:custGeom>
            <a:avLst/>
            <a:gdLst/>
            <a:ahLst/>
            <a:cxnLst/>
            <a:rect l="l" t="t" r="r" b="b"/>
            <a:pathLst>
              <a:path w="76835" h="845820">
                <a:moveTo>
                  <a:pt x="44450" y="63500"/>
                </a:moveTo>
                <a:lnTo>
                  <a:pt x="45085" y="782320"/>
                </a:lnTo>
                <a:lnTo>
                  <a:pt x="32385" y="782320"/>
                </a:lnTo>
                <a:lnTo>
                  <a:pt x="31750" y="63500"/>
                </a:lnTo>
                <a:close/>
                <a:moveTo>
                  <a:pt x="0" y="76200"/>
                </a:moveTo>
                <a:lnTo>
                  <a:pt x="38100" y="0"/>
                </a:lnTo>
                <a:lnTo>
                  <a:pt x="76200" y="76200"/>
                </a:lnTo>
                <a:close/>
                <a:moveTo>
                  <a:pt x="76835" y="769620"/>
                </a:moveTo>
                <a:lnTo>
                  <a:pt x="38735" y="845820"/>
                </a:lnTo>
                <a:lnTo>
                  <a:pt x="635" y="7696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6" name="object 496"/>
          <p:cNvSpPr/>
          <p:nvPr/>
        </p:nvSpPr>
        <p:spPr>
          <a:xfrm>
            <a:off x="2735262" y="1781493"/>
            <a:ext cx="1375409" cy="3809"/>
          </a:xfrm>
          <a:custGeom>
            <a:avLst/>
            <a:gdLst/>
            <a:ahLst/>
            <a:cxnLst/>
            <a:rect l="l" t="t" r="r" b="b"/>
            <a:pathLst>
              <a:path w="1375409" h="3809">
                <a:moveTo>
                  <a:pt x="1588" y="1587"/>
                </a:moveTo>
                <a:lnTo>
                  <a:pt x="1373822" y="222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7" name="object 497"/>
          <p:cNvSpPr/>
          <p:nvPr/>
        </p:nvSpPr>
        <p:spPr>
          <a:xfrm>
            <a:off x="2735262" y="1992312"/>
            <a:ext cx="1172845" cy="3810"/>
          </a:xfrm>
          <a:custGeom>
            <a:avLst/>
            <a:gdLst/>
            <a:ahLst/>
            <a:cxnLst/>
            <a:rect l="l" t="t" r="r" b="b"/>
            <a:pathLst>
              <a:path w="1172845" h="3810">
                <a:moveTo>
                  <a:pt x="1588" y="1588"/>
                </a:moveTo>
                <a:lnTo>
                  <a:pt x="1171258" y="222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8" name="object 498"/>
          <p:cNvSpPr/>
          <p:nvPr/>
        </p:nvSpPr>
        <p:spPr>
          <a:xfrm>
            <a:off x="2891790" y="1574165"/>
            <a:ext cx="76200" cy="208915"/>
          </a:xfrm>
          <a:custGeom>
            <a:avLst/>
            <a:gdLst/>
            <a:ahLst/>
            <a:cxnLst/>
            <a:rect l="l" t="t" r="r" b="b"/>
            <a:pathLst>
              <a:path w="76200" h="208915">
                <a:moveTo>
                  <a:pt x="31750" y="145415"/>
                </a:moveTo>
                <a:lnTo>
                  <a:pt x="31750" y="0"/>
                </a:lnTo>
                <a:lnTo>
                  <a:pt x="44450" y="0"/>
                </a:lnTo>
                <a:lnTo>
                  <a:pt x="44450" y="145415"/>
                </a:lnTo>
                <a:close/>
                <a:moveTo>
                  <a:pt x="76200" y="132715"/>
                </a:moveTo>
                <a:lnTo>
                  <a:pt x="38100" y="208915"/>
                </a:lnTo>
                <a:lnTo>
                  <a:pt x="0" y="132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9" name="object 499"/>
          <p:cNvSpPr/>
          <p:nvPr/>
        </p:nvSpPr>
        <p:spPr>
          <a:xfrm>
            <a:off x="2892171" y="2008505"/>
            <a:ext cx="77343" cy="394334"/>
          </a:xfrm>
          <a:custGeom>
            <a:avLst/>
            <a:gdLst/>
            <a:ahLst/>
            <a:cxnLst/>
            <a:rect l="l" t="t" r="r" b="b"/>
            <a:pathLst>
              <a:path w="77343" h="394334">
                <a:moveTo>
                  <a:pt x="44323" y="63500"/>
                </a:moveTo>
                <a:lnTo>
                  <a:pt x="45720" y="330835"/>
                </a:lnTo>
                <a:lnTo>
                  <a:pt x="33020" y="330835"/>
                </a:lnTo>
                <a:lnTo>
                  <a:pt x="31623" y="63500"/>
                </a:lnTo>
                <a:close/>
                <a:moveTo>
                  <a:pt x="0" y="76326"/>
                </a:moveTo>
                <a:lnTo>
                  <a:pt x="37719" y="0"/>
                </a:lnTo>
                <a:lnTo>
                  <a:pt x="76200" y="76073"/>
                </a:lnTo>
                <a:close/>
                <a:moveTo>
                  <a:pt x="77343" y="318008"/>
                </a:moveTo>
                <a:lnTo>
                  <a:pt x="39624" y="394335"/>
                </a:lnTo>
                <a:lnTo>
                  <a:pt x="1143" y="3182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0" name="object 500"/>
          <p:cNvSpPr/>
          <p:nvPr/>
        </p:nvSpPr>
        <p:spPr>
          <a:xfrm>
            <a:off x="3401695" y="2778760"/>
            <a:ext cx="504825" cy="76200"/>
          </a:xfrm>
          <a:custGeom>
            <a:avLst/>
            <a:gdLst/>
            <a:ahLst/>
            <a:cxnLst/>
            <a:rect l="l" t="t" r="r" b="b"/>
            <a:pathLst>
              <a:path w="504825" h="76200">
                <a:moveTo>
                  <a:pt x="63500" y="31750"/>
                </a:moveTo>
                <a:lnTo>
                  <a:pt x="441325" y="31750"/>
                </a:lnTo>
                <a:lnTo>
                  <a:pt x="441325" y="44450"/>
                </a:lnTo>
                <a:lnTo>
                  <a:pt x="63500" y="44450"/>
                </a:lnTo>
                <a:close/>
                <a:moveTo>
                  <a:pt x="76200" y="76200"/>
                </a:moveTo>
                <a:lnTo>
                  <a:pt x="0" y="38100"/>
                </a:lnTo>
                <a:lnTo>
                  <a:pt x="76200" y="0"/>
                </a:lnTo>
                <a:close/>
                <a:moveTo>
                  <a:pt x="428625" y="0"/>
                </a:moveTo>
                <a:lnTo>
                  <a:pt x="504825" y="38100"/>
                </a:lnTo>
                <a:lnTo>
                  <a:pt x="428625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1" name="object 501"/>
          <p:cNvSpPr/>
          <p:nvPr/>
        </p:nvSpPr>
        <p:spPr>
          <a:xfrm>
            <a:off x="3901757" y="1989137"/>
            <a:ext cx="10160" cy="920750"/>
          </a:xfrm>
          <a:custGeom>
            <a:avLst/>
            <a:gdLst/>
            <a:ahLst/>
            <a:cxnLst/>
            <a:rect l="l" t="t" r="r" b="b"/>
            <a:pathLst>
              <a:path w="10160" h="920750">
                <a:moveTo>
                  <a:pt x="4763" y="4763"/>
                </a:moveTo>
                <a:lnTo>
                  <a:pt x="5398" y="91598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2" name="object 502"/>
          <p:cNvSpPr/>
          <p:nvPr/>
        </p:nvSpPr>
        <p:spPr>
          <a:xfrm>
            <a:off x="4106227" y="1781493"/>
            <a:ext cx="3809" cy="1125219"/>
          </a:xfrm>
          <a:custGeom>
            <a:avLst/>
            <a:gdLst/>
            <a:ahLst/>
            <a:cxnLst/>
            <a:rect l="l" t="t" r="r" b="b"/>
            <a:pathLst>
              <a:path w="3809" h="1125219">
                <a:moveTo>
                  <a:pt x="1588" y="1587"/>
                </a:moveTo>
                <a:lnTo>
                  <a:pt x="2223" y="112363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3" name="object 503"/>
          <p:cNvSpPr/>
          <p:nvPr/>
        </p:nvSpPr>
        <p:spPr>
          <a:xfrm>
            <a:off x="4121784" y="2778887"/>
            <a:ext cx="351790" cy="76200"/>
          </a:xfrm>
          <a:custGeom>
            <a:avLst/>
            <a:gdLst/>
            <a:ahLst/>
            <a:cxnLst/>
            <a:rect l="l" t="t" r="r" b="b"/>
            <a:pathLst>
              <a:path w="351790" h="76200">
                <a:moveTo>
                  <a:pt x="63500" y="31750"/>
                </a:moveTo>
                <a:lnTo>
                  <a:pt x="351791" y="32257"/>
                </a:lnTo>
                <a:lnTo>
                  <a:pt x="351791" y="44957"/>
                </a:lnTo>
                <a:lnTo>
                  <a:pt x="63500" y="44450"/>
                </a:lnTo>
                <a:close/>
                <a:moveTo>
                  <a:pt x="76074" y="76200"/>
                </a:moveTo>
                <a:lnTo>
                  <a:pt x="0" y="37973"/>
                </a:lnTo>
                <a:lnTo>
                  <a:pt x="763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4" name="object 504"/>
          <p:cNvSpPr/>
          <p:nvPr/>
        </p:nvSpPr>
        <p:spPr>
          <a:xfrm>
            <a:off x="3396297" y="2499677"/>
            <a:ext cx="10160" cy="445135"/>
          </a:xfrm>
          <a:custGeom>
            <a:avLst/>
            <a:gdLst/>
            <a:ahLst/>
            <a:cxnLst/>
            <a:rect l="l" t="t" r="r" b="b"/>
            <a:pathLst>
              <a:path w="10160" h="445135">
                <a:moveTo>
                  <a:pt x="5398" y="4763"/>
                </a:moveTo>
                <a:lnTo>
                  <a:pt x="4762" y="44037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5" name="object 505"/>
          <p:cNvSpPr/>
          <p:nvPr/>
        </p:nvSpPr>
        <p:spPr>
          <a:xfrm>
            <a:off x="4354195" y="1755775"/>
            <a:ext cx="650875" cy="412750"/>
          </a:xfrm>
          <a:custGeom>
            <a:avLst/>
            <a:gdLst/>
            <a:ahLst/>
            <a:cxnLst/>
            <a:rect l="l" t="t" r="r" b="b"/>
            <a:pathLst>
              <a:path w="650875" h="412750">
                <a:moveTo>
                  <a:pt x="0" y="412750"/>
                </a:moveTo>
                <a:lnTo>
                  <a:pt x="0" y="0"/>
                </a:lnTo>
                <a:lnTo>
                  <a:pt x="650875" y="0"/>
                </a:lnTo>
                <a:lnTo>
                  <a:pt x="650875" y="412750"/>
                </a:lnTo>
                <a:lnTo>
                  <a:pt x="0" y="4127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6" name="object 506"/>
          <p:cNvSpPr/>
          <p:nvPr/>
        </p:nvSpPr>
        <p:spPr>
          <a:xfrm>
            <a:off x="4349432" y="1751012"/>
            <a:ext cx="660400" cy="422275"/>
          </a:xfrm>
          <a:custGeom>
            <a:avLst/>
            <a:gdLst/>
            <a:ahLst/>
            <a:cxnLst/>
            <a:rect l="l" t="t" r="r" b="b"/>
            <a:pathLst>
              <a:path w="660400" h="422275">
                <a:moveTo>
                  <a:pt x="4763" y="417513"/>
                </a:moveTo>
                <a:lnTo>
                  <a:pt x="4763" y="4763"/>
                </a:lnTo>
                <a:lnTo>
                  <a:pt x="655638" y="4763"/>
                </a:lnTo>
                <a:lnTo>
                  <a:pt x="655638" y="417513"/>
                </a:lnTo>
                <a:lnTo>
                  <a:pt x="4763" y="41751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4445762" y="1827911"/>
            <a:ext cx="53636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Velocity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4445762" y="2007743"/>
            <a:ext cx="44383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profile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7" name="object 507"/>
          <p:cNvSpPr/>
          <p:nvPr/>
        </p:nvSpPr>
        <p:spPr>
          <a:xfrm>
            <a:off x="3401695" y="1210945"/>
            <a:ext cx="1013460" cy="76200"/>
          </a:xfrm>
          <a:custGeom>
            <a:avLst/>
            <a:gdLst/>
            <a:ahLst/>
            <a:cxnLst/>
            <a:rect l="l" t="t" r="r" b="b"/>
            <a:pathLst>
              <a:path w="1013460" h="76200">
                <a:moveTo>
                  <a:pt x="63500" y="31750"/>
                </a:moveTo>
                <a:lnTo>
                  <a:pt x="949960" y="31750"/>
                </a:lnTo>
                <a:lnTo>
                  <a:pt x="949960" y="44450"/>
                </a:lnTo>
                <a:lnTo>
                  <a:pt x="63500" y="44450"/>
                </a:lnTo>
                <a:close/>
                <a:moveTo>
                  <a:pt x="76200" y="76200"/>
                </a:moveTo>
                <a:lnTo>
                  <a:pt x="0" y="38100"/>
                </a:lnTo>
                <a:lnTo>
                  <a:pt x="76200" y="0"/>
                </a:lnTo>
                <a:close/>
                <a:moveTo>
                  <a:pt x="937260" y="0"/>
                </a:moveTo>
                <a:lnTo>
                  <a:pt x="1013460" y="38100"/>
                </a:lnTo>
                <a:lnTo>
                  <a:pt x="93726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8" name="object 508"/>
          <p:cNvSpPr/>
          <p:nvPr/>
        </p:nvSpPr>
        <p:spPr>
          <a:xfrm>
            <a:off x="3399472" y="1137603"/>
            <a:ext cx="3810" cy="394969"/>
          </a:xfrm>
          <a:custGeom>
            <a:avLst/>
            <a:gdLst/>
            <a:ahLst/>
            <a:cxnLst/>
            <a:rect l="l" t="t" r="r" b="b"/>
            <a:pathLst>
              <a:path w="3810" h="394969">
                <a:moveTo>
                  <a:pt x="1587" y="393382"/>
                </a:moveTo>
                <a:lnTo>
                  <a:pt x="2223" y="158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9" name="object 509"/>
          <p:cNvSpPr/>
          <p:nvPr/>
        </p:nvSpPr>
        <p:spPr>
          <a:xfrm>
            <a:off x="4412932" y="1028382"/>
            <a:ext cx="3810" cy="394971"/>
          </a:xfrm>
          <a:custGeom>
            <a:avLst/>
            <a:gdLst/>
            <a:ahLst/>
            <a:cxnLst/>
            <a:rect l="l" t="t" r="r" b="b"/>
            <a:pathLst>
              <a:path w="3810" h="394971">
                <a:moveTo>
                  <a:pt x="1588" y="393383"/>
                </a:moveTo>
                <a:lnTo>
                  <a:pt x="2223" y="158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0" name="object 510"/>
          <p:cNvSpPr/>
          <p:nvPr/>
        </p:nvSpPr>
        <p:spPr>
          <a:xfrm>
            <a:off x="3977005" y="1910842"/>
            <a:ext cx="536956" cy="111632"/>
          </a:xfrm>
          <a:custGeom>
            <a:avLst/>
            <a:gdLst/>
            <a:ahLst/>
            <a:cxnLst/>
            <a:rect l="l" t="t" r="r" b="b"/>
            <a:pathLst>
              <a:path w="536956" h="111632">
                <a:moveTo>
                  <a:pt x="536956" y="103377"/>
                </a:moveTo>
                <a:lnTo>
                  <a:pt x="504444" y="106934"/>
                </a:lnTo>
                <a:lnTo>
                  <a:pt x="471170" y="109601"/>
                </a:lnTo>
                <a:lnTo>
                  <a:pt x="437515" y="111125"/>
                </a:lnTo>
                <a:lnTo>
                  <a:pt x="403479" y="111633"/>
                </a:lnTo>
                <a:lnTo>
                  <a:pt x="370459" y="111125"/>
                </a:lnTo>
                <a:lnTo>
                  <a:pt x="338074" y="109727"/>
                </a:lnTo>
                <a:lnTo>
                  <a:pt x="306070" y="107314"/>
                </a:lnTo>
                <a:lnTo>
                  <a:pt x="274955" y="104139"/>
                </a:lnTo>
                <a:lnTo>
                  <a:pt x="244729" y="99949"/>
                </a:lnTo>
                <a:lnTo>
                  <a:pt x="215391" y="95123"/>
                </a:lnTo>
                <a:lnTo>
                  <a:pt x="187071" y="89281"/>
                </a:lnTo>
                <a:lnTo>
                  <a:pt x="159766" y="82676"/>
                </a:lnTo>
                <a:lnTo>
                  <a:pt x="133858" y="75438"/>
                </a:lnTo>
                <a:lnTo>
                  <a:pt x="109220" y="67310"/>
                </a:lnTo>
                <a:lnTo>
                  <a:pt x="86106" y="58547"/>
                </a:lnTo>
                <a:lnTo>
                  <a:pt x="64516" y="49149"/>
                </a:lnTo>
                <a:lnTo>
                  <a:pt x="49910" y="40132"/>
                </a:lnTo>
                <a:lnTo>
                  <a:pt x="56515" y="29337"/>
                </a:lnTo>
                <a:lnTo>
                  <a:pt x="69723" y="37464"/>
                </a:lnTo>
                <a:lnTo>
                  <a:pt x="90551" y="46736"/>
                </a:lnTo>
                <a:lnTo>
                  <a:pt x="113157" y="55245"/>
                </a:lnTo>
                <a:lnTo>
                  <a:pt x="137287" y="63246"/>
                </a:lnTo>
                <a:lnTo>
                  <a:pt x="162687" y="70358"/>
                </a:lnTo>
                <a:lnTo>
                  <a:pt x="189484" y="76962"/>
                </a:lnTo>
                <a:lnTo>
                  <a:pt x="217424" y="82550"/>
                </a:lnTo>
                <a:lnTo>
                  <a:pt x="246380" y="87376"/>
                </a:lnTo>
                <a:lnTo>
                  <a:pt x="276225" y="91439"/>
                </a:lnTo>
                <a:lnTo>
                  <a:pt x="307086" y="94742"/>
                </a:lnTo>
                <a:lnTo>
                  <a:pt x="338582" y="97027"/>
                </a:lnTo>
                <a:lnTo>
                  <a:pt x="370713" y="98551"/>
                </a:lnTo>
                <a:lnTo>
                  <a:pt x="403225" y="98933"/>
                </a:lnTo>
                <a:lnTo>
                  <a:pt x="436880" y="98551"/>
                </a:lnTo>
                <a:lnTo>
                  <a:pt x="470154" y="96901"/>
                </a:lnTo>
                <a:lnTo>
                  <a:pt x="503047" y="94361"/>
                </a:lnTo>
                <a:lnTo>
                  <a:pt x="535686" y="90805"/>
                </a:lnTo>
                <a:close/>
                <a:moveTo>
                  <a:pt x="43053" y="73533"/>
                </a:moveTo>
                <a:lnTo>
                  <a:pt x="0" y="0"/>
                </a:lnTo>
                <a:lnTo>
                  <a:pt x="84709" y="97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1" name="object 511"/>
          <p:cNvSpPr/>
          <p:nvPr/>
        </p:nvSpPr>
        <p:spPr>
          <a:xfrm>
            <a:off x="4865370" y="1457833"/>
            <a:ext cx="570865" cy="76200"/>
          </a:xfrm>
          <a:custGeom>
            <a:avLst/>
            <a:gdLst/>
            <a:ahLst/>
            <a:cxnLst/>
            <a:rect l="l" t="t" r="r" b="b"/>
            <a:pathLst>
              <a:path w="570865" h="76200">
                <a:moveTo>
                  <a:pt x="0" y="31242"/>
                </a:moveTo>
                <a:lnTo>
                  <a:pt x="507365" y="31750"/>
                </a:lnTo>
                <a:lnTo>
                  <a:pt x="507365" y="44450"/>
                </a:lnTo>
                <a:lnTo>
                  <a:pt x="0" y="43942"/>
                </a:lnTo>
                <a:close/>
                <a:moveTo>
                  <a:pt x="494665" y="0"/>
                </a:moveTo>
                <a:lnTo>
                  <a:pt x="570865" y="38227"/>
                </a:lnTo>
                <a:lnTo>
                  <a:pt x="494665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" name="object 512"/>
          <p:cNvSpPr/>
          <p:nvPr/>
        </p:nvSpPr>
        <p:spPr>
          <a:xfrm>
            <a:off x="5436235" y="1372870"/>
            <a:ext cx="483870" cy="325755"/>
          </a:xfrm>
          <a:custGeom>
            <a:avLst/>
            <a:gdLst/>
            <a:ahLst/>
            <a:cxnLst/>
            <a:rect l="l" t="t" r="r" b="b"/>
            <a:pathLst>
              <a:path w="483870" h="325755">
                <a:moveTo>
                  <a:pt x="0" y="325755"/>
                </a:moveTo>
                <a:lnTo>
                  <a:pt x="0" y="0"/>
                </a:lnTo>
                <a:lnTo>
                  <a:pt x="483870" y="0"/>
                </a:lnTo>
                <a:lnTo>
                  <a:pt x="483870" y="325755"/>
                </a:lnTo>
                <a:lnTo>
                  <a:pt x="0" y="3257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3" name="object 513"/>
          <p:cNvSpPr/>
          <p:nvPr/>
        </p:nvSpPr>
        <p:spPr>
          <a:xfrm>
            <a:off x="5431472" y="1368107"/>
            <a:ext cx="493395" cy="335280"/>
          </a:xfrm>
          <a:custGeom>
            <a:avLst/>
            <a:gdLst/>
            <a:ahLst/>
            <a:cxnLst/>
            <a:rect l="l" t="t" r="r" b="b"/>
            <a:pathLst>
              <a:path w="493395" h="335280">
                <a:moveTo>
                  <a:pt x="4763" y="330518"/>
                </a:moveTo>
                <a:lnTo>
                  <a:pt x="4763" y="4763"/>
                </a:lnTo>
                <a:lnTo>
                  <a:pt x="488633" y="4763"/>
                </a:lnTo>
                <a:lnTo>
                  <a:pt x="488633" y="330518"/>
                </a:lnTo>
                <a:lnTo>
                  <a:pt x="4763" y="33051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1" name="text 1"/>
          <p:cNvSpPr txBox="1"/>
          <p:nvPr/>
        </p:nvSpPr>
        <p:spPr>
          <a:xfrm>
            <a:off x="5528183" y="1446911"/>
            <a:ext cx="25551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1200" b="1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4" name="object 514"/>
          <p:cNvSpPr/>
          <p:nvPr/>
        </p:nvSpPr>
        <p:spPr>
          <a:xfrm>
            <a:off x="1827529" y="2410460"/>
            <a:ext cx="3152140" cy="19684"/>
          </a:xfrm>
          <a:custGeom>
            <a:avLst/>
            <a:gdLst/>
            <a:ahLst/>
            <a:cxnLst/>
            <a:rect l="l" t="t" r="r" b="b"/>
            <a:pathLst>
              <a:path w="3152140" h="19684">
                <a:moveTo>
                  <a:pt x="9525" y="9525"/>
                </a:moveTo>
                <a:lnTo>
                  <a:pt x="3142616" y="10159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5" name="object 515"/>
          <p:cNvSpPr/>
          <p:nvPr/>
        </p:nvSpPr>
        <p:spPr>
          <a:xfrm>
            <a:off x="4865370" y="1574164"/>
            <a:ext cx="1230630" cy="344805"/>
          </a:xfrm>
          <a:custGeom>
            <a:avLst/>
            <a:gdLst/>
            <a:ahLst/>
            <a:cxnLst/>
            <a:rect l="l" t="t" r="r" b="b"/>
            <a:pathLst>
              <a:path w="1230630" h="344805">
                <a:moveTo>
                  <a:pt x="0" y="344805"/>
                </a:moveTo>
                <a:lnTo>
                  <a:pt x="0" y="0"/>
                </a:lnTo>
                <a:lnTo>
                  <a:pt x="1230630" y="0"/>
                </a:lnTo>
                <a:lnTo>
                  <a:pt x="1230630" y="344805"/>
                </a:lnTo>
                <a:lnTo>
                  <a:pt x="0" y="34480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6" name="object 516"/>
          <p:cNvSpPr/>
          <p:nvPr/>
        </p:nvSpPr>
        <p:spPr>
          <a:xfrm>
            <a:off x="4860607" y="1569402"/>
            <a:ext cx="1240155" cy="354330"/>
          </a:xfrm>
          <a:custGeom>
            <a:avLst/>
            <a:gdLst/>
            <a:ahLst/>
            <a:cxnLst/>
            <a:rect l="l" t="t" r="r" b="b"/>
            <a:pathLst>
              <a:path w="1240155" h="354330">
                <a:moveTo>
                  <a:pt x="4763" y="349567"/>
                </a:moveTo>
                <a:lnTo>
                  <a:pt x="4763" y="4762"/>
                </a:lnTo>
                <a:lnTo>
                  <a:pt x="1235393" y="4762"/>
                </a:lnTo>
                <a:lnTo>
                  <a:pt x="1235393" y="349567"/>
                </a:lnTo>
                <a:lnTo>
                  <a:pt x="4763" y="349567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2" name="text 1"/>
          <p:cNvSpPr txBox="1"/>
          <p:nvPr/>
        </p:nvSpPr>
        <p:spPr>
          <a:xfrm>
            <a:off x="4963922" y="1654175"/>
            <a:ext cx="108119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Upper Boundary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7" name="object 517"/>
          <p:cNvSpPr/>
          <p:nvPr/>
        </p:nvSpPr>
        <p:spPr>
          <a:xfrm>
            <a:off x="4792472" y="1530985"/>
            <a:ext cx="78994" cy="217424"/>
          </a:xfrm>
          <a:custGeom>
            <a:avLst/>
            <a:gdLst/>
            <a:ahLst/>
            <a:cxnLst/>
            <a:rect l="l" t="t" r="r" b="b"/>
            <a:pathLst>
              <a:path w="78994" h="217424">
                <a:moveTo>
                  <a:pt x="66802" y="217424"/>
                </a:moveTo>
                <a:lnTo>
                  <a:pt x="27686" y="63119"/>
                </a:lnTo>
                <a:lnTo>
                  <a:pt x="40005" y="59944"/>
                </a:lnTo>
                <a:lnTo>
                  <a:pt x="78994" y="214376"/>
                </a:lnTo>
                <a:close/>
                <a:moveTo>
                  <a:pt x="0" y="83185"/>
                </a:moveTo>
                <a:lnTo>
                  <a:pt x="18288" y="0"/>
                </a:lnTo>
                <a:lnTo>
                  <a:pt x="73914" y="645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8" name="object 518"/>
          <p:cNvSpPr/>
          <p:nvPr/>
        </p:nvSpPr>
        <p:spPr>
          <a:xfrm>
            <a:off x="4918075" y="1965325"/>
            <a:ext cx="1230630" cy="344805"/>
          </a:xfrm>
          <a:custGeom>
            <a:avLst/>
            <a:gdLst/>
            <a:ahLst/>
            <a:cxnLst/>
            <a:rect l="l" t="t" r="r" b="b"/>
            <a:pathLst>
              <a:path w="1230630" h="344805">
                <a:moveTo>
                  <a:pt x="0" y="344805"/>
                </a:moveTo>
                <a:lnTo>
                  <a:pt x="0" y="0"/>
                </a:lnTo>
                <a:lnTo>
                  <a:pt x="1230630" y="0"/>
                </a:lnTo>
                <a:lnTo>
                  <a:pt x="1230630" y="344805"/>
                </a:lnTo>
                <a:lnTo>
                  <a:pt x="0" y="34480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9" name="object 519"/>
          <p:cNvSpPr/>
          <p:nvPr/>
        </p:nvSpPr>
        <p:spPr>
          <a:xfrm>
            <a:off x="4913312" y="1960562"/>
            <a:ext cx="1240155" cy="354330"/>
          </a:xfrm>
          <a:custGeom>
            <a:avLst/>
            <a:gdLst/>
            <a:ahLst/>
            <a:cxnLst/>
            <a:rect l="l" t="t" r="r" b="b"/>
            <a:pathLst>
              <a:path w="1240155" h="354330">
                <a:moveTo>
                  <a:pt x="4763" y="349568"/>
                </a:moveTo>
                <a:lnTo>
                  <a:pt x="4763" y="4763"/>
                </a:lnTo>
                <a:lnTo>
                  <a:pt x="1235393" y="4763"/>
                </a:lnTo>
                <a:lnTo>
                  <a:pt x="1235393" y="349568"/>
                </a:lnTo>
                <a:lnTo>
                  <a:pt x="4763" y="34956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3" name="text 1"/>
          <p:cNvSpPr txBox="1"/>
          <p:nvPr/>
        </p:nvSpPr>
        <p:spPr>
          <a:xfrm>
            <a:off x="5015738" y="2044318"/>
            <a:ext cx="110607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 Boundary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0" name="object 520"/>
          <p:cNvSpPr/>
          <p:nvPr/>
        </p:nvSpPr>
        <p:spPr>
          <a:xfrm>
            <a:off x="4834001" y="2128901"/>
            <a:ext cx="116078" cy="273939"/>
          </a:xfrm>
          <a:custGeom>
            <a:avLst/>
            <a:gdLst/>
            <a:ahLst/>
            <a:cxnLst/>
            <a:rect l="l" t="t" r="r" b="b"/>
            <a:pathLst>
              <a:path w="116078" h="273939">
                <a:moveTo>
                  <a:pt x="25273" y="212217"/>
                </a:moveTo>
                <a:lnTo>
                  <a:pt x="104140" y="0"/>
                </a:lnTo>
                <a:lnTo>
                  <a:pt x="116078" y="4317"/>
                </a:lnTo>
                <a:lnTo>
                  <a:pt x="37211" y="216662"/>
                </a:lnTo>
                <a:close/>
                <a:moveTo>
                  <a:pt x="71374" y="215773"/>
                </a:moveTo>
                <a:lnTo>
                  <a:pt x="9144" y="273939"/>
                </a:lnTo>
                <a:lnTo>
                  <a:pt x="0" y="1892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596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350899" y="920793"/>
            <a:ext cx="574869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much as if it is consisted of a series of thin layers, each of which slips a little relative to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50899" y="1161585"/>
            <a:ext cx="35073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next.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50899" y="1530773"/>
            <a:ext cx="573984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large class of fluids under the conditions of Fig. 1.8(a), experiments have shown that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0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944" y="1901652"/>
            <a:ext cx="519095" cy="384394"/>
          </a:xfrm>
          <a:prstGeom prst="rect">
            <a:avLst/>
          </a:prstGeom>
        </p:spPr>
      </p:pic>
      <p:sp>
        <p:nvSpPr>
          <p:cNvPr id="6" name="text 1"/>
          <p:cNvSpPr txBox="1"/>
          <p:nvPr/>
        </p:nvSpPr>
        <p:spPr>
          <a:xfrm>
            <a:off x="1350899" y="2500292"/>
            <a:ext cx="571810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see from similar triangles that we can replace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the velocity gradient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If we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350899" y="2741084"/>
            <a:ext cx="574644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 introduce a constant of proportionality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µ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 can express the shearing stress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between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350899" y="2981875"/>
            <a:ext cx="195502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two thin sheets of fluid by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0092" y="3355085"/>
            <a:ext cx="1296008" cy="384881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6381877" y="3466889"/>
            <a:ext cx="30136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(1.8)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350899" y="3982000"/>
            <a:ext cx="577959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equation is called Newton’s equation of viscosity, since Sir Isaac Newton (1642–1727)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350899" y="4222792"/>
            <a:ext cx="557191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suggested it. Although better known for this formulation of the fundamental laws of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350899" y="4463839"/>
            <a:ext cx="573310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motion  and  gravity  for  the  development  of  differential  calculus,  Newton,  an  English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350899" y="4704630"/>
            <a:ext cx="555434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mathematician and natural philosopher, also performed many pioneering studies in fluid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350899" y="4945422"/>
            <a:ext cx="488178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mechanics. In transposed form, Eq. (1.8) defines the proportionality constant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6790" y="5320921"/>
            <a:ext cx="600999" cy="338997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1350899" y="5902748"/>
            <a:ext cx="38311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078" y="5892987"/>
            <a:ext cx="88131" cy="166186"/>
          </a:xfrm>
          <a:prstGeom prst="rect">
            <a:avLst/>
          </a:prstGeom>
        </p:spPr>
      </p:pic>
      <p:sp>
        <p:nvSpPr>
          <p:cNvPr id="16" name="text 1"/>
          <p:cNvSpPr txBox="1"/>
          <p:nvPr/>
        </p:nvSpPr>
        <p:spPr>
          <a:xfrm>
            <a:off x="1905635" y="5902748"/>
            <a:ext cx="480971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known as the coefficient of viscosity, the dynamic viscosity or simply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350899" y="6177069"/>
            <a:ext cx="584916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viscosity of the fluid. “Absolute viscosity” shall be used to help differ entiate it from another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350899" y="6418241"/>
            <a:ext cx="249805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viscosity that will be discussed shortly.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350899" y="6787050"/>
            <a:ext cx="596349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beginning of this lecture, we noted that the distinction between a solid and a fluid lies in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350899" y="7027842"/>
            <a:ext cx="590809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manner in which each can resist shearing stress. A further distinction among various kinds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1350899" y="7268888"/>
            <a:ext cx="58987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fluids and solids will be clarified by referring to Fig. 1.9. In the case of a solid, shear stress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1350899" y="7509679"/>
            <a:ext cx="580094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depends on the magnitude of the deformation, but Eq. (1.8) shows that in many fluids, shear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1350899" y="7750472"/>
            <a:ext cx="336438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stress is proportional to the time rate of deformation.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596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2421001" y="3988096"/>
            <a:ext cx="353468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1.9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Velocity profiles – linear (bulk flow to right).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50899" y="4354110"/>
            <a:ext cx="590212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fluid for which the constant of proportionality does not change with the rate of deformation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50899" y="4594903"/>
            <a:ext cx="578472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called a Newtonian fluid, and this is plotted as a straight line in Fig. 1.9. The slope of this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350899" y="4835695"/>
            <a:ext cx="578344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 is the absolute viscosity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µ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ideal fluid with no viscosity falls on the horizontal axis,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350899" y="5076486"/>
            <a:ext cx="558236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whereas a true elastic solid is plotted on the vertical axis. A plastic that sustains a certain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350899" y="5317533"/>
            <a:ext cx="583666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amount of stress before suffering a plastic flow corresponds to a straight line intersecting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350899" y="5561372"/>
            <a:ext cx="591040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vertical axis at the yield stress. There are certain non-Newtonian fluids in which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µ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varies with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350899" y="5802165"/>
            <a:ext cx="577895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rate of deformation. These are relatively uncommon in engineering usage, so we restrict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350899" y="6042957"/>
            <a:ext cx="58072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remainder of this text to the common fluids that under normal conditions obey Newton’s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350899" y="6284129"/>
            <a:ext cx="196425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equation of viscosity. Note that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8756" y="6658647"/>
            <a:ext cx="3574814" cy="346882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1350899" y="7253648"/>
            <a:ext cx="575208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widely used unit of viscosity in the metric system is the poise (P) named after Jean Louis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350899" y="7494440"/>
            <a:ext cx="575221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Poiseuille (1799–1869). Poiseuille, a French anatomist, was one of the first investigators of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350899" y="7735232"/>
            <a:ext cx="580293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viscosity. A poise = 0.10 Ns/m . A centipoise (=0.01 P) is frequently a more convenient unit.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3110230" y="7723488"/>
            <a:ext cx="7822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350899" y="7976023"/>
            <a:ext cx="572535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has a further advantage in that the viscosity of water at 20.2°C is 1 cP. Thus, the value of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350899" y="8217196"/>
            <a:ext cx="56964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viscosity in centipoise is an indication of the viscosity of a fluid relative to that of water at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350899" y="8461037"/>
            <a:ext cx="48026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20.2°C.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1" name="object 521"/>
          <p:cNvSpPr/>
          <p:nvPr/>
        </p:nvSpPr>
        <p:spPr>
          <a:xfrm>
            <a:off x="2164270" y="916369"/>
            <a:ext cx="3663696" cy="2848482"/>
          </a:xfrm>
          <a:custGeom>
            <a:avLst/>
            <a:gdLst/>
            <a:ahLst/>
            <a:cxnLst/>
            <a:rect l="l" t="t" r="r" b="b"/>
            <a:pathLst>
              <a:path w="3663696" h="2848482">
                <a:moveTo>
                  <a:pt x="7938" y="2840545"/>
                </a:moveTo>
                <a:lnTo>
                  <a:pt x="7938" y="7937"/>
                </a:lnTo>
                <a:lnTo>
                  <a:pt x="3655759" y="7937"/>
                </a:lnTo>
                <a:lnTo>
                  <a:pt x="3655759" y="2840545"/>
                </a:lnTo>
                <a:lnTo>
                  <a:pt x="7938" y="2840545"/>
                </a:lnTo>
                <a:close/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2" name="object 522"/>
          <p:cNvSpPr/>
          <p:nvPr/>
        </p:nvSpPr>
        <p:spPr>
          <a:xfrm>
            <a:off x="3701415" y="3489325"/>
            <a:ext cx="976629" cy="258445"/>
          </a:xfrm>
          <a:custGeom>
            <a:avLst/>
            <a:gdLst/>
            <a:ahLst/>
            <a:cxnLst/>
            <a:rect l="l" t="t" r="r" b="b"/>
            <a:pathLst>
              <a:path w="976629" h="258445">
                <a:moveTo>
                  <a:pt x="0" y="258445"/>
                </a:moveTo>
                <a:lnTo>
                  <a:pt x="0" y="0"/>
                </a:lnTo>
                <a:lnTo>
                  <a:pt x="976630" y="0"/>
                </a:lnTo>
                <a:lnTo>
                  <a:pt x="976630" y="258445"/>
                </a:lnTo>
                <a:lnTo>
                  <a:pt x="0" y="2584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3" name="object 523"/>
          <p:cNvSpPr/>
          <p:nvPr/>
        </p:nvSpPr>
        <p:spPr>
          <a:xfrm>
            <a:off x="3696652" y="3484562"/>
            <a:ext cx="986154" cy="267970"/>
          </a:xfrm>
          <a:custGeom>
            <a:avLst/>
            <a:gdLst/>
            <a:ahLst/>
            <a:cxnLst/>
            <a:rect l="l" t="t" r="r" b="b"/>
            <a:pathLst>
              <a:path w="986154" h="267970">
                <a:moveTo>
                  <a:pt x="4763" y="263208"/>
                </a:moveTo>
                <a:lnTo>
                  <a:pt x="4763" y="4763"/>
                </a:lnTo>
                <a:lnTo>
                  <a:pt x="981393" y="4763"/>
                </a:lnTo>
                <a:lnTo>
                  <a:pt x="981393" y="263208"/>
                </a:lnTo>
                <a:lnTo>
                  <a:pt x="4763" y="26320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3784092" y="3559810"/>
            <a:ext cx="35747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du/dy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4" name="object 524"/>
          <p:cNvSpPr/>
          <p:nvPr/>
        </p:nvSpPr>
        <p:spPr>
          <a:xfrm>
            <a:off x="2786380" y="1188086"/>
            <a:ext cx="1127125" cy="223519"/>
          </a:xfrm>
          <a:custGeom>
            <a:avLst/>
            <a:gdLst/>
            <a:ahLst/>
            <a:cxnLst/>
            <a:rect l="l" t="t" r="r" b="b"/>
            <a:pathLst>
              <a:path w="1127125" h="223519">
                <a:moveTo>
                  <a:pt x="0" y="223519"/>
                </a:moveTo>
                <a:lnTo>
                  <a:pt x="0" y="0"/>
                </a:lnTo>
                <a:lnTo>
                  <a:pt x="1127125" y="0"/>
                </a:lnTo>
                <a:lnTo>
                  <a:pt x="1127125" y="223519"/>
                </a:lnTo>
                <a:lnTo>
                  <a:pt x="0" y="223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5" name="object 525"/>
          <p:cNvSpPr/>
          <p:nvPr/>
        </p:nvSpPr>
        <p:spPr>
          <a:xfrm>
            <a:off x="2781617" y="1183323"/>
            <a:ext cx="1136650" cy="233045"/>
          </a:xfrm>
          <a:custGeom>
            <a:avLst/>
            <a:gdLst/>
            <a:ahLst/>
            <a:cxnLst/>
            <a:rect l="l" t="t" r="r" b="b"/>
            <a:pathLst>
              <a:path w="1136650" h="233045">
                <a:moveTo>
                  <a:pt x="4763" y="228282"/>
                </a:moveTo>
                <a:lnTo>
                  <a:pt x="4763" y="4763"/>
                </a:lnTo>
                <a:lnTo>
                  <a:pt x="1131888" y="4763"/>
                </a:lnTo>
                <a:lnTo>
                  <a:pt x="1131888" y="228282"/>
                </a:lnTo>
                <a:lnTo>
                  <a:pt x="4763" y="228282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2869438" y="1254506"/>
            <a:ext cx="80855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Elastic solid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6" name="object 526"/>
          <p:cNvSpPr/>
          <p:nvPr/>
        </p:nvSpPr>
        <p:spPr>
          <a:xfrm>
            <a:off x="4409440" y="2300605"/>
            <a:ext cx="1127760" cy="223519"/>
          </a:xfrm>
          <a:custGeom>
            <a:avLst/>
            <a:gdLst/>
            <a:ahLst/>
            <a:cxnLst/>
            <a:rect l="l" t="t" r="r" b="b"/>
            <a:pathLst>
              <a:path w="1127760" h="223519">
                <a:moveTo>
                  <a:pt x="0" y="223520"/>
                </a:moveTo>
                <a:lnTo>
                  <a:pt x="0" y="0"/>
                </a:lnTo>
                <a:lnTo>
                  <a:pt x="1127760" y="0"/>
                </a:lnTo>
                <a:lnTo>
                  <a:pt x="1127760" y="223520"/>
                </a:lnTo>
                <a:lnTo>
                  <a:pt x="0" y="2235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7" name="object 527"/>
          <p:cNvSpPr/>
          <p:nvPr/>
        </p:nvSpPr>
        <p:spPr>
          <a:xfrm>
            <a:off x="4404677" y="2295843"/>
            <a:ext cx="1137285" cy="233044"/>
          </a:xfrm>
          <a:custGeom>
            <a:avLst/>
            <a:gdLst/>
            <a:ahLst/>
            <a:cxnLst/>
            <a:rect l="l" t="t" r="r" b="b"/>
            <a:pathLst>
              <a:path w="1137285" h="233044">
                <a:moveTo>
                  <a:pt x="4763" y="228282"/>
                </a:moveTo>
                <a:lnTo>
                  <a:pt x="4763" y="4762"/>
                </a:lnTo>
                <a:lnTo>
                  <a:pt x="1132523" y="4762"/>
                </a:lnTo>
                <a:lnTo>
                  <a:pt x="1132523" y="228282"/>
                </a:lnTo>
                <a:lnTo>
                  <a:pt x="4763" y="228282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4491482" y="2367661"/>
            <a:ext cx="107401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Newtonian fluid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8" name="object 528"/>
          <p:cNvSpPr/>
          <p:nvPr/>
        </p:nvSpPr>
        <p:spPr>
          <a:xfrm>
            <a:off x="2660967" y="1086803"/>
            <a:ext cx="15875" cy="2338069"/>
          </a:xfrm>
          <a:custGeom>
            <a:avLst/>
            <a:gdLst/>
            <a:ahLst/>
            <a:cxnLst/>
            <a:rect l="l" t="t" r="r" b="b"/>
            <a:pathLst>
              <a:path w="15875" h="2338069">
                <a:moveTo>
                  <a:pt x="7938" y="7937"/>
                </a:moveTo>
                <a:lnTo>
                  <a:pt x="7938" y="2330132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9" name="object 529"/>
          <p:cNvSpPr/>
          <p:nvPr/>
        </p:nvSpPr>
        <p:spPr>
          <a:xfrm>
            <a:off x="2660967" y="3408997"/>
            <a:ext cx="2810510" cy="15875"/>
          </a:xfrm>
          <a:custGeom>
            <a:avLst/>
            <a:gdLst/>
            <a:ahLst/>
            <a:cxnLst/>
            <a:rect l="l" t="t" r="r" b="b"/>
            <a:pathLst>
              <a:path w="2810510" h="15875">
                <a:moveTo>
                  <a:pt x="7938" y="7938"/>
                </a:moveTo>
                <a:lnTo>
                  <a:pt x="2802573" y="7938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0" name="object 530"/>
          <p:cNvSpPr/>
          <p:nvPr/>
        </p:nvSpPr>
        <p:spPr>
          <a:xfrm>
            <a:off x="2659380" y="1149350"/>
            <a:ext cx="1169035" cy="1089660"/>
          </a:xfrm>
          <a:custGeom>
            <a:avLst/>
            <a:gdLst/>
            <a:ahLst/>
            <a:cxnLst/>
            <a:rect l="l" t="t" r="r" b="b"/>
            <a:pathLst>
              <a:path w="1169035" h="1089660">
                <a:moveTo>
                  <a:pt x="9525" y="1080135"/>
                </a:moveTo>
                <a:lnTo>
                  <a:pt x="1159510" y="9525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1" name="object 531"/>
          <p:cNvSpPr/>
          <p:nvPr/>
        </p:nvSpPr>
        <p:spPr>
          <a:xfrm>
            <a:off x="3060700" y="1275715"/>
            <a:ext cx="1169670" cy="1089660"/>
          </a:xfrm>
          <a:custGeom>
            <a:avLst/>
            <a:gdLst/>
            <a:ahLst/>
            <a:cxnLst/>
            <a:rect l="l" t="t" r="r" b="b"/>
            <a:pathLst>
              <a:path w="1169670" h="1089660">
                <a:moveTo>
                  <a:pt x="9525" y="1080135"/>
                </a:moveTo>
                <a:lnTo>
                  <a:pt x="1160145" y="9525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" name="object 532"/>
          <p:cNvSpPr/>
          <p:nvPr/>
        </p:nvSpPr>
        <p:spPr>
          <a:xfrm>
            <a:off x="2659380" y="2330450"/>
            <a:ext cx="429260" cy="1096010"/>
          </a:xfrm>
          <a:custGeom>
            <a:avLst/>
            <a:gdLst/>
            <a:ahLst/>
            <a:cxnLst/>
            <a:rect l="l" t="t" r="r" b="b"/>
            <a:pathLst>
              <a:path w="429260" h="1096010">
                <a:moveTo>
                  <a:pt x="9525" y="1086485"/>
                </a:moveTo>
                <a:cubicBezTo>
                  <a:pt x="32131" y="972693"/>
                  <a:pt x="76200" y="582422"/>
                  <a:pt x="144399" y="402971"/>
                </a:cubicBezTo>
                <a:cubicBezTo>
                  <a:pt x="212471" y="223519"/>
                  <a:pt x="362585" y="91313"/>
                  <a:pt x="419735" y="9525"/>
                </a:cubicBez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3" name="object 533"/>
          <p:cNvSpPr/>
          <p:nvPr/>
        </p:nvSpPr>
        <p:spPr>
          <a:xfrm>
            <a:off x="3992245" y="2095500"/>
            <a:ext cx="420878" cy="304292"/>
          </a:xfrm>
          <a:custGeom>
            <a:avLst/>
            <a:gdLst/>
            <a:ahLst/>
            <a:cxnLst/>
            <a:rect l="l" t="t" r="r" b="b"/>
            <a:pathLst>
              <a:path w="420878" h="304292">
                <a:moveTo>
                  <a:pt x="55245" y="31877"/>
                </a:moveTo>
                <a:lnTo>
                  <a:pt x="420878" y="293878"/>
                </a:lnTo>
                <a:lnTo>
                  <a:pt x="413512" y="304292"/>
                </a:lnTo>
                <a:lnTo>
                  <a:pt x="47879" y="42164"/>
                </a:lnTo>
                <a:close/>
                <a:moveTo>
                  <a:pt x="39751" y="75311"/>
                </a:moveTo>
                <a:lnTo>
                  <a:pt x="0" y="0"/>
                </a:lnTo>
                <a:lnTo>
                  <a:pt x="84074" y="1346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4" name="object 534"/>
          <p:cNvSpPr/>
          <p:nvPr/>
        </p:nvSpPr>
        <p:spPr>
          <a:xfrm>
            <a:off x="2909570" y="2038985"/>
            <a:ext cx="1251585" cy="943609"/>
          </a:xfrm>
          <a:custGeom>
            <a:avLst/>
            <a:gdLst/>
            <a:ahLst/>
            <a:cxnLst/>
            <a:rect l="l" t="t" r="r" b="b"/>
            <a:pathLst>
              <a:path w="1251585" h="943609">
                <a:moveTo>
                  <a:pt x="54610" y="33146"/>
                </a:moveTo>
                <a:lnTo>
                  <a:pt x="1251585" y="933450"/>
                </a:lnTo>
                <a:lnTo>
                  <a:pt x="1243964" y="943609"/>
                </a:lnTo>
                <a:lnTo>
                  <a:pt x="46990" y="43307"/>
                </a:lnTo>
                <a:close/>
                <a:moveTo>
                  <a:pt x="37973" y="76200"/>
                </a:moveTo>
                <a:lnTo>
                  <a:pt x="0" y="0"/>
                </a:lnTo>
                <a:lnTo>
                  <a:pt x="83820" y="153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5" name="object 535"/>
          <p:cNvSpPr/>
          <p:nvPr/>
        </p:nvSpPr>
        <p:spPr>
          <a:xfrm>
            <a:off x="3428365" y="2038985"/>
            <a:ext cx="914399" cy="690245"/>
          </a:xfrm>
          <a:custGeom>
            <a:avLst/>
            <a:gdLst/>
            <a:ahLst/>
            <a:cxnLst/>
            <a:rect l="l" t="t" r="r" b="b"/>
            <a:pathLst>
              <a:path w="914399" h="690245">
                <a:moveTo>
                  <a:pt x="54610" y="33146"/>
                </a:moveTo>
                <a:lnTo>
                  <a:pt x="914400" y="680084"/>
                </a:lnTo>
                <a:lnTo>
                  <a:pt x="906780" y="690245"/>
                </a:lnTo>
                <a:lnTo>
                  <a:pt x="46863" y="43307"/>
                </a:lnTo>
                <a:close/>
                <a:moveTo>
                  <a:pt x="37973" y="76200"/>
                </a:moveTo>
                <a:lnTo>
                  <a:pt x="0" y="0"/>
                </a:lnTo>
                <a:lnTo>
                  <a:pt x="83819" y="1536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6" name="object 536"/>
          <p:cNvSpPr/>
          <p:nvPr/>
        </p:nvSpPr>
        <p:spPr>
          <a:xfrm>
            <a:off x="4336415" y="2650490"/>
            <a:ext cx="1474470" cy="223520"/>
          </a:xfrm>
          <a:custGeom>
            <a:avLst/>
            <a:gdLst/>
            <a:ahLst/>
            <a:cxnLst/>
            <a:rect l="l" t="t" r="r" b="b"/>
            <a:pathLst>
              <a:path w="1474470" h="223520">
                <a:moveTo>
                  <a:pt x="0" y="223520"/>
                </a:moveTo>
                <a:lnTo>
                  <a:pt x="0" y="0"/>
                </a:lnTo>
                <a:lnTo>
                  <a:pt x="1474470" y="0"/>
                </a:lnTo>
                <a:lnTo>
                  <a:pt x="1474470" y="223520"/>
                </a:lnTo>
                <a:lnTo>
                  <a:pt x="0" y="2235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7" name="object 537"/>
          <p:cNvSpPr/>
          <p:nvPr/>
        </p:nvSpPr>
        <p:spPr>
          <a:xfrm>
            <a:off x="4331652" y="2645727"/>
            <a:ext cx="1483995" cy="233045"/>
          </a:xfrm>
          <a:custGeom>
            <a:avLst/>
            <a:gdLst/>
            <a:ahLst/>
            <a:cxnLst/>
            <a:rect l="l" t="t" r="r" b="b"/>
            <a:pathLst>
              <a:path w="1483995" h="233045">
                <a:moveTo>
                  <a:pt x="4763" y="228283"/>
                </a:moveTo>
                <a:lnTo>
                  <a:pt x="4763" y="4763"/>
                </a:lnTo>
                <a:lnTo>
                  <a:pt x="1479233" y="4763"/>
                </a:lnTo>
                <a:lnTo>
                  <a:pt x="1479233" y="228283"/>
                </a:lnTo>
                <a:lnTo>
                  <a:pt x="4763" y="22828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4418330" y="2718180"/>
            <a:ext cx="140294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Non-Newtonian fluid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8" name="object 538"/>
          <p:cNvSpPr/>
          <p:nvPr/>
        </p:nvSpPr>
        <p:spPr>
          <a:xfrm>
            <a:off x="4053840" y="2874010"/>
            <a:ext cx="1127124" cy="223520"/>
          </a:xfrm>
          <a:custGeom>
            <a:avLst/>
            <a:gdLst/>
            <a:ahLst/>
            <a:cxnLst/>
            <a:rect l="l" t="t" r="r" b="b"/>
            <a:pathLst>
              <a:path w="1127124" h="223520">
                <a:moveTo>
                  <a:pt x="0" y="223520"/>
                </a:moveTo>
                <a:lnTo>
                  <a:pt x="0" y="0"/>
                </a:lnTo>
                <a:lnTo>
                  <a:pt x="1127125" y="0"/>
                </a:lnTo>
                <a:lnTo>
                  <a:pt x="1127125" y="223520"/>
                </a:lnTo>
                <a:lnTo>
                  <a:pt x="0" y="2235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9" name="object 539"/>
          <p:cNvSpPr/>
          <p:nvPr/>
        </p:nvSpPr>
        <p:spPr>
          <a:xfrm>
            <a:off x="4049077" y="2869248"/>
            <a:ext cx="1136649" cy="233045"/>
          </a:xfrm>
          <a:custGeom>
            <a:avLst/>
            <a:gdLst/>
            <a:ahLst/>
            <a:cxnLst/>
            <a:rect l="l" t="t" r="r" b="b"/>
            <a:pathLst>
              <a:path w="1136649" h="233045">
                <a:moveTo>
                  <a:pt x="4763" y="228282"/>
                </a:moveTo>
                <a:lnTo>
                  <a:pt x="4763" y="4762"/>
                </a:lnTo>
                <a:lnTo>
                  <a:pt x="1131888" y="4762"/>
                </a:lnTo>
                <a:lnTo>
                  <a:pt x="1131888" y="228282"/>
                </a:lnTo>
                <a:lnTo>
                  <a:pt x="4763" y="228282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4137659" y="2940685"/>
            <a:ext cx="81657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Ideal plastic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0" name="object 540"/>
          <p:cNvSpPr/>
          <p:nvPr/>
        </p:nvSpPr>
        <p:spPr>
          <a:xfrm>
            <a:off x="2712085" y="1374013"/>
            <a:ext cx="535940" cy="76200"/>
          </a:xfrm>
          <a:custGeom>
            <a:avLst/>
            <a:gdLst/>
            <a:ahLst/>
            <a:cxnLst/>
            <a:rect l="l" t="t" r="r" b="b"/>
            <a:pathLst>
              <a:path w="535940" h="76200">
                <a:moveTo>
                  <a:pt x="535940" y="43942"/>
                </a:moveTo>
                <a:lnTo>
                  <a:pt x="63500" y="44450"/>
                </a:lnTo>
                <a:lnTo>
                  <a:pt x="63500" y="31750"/>
                </a:lnTo>
                <a:lnTo>
                  <a:pt x="535940" y="31242"/>
                </a:lnTo>
                <a:close/>
                <a:moveTo>
                  <a:pt x="76200" y="76200"/>
                </a:moveTo>
                <a:lnTo>
                  <a:pt x="0" y="38227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1" name="object 541"/>
          <p:cNvSpPr/>
          <p:nvPr/>
        </p:nvSpPr>
        <p:spPr>
          <a:xfrm>
            <a:off x="3248025" y="2977515"/>
            <a:ext cx="772795" cy="223520"/>
          </a:xfrm>
          <a:custGeom>
            <a:avLst/>
            <a:gdLst/>
            <a:ahLst/>
            <a:cxnLst/>
            <a:rect l="l" t="t" r="r" b="b"/>
            <a:pathLst>
              <a:path w="772795" h="223520">
                <a:moveTo>
                  <a:pt x="0" y="223520"/>
                </a:moveTo>
                <a:lnTo>
                  <a:pt x="0" y="0"/>
                </a:lnTo>
                <a:lnTo>
                  <a:pt x="772795" y="0"/>
                </a:lnTo>
                <a:lnTo>
                  <a:pt x="772795" y="223520"/>
                </a:lnTo>
                <a:lnTo>
                  <a:pt x="0" y="2235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2" name="object 542"/>
          <p:cNvSpPr/>
          <p:nvPr/>
        </p:nvSpPr>
        <p:spPr>
          <a:xfrm>
            <a:off x="3243262" y="2972752"/>
            <a:ext cx="782320" cy="233045"/>
          </a:xfrm>
          <a:custGeom>
            <a:avLst/>
            <a:gdLst/>
            <a:ahLst/>
            <a:cxnLst/>
            <a:rect l="l" t="t" r="r" b="b"/>
            <a:pathLst>
              <a:path w="782320" h="233045">
                <a:moveTo>
                  <a:pt x="4763" y="228283"/>
                </a:moveTo>
                <a:lnTo>
                  <a:pt x="4763" y="4763"/>
                </a:lnTo>
                <a:lnTo>
                  <a:pt x="777558" y="4763"/>
                </a:lnTo>
                <a:lnTo>
                  <a:pt x="777558" y="228283"/>
                </a:lnTo>
                <a:lnTo>
                  <a:pt x="4763" y="22828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3329686" y="3044316"/>
            <a:ext cx="69378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Ideal fluid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3" name="object 543"/>
          <p:cNvSpPr/>
          <p:nvPr/>
        </p:nvSpPr>
        <p:spPr>
          <a:xfrm>
            <a:off x="3209925" y="3054350"/>
            <a:ext cx="76200" cy="362585"/>
          </a:xfrm>
          <a:custGeom>
            <a:avLst/>
            <a:gdLst/>
            <a:ahLst/>
            <a:cxnLst/>
            <a:rect l="l" t="t" r="r" b="b"/>
            <a:pathLst>
              <a:path w="76200" h="362585">
                <a:moveTo>
                  <a:pt x="44450" y="0"/>
                </a:moveTo>
                <a:lnTo>
                  <a:pt x="44450" y="299085"/>
                </a:lnTo>
                <a:lnTo>
                  <a:pt x="31750" y="299085"/>
                </a:lnTo>
                <a:lnTo>
                  <a:pt x="31750" y="0"/>
                </a:lnTo>
                <a:close/>
                <a:moveTo>
                  <a:pt x="76200" y="286385"/>
                </a:moveTo>
                <a:lnTo>
                  <a:pt x="38100" y="362585"/>
                </a:lnTo>
                <a:lnTo>
                  <a:pt x="0" y="2863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4" name="object 544"/>
          <p:cNvSpPr/>
          <p:nvPr/>
        </p:nvSpPr>
        <p:spPr>
          <a:xfrm>
            <a:off x="4622165" y="3577463"/>
            <a:ext cx="669290" cy="76200"/>
          </a:xfrm>
          <a:custGeom>
            <a:avLst/>
            <a:gdLst/>
            <a:ahLst/>
            <a:cxnLst/>
            <a:rect l="l" t="t" r="r" b="b"/>
            <a:pathLst>
              <a:path w="669290" h="76200">
                <a:moveTo>
                  <a:pt x="0" y="31242"/>
                </a:moveTo>
                <a:lnTo>
                  <a:pt x="605790" y="31877"/>
                </a:lnTo>
                <a:lnTo>
                  <a:pt x="605790" y="44577"/>
                </a:lnTo>
                <a:lnTo>
                  <a:pt x="0" y="43942"/>
                </a:lnTo>
                <a:close/>
                <a:moveTo>
                  <a:pt x="593090" y="0"/>
                </a:moveTo>
                <a:lnTo>
                  <a:pt x="669290" y="38227"/>
                </a:lnTo>
                <a:lnTo>
                  <a:pt x="59309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5" name="object 545"/>
          <p:cNvSpPr/>
          <p:nvPr/>
        </p:nvSpPr>
        <p:spPr>
          <a:xfrm>
            <a:off x="2677414" y="1744472"/>
            <a:ext cx="1671447" cy="1670431"/>
          </a:xfrm>
          <a:custGeom>
            <a:avLst/>
            <a:gdLst/>
            <a:ahLst/>
            <a:cxnLst/>
            <a:rect l="l" t="t" r="r" b="b"/>
            <a:pathLst>
              <a:path w="1671447" h="1670431">
                <a:moveTo>
                  <a:pt x="9525" y="1660906"/>
                </a:moveTo>
                <a:lnTo>
                  <a:pt x="1661922" y="9525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6" name="object 546"/>
          <p:cNvSpPr/>
          <p:nvPr/>
        </p:nvSpPr>
        <p:spPr>
          <a:xfrm>
            <a:off x="2181225" y="1749425"/>
            <a:ext cx="402590" cy="1305560"/>
          </a:xfrm>
          <a:custGeom>
            <a:avLst/>
            <a:gdLst/>
            <a:ahLst/>
            <a:cxnLst/>
            <a:rect l="l" t="t" r="r" b="b"/>
            <a:pathLst>
              <a:path w="402590" h="1305560">
                <a:moveTo>
                  <a:pt x="0" y="1305560"/>
                </a:moveTo>
                <a:lnTo>
                  <a:pt x="0" y="0"/>
                </a:lnTo>
                <a:lnTo>
                  <a:pt x="402590" y="0"/>
                </a:lnTo>
                <a:lnTo>
                  <a:pt x="402590" y="1305560"/>
                </a:lnTo>
                <a:lnTo>
                  <a:pt x="0" y="13055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7" name="object 547"/>
          <p:cNvSpPr/>
          <p:nvPr/>
        </p:nvSpPr>
        <p:spPr>
          <a:xfrm>
            <a:off x="2176462" y="1744662"/>
            <a:ext cx="412115" cy="1315085"/>
          </a:xfrm>
          <a:custGeom>
            <a:avLst/>
            <a:gdLst/>
            <a:ahLst/>
            <a:cxnLst/>
            <a:rect l="l" t="t" r="r" b="b"/>
            <a:pathLst>
              <a:path w="412115" h="1315085">
                <a:moveTo>
                  <a:pt x="4763" y="1310323"/>
                </a:moveTo>
                <a:lnTo>
                  <a:pt x="4763" y="4763"/>
                </a:lnTo>
                <a:lnTo>
                  <a:pt x="407353" y="4763"/>
                </a:lnTo>
                <a:lnTo>
                  <a:pt x="407353" y="1310323"/>
                </a:lnTo>
                <a:lnTo>
                  <a:pt x="4763" y="131032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1"/>
          <p:cNvSpPr txBox="1"/>
          <p:nvPr/>
        </p:nvSpPr>
        <p:spPr>
          <a:xfrm rot="-5400000">
            <a:off x="1825782" y="2506099"/>
            <a:ext cx="106657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Shear stress (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</a:t>
            </a: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8" name="object 548"/>
          <p:cNvSpPr/>
          <p:nvPr/>
        </p:nvSpPr>
        <p:spPr>
          <a:xfrm>
            <a:off x="2456688" y="1983740"/>
            <a:ext cx="76200" cy="889762"/>
          </a:xfrm>
          <a:custGeom>
            <a:avLst/>
            <a:gdLst/>
            <a:ahLst/>
            <a:cxnLst/>
            <a:rect l="l" t="t" r="r" b="b"/>
            <a:pathLst>
              <a:path w="76200" h="889762">
                <a:moveTo>
                  <a:pt x="10287" y="889508"/>
                </a:moveTo>
                <a:lnTo>
                  <a:pt x="32131" y="63246"/>
                </a:lnTo>
                <a:lnTo>
                  <a:pt x="44831" y="63627"/>
                </a:lnTo>
                <a:lnTo>
                  <a:pt x="22987" y="889762"/>
                </a:lnTo>
                <a:close/>
                <a:moveTo>
                  <a:pt x="0" y="75184"/>
                </a:moveTo>
                <a:lnTo>
                  <a:pt x="40132" y="0"/>
                </a:lnTo>
                <a:lnTo>
                  <a:pt x="76200" y="772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 1"/>
          <p:cNvSpPr txBox="1"/>
          <p:nvPr/>
        </p:nvSpPr>
        <p:spPr>
          <a:xfrm>
            <a:off x="6573901" y="486410"/>
            <a:ext cx="7983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text 1"/>
          <p:cNvSpPr txBox="1"/>
          <p:nvPr/>
        </p:nvSpPr>
        <p:spPr>
          <a:xfrm>
            <a:off x="1350899" y="1289600"/>
            <a:ext cx="441787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 Density, Specific Weight, Specific Volume and Specific Gravity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text 1"/>
          <p:cNvSpPr txBox="1"/>
          <p:nvPr/>
        </p:nvSpPr>
        <p:spPr>
          <a:xfrm>
            <a:off x="1350899" y="1655742"/>
            <a:ext cx="89800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1.3.1 Density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text 1"/>
          <p:cNvSpPr txBox="1"/>
          <p:nvPr/>
        </p:nvSpPr>
        <p:spPr>
          <a:xfrm>
            <a:off x="1350899" y="2024549"/>
            <a:ext cx="342690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Density (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is defined as mass per unit volume, that is,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502" y="2404181"/>
            <a:ext cx="1635465" cy="406515"/>
          </a:xfrm>
          <a:prstGeom prst="rect">
            <a:avLst/>
          </a:prstGeom>
        </p:spPr>
      </p:pic>
      <p:sp>
        <p:nvSpPr>
          <p:cNvPr id="76" name="text 1"/>
          <p:cNvSpPr txBox="1"/>
          <p:nvPr/>
        </p:nvSpPr>
        <p:spPr>
          <a:xfrm>
            <a:off x="5921629" y="2515531"/>
            <a:ext cx="30136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(1.1)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text 1"/>
          <p:cNvSpPr txBox="1"/>
          <p:nvPr/>
        </p:nvSpPr>
        <p:spPr>
          <a:xfrm>
            <a:off x="1350899" y="3030643"/>
            <a:ext cx="480221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density characteristics of typical hydraulic fluids are given in Table 1.1.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text 1"/>
          <p:cNvSpPr txBox="1"/>
          <p:nvPr/>
        </p:nvSpPr>
        <p:spPr>
          <a:xfrm>
            <a:off x="2536825" y="3512609"/>
            <a:ext cx="328070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1.1 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Density characteristics of hydraulic fluids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text 1"/>
          <p:cNvSpPr txBox="1"/>
          <p:nvPr/>
        </p:nvSpPr>
        <p:spPr>
          <a:xfrm>
            <a:off x="2549017" y="4000289"/>
            <a:ext cx="35747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Fluid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text 1"/>
          <p:cNvSpPr txBox="1"/>
          <p:nvPr/>
        </p:nvSpPr>
        <p:spPr>
          <a:xfrm>
            <a:off x="4918202" y="3759496"/>
            <a:ext cx="50430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Density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text 1"/>
          <p:cNvSpPr txBox="1"/>
          <p:nvPr/>
        </p:nvSpPr>
        <p:spPr>
          <a:xfrm>
            <a:off x="4918202" y="4000289"/>
            <a:ext cx="48346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(kg/m )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text 1"/>
          <p:cNvSpPr txBox="1"/>
          <p:nvPr/>
        </p:nvSpPr>
        <p:spPr>
          <a:xfrm>
            <a:off x="5263007" y="3982449"/>
            <a:ext cx="7822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object 1"/>
          <p:cNvSpPr/>
          <p:nvPr/>
        </p:nvSpPr>
        <p:spPr>
          <a:xfrm>
            <a:off x="2478913" y="3747262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object 2"/>
          <p:cNvSpPr/>
          <p:nvPr/>
        </p:nvSpPr>
        <p:spPr>
          <a:xfrm>
            <a:off x="2478913" y="3747262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85009" y="3747262"/>
            <a:ext cx="2213737" cy="6096"/>
          </a:xfrm>
          <a:custGeom>
            <a:avLst/>
            <a:gdLst/>
            <a:ahLst/>
            <a:cxnLst/>
            <a:rect l="l" t="t" r="r" b="b"/>
            <a:pathLst>
              <a:path w="2213737" h="6096">
                <a:moveTo>
                  <a:pt x="0" y="6096"/>
                </a:moveTo>
                <a:lnTo>
                  <a:pt x="0" y="0"/>
                </a:lnTo>
                <a:lnTo>
                  <a:pt x="2213737" y="0"/>
                </a:lnTo>
                <a:lnTo>
                  <a:pt x="2213737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98746" y="3747262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04842" y="3747262"/>
            <a:ext cx="143256" cy="6096"/>
          </a:xfrm>
          <a:custGeom>
            <a:avLst/>
            <a:gdLst/>
            <a:ahLst/>
            <a:cxnLst/>
            <a:rect l="l" t="t" r="r" b="b"/>
            <a:pathLst>
              <a:path w="143256" h="6096">
                <a:moveTo>
                  <a:pt x="0" y="6096"/>
                </a:moveTo>
                <a:lnTo>
                  <a:pt x="0" y="0"/>
                </a:lnTo>
                <a:lnTo>
                  <a:pt x="143256" y="0"/>
                </a:lnTo>
                <a:lnTo>
                  <a:pt x="14325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848098" y="3747262"/>
            <a:ext cx="6095" cy="6096"/>
          </a:xfrm>
          <a:custGeom>
            <a:avLst/>
            <a:gdLst/>
            <a:ahLst/>
            <a:cxnLst/>
            <a:rect l="l" t="t" r="r" b="b"/>
            <a:pathLst>
              <a:path w="6095" h="6096">
                <a:moveTo>
                  <a:pt x="0" y="6096"/>
                </a:moveTo>
                <a:lnTo>
                  <a:pt x="0" y="0"/>
                </a:lnTo>
                <a:lnTo>
                  <a:pt x="6095" y="0"/>
                </a:lnTo>
                <a:lnTo>
                  <a:pt x="6095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854194" y="3747262"/>
            <a:ext cx="655624" cy="6096"/>
          </a:xfrm>
          <a:custGeom>
            <a:avLst/>
            <a:gdLst/>
            <a:ahLst/>
            <a:cxnLst/>
            <a:rect l="l" t="t" r="r" b="b"/>
            <a:pathLst>
              <a:path w="655624" h="6096">
                <a:moveTo>
                  <a:pt x="0" y="6096"/>
                </a:moveTo>
                <a:lnTo>
                  <a:pt x="0" y="0"/>
                </a:lnTo>
                <a:lnTo>
                  <a:pt x="655624" y="0"/>
                </a:lnTo>
                <a:lnTo>
                  <a:pt x="655624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509895" y="3747262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509895" y="3747262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478913" y="3753357"/>
            <a:ext cx="6096" cy="481584"/>
          </a:xfrm>
          <a:custGeom>
            <a:avLst/>
            <a:gdLst/>
            <a:ahLst/>
            <a:cxnLst/>
            <a:rect l="l" t="t" r="r" b="b"/>
            <a:pathLst>
              <a:path w="6096" h="481584">
                <a:moveTo>
                  <a:pt x="0" y="481585"/>
                </a:moveTo>
                <a:lnTo>
                  <a:pt x="0" y="0"/>
                </a:lnTo>
                <a:lnTo>
                  <a:pt x="6096" y="0"/>
                </a:lnTo>
                <a:lnTo>
                  <a:pt x="6096" y="481585"/>
                </a:lnTo>
                <a:lnTo>
                  <a:pt x="0" y="4815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698746" y="3753357"/>
            <a:ext cx="6096" cy="481584"/>
          </a:xfrm>
          <a:custGeom>
            <a:avLst/>
            <a:gdLst/>
            <a:ahLst/>
            <a:cxnLst/>
            <a:rect l="l" t="t" r="r" b="b"/>
            <a:pathLst>
              <a:path w="6096" h="481584">
                <a:moveTo>
                  <a:pt x="0" y="481585"/>
                </a:moveTo>
                <a:lnTo>
                  <a:pt x="0" y="0"/>
                </a:lnTo>
                <a:lnTo>
                  <a:pt x="6096" y="0"/>
                </a:lnTo>
                <a:lnTo>
                  <a:pt x="6096" y="481585"/>
                </a:lnTo>
                <a:lnTo>
                  <a:pt x="0" y="4815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509895" y="3753357"/>
            <a:ext cx="6096" cy="481584"/>
          </a:xfrm>
          <a:custGeom>
            <a:avLst/>
            <a:gdLst/>
            <a:ahLst/>
            <a:cxnLst/>
            <a:rect l="l" t="t" r="r" b="b"/>
            <a:pathLst>
              <a:path w="6096" h="481584">
                <a:moveTo>
                  <a:pt x="0" y="481585"/>
                </a:moveTo>
                <a:lnTo>
                  <a:pt x="0" y="0"/>
                </a:lnTo>
                <a:lnTo>
                  <a:pt x="6096" y="0"/>
                </a:lnTo>
                <a:lnTo>
                  <a:pt x="6096" y="481585"/>
                </a:lnTo>
                <a:lnTo>
                  <a:pt x="0" y="4815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text 1"/>
          <p:cNvSpPr txBox="1"/>
          <p:nvPr/>
        </p:nvSpPr>
        <p:spPr>
          <a:xfrm>
            <a:off x="2549017" y="4247177"/>
            <a:ext cx="195944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Shell Tellus ISO 32 mineral oil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text 1"/>
          <p:cNvSpPr txBox="1"/>
          <p:nvPr/>
        </p:nvSpPr>
        <p:spPr>
          <a:xfrm>
            <a:off x="4918202" y="4247177"/>
            <a:ext cx="23468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875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478913" y="4234942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485009" y="4234942"/>
            <a:ext cx="2213737" cy="6096"/>
          </a:xfrm>
          <a:custGeom>
            <a:avLst/>
            <a:gdLst/>
            <a:ahLst/>
            <a:cxnLst/>
            <a:rect l="l" t="t" r="r" b="b"/>
            <a:pathLst>
              <a:path w="2213737" h="6096">
                <a:moveTo>
                  <a:pt x="0" y="6096"/>
                </a:moveTo>
                <a:lnTo>
                  <a:pt x="0" y="0"/>
                </a:lnTo>
                <a:lnTo>
                  <a:pt x="2213737" y="0"/>
                </a:lnTo>
                <a:lnTo>
                  <a:pt x="2213737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698746" y="4234942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704842" y="4234942"/>
            <a:ext cx="143256" cy="6096"/>
          </a:xfrm>
          <a:custGeom>
            <a:avLst/>
            <a:gdLst/>
            <a:ahLst/>
            <a:cxnLst/>
            <a:rect l="l" t="t" r="r" b="b"/>
            <a:pathLst>
              <a:path w="143256" h="6096">
                <a:moveTo>
                  <a:pt x="0" y="6096"/>
                </a:moveTo>
                <a:lnTo>
                  <a:pt x="0" y="0"/>
                </a:lnTo>
                <a:lnTo>
                  <a:pt x="143256" y="0"/>
                </a:lnTo>
                <a:lnTo>
                  <a:pt x="14325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848098" y="4234942"/>
            <a:ext cx="6095" cy="6096"/>
          </a:xfrm>
          <a:custGeom>
            <a:avLst/>
            <a:gdLst/>
            <a:ahLst/>
            <a:cxnLst/>
            <a:rect l="l" t="t" r="r" b="b"/>
            <a:pathLst>
              <a:path w="6095" h="6096">
                <a:moveTo>
                  <a:pt x="0" y="6096"/>
                </a:moveTo>
                <a:lnTo>
                  <a:pt x="0" y="0"/>
                </a:lnTo>
                <a:lnTo>
                  <a:pt x="6095" y="0"/>
                </a:lnTo>
                <a:lnTo>
                  <a:pt x="6095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854194" y="4234942"/>
            <a:ext cx="655624" cy="6096"/>
          </a:xfrm>
          <a:custGeom>
            <a:avLst/>
            <a:gdLst/>
            <a:ahLst/>
            <a:cxnLst/>
            <a:rect l="l" t="t" r="r" b="b"/>
            <a:pathLst>
              <a:path w="655624" h="6096">
                <a:moveTo>
                  <a:pt x="0" y="6096"/>
                </a:moveTo>
                <a:lnTo>
                  <a:pt x="0" y="0"/>
                </a:lnTo>
                <a:lnTo>
                  <a:pt x="655624" y="0"/>
                </a:lnTo>
                <a:lnTo>
                  <a:pt x="655624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509895" y="4234942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478913" y="4240987"/>
            <a:ext cx="6096" cy="244144"/>
          </a:xfrm>
          <a:custGeom>
            <a:avLst/>
            <a:gdLst/>
            <a:ahLst/>
            <a:cxnLst/>
            <a:rect l="l" t="t" r="r" b="b"/>
            <a:pathLst>
              <a:path w="6096" h="244144">
                <a:moveTo>
                  <a:pt x="0" y="244145"/>
                </a:moveTo>
                <a:lnTo>
                  <a:pt x="0" y="0"/>
                </a:lnTo>
                <a:lnTo>
                  <a:pt x="6096" y="0"/>
                </a:lnTo>
                <a:lnTo>
                  <a:pt x="6096" y="244145"/>
                </a:lnTo>
                <a:lnTo>
                  <a:pt x="0" y="2441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698746" y="4240987"/>
            <a:ext cx="6096" cy="244144"/>
          </a:xfrm>
          <a:custGeom>
            <a:avLst/>
            <a:gdLst/>
            <a:ahLst/>
            <a:cxnLst/>
            <a:rect l="l" t="t" r="r" b="b"/>
            <a:pathLst>
              <a:path w="6096" h="244144">
                <a:moveTo>
                  <a:pt x="0" y="244145"/>
                </a:moveTo>
                <a:lnTo>
                  <a:pt x="0" y="0"/>
                </a:lnTo>
                <a:lnTo>
                  <a:pt x="6096" y="0"/>
                </a:lnTo>
                <a:lnTo>
                  <a:pt x="6096" y="244145"/>
                </a:lnTo>
                <a:lnTo>
                  <a:pt x="0" y="2441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509895" y="4240987"/>
            <a:ext cx="6096" cy="244144"/>
          </a:xfrm>
          <a:custGeom>
            <a:avLst/>
            <a:gdLst/>
            <a:ahLst/>
            <a:cxnLst/>
            <a:rect l="l" t="t" r="r" b="b"/>
            <a:pathLst>
              <a:path w="6096" h="244144">
                <a:moveTo>
                  <a:pt x="0" y="244145"/>
                </a:moveTo>
                <a:lnTo>
                  <a:pt x="0" y="0"/>
                </a:lnTo>
                <a:lnTo>
                  <a:pt x="6096" y="0"/>
                </a:lnTo>
                <a:lnTo>
                  <a:pt x="6096" y="244145"/>
                </a:lnTo>
                <a:lnTo>
                  <a:pt x="0" y="2441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 1"/>
          <p:cNvSpPr txBox="1"/>
          <p:nvPr/>
        </p:nvSpPr>
        <p:spPr>
          <a:xfrm>
            <a:off x="2549017" y="4497366"/>
            <a:ext cx="165173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Shell HFB 60%oil,40%oil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text 1"/>
          <p:cNvSpPr txBox="1"/>
          <p:nvPr/>
        </p:nvSpPr>
        <p:spPr>
          <a:xfrm>
            <a:off x="4918202" y="4497366"/>
            <a:ext cx="23468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933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478913" y="4485132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485009" y="4485132"/>
            <a:ext cx="2213737" cy="6096"/>
          </a:xfrm>
          <a:custGeom>
            <a:avLst/>
            <a:gdLst/>
            <a:ahLst/>
            <a:cxnLst/>
            <a:rect l="l" t="t" r="r" b="b"/>
            <a:pathLst>
              <a:path w="2213737" h="6096">
                <a:moveTo>
                  <a:pt x="0" y="6096"/>
                </a:moveTo>
                <a:lnTo>
                  <a:pt x="0" y="0"/>
                </a:lnTo>
                <a:lnTo>
                  <a:pt x="2213737" y="0"/>
                </a:lnTo>
                <a:lnTo>
                  <a:pt x="2213737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698746" y="4485132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704842" y="4485132"/>
            <a:ext cx="143256" cy="6096"/>
          </a:xfrm>
          <a:custGeom>
            <a:avLst/>
            <a:gdLst/>
            <a:ahLst/>
            <a:cxnLst/>
            <a:rect l="l" t="t" r="r" b="b"/>
            <a:pathLst>
              <a:path w="143256" h="6096">
                <a:moveTo>
                  <a:pt x="0" y="6096"/>
                </a:moveTo>
                <a:lnTo>
                  <a:pt x="0" y="0"/>
                </a:lnTo>
                <a:lnTo>
                  <a:pt x="143256" y="0"/>
                </a:lnTo>
                <a:lnTo>
                  <a:pt x="14325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848098" y="4485132"/>
            <a:ext cx="6095" cy="6096"/>
          </a:xfrm>
          <a:custGeom>
            <a:avLst/>
            <a:gdLst/>
            <a:ahLst/>
            <a:cxnLst/>
            <a:rect l="l" t="t" r="r" b="b"/>
            <a:pathLst>
              <a:path w="6095" h="6096">
                <a:moveTo>
                  <a:pt x="0" y="6096"/>
                </a:moveTo>
                <a:lnTo>
                  <a:pt x="0" y="0"/>
                </a:lnTo>
                <a:lnTo>
                  <a:pt x="6095" y="0"/>
                </a:lnTo>
                <a:lnTo>
                  <a:pt x="6095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854194" y="4485132"/>
            <a:ext cx="655624" cy="6096"/>
          </a:xfrm>
          <a:custGeom>
            <a:avLst/>
            <a:gdLst/>
            <a:ahLst/>
            <a:cxnLst/>
            <a:rect l="l" t="t" r="r" b="b"/>
            <a:pathLst>
              <a:path w="655624" h="6096">
                <a:moveTo>
                  <a:pt x="0" y="6096"/>
                </a:moveTo>
                <a:lnTo>
                  <a:pt x="0" y="0"/>
                </a:lnTo>
                <a:lnTo>
                  <a:pt x="655624" y="0"/>
                </a:lnTo>
                <a:lnTo>
                  <a:pt x="655624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509895" y="4485132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478913" y="4491228"/>
            <a:ext cx="6096" cy="240792"/>
          </a:xfrm>
          <a:custGeom>
            <a:avLst/>
            <a:gdLst/>
            <a:ahLst/>
            <a:cxnLst/>
            <a:rect l="l" t="t" r="r" b="b"/>
            <a:pathLst>
              <a:path w="6096" h="240792">
                <a:moveTo>
                  <a:pt x="0" y="240792"/>
                </a:moveTo>
                <a:lnTo>
                  <a:pt x="0" y="0"/>
                </a:lnTo>
                <a:lnTo>
                  <a:pt x="6096" y="0"/>
                </a:lnTo>
                <a:lnTo>
                  <a:pt x="6096" y="240792"/>
                </a:lnTo>
                <a:lnTo>
                  <a:pt x="0" y="2407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698746" y="4491228"/>
            <a:ext cx="6096" cy="240792"/>
          </a:xfrm>
          <a:custGeom>
            <a:avLst/>
            <a:gdLst/>
            <a:ahLst/>
            <a:cxnLst/>
            <a:rect l="l" t="t" r="r" b="b"/>
            <a:pathLst>
              <a:path w="6096" h="240792">
                <a:moveTo>
                  <a:pt x="0" y="240792"/>
                </a:moveTo>
                <a:lnTo>
                  <a:pt x="0" y="0"/>
                </a:lnTo>
                <a:lnTo>
                  <a:pt x="6096" y="0"/>
                </a:lnTo>
                <a:lnTo>
                  <a:pt x="6096" y="240792"/>
                </a:lnTo>
                <a:lnTo>
                  <a:pt x="0" y="2407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509895" y="4491228"/>
            <a:ext cx="6096" cy="240792"/>
          </a:xfrm>
          <a:custGeom>
            <a:avLst/>
            <a:gdLst/>
            <a:ahLst/>
            <a:cxnLst/>
            <a:rect l="l" t="t" r="r" b="b"/>
            <a:pathLst>
              <a:path w="6096" h="240792">
                <a:moveTo>
                  <a:pt x="0" y="240792"/>
                </a:moveTo>
                <a:lnTo>
                  <a:pt x="0" y="0"/>
                </a:lnTo>
                <a:lnTo>
                  <a:pt x="6096" y="0"/>
                </a:lnTo>
                <a:lnTo>
                  <a:pt x="6096" y="240792"/>
                </a:lnTo>
                <a:lnTo>
                  <a:pt x="0" y="2407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 1"/>
          <p:cNvSpPr txBox="1"/>
          <p:nvPr/>
        </p:nvSpPr>
        <p:spPr>
          <a:xfrm>
            <a:off x="2549017" y="4744254"/>
            <a:ext cx="206050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Shell HFC 60%glycol,40%water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 1"/>
          <p:cNvSpPr txBox="1"/>
          <p:nvPr/>
        </p:nvSpPr>
        <p:spPr>
          <a:xfrm>
            <a:off x="4918202" y="4744254"/>
            <a:ext cx="31290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1084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478913" y="4732019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7"/>
                </a:moveTo>
                <a:lnTo>
                  <a:pt x="0" y="0"/>
                </a:lnTo>
                <a:lnTo>
                  <a:pt x="6096" y="0"/>
                </a:lnTo>
                <a:lnTo>
                  <a:pt x="6096" y="6097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485009" y="4732019"/>
            <a:ext cx="2213737" cy="6096"/>
          </a:xfrm>
          <a:custGeom>
            <a:avLst/>
            <a:gdLst/>
            <a:ahLst/>
            <a:cxnLst/>
            <a:rect l="l" t="t" r="r" b="b"/>
            <a:pathLst>
              <a:path w="2213737" h="6096">
                <a:moveTo>
                  <a:pt x="0" y="6097"/>
                </a:moveTo>
                <a:lnTo>
                  <a:pt x="0" y="0"/>
                </a:lnTo>
                <a:lnTo>
                  <a:pt x="2213737" y="0"/>
                </a:lnTo>
                <a:lnTo>
                  <a:pt x="2213737" y="6097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698746" y="4732019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7"/>
                </a:moveTo>
                <a:lnTo>
                  <a:pt x="0" y="0"/>
                </a:lnTo>
                <a:lnTo>
                  <a:pt x="6096" y="0"/>
                </a:lnTo>
                <a:lnTo>
                  <a:pt x="6096" y="6097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704842" y="4732019"/>
            <a:ext cx="143256" cy="6096"/>
          </a:xfrm>
          <a:custGeom>
            <a:avLst/>
            <a:gdLst/>
            <a:ahLst/>
            <a:cxnLst/>
            <a:rect l="l" t="t" r="r" b="b"/>
            <a:pathLst>
              <a:path w="143256" h="6096">
                <a:moveTo>
                  <a:pt x="0" y="6097"/>
                </a:moveTo>
                <a:lnTo>
                  <a:pt x="0" y="0"/>
                </a:lnTo>
                <a:lnTo>
                  <a:pt x="143256" y="0"/>
                </a:lnTo>
                <a:lnTo>
                  <a:pt x="143256" y="6097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848098" y="4732019"/>
            <a:ext cx="6095" cy="6096"/>
          </a:xfrm>
          <a:custGeom>
            <a:avLst/>
            <a:gdLst/>
            <a:ahLst/>
            <a:cxnLst/>
            <a:rect l="l" t="t" r="r" b="b"/>
            <a:pathLst>
              <a:path w="6095" h="6096">
                <a:moveTo>
                  <a:pt x="0" y="6097"/>
                </a:moveTo>
                <a:lnTo>
                  <a:pt x="0" y="0"/>
                </a:lnTo>
                <a:lnTo>
                  <a:pt x="6095" y="0"/>
                </a:lnTo>
                <a:lnTo>
                  <a:pt x="6095" y="6097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854194" y="4732019"/>
            <a:ext cx="655624" cy="6096"/>
          </a:xfrm>
          <a:custGeom>
            <a:avLst/>
            <a:gdLst/>
            <a:ahLst/>
            <a:cxnLst/>
            <a:rect l="l" t="t" r="r" b="b"/>
            <a:pathLst>
              <a:path w="655624" h="6096">
                <a:moveTo>
                  <a:pt x="0" y="6097"/>
                </a:moveTo>
                <a:lnTo>
                  <a:pt x="0" y="0"/>
                </a:lnTo>
                <a:lnTo>
                  <a:pt x="655624" y="0"/>
                </a:lnTo>
                <a:lnTo>
                  <a:pt x="655624" y="6097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5509895" y="4732019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7"/>
                </a:moveTo>
                <a:lnTo>
                  <a:pt x="0" y="0"/>
                </a:lnTo>
                <a:lnTo>
                  <a:pt x="6096" y="0"/>
                </a:lnTo>
                <a:lnTo>
                  <a:pt x="6096" y="6097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478913" y="4738116"/>
            <a:ext cx="6096" cy="240792"/>
          </a:xfrm>
          <a:custGeom>
            <a:avLst/>
            <a:gdLst/>
            <a:ahLst/>
            <a:cxnLst/>
            <a:rect l="l" t="t" r="r" b="b"/>
            <a:pathLst>
              <a:path w="6096" h="240792">
                <a:moveTo>
                  <a:pt x="0" y="240792"/>
                </a:moveTo>
                <a:lnTo>
                  <a:pt x="0" y="0"/>
                </a:lnTo>
                <a:lnTo>
                  <a:pt x="6096" y="0"/>
                </a:lnTo>
                <a:lnTo>
                  <a:pt x="6096" y="240792"/>
                </a:lnTo>
                <a:lnTo>
                  <a:pt x="0" y="2407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4698746" y="4738116"/>
            <a:ext cx="6096" cy="240792"/>
          </a:xfrm>
          <a:custGeom>
            <a:avLst/>
            <a:gdLst/>
            <a:ahLst/>
            <a:cxnLst/>
            <a:rect l="l" t="t" r="r" b="b"/>
            <a:pathLst>
              <a:path w="6096" h="240792">
                <a:moveTo>
                  <a:pt x="0" y="240792"/>
                </a:moveTo>
                <a:lnTo>
                  <a:pt x="0" y="0"/>
                </a:lnTo>
                <a:lnTo>
                  <a:pt x="6096" y="0"/>
                </a:lnTo>
                <a:lnTo>
                  <a:pt x="6096" y="240792"/>
                </a:lnTo>
                <a:lnTo>
                  <a:pt x="0" y="2407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509895" y="4738116"/>
            <a:ext cx="6096" cy="240792"/>
          </a:xfrm>
          <a:custGeom>
            <a:avLst/>
            <a:gdLst/>
            <a:ahLst/>
            <a:cxnLst/>
            <a:rect l="l" t="t" r="r" b="b"/>
            <a:pathLst>
              <a:path w="6096" h="240792">
                <a:moveTo>
                  <a:pt x="0" y="240792"/>
                </a:moveTo>
                <a:lnTo>
                  <a:pt x="0" y="0"/>
                </a:lnTo>
                <a:lnTo>
                  <a:pt x="6096" y="0"/>
                </a:lnTo>
                <a:lnTo>
                  <a:pt x="6096" y="240792"/>
                </a:lnTo>
                <a:lnTo>
                  <a:pt x="0" y="2407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 1"/>
          <p:cNvSpPr txBox="1"/>
          <p:nvPr/>
        </p:nvSpPr>
        <p:spPr>
          <a:xfrm>
            <a:off x="2549017" y="4991142"/>
            <a:ext cx="168796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Shell HFD phosphate ester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text 1"/>
          <p:cNvSpPr txBox="1"/>
          <p:nvPr/>
        </p:nvSpPr>
        <p:spPr>
          <a:xfrm>
            <a:off x="4918202" y="4991142"/>
            <a:ext cx="30720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1125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2478913" y="4978908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485009" y="4978908"/>
            <a:ext cx="2213737" cy="6096"/>
          </a:xfrm>
          <a:custGeom>
            <a:avLst/>
            <a:gdLst/>
            <a:ahLst/>
            <a:cxnLst/>
            <a:rect l="l" t="t" r="r" b="b"/>
            <a:pathLst>
              <a:path w="2213737" h="6096">
                <a:moveTo>
                  <a:pt x="0" y="6096"/>
                </a:moveTo>
                <a:lnTo>
                  <a:pt x="0" y="0"/>
                </a:lnTo>
                <a:lnTo>
                  <a:pt x="2213737" y="0"/>
                </a:lnTo>
                <a:lnTo>
                  <a:pt x="2213737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4698746" y="4978908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4704842" y="4978908"/>
            <a:ext cx="143256" cy="6096"/>
          </a:xfrm>
          <a:custGeom>
            <a:avLst/>
            <a:gdLst/>
            <a:ahLst/>
            <a:cxnLst/>
            <a:rect l="l" t="t" r="r" b="b"/>
            <a:pathLst>
              <a:path w="143256" h="6096">
                <a:moveTo>
                  <a:pt x="0" y="6096"/>
                </a:moveTo>
                <a:lnTo>
                  <a:pt x="0" y="0"/>
                </a:lnTo>
                <a:lnTo>
                  <a:pt x="143256" y="0"/>
                </a:lnTo>
                <a:lnTo>
                  <a:pt x="14325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848098" y="4978908"/>
            <a:ext cx="6095" cy="6096"/>
          </a:xfrm>
          <a:custGeom>
            <a:avLst/>
            <a:gdLst/>
            <a:ahLst/>
            <a:cxnLst/>
            <a:rect l="l" t="t" r="r" b="b"/>
            <a:pathLst>
              <a:path w="6095" h="6096">
                <a:moveTo>
                  <a:pt x="0" y="6096"/>
                </a:moveTo>
                <a:lnTo>
                  <a:pt x="0" y="0"/>
                </a:lnTo>
                <a:lnTo>
                  <a:pt x="6095" y="0"/>
                </a:lnTo>
                <a:lnTo>
                  <a:pt x="6095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4854194" y="4978908"/>
            <a:ext cx="655624" cy="6096"/>
          </a:xfrm>
          <a:custGeom>
            <a:avLst/>
            <a:gdLst/>
            <a:ahLst/>
            <a:cxnLst/>
            <a:rect l="l" t="t" r="r" b="b"/>
            <a:pathLst>
              <a:path w="655624" h="6096">
                <a:moveTo>
                  <a:pt x="0" y="6096"/>
                </a:moveTo>
                <a:lnTo>
                  <a:pt x="0" y="0"/>
                </a:lnTo>
                <a:lnTo>
                  <a:pt x="655624" y="0"/>
                </a:lnTo>
                <a:lnTo>
                  <a:pt x="655624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5509895" y="4978908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478913" y="4985004"/>
            <a:ext cx="6096" cy="240792"/>
          </a:xfrm>
          <a:custGeom>
            <a:avLst/>
            <a:gdLst/>
            <a:ahLst/>
            <a:cxnLst/>
            <a:rect l="l" t="t" r="r" b="b"/>
            <a:pathLst>
              <a:path w="6096" h="240792">
                <a:moveTo>
                  <a:pt x="0" y="240792"/>
                </a:moveTo>
                <a:lnTo>
                  <a:pt x="0" y="0"/>
                </a:lnTo>
                <a:lnTo>
                  <a:pt x="6096" y="0"/>
                </a:lnTo>
                <a:lnTo>
                  <a:pt x="6096" y="240792"/>
                </a:lnTo>
                <a:lnTo>
                  <a:pt x="0" y="2407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4698746" y="4985004"/>
            <a:ext cx="6096" cy="240792"/>
          </a:xfrm>
          <a:custGeom>
            <a:avLst/>
            <a:gdLst/>
            <a:ahLst/>
            <a:cxnLst/>
            <a:rect l="l" t="t" r="r" b="b"/>
            <a:pathLst>
              <a:path w="6096" h="240792">
                <a:moveTo>
                  <a:pt x="0" y="240792"/>
                </a:moveTo>
                <a:lnTo>
                  <a:pt x="0" y="0"/>
                </a:lnTo>
                <a:lnTo>
                  <a:pt x="6096" y="0"/>
                </a:lnTo>
                <a:lnTo>
                  <a:pt x="6096" y="240792"/>
                </a:lnTo>
                <a:lnTo>
                  <a:pt x="0" y="2407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509895" y="4985004"/>
            <a:ext cx="6096" cy="240792"/>
          </a:xfrm>
          <a:custGeom>
            <a:avLst/>
            <a:gdLst/>
            <a:ahLst/>
            <a:cxnLst/>
            <a:rect l="l" t="t" r="r" b="b"/>
            <a:pathLst>
              <a:path w="6096" h="240792">
                <a:moveTo>
                  <a:pt x="0" y="240792"/>
                </a:moveTo>
                <a:lnTo>
                  <a:pt x="0" y="0"/>
                </a:lnTo>
                <a:lnTo>
                  <a:pt x="6096" y="0"/>
                </a:lnTo>
                <a:lnTo>
                  <a:pt x="6096" y="240792"/>
                </a:lnTo>
                <a:lnTo>
                  <a:pt x="0" y="2407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 1"/>
          <p:cNvSpPr txBox="1"/>
          <p:nvPr/>
        </p:nvSpPr>
        <p:spPr>
          <a:xfrm>
            <a:off x="2549017" y="5238030"/>
            <a:ext cx="148053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Shell Naturelle HFE 32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text 1"/>
          <p:cNvSpPr txBox="1"/>
          <p:nvPr/>
        </p:nvSpPr>
        <p:spPr>
          <a:xfrm>
            <a:off x="4918202" y="5238030"/>
            <a:ext cx="23468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918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478913" y="5225796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2485009" y="5225796"/>
            <a:ext cx="2213737" cy="6096"/>
          </a:xfrm>
          <a:custGeom>
            <a:avLst/>
            <a:gdLst/>
            <a:ahLst/>
            <a:cxnLst/>
            <a:rect l="l" t="t" r="r" b="b"/>
            <a:pathLst>
              <a:path w="2213737" h="6096">
                <a:moveTo>
                  <a:pt x="0" y="6096"/>
                </a:moveTo>
                <a:lnTo>
                  <a:pt x="0" y="0"/>
                </a:lnTo>
                <a:lnTo>
                  <a:pt x="2213737" y="0"/>
                </a:lnTo>
                <a:lnTo>
                  <a:pt x="2213737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4698746" y="5225796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4704842" y="5225796"/>
            <a:ext cx="143256" cy="6096"/>
          </a:xfrm>
          <a:custGeom>
            <a:avLst/>
            <a:gdLst/>
            <a:ahLst/>
            <a:cxnLst/>
            <a:rect l="l" t="t" r="r" b="b"/>
            <a:pathLst>
              <a:path w="143256" h="6096">
                <a:moveTo>
                  <a:pt x="0" y="6096"/>
                </a:moveTo>
                <a:lnTo>
                  <a:pt x="0" y="0"/>
                </a:lnTo>
                <a:lnTo>
                  <a:pt x="143256" y="0"/>
                </a:lnTo>
                <a:lnTo>
                  <a:pt x="14325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4848098" y="5225796"/>
            <a:ext cx="6095" cy="6096"/>
          </a:xfrm>
          <a:custGeom>
            <a:avLst/>
            <a:gdLst/>
            <a:ahLst/>
            <a:cxnLst/>
            <a:rect l="l" t="t" r="r" b="b"/>
            <a:pathLst>
              <a:path w="6095" h="6096">
                <a:moveTo>
                  <a:pt x="0" y="6096"/>
                </a:moveTo>
                <a:lnTo>
                  <a:pt x="0" y="0"/>
                </a:lnTo>
                <a:lnTo>
                  <a:pt x="6095" y="0"/>
                </a:lnTo>
                <a:lnTo>
                  <a:pt x="6095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4854194" y="5225796"/>
            <a:ext cx="655624" cy="6096"/>
          </a:xfrm>
          <a:custGeom>
            <a:avLst/>
            <a:gdLst/>
            <a:ahLst/>
            <a:cxnLst/>
            <a:rect l="l" t="t" r="r" b="b"/>
            <a:pathLst>
              <a:path w="655624" h="6096">
                <a:moveTo>
                  <a:pt x="0" y="6096"/>
                </a:moveTo>
                <a:lnTo>
                  <a:pt x="0" y="0"/>
                </a:lnTo>
                <a:lnTo>
                  <a:pt x="655624" y="0"/>
                </a:lnTo>
                <a:lnTo>
                  <a:pt x="655624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5509895" y="5225796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2478913" y="5231841"/>
            <a:ext cx="6096" cy="241097"/>
          </a:xfrm>
          <a:custGeom>
            <a:avLst/>
            <a:gdLst/>
            <a:ahLst/>
            <a:cxnLst/>
            <a:rect l="l" t="t" r="r" b="b"/>
            <a:pathLst>
              <a:path w="6096" h="241097">
                <a:moveTo>
                  <a:pt x="0" y="241097"/>
                </a:moveTo>
                <a:lnTo>
                  <a:pt x="0" y="0"/>
                </a:lnTo>
                <a:lnTo>
                  <a:pt x="6096" y="0"/>
                </a:lnTo>
                <a:lnTo>
                  <a:pt x="6096" y="241097"/>
                </a:lnTo>
                <a:lnTo>
                  <a:pt x="0" y="2410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2478913" y="5472938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2478913" y="5472938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2485009" y="5472938"/>
            <a:ext cx="2213737" cy="6096"/>
          </a:xfrm>
          <a:custGeom>
            <a:avLst/>
            <a:gdLst/>
            <a:ahLst/>
            <a:cxnLst/>
            <a:rect l="l" t="t" r="r" b="b"/>
            <a:pathLst>
              <a:path w="2213737" h="6096">
                <a:moveTo>
                  <a:pt x="0" y="6096"/>
                </a:moveTo>
                <a:lnTo>
                  <a:pt x="0" y="0"/>
                </a:lnTo>
                <a:lnTo>
                  <a:pt x="2213737" y="0"/>
                </a:lnTo>
                <a:lnTo>
                  <a:pt x="2213737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4698746" y="5231841"/>
            <a:ext cx="6096" cy="241097"/>
          </a:xfrm>
          <a:custGeom>
            <a:avLst/>
            <a:gdLst/>
            <a:ahLst/>
            <a:cxnLst/>
            <a:rect l="l" t="t" r="r" b="b"/>
            <a:pathLst>
              <a:path w="6096" h="241097">
                <a:moveTo>
                  <a:pt x="0" y="241097"/>
                </a:moveTo>
                <a:lnTo>
                  <a:pt x="0" y="0"/>
                </a:lnTo>
                <a:lnTo>
                  <a:pt x="6096" y="0"/>
                </a:lnTo>
                <a:lnTo>
                  <a:pt x="6096" y="241097"/>
                </a:lnTo>
                <a:lnTo>
                  <a:pt x="0" y="2410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4698746" y="5472938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4704842" y="5472938"/>
            <a:ext cx="143256" cy="6096"/>
          </a:xfrm>
          <a:custGeom>
            <a:avLst/>
            <a:gdLst/>
            <a:ahLst/>
            <a:cxnLst/>
            <a:rect l="l" t="t" r="r" b="b"/>
            <a:pathLst>
              <a:path w="143256" h="6096">
                <a:moveTo>
                  <a:pt x="0" y="6096"/>
                </a:moveTo>
                <a:lnTo>
                  <a:pt x="0" y="0"/>
                </a:lnTo>
                <a:lnTo>
                  <a:pt x="143256" y="0"/>
                </a:lnTo>
                <a:lnTo>
                  <a:pt x="14325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4838954" y="5472938"/>
            <a:ext cx="6095" cy="6096"/>
          </a:xfrm>
          <a:custGeom>
            <a:avLst/>
            <a:gdLst/>
            <a:ahLst/>
            <a:cxnLst/>
            <a:rect l="l" t="t" r="r" b="b"/>
            <a:pathLst>
              <a:path w="6095" h="6096">
                <a:moveTo>
                  <a:pt x="0" y="6096"/>
                </a:moveTo>
                <a:lnTo>
                  <a:pt x="0" y="0"/>
                </a:lnTo>
                <a:lnTo>
                  <a:pt x="6095" y="0"/>
                </a:lnTo>
                <a:lnTo>
                  <a:pt x="6095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4845050" y="5472938"/>
            <a:ext cx="664768" cy="6096"/>
          </a:xfrm>
          <a:custGeom>
            <a:avLst/>
            <a:gdLst/>
            <a:ahLst/>
            <a:cxnLst/>
            <a:rect l="l" t="t" r="r" b="b"/>
            <a:pathLst>
              <a:path w="664768" h="6096">
                <a:moveTo>
                  <a:pt x="0" y="6096"/>
                </a:moveTo>
                <a:lnTo>
                  <a:pt x="0" y="0"/>
                </a:lnTo>
                <a:lnTo>
                  <a:pt x="664768" y="0"/>
                </a:lnTo>
                <a:lnTo>
                  <a:pt x="664768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5509895" y="5231841"/>
            <a:ext cx="6096" cy="241097"/>
          </a:xfrm>
          <a:custGeom>
            <a:avLst/>
            <a:gdLst/>
            <a:ahLst/>
            <a:cxnLst/>
            <a:rect l="l" t="t" r="r" b="b"/>
            <a:pathLst>
              <a:path w="6096" h="241097">
                <a:moveTo>
                  <a:pt x="0" y="241097"/>
                </a:moveTo>
                <a:lnTo>
                  <a:pt x="0" y="0"/>
                </a:lnTo>
                <a:lnTo>
                  <a:pt x="6096" y="0"/>
                </a:lnTo>
                <a:lnTo>
                  <a:pt x="6096" y="241097"/>
                </a:lnTo>
                <a:lnTo>
                  <a:pt x="0" y="24109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5509895" y="5472938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5509895" y="5472938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text 1"/>
          <p:cNvSpPr txBox="1"/>
          <p:nvPr/>
        </p:nvSpPr>
        <p:spPr>
          <a:xfrm>
            <a:off x="1350899" y="5966757"/>
            <a:ext cx="579902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well known that density increases with pressure and decreases with temperature. Figure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text 1"/>
          <p:cNvSpPr txBox="1"/>
          <p:nvPr/>
        </p:nvSpPr>
        <p:spPr>
          <a:xfrm>
            <a:off x="1350899" y="6207548"/>
            <a:ext cx="357245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1.1shows such a characteristic for an ISO 32 mineral oil.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7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570" y="6799961"/>
            <a:ext cx="2736342" cy="1543939"/>
          </a:xfrm>
          <a:prstGeom prst="rect">
            <a:avLst/>
          </a:prstGeom>
        </p:spPr>
      </p:pic>
      <p:sp>
        <p:nvSpPr>
          <p:cNvPr id="98" name="text 1"/>
          <p:cNvSpPr txBox="1"/>
          <p:nvPr/>
        </p:nvSpPr>
        <p:spPr>
          <a:xfrm>
            <a:off x="2628265" y="8592101"/>
            <a:ext cx="308174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1.1 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of ISO 32 mineral oil.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596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350899" y="920793"/>
            <a:ext cx="58349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many problems involving viscosity, the absolute viscosity is divided by density. This ratio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50899" y="1161585"/>
            <a:ext cx="197868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defines the kinematic viscosity,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5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805" y="1155883"/>
            <a:ext cx="125798" cy="164159"/>
          </a:xfrm>
          <a:prstGeom prst="rect">
            <a:avLst/>
          </a:prstGeom>
        </p:spPr>
      </p:pic>
      <p:sp>
        <p:nvSpPr>
          <p:cNvPr id="5" name="text 1"/>
          <p:cNvSpPr txBox="1"/>
          <p:nvPr/>
        </p:nvSpPr>
        <p:spPr>
          <a:xfrm>
            <a:off x="3329686" y="1161585"/>
            <a:ext cx="356828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&lt;COMP: Greek letter nu&gt;, so called because force is not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350899" y="1411901"/>
            <a:ext cx="483157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involved, the only dimensions being length and time, as in kinematics. Thus,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6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529" y="1769952"/>
            <a:ext cx="371247" cy="354244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6381877" y="1863005"/>
            <a:ext cx="30136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(1.9)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350899" y="2369227"/>
            <a:ext cx="210467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Usually, the kinematic viscosity (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7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253" y="2362190"/>
            <a:ext cx="125114" cy="164950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3347974" y="2369227"/>
            <a:ext cx="367530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is measured in m /s. Previously, in the metric system,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4387850" y="2357230"/>
            <a:ext cx="7822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350899" y="2616116"/>
            <a:ext cx="587160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units were cm /s, also called the stoke (St), after Sir George Stokes (1819–1903), an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2670937" y="2604372"/>
            <a:ext cx="7822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350899" y="2859955"/>
            <a:ext cx="579222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 physicist and pioneering investigator of viscosity. Many physicists found centistoke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350899" y="3100747"/>
            <a:ext cx="267637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(cSt) a more convenient unit to work with.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350899" y="3466889"/>
            <a:ext cx="563891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comparison of kinematic viscosities of fluids is shown in Fig. 1.10(a) for low operating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350899" y="3707680"/>
            <a:ext cx="569874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pressures. A more detailed characteristic of an ISO 32 mineral oil is shown in Fig. 1.10(b),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350899" y="3948472"/>
            <a:ext cx="591597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illustrating the important effect of both temperature and pressure. The data shown in Fig. 1.10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350899" y="4189265"/>
            <a:ext cx="565379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it clear that experimental testing must specify both pressure and temperature so that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350899" y="4433359"/>
            <a:ext cx="571534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 studies may be compared with at least a minimum of confidence. It is common that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350899" y="4674150"/>
            <a:ext cx="583236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dynamic simulations of hydraulic systems usually assume a mean temperature in a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1350899" y="4914942"/>
            <a:ext cx="56855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sense that the temperature does not vary significantly during the milliseconds to second of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1350899" y="5155734"/>
            <a:ext cx="584384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transient behavior. However, it may be necessary to model the effect of pressure on viscosity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1350899" y="5396780"/>
            <a:ext cx="566526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large fluctuations in pressure are expected, although its effect may well be of secondary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1350899" y="5637572"/>
            <a:ext cx="80214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significance.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596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8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9615" y="914400"/>
            <a:ext cx="3992879" cy="295656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3909059" y="4090009"/>
            <a:ext cx="18338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9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985" y="4471670"/>
            <a:ext cx="3910965" cy="3063240"/>
          </a:xfrm>
          <a:prstGeom prst="rect">
            <a:avLst/>
          </a:prstGeom>
        </p:spPr>
      </p:pic>
      <p:sp>
        <p:nvSpPr>
          <p:cNvPr id="4" name="text 1"/>
          <p:cNvSpPr txBox="1"/>
          <p:nvPr/>
        </p:nvSpPr>
        <p:spPr>
          <a:xfrm>
            <a:off x="3902964" y="7757896"/>
            <a:ext cx="19139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50899" y="8146711"/>
            <a:ext cx="580537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1.10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 kinematic viscosities for a range of fluids. (a) Some fire-resistant fluids.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350899" y="8387885"/>
            <a:ext cx="165994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 An ISO 32 mineral oil.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596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350899" y="1289600"/>
            <a:ext cx="89659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1.11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50899" y="1680125"/>
            <a:ext cx="570470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4.5 N force moves a piston inside a cylinder at a velocity of 3 m/s as shown in Fig. 1.11.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50899" y="1923966"/>
            <a:ext cx="541911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piston of 10.16 cm diameter is centrally located in the cylinder having an internal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350899" y="2164758"/>
            <a:ext cx="568142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diameter of 10.17 cm. An oil film separates the piston from the cylinder. Find the absolute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350899" y="2405803"/>
            <a:ext cx="120994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viscosity of the oil.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3659124" y="4921039"/>
            <a:ext cx="74828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1.11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350899" y="5314484"/>
            <a:ext cx="580383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 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force on the piston = 4.5 N, piston diameter (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=10.16 cm, velocity (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3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350899" y="5555277"/>
            <a:ext cx="536095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m/s, cylinder diameter (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10.17 cm and length (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5 cm. Using Newton’s law of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350899" y="5796068"/>
            <a:ext cx="111825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viscosity we have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0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0918" y="6165941"/>
            <a:ext cx="561704" cy="384883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1350899" y="6796194"/>
            <a:ext cx="100476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small gaps,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306" y="7167952"/>
            <a:ext cx="580497" cy="385460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6311773" y="7281079"/>
            <a:ext cx="37959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(1.10)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350899" y="7817528"/>
            <a:ext cx="86049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 we have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704" y="8239887"/>
            <a:ext cx="469739" cy="160147"/>
          </a:xfrm>
          <a:prstGeom prst="rect">
            <a:avLst/>
          </a:prstGeom>
        </p:spPr>
      </p:pic>
      <p:sp>
        <p:nvSpPr>
          <p:cNvPr id="15" name="text 1"/>
          <p:cNvSpPr txBox="1"/>
          <p:nvPr/>
        </p:nvSpPr>
        <p:spPr>
          <a:xfrm>
            <a:off x="3256534" y="8247676"/>
            <a:ext cx="12920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3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529" y="8216207"/>
            <a:ext cx="1497052" cy="188160"/>
          </a:xfrm>
          <a:prstGeom prst="rect">
            <a:avLst/>
          </a:prstGeom>
        </p:spPr>
      </p:pic>
      <p:pic>
        <p:nvPicPr>
          <p:cNvPr id="114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0679" y="8632588"/>
            <a:ext cx="1282833" cy="187152"/>
          </a:xfrm>
          <a:prstGeom prst="rect">
            <a:avLst/>
          </a:prstGeom>
        </p:spPr>
      </p:pic>
      <p:pic>
        <p:nvPicPr>
          <p:cNvPr id="115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190" y="3367405"/>
            <a:ext cx="2143760" cy="124459"/>
          </a:xfrm>
          <a:prstGeom prst="rect">
            <a:avLst/>
          </a:prstGeom>
        </p:spPr>
      </p:pic>
      <p:sp>
        <p:nvSpPr>
          <p:cNvPr id="549" name="object 549"/>
          <p:cNvSpPr/>
          <p:nvPr/>
        </p:nvSpPr>
        <p:spPr>
          <a:xfrm>
            <a:off x="3166427" y="3362643"/>
            <a:ext cx="2153285" cy="133984"/>
          </a:xfrm>
          <a:custGeom>
            <a:avLst/>
            <a:gdLst/>
            <a:ahLst/>
            <a:cxnLst/>
            <a:rect l="l" t="t" r="r" b="b"/>
            <a:pathLst>
              <a:path w="2153285" h="133984">
                <a:moveTo>
                  <a:pt x="4763" y="129222"/>
                </a:moveTo>
                <a:lnTo>
                  <a:pt x="4763" y="4762"/>
                </a:lnTo>
                <a:lnTo>
                  <a:pt x="2148523" y="4762"/>
                </a:lnTo>
                <a:lnTo>
                  <a:pt x="2148523" y="129222"/>
                </a:lnTo>
                <a:lnTo>
                  <a:pt x="4763" y="12922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6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190" y="4338320"/>
            <a:ext cx="2143760" cy="124460"/>
          </a:xfrm>
          <a:prstGeom prst="rect">
            <a:avLst/>
          </a:prstGeom>
        </p:spPr>
      </p:pic>
      <p:sp>
        <p:nvSpPr>
          <p:cNvPr id="550" name="object 550"/>
          <p:cNvSpPr/>
          <p:nvPr/>
        </p:nvSpPr>
        <p:spPr>
          <a:xfrm>
            <a:off x="3166427" y="4333557"/>
            <a:ext cx="2153285" cy="133985"/>
          </a:xfrm>
          <a:custGeom>
            <a:avLst/>
            <a:gdLst/>
            <a:ahLst/>
            <a:cxnLst/>
            <a:rect l="l" t="t" r="r" b="b"/>
            <a:pathLst>
              <a:path w="2153285" h="133985">
                <a:moveTo>
                  <a:pt x="4763" y="129223"/>
                </a:moveTo>
                <a:lnTo>
                  <a:pt x="4763" y="4763"/>
                </a:lnTo>
                <a:lnTo>
                  <a:pt x="2148523" y="4763"/>
                </a:lnTo>
                <a:lnTo>
                  <a:pt x="2148523" y="129223"/>
                </a:lnTo>
                <a:lnTo>
                  <a:pt x="4763" y="12922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1" name="object 551"/>
          <p:cNvSpPr/>
          <p:nvPr/>
        </p:nvSpPr>
        <p:spPr>
          <a:xfrm>
            <a:off x="3943350" y="3520440"/>
            <a:ext cx="914400" cy="789940"/>
          </a:xfrm>
          <a:custGeom>
            <a:avLst/>
            <a:gdLst/>
            <a:ahLst/>
            <a:cxnLst/>
            <a:rect l="l" t="t" r="r" b="b"/>
            <a:pathLst>
              <a:path w="914400" h="789940">
                <a:moveTo>
                  <a:pt x="0" y="789940"/>
                </a:moveTo>
                <a:lnTo>
                  <a:pt x="0" y="0"/>
                </a:lnTo>
                <a:lnTo>
                  <a:pt x="914400" y="0"/>
                </a:lnTo>
                <a:lnTo>
                  <a:pt x="914400" y="789940"/>
                </a:lnTo>
                <a:lnTo>
                  <a:pt x="0" y="789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2" name="object 552"/>
          <p:cNvSpPr/>
          <p:nvPr/>
        </p:nvSpPr>
        <p:spPr>
          <a:xfrm>
            <a:off x="3938587" y="3515677"/>
            <a:ext cx="923925" cy="799465"/>
          </a:xfrm>
          <a:custGeom>
            <a:avLst/>
            <a:gdLst/>
            <a:ahLst/>
            <a:cxnLst/>
            <a:rect l="l" t="t" r="r" b="b"/>
            <a:pathLst>
              <a:path w="923925" h="799465">
                <a:moveTo>
                  <a:pt x="4763" y="794703"/>
                </a:moveTo>
                <a:lnTo>
                  <a:pt x="4763" y="4763"/>
                </a:lnTo>
                <a:lnTo>
                  <a:pt x="919163" y="4763"/>
                </a:lnTo>
                <a:lnTo>
                  <a:pt x="919163" y="794703"/>
                </a:lnTo>
                <a:lnTo>
                  <a:pt x="4763" y="79470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" name="object 553"/>
          <p:cNvSpPr/>
          <p:nvPr/>
        </p:nvSpPr>
        <p:spPr>
          <a:xfrm>
            <a:off x="4086225" y="3691255"/>
            <a:ext cx="676275" cy="342900"/>
          </a:xfrm>
          <a:custGeom>
            <a:avLst/>
            <a:gdLst/>
            <a:ahLst/>
            <a:cxnLst/>
            <a:rect l="l" t="t" r="r" b="b"/>
            <a:pathLst>
              <a:path w="676275" h="342900">
                <a:moveTo>
                  <a:pt x="0" y="342900"/>
                </a:moveTo>
                <a:lnTo>
                  <a:pt x="0" y="0"/>
                </a:lnTo>
                <a:lnTo>
                  <a:pt x="676275" y="0"/>
                </a:lnTo>
                <a:lnTo>
                  <a:pt x="676275" y="342900"/>
                </a:lnTo>
                <a:lnTo>
                  <a:pt x="0" y="342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4" name="object 554"/>
          <p:cNvSpPr/>
          <p:nvPr/>
        </p:nvSpPr>
        <p:spPr>
          <a:xfrm>
            <a:off x="4081462" y="3686492"/>
            <a:ext cx="685800" cy="352425"/>
          </a:xfrm>
          <a:custGeom>
            <a:avLst/>
            <a:gdLst/>
            <a:ahLst/>
            <a:cxnLst/>
            <a:rect l="l" t="t" r="r" b="b"/>
            <a:pathLst>
              <a:path w="685800" h="352425">
                <a:moveTo>
                  <a:pt x="4763" y="347663"/>
                </a:moveTo>
                <a:lnTo>
                  <a:pt x="4763" y="4763"/>
                </a:lnTo>
                <a:lnTo>
                  <a:pt x="681038" y="4763"/>
                </a:lnTo>
                <a:lnTo>
                  <a:pt x="681038" y="347663"/>
                </a:lnTo>
                <a:lnTo>
                  <a:pt x="4763" y="34766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4183380" y="3773170"/>
            <a:ext cx="41806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Piston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5" name="object 555"/>
          <p:cNvSpPr/>
          <p:nvPr/>
        </p:nvSpPr>
        <p:spPr>
          <a:xfrm>
            <a:off x="2228850" y="3653155"/>
            <a:ext cx="904875" cy="504825"/>
          </a:xfrm>
          <a:custGeom>
            <a:avLst/>
            <a:gdLst/>
            <a:ahLst/>
            <a:cxnLst/>
            <a:rect l="l" t="t" r="r" b="b"/>
            <a:pathLst>
              <a:path w="904875" h="504825">
                <a:moveTo>
                  <a:pt x="0" y="504825"/>
                </a:moveTo>
                <a:lnTo>
                  <a:pt x="0" y="0"/>
                </a:lnTo>
                <a:lnTo>
                  <a:pt x="904875" y="0"/>
                </a:lnTo>
                <a:lnTo>
                  <a:pt x="904875" y="504825"/>
                </a:lnTo>
                <a:lnTo>
                  <a:pt x="0" y="5048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6" name="object 556"/>
          <p:cNvSpPr/>
          <p:nvPr/>
        </p:nvSpPr>
        <p:spPr>
          <a:xfrm>
            <a:off x="2224087" y="3648392"/>
            <a:ext cx="914400" cy="514350"/>
          </a:xfrm>
          <a:custGeom>
            <a:avLst/>
            <a:gdLst/>
            <a:ahLst/>
            <a:cxnLst/>
            <a:rect l="l" t="t" r="r" b="b"/>
            <a:pathLst>
              <a:path w="914400" h="514350">
                <a:moveTo>
                  <a:pt x="4763" y="509588"/>
                </a:moveTo>
                <a:lnTo>
                  <a:pt x="4763" y="4763"/>
                </a:lnTo>
                <a:lnTo>
                  <a:pt x="909638" y="4763"/>
                </a:lnTo>
                <a:lnTo>
                  <a:pt x="909638" y="509588"/>
                </a:lnTo>
                <a:lnTo>
                  <a:pt x="4763" y="50958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2326513" y="3733546"/>
            <a:ext cx="62068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4.5 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7" name="object 557"/>
          <p:cNvSpPr/>
          <p:nvPr/>
        </p:nvSpPr>
        <p:spPr>
          <a:xfrm>
            <a:off x="2209800" y="3853688"/>
            <a:ext cx="695325" cy="76200"/>
          </a:xfrm>
          <a:custGeom>
            <a:avLst/>
            <a:gdLst/>
            <a:ahLst/>
            <a:cxnLst/>
            <a:rect l="l" t="t" r="r" b="b"/>
            <a:pathLst>
              <a:path w="695325" h="76200">
                <a:moveTo>
                  <a:pt x="0" y="31242"/>
                </a:moveTo>
                <a:lnTo>
                  <a:pt x="631825" y="31877"/>
                </a:lnTo>
                <a:lnTo>
                  <a:pt x="631825" y="44577"/>
                </a:lnTo>
                <a:lnTo>
                  <a:pt x="0" y="43942"/>
                </a:lnTo>
                <a:close/>
                <a:moveTo>
                  <a:pt x="619125" y="0"/>
                </a:moveTo>
                <a:lnTo>
                  <a:pt x="695325" y="38227"/>
                </a:lnTo>
                <a:lnTo>
                  <a:pt x="619125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8" name="object 558"/>
          <p:cNvSpPr/>
          <p:nvPr/>
        </p:nvSpPr>
        <p:spPr>
          <a:xfrm>
            <a:off x="2905125" y="3786505"/>
            <a:ext cx="1038225" cy="200025"/>
          </a:xfrm>
          <a:custGeom>
            <a:avLst/>
            <a:gdLst/>
            <a:ahLst/>
            <a:cxnLst/>
            <a:rect l="l" t="t" r="r" b="b"/>
            <a:pathLst>
              <a:path w="1038225" h="200025">
                <a:moveTo>
                  <a:pt x="0" y="200025"/>
                </a:moveTo>
                <a:lnTo>
                  <a:pt x="0" y="0"/>
                </a:lnTo>
                <a:lnTo>
                  <a:pt x="1038225" y="0"/>
                </a:lnTo>
                <a:lnTo>
                  <a:pt x="1038225" y="200025"/>
                </a:lnTo>
                <a:lnTo>
                  <a:pt x="0" y="2000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9" name="object 559"/>
          <p:cNvSpPr/>
          <p:nvPr/>
        </p:nvSpPr>
        <p:spPr>
          <a:xfrm>
            <a:off x="2900362" y="3781742"/>
            <a:ext cx="1047750" cy="209550"/>
          </a:xfrm>
          <a:custGeom>
            <a:avLst/>
            <a:gdLst/>
            <a:ahLst/>
            <a:cxnLst/>
            <a:rect l="l" t="t" r="r" b="b"/>
            <a:pathLst>
              <a:path w="1047750" h="209550">
                <a:moveTo>
                  <a:pt x="4763" y="204788"/>
                </a:moveTo>
                <a:lnTo>
                  <a:pt x="4763" y="4763"/>
                </a:lnTo>
                <a:lnTo>
                  <a:pt x="1042988" y="4763"/>
                </a:lnTo>
                <a:lnTo>
                  <a:pt x="1042988" y="204788"/>
                </a:lnTo>
                <a:lnTo>
                  <a:pt x="4763" y="20478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0" name="object 560"/>
          <p:cNvSpPr/>
          <p:nvPr/>
        </p:nvSpPr>
        <p:spPr>
          <a:xfrm>
            <a:off x="4943475" y="3653155"/>
            <a:ext cx="904875" cy="504825"/>
          </a:xfrm>
          <a:custGeom>
            <a:avLst/>
            <a:gdLst/>
            <a:ahLst/>
            <a:cxnLst/>
            <a:rect l="l" t="t" r="r" b="b"/>
            <a:pathLst>
              <a:path w="904875" h="504825">
                <a:moveTo>
                  <a:pt x="0" y="504825"/>
                </a:moveTo>
                <a:lnTo>
                  <a:pt x="0" y="0"/>
                </a:lnTo>
                <a:lnTo>
                  <a:pt x="904875" y="0"/>
                </a:lnTo>
                <a:lnTo>
                  <a:pt x="904875" y="504825"/>
                </a:lnTo>
                <a:lnTo>
                  <a:pt x="0" y="5048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1" name="object 561"/>
          <p:cNvSpPr/>
          <p:nvPr/>
        </p:nvSpPr>
        <p:spPr>
          <a:xfrm>
            <a:off x="4938712" y="3648392"/>
            <a:ext cx="914400" cy="514350"/>
          </a:xfrm>
          <a:custGeom>
            <a:avLst/>
            <a:gdLst/>
            <a:ahLst/>
            <a:cxnLst/>
            <a:rect l="l" t="t" r="r" b="b"/>
            <a:pathLst>
              <a:path w="914400" h="514350">
                <a:moveTo>
                  <a:pt x="4763" y="509588"/>
                </a:moveTo>
                <a:lnTo>
                  <a:pt x="4763" y="4763"/>
                </a:lnTo>
                <a:lnTo>
                  <a:pt x="909638" y="4763"/>
                </a:lnTo>
                <a:lnTo>
                  <a:pt x="909638" y="509588"/>
                </a:lnTo>
                <a:lnTo>
                  <a:pt x="4763" y="50958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5043551" y="3733546"/>
            <a:ext cx="59182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 m/s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2" name="object 562"/>
          <p:cNvSpPr/>
          <p:nvPr/>
        </p:nvSpPr>
        <p:spPr>
          <a:xfrm>
            <a:off x="4857750" y="3854323"/>
            <a:ext cx="695325" cy="76200"/>
          </a:xfrm>
          <a:custGeom>
            <a:avLst/>
            <a:gdLst/>
            <a:ahLst/>
            <a:cxnLst/>
            <a:rect l="l" t="t" r="r" b="b"/>
            <a:pathLst>
              <a:path w="695325" h="76200">
                <a:moveTo>
                  <a:pt x="0" y="31242"/>
                </a:moveTo>
                <a:lnTo>
                  <a:pt x="631825" y="31877"/>
                </a:lnTo>
                <a:lnTo>
                  <a:pt x="631825" y="44577"/>
                </a:lnTo>
                <a:lnTo>
                  <a:pt x="0" y="43942"/>
                </a:lnTo>
                <a:close/>
                <a:moveTo>
                  <a:pt x="619125" y="0"/>
                </a:moveTo>
                <a:lnTo>
                  <a:pt x="695325" y="38227"/>
                </a:lnTo>
                <a:lnTo>
                  <a:pt x="619125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3" name="object 563"/>
          <p:cNvSpPr/>
          <p:nvPr/>
        </p:nvSpPr>
        <p:spPr>
          <a:xfrm>
            <a:off x="3938587" y="3029268"/>
            <a:ext cx="9525" cy="862329"/>
          </a:xfrm>
          <a:custGeom>
            <a:avLst/>
            <a:gdLst/>
            <a:ahLst/>
            <a:cxnLst/>
            <a:rect l="l" t="t" r="r" b="b"/>
            <a:pathLst>
              <a:path w="9525" h="862329">
                <a:moveTo>
                  <a:pt x="4763" y="857567"/>
                </a:moveTo>
                <a:lnTo>
                  <a:pt x="4763" y="476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4" name="object 564"/>
          <p:cNvSpPr/>
          <p:nvPr/>
        </p:nvSpPr>
        <p:spPr>
          <a:xfrm>
            <a:off x="4086225" y="2881630"/>
            <a:ext cx="790575" cy="304800"/>
          </a:xfrm>
          <a:custGeom>
            <a:avLst/>
            <a:gdLst/>
            <a:ahLst/>
            <a:cxnLst/>
            <a:rect l="l" t="t" r="r" b="b"/>
            <a:pathLst>
              <a:path w="790575" h="304800">
                <a:moveTo>
                  <a:pt x="0" y="304800"/>
                </a:moveTo>
                <a:lnTo>
                  <a:pt x="0" y="0"/>
                </a:lnTo>
                <a:lnTo>
                  <a:pt x="790575" y="0"/>
                </a:lnTo>
                <a:lnTo>
                  <a:pt x="790575" y="30480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5" name="object 565"/>
          <p:cNvSpPr/>
          <p:nvPr/>
        </p:nvSpPr>
        <p:spPr>
          <a:xfrm>
            <a:off x="4081462" y="2876868"/>
            <a:ext cx="800100" cy="314325"/>
          </a:xfrm>
          <a:custGeom>
            <a:avLst/>
            <a:gdLst/>
            <a:ahLst/>
            <a:cxnLst/>
            <a:rect l="l" t="t" r="r" b="b"/>
            <a:pathLst>
              <a:path w="800100" h="314325">
                <a:moveTo>
                  <a:pt x="4763" y="309562"/>
                </a:moveTo>
                <a:lnTo>
                  <a:pt x="4763" y="4762"/>
                </a:lnTo>
                <a:lnTo>
                  <a:pt x="795338" y="4762"/>
                </a:lnTo>
                <a:lnTo>
                  <a:pt x="795338" y="309562"/>
                </a:lnTo>
                <a:lnTo>
                  <a:pt x="4763" y="309562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4183380" y="2962021"/>
            <a:ext cx="45525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 mm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6" name="object 566"/>
          <p:cNvSpPr/>
          <p:nvPr/>
        </p:nvSpPr>
        <p:spPr>
          <a:xfrm>
            <a:off x="3943350" y="3091180"/>
            <a:ext cx="914400" cy="76200"/>
          </a:xfrm>
          <a:custGeom>
            <a:avLst/>
            <a:gdLst/>
            <a:ahLst/>
            <a:cxnLst/>
            <a:rect l="l" t="t" r="r" b="b"/>
            <a:pathLst>
              <a:path w="914400" h="76200">
                <a:moveTo>
                  <a:pt x="63500" y="31750"/>
                </a:moveTo>
                <a:lnTo>
                  <a:pt x="850900" y="31750"/>
                </a:lnTo>
                <a:lnTo>
                  <a:pt x="850900" y="44450"/>
                </a:lnTo>
                <a:lnTo>
                  <a:pt x="63500" y="44450"/>
                </a:lnTo>
                <a:close/>
                <a:moveTo>
                  <a:pt x="76200" y="76200"/>
                </a:moveTo>
                <a:lnTo>
                  <a:pt x="0" y="38100"/>
                </a:lnTo>
                <a:lnTo>
                  <a:pt x="76200" y="0"/>
                </a:lnTo>
                <a:close/>
                <a:moveTo>
                  <a:pt x="838200" y="0"/>
                </a:moveTo>
                <a:lnTo>
                  <a:pt x="914400" y="38100"/>
                </a:lnTo>
                <a:lnTo>
                  <a:pt x="83820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7" name="object 567"/>
          <p:cNvSpPr/>
          <p:nvPr/>
        </p:nvSpPr>
        <p:spPr>
          <a:xfrm>
            <a:off x="4852987" y="3029268"/>
            <a:ext cx="10160" cy="862329"/>
          </a:xfrm>
          <a:custGeom>
            <a:avLst/>
            <a:gdLst/>
            <a:ahLst/>
            <a:cxnLst/>
            <a:rect l="l" t="t" r="r" b="b"/>
            <a:pathLst>
              <a:path w="10160" h="862329">
                <a:moveTo>
                  <a:pt x="4763" y="857567"/>
                </a:moveTo>
                <a:lnTo>
                  <a:pt x="5398" y="476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596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7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776" y="916830"/>
            <a:ext cx="2013681" cy="353446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350899" y="1482006"/>
            <a:ext cx="205088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Substituting in Eq. (1.10) we get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8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234" y="1837886"/>
            <a:ext cx="1348282" cy="401442"/>
          </a:xfrm>
          <a:prstGeom prst="rect">
            <a:avLst/>
          </a:prstGeom>
        </p:spPr>
      </p:pic>
      <p:pic>
        <p:nvPicPr>
          <p:cNvPr id="119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426" y="2455641"/>
            <a:ext cx="3335664" cy="354797"/>
          </a:xfrm>
          <a:prstGeom prst="rect">
            <a:avLst/>
          </a:prstGeom>
        </p:spPr>
      </p:pic>
      <p:sp>
        <p:nvSpPr>
          <p:cNvPr id="4" name="text 1"/>
          <p:cNvSpPr txBox="1"/>
          <p:nvPr/>
        </p:nvSpPr>
        <p:spPr>
          <a:xfrm>
            <a:off x="1309857" y="3119680"/>
            <a:ext cx="74667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 1 N =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0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6536" y="3124200"/>
            <a:ext cx="651178" cy="182686"/>
          </a:xfrm>
          <a:prstGeom prst="rect">
            <a:avLst/>
          </a:prstGeom>
        </p:spPr>
      </p:pic>
      <p:sp>
        <p:nvSpPr>
          <p:cNvPr id="5" name="text 1"/>
          <p:cNvSpPr txBox="1"/>
          <p:nvPr/>
        </p:nvSpPr>
        <p:spPr>
          <a:xfrm>
            <a:off x="2758447" y="3132534"/>
            <a:ext cx="41485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get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1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9407" y="3498923"/>
            <a:ext cx="2766822" cy="52796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9D6ED36-8D12-453E-8BEA-67663AD22BA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0526" y="4208607"/>
            <a:ext cx="5791200" cy="3173526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72276" cy="1402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100" spc="10" dirty="0">
                <a:latin typeface="Calibri"/>
                <a:cs typeface="Calibri"/>
              </a:rPr>
              <a:t>24</a:t>
            </a:r>
            <a:endParaRPr sz="1100">
              <a:latin typeface="Calibri"/>
              <a:cs typeface="Calibri"/>
            </a:endParaRPr>
          </a:p>
        </p:txBody>
      </p:sp>
      <p:pic>
        <p:nvPicPr>
          <p:cNvPr id="123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010" y="914400"/>
            <a:ext cx="3862070" cy="223139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3271520" y="3347198"/>
            <a:ext cx="72423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1.12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D92362-AADD-4A8D-B411-224BAA5667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0175" y="3857625"/>
            <a:ext cx="4972050" cy="5210175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596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350899" y="4998568"/>
            <a:ext cx="187166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1.11 The Saybolt viscometer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350899" y="5263997"/>
            <a:ext cx="542135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instruments used to measure the viscosity of a liquid are known as viscometers or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350899" y="5526126"/>
            <a:ext cx="544193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viscosimeters. Several types of viscosimeters are in use today. The Saybolt viscometer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350899" y="5788253"/>
            <a:ext cx="532261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the time required, in seconds, for 60 milliliters of the tested fluid at 100 °F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350899" y="6050382"/>
            <a:ext cx="51988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pass through a standard orifice. The time measured is used to express the fluid’s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350899" y="6315939"/>
            <a:ext cx="497373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viscosity, in Saybolt universal seconds or Saybolt furol seconds as described in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350899" y="6578067"/>
            <a:ext cx="56297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Fig.1.13.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350899" y="6838866"/>
            <a:ext cx="136819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1.12 Viscosity Index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350899" y="7207673"/>
            <a:ext cx="591347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viscosity of hydraulic oils decreases with increase in temperature. Hence, the viscosity of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350899" y="7448720"/>
            <a:ext cx="563468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given oil must be represented at a special temperature. The variation of viscosity with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350899" y="7689512"/>
            <a:ext cx="323896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respect to temperature is different for different oils.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350899" y="8171095"/>
            <a:ext cx="564353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viscosity index (VI) is a relative measure of the change in the viscosity of an oil with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350899" y="8412269"/>
            <a:ext cx="589629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respect to a change in temperature. An oil having a low VI is one that exhibits a large change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C913DF56-E3C6-479C-9B7F-AA3B918FBC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327" y="723900"/>
            <a:ext cx="4999673" cy="4212179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596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345" y="914400"/>
            <a:ext cx="4248785" cy="4114800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3674364" y="5244127"/>
            <a:ext cx="72423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1.13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50899" y="5613189"/>
            <a:ext cx="570303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viscosity with a small change in temperature. A high VI oil does not change appreciably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50899" y="5853980"/>
            <a:ext cx="186942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 change in temperature.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350899" y="6094772"/>
            <a:ext cx="361470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VI of any hydraulic oil can be calculated as follows: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2501" y="6562286"/>
            <a:ext cx="1176033" cy="401442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6311773" y="6689514"/>
            <a:ext cx="37388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(1.11)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350899" y="7180242"/>
            <a:ext cx="571630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viscosity in SUS (Saybolt universal viscosity)of a 0 VI oil at 100°F,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350899" y="7421288"/>
            <a:ext cx="585762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viscosity in SUS of an unknown VI oil at 100°F and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viscosity in SUS of a 100 VI oil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350899" y="7662079"/>
            <a:ext cx="570733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100 °F. The VI of an unknown oil is determined from tests. A reference oil of 0 VI and a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350899" y="7902872"/>
            <a:ext cx="541776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oil of 100 VI are selected. The viscosities of three oils (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are then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350899" y="8143664"/>
            <a:ext cx="379033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measured at 100°F.This is shown schematically in Fig. 1.13.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596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350899" y="920793"/>
            <a:ext cx="585654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high VI oil is a good all-weather-type oil for use in outdoor machines operating in extreme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50899" y="1161585"/>
            <a:ext cx="588879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swings. For a hydraulic system, the oil temperature does not change appreciably;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50899" y="1402758"/>
            <a:ext cx="234724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hence, the VI of the oil is not crucial.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3204718" y="5698533"/>
            <a:ext cx="176990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1.13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Viscosity index.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350899" y="6067340"/>
            <a:ext cx="90505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1.13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350899" y="6460914"/>
            <a:ext cx="564750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sample of oil with viscosity index of 70 is tested with a 0 VI oil and a 100 VI oil whose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350899" y="6701706"/>
            <a:ext cx="558043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viscosity values at 100°F are 375 and 125 SUS, respectively. What is the viscosity of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350899" y="6942498"/>
            <a:ext cx="230319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oil at 100°F in units of SUS?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350899" y="7729135"/>
            <a:ext cx="155491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know that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6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279" y="8091704"/>
            <a:ext cx="1054761" cy="353436"/>
          </a:xfrm>
          <a:prstGeom prst="rect">
            <a:avLst/>
          </a:prstGeom>
        </p:spPr>
      </p:pic>
      <p:sp>
        <p:nvSpPr>
          <p:cNvPr id="568" name="object 568"/>
          <p:cNvSpPr/>
          <p:nvPr/>
        </p:nvSpPr>
        <p:spPr>
          <a:xfrm>
            <a:off x="2833052" y="2115502"/>
            <a:ext cx="10795" cy="2744470"/>
          </a:xfrm>
          <a:custGeom>
            <a:avLst/>
            <a:gdLst/>
            <a:ahLst/>
            <a:cxnLst/>
            <a:rect l="l" t="t" r="r" b="b"/>
            <a:pathLst>
              <a:path w="10795" h="2744470">
                <a:moveTo>
                  <a:pt x="4763" y="4763"/>
                </a:moveTo>
                <a:lnTo>
                  <a:pt x="6033" y="273970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9" name="object 569"/>
          <p:cNvSpPr/>
          <p:nvPr/>
        </p:nvSpPr>
        <p:spPr>
          <a:xfrm>
            <a:off x="3889692" y="2115502"/>
            <a:ext cx="17145" cy="2459990"/>
          </a:xfrm>
          <a:custGeom>
            <a:avLst/>
            <a:gdLst/>
            <a:ahLst/>
            <a:cxnLst/>
            <a:rect l="l" t="t" r="r" b="b"/>
            <a:pathLst>
              <a:path w="17145" h="2459990">
                <a:moveTo>
                  <a:pt x="12383" y="4763"/>
                </a:moveTo>
                <a:lnTo>
                  <a:pt x="4763" y="245522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0" name="object 570"/>
          <p:cNvSpPr/>
          <p:nvPr/>
        </p:nvSpPr>
        <p:spPr>
          <a:xfrm>
            <a:off x="3131502" y="2859087"/>
            <a:ext cx="2247265" cy="678815"/>
          </a:xfrm>
          <a:custGeom>
            <a:avLst/>
            <a:gdLst/>
            <a:ahLst/>
            <a:cxnLst/>
            <a:rect l="l" t="t" r="r" b="b"/>
            <a:pathLst>
              <a:path w="2247265" h="678815">
                <a:moveTo>
                  <a:pt x="2239328" y="670878"/>
                </a:moveTo>
                <a:lnTo>
                  <a:pt x="7938" y="7938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1" name="object 571"/>
          <p:cNvSpPr/>
          <p:nvPr/>
        </p:nvSpPr>
        <p:spPr>
          <a:xfrm>
            <a:off x="3131502" y="3320732"/>
            <a:ext cx="2247265" cy="217170"/>
          </a:xfrm>
          <a:custGeom>
            <a:avLst/>
            <a:gdLst/>
            <a:ahLst/>
            <a:cxnLst/>
            <a:rect l="l" t="t" r="r" b="b"/>
            <a:pathLst>
              <a:path w="2247265" h="217170">
                <a:moveTo>
                  <a:pt x="2239328" y="209233"/>
                </a:moveTo>
                <a:lnTo>
                  <a:pt x="7938" y="7937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2" name="object 572"/>
          <p:cNvSpPr/>
          <p:nvPr/>
        </p:nvSpPr>
        <p:spPr>
          <a:xfrm>
            <a:off x="2840672" y="3088957"/>
            <a:ext cx="1066165" cy="10795"/>
          </a:xfrm>
          <a:custGeom>
            <a:avLst/>
            <a:gdLst/>
            <a:ahLst/>
            <a:cxnLst/>
            <a:rect l="l" t="t" r="r" b="b"/>
            <a:pathLst>
              <a:path w="1066165" h="10795">
                <a:moveTo>
                  <a:pt x="1061403" y="4762"/>
                </a:moveTo>
                <a:lnTo>
                  <a:pt x="4763" y="603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3" name="object 573"/>
          <p:cNvSpPr/>
          <p:nvPr/>
        </p:nvSpPr>
        <p:spPr>
          <a:xfrm>
            <a:off x="2833052" y="2542857"/>
            <a:ext cx="1066165" cy="11430"/>
          </a:xfrm>
          <a:custGeom>
            <a:avLst/>
            <a:gdLst/>
            <a:ahLst/>
            <a:cxnLst/>
            <a:rect l="l" t="t" r="r" b="b"/>
            <a:pathLst>
              <a:path w="1066165" h="11430">
                <a:moveTo>
                  <a:pt x="1061403" y="4762"/>
                </a:moveTo>
                <a:lnTo>
                  <a:pt x="4763" y="666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4" name="object 574"/>
          <p:cNvSpPr/>
          <p:nvPr/>
        </p:nvSpPr>
        <p:spPr>
          <a:xfrm>
            <a:off x="2834322" y="3407727"/>
            <a:ext cx="1066165" cy="10795"/>
          </a:xfrm>
          <a:custGeom>
            <a:avLst/>
            <a:gdLst/>
            <a:ahLst/>
            <a:cxnLst/>
            <a:rect l="l" t="t" r="r" b="b"/>
            <a:pathLst>
              <a:path w="1066165" h="10795">
                <a:moveTo>
                  <a:pt x="1061403" y="4763"/>
                </a:moveTo>
                <a:lnTo>
                  <a:pt x="4763" y="603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5" name="object 575"/>
          <p:cNvSpPr/>
          <p:nvPr/>
        </p:nvSpPr>
        <p:spPr>
          <a:xfrm>
            <a:off x="3702050" y="4570730"/>
            <a:ext cx="554990" cy="281940"/>
          </a:xfrm>
          <a:custGeom>
            <a:avLst/>
            <a:gdLst/>
            <a:ahLst/>
            <a:cxnLst/>
            <a:rect l="l" t="t" r="r" b="b"/>
            <a:pathLst>
              <a:path w="554990" h="281940">
                <a:moveTo>
                  <a:pt x="0" y="281940"/>
                </a:moveTo>
                <a:lnTo>
                  <a:pt x="0" y="0"/>
                </a:lnTo>
                <a:lnTo>
                  <a:pt x="554990" y="0"/>
                </a:lnTo>
                <a:lnTo>
                  <a:pt x="554990" y="281940"/>
                </a:lnTo>
                <a:lnTo>
                  <a:pt x="0" y="281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6" name="object 576"/>
          <p:cNvSpPr/>
          <p:nvPr/>
        </p:nvSpPr>
        <p:spPr>
          <a:xfrm>
            <a:off x="3697287" y="4565967"/>
            <a:ext cx="564515" cy="291465"/>
          </a:xfrm>
          <a:custGeom>
            <a:avLst/>
            <a:gdLst/>
            <a:ahLst/>
            <a:cxnLst/>
            <a:rect l="l" t="t" r="r" b="b"/>
            <a:pathLst>
              <a:path w="564515" h="291465">
                <a:moveTo>
                  <a:pt x="4763" y="286703"/>
                </a:moveTo>
                <a:lnTo>
                  <a:pt x="4763" y="4763"/>
                </a:lnTo>
                <a:lnTo>
                  <a:pt x="559753" y="4763"/>
                </a:lnTo>
                <a:lnTo>
                  <a:pt x="559753" y="286703"/>
                </a:lnTo>
                <a:lnTo>
                  <a:pt x="4763" y="28670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3799332" y="4651248"/>
            <a:ext cx="23948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7" name="object 577"/>
          <p:cNvSpPr/>
          <p:nvPr/>
        </p:nvSpPr>
        <p:spPr>
          <a:xfrm>
            <a:off x="5156835" y="4573269"/>
            <a:ext cx="555625" cy="281940"/>
          </a:xfrm>
          <a:custGeom>
            <a:avLst/>
            <a:gdLst/>
            <a:ahLst/>
            <a:cxnLst/>
            <a:rect l="l" t="t" r="r" b="b"/>
            <a:pathLst>
              <a:path w="555625" h="281940">
                <a:moveTo>
                  <a:pt x="0" y="281941"/>
                </a:moveTo>
                <a:lnTo>
                  <a:pt x="0" y="0"/>
                </a:lnTo>
                <a:lnTo>
                  <a:pt x="555625" y="0"/>
                </a:lnTo>
                <a:lnTo>
                  <a:pt x="555625" y="281941"/>
                </a:lnTo>
                <a:lnTo>
                  <a:pt x="0" y="2819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8" name="object 578"/>
          <p:cNvSpPr/>
          <p:nvPr/>
        </p:nvSpPr>
        <p:spPr>
          <a:xfrm>
            <a:off x="5152072" y="4568507"/>
            <a:ext cx="565150" cy="291465"/>
          </a:xfrm>
          <a:custGeom>
            <a:avLst/>
            <a:gdLst/>
            <a:ahLst/>
            <a:cxnLst/>
            <a:rect l="l" t="t" r="r" b="b"/>
            <a:pathLst>
              <a:path w="565150" h="291465">
                <a:moveTo>
                  <a:pt x="4763" y="286703"/>
                </a:moveTo>
                <a:lnTo>
                  <a:pt x="4763" y="4762"/>
                </a:lnTo>
                <a:lnTo>
                  <a:pt x="560388" y="4762"/>
                </a:lnTo>
                <a:lnTo>
                  <a:pt x="560388" y="286703"/>
                </a:lnTo>
                <a:lnTo>
                  <a:pt x="4763" y="28670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5256911" y="4654296"/>
            <a:ext cx="23948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210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9" name="object 579"/>
          <p:cNvSpPr/>
          <p:nvPr/>
        </p:nvSpPr>
        <p:spPr>
          <a:xfrm>
            <a:off x="2463482" y="4557077"/>
            <a:ext cx="3431540" cy="18415"/>
          </a:xfrm>
          <a:custGeom>
            <a:avLst/>
            <a:gdLst/>
            <a:ahLst/>
            <a:cxnLst/>
            <a:rect l="l" t="t" r="r" b="b"/>
            <a:pathLst>
              <a:path w="3431540" h="18415">
                <a:moveTo>
                  <a:pt x="4763" y="13653"/>
                </a:moveTo>
                <a:lnTo>
                  <a:pt x="3426778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0" name="object 580"/>
          <p:cNvSpPr/>
          <p:nvPr/>
        </p:nvSpPr>
        <p:spPr>
          <a:xfrm>
            <a:off x="2527300" y="2397125"/>
            <a:ext cx="234950" cy="281940"/>
          </a:xfrm>
          <a:custGeom>
            <a:avLst/>
            <a:gdLst/>
            <a:ahLst/>
            <a:cxnLst/>
            <a:rect l="l" t="t" r="r" b="b"/>
            <a:pathLst>
              <a:path w="234950" h="281940">
                <a:moveTo>
                  <a:pt x="0" y="281940"/>
                </a:moveTo>
                <a:lnTo>
                  <a:pt x="0" y="0"/>
                </a:lnTo>
                <a:lnTo>
                  <a:pt x="234950" y="0"/>
                </a:lnTo>
                <a:lnTo>
                  <a:pt x="234950" y="281940"/>
                </a:lnTo>
                <a:lnTo>
                  <a:pt x="0" y="281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1" name="object 581"/>
          <p:cNvSpPr/>
          <p:nvPr/>
        </p:nvSpPr>
        <p:spPr>
          <a:xfrm>
            <a:off x="2522537" y="2392362"/>
            <a:ext cx="244475" cy="291465"/>
          </a:xfrm>
          <a:custGeom>
            <a:avLst/>
            <a:gdLst/>
            <a:ahLst/>
            <a:cxnLst/>
            <a:rect l="l" t="t" r="r" b="b"/>
            <a:pathLst>
              <a:path w="244475" h="291465">
                <a:moveTo>
                  <a:pt x="4763" y="286703"/>
                </a:moveTo>
                <a:lnTo>
                  <a:pt x="4763" y="4763"/>
                </a:lnTo>
                <a:lnTo>
                  <a:pt x="239713" y="4763"/>
                </a:lnTo>
                <a:lnTo>
                  <a:pt x="239713" y="286703"/>
                </a:lnTo>
                <a:lnTo>
                  <a:pt x="4763" y="28670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2625217" y="2454571"/>
            <a:ext cx="8624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2" name="object 582"/>
          <p:cNvSpPr/>
          <p:nvPr/>
        </p:nvSpPr>
        <p:spPr>
          <a:xfrm>
            <a:off x="2527300" y="2941319"/>
            <a:ext cx="234950" cy="281940"/>
          </a:xfrm>
          <a:custGeom>
            <a:avLst/>
            <a:gdLst/>
            <a:ahLst/>
            <a:cxnLst/>
            <a:rect l="l" t="t" r="r" b="b"/>
            <a:pathLst>
              <a:path w="234950" h="281940">
                <a:moveTo>
                  <a:pt x="0" y="281941"/>
                </a:moveTo>
                <a:lnTo>
                  <a:pt x="0" y="0"/>
                </a:lnTo>
                <a:lnTo>
                  <a:pt x="234950" y="0"/>
                </a:lnTo>
                <a:lnTo>
                  <a:pt x="234950" y="281941"/>
                </a:lnTo>
                <a:lnTo>
                  <a:pt x="0" y="2819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3" name="object 583"/>
          <p:cNvSpPr/>
          <p:nvPr/>
        </p:nvSpPr>
        <p:spPr>
          <a:xfrm>
            <a:off x="2522537" y="2936557"/>
            <a:ext cx="244475" cy="291465"/>
          </a:xfrm>
          <a:custGeom>
            <a:avLst/>
            <a:gdLst/>
            <a:ahLst/>
            <a:cxnLst/>
            <a:rect l="l" t="t" r="r" b="b"/>
            <a:pathLst>
              <a:path w="244475" h="291465">
                <a:moveTo>
                  <a:pt x="4763" y="286703"/>
                </a:moveTo>
                <a:lnTo>
                  <a:pt x="4763" y="4762"/>
                </a:lnTo>
                <a:lnTo>
                  <a:pt x="239713" y="4762"/>
                </a:lnTo>
                <a:lnTo>
                  <a:pt x="239713" y="286703"/>
                </a:lnTo>
                <a:lnTo>
                  <a:pt x="4763" y="28670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2625217" y="3000164"/>
            <a:ext cx="11189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4" name="object 584"/>
          <p:cNvSpPr/>
          <p:nvPr/>
        </p:nvSpPr>
        <p:spPr>
          <a:xfrm>
            <a:off x="2534285" y="3287394"/>
            <a:ext cx="234950" cy="281940"/>
          </a:xfrm>
          <a:custGeom>
            <a:avLst/>
            <a:gdLst/>
            <a:ahLst/>
            <a:cxnLst/>
            <a:rect l="l" t="t" r="r" b="b"/>
            <a:pathLst>
              <a:path w="234950" h="281940">
                <a:moveTo>
                  <a:pt x="0" y="281941"/>
                </a:moveTo>
                <a:lnTo>
                  <a:pt x="0" y="0"/>
                </a:lnTo>
                <a:lnTo>
                  <a:pt x="234950" y="0"/>
                </a:lnTo>
                <a:lnTo>
                  <a:pt x="234950" y="281941"/>
                </a:lnTo>
                <a:lnTo>
                  <a:pt x="0" y="28194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5" name="object 585"/>
          <p:cNvSpPr/>
          <p:nvPr/>
        </p:nvSpPr>
        <p:spPr>
          <a:xfrm>
            <a:off x="2529522" y="3282632"/>
            <a:ext cx="244475" cy="291465"/>
          </a:xfrm>
          <a:custGeom>
            <a:avLst/>
            <a:gdLst/>
            <a:ahLst/>
            <a:cxnLst/>
            <a:rect l="l" t="t" r="r" b="b"/>
            <a:pathLst>
              <a:path w="244475" h="291465">
                <a:moveTo>
                  <a:pt x="4763" y="286703"/>
                </a:moveTo>
                <a:lnTo>
                  <a:pt x="4763" y="4762"/>
                </a:lnTo>
                <a:lnTo>
                  <a:pt x="239713" y="4762"/>
                </a:lnTo>
                <a:lnTo>
                  <a:pt x="239713" y="286703"/>
                </a:lnTo>
                <a:lnTo>
                  <a:pt x="4763" y="28670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2631313" y="3344968"/>
            <a:ext cx="11189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6" name="object 586"/>
          <p:cNvSpPr/>
          <p:nvPr/>
        </p:nvSpPr>
        <p:spPr>
          <a:xfrm>
            <a:off x="4037330" y="3622675"/>
            <a:ext cx="862330" cy="281940"/>
          </a:xfrm>
          <a:custGeom>
            <a:avLst/>
            <a:gdLst/>
            <a:ahLst/>
            <a:cxnLst/>
            <a:rect l="l" t="t" r="r" b="b"/>
            <a:pathLst>
              <a:path w="862330" h="281940">
                <a:moveTo>
                  <a:pt x="0" y="281940"/>
                </a:moveTo>
                <a:lnTo>
                  <a:pt x="0" y="0"/>
                </a:lnTo>
                <a:lnTo>
                  <a:pt x="862330" y="0"/>
                </a:lnTo>
                <a:lnTo>
                  <a:pt x="862330" y="281940"/>
                </a:lnTo>
                <a:lnTo>
                  <a:pt x="0" y="281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7" name="object 587"/>
          <p:cNvSpPr/>
          <p:nvPr/>
        </p:nvSpPr>
        <p:spPr>
          <a:xfrm>
            <a:off x="4032567" y="3617912"/>
            <a:ext cx="871855" cy="291465"/>
          </a:xfrm>
          <a:custGeom>
            <a:avLst/>
            <a:gdLst/>
            <a:ahLst/>
            <a:cxnLst/>
            <a:rect l="l" t="t" r="r" b="b"/>
            <a:pathLst>
              <a:path w="871855" h="291465">
                <a:moveTo>
                  <a:pt x="4763" y="286703"/>
                </a:moveTo>
                <a:lnTo>
                  <a:pt x="4763" y="4763"/>
                </a:lnTo>
                <a:lnTo>
                  <a:pt x="867093" y="4763"/>
                </a:lnTo>
                <a:lnTo>
                  <a:pt x="867093" y="286703"/>
                </a:lnTo>
                <a:lnTo>
                  <a:pt x="4763" y="28670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4134612" y="3680248"/>
            <a:ext cx="65242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 VI oil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8" name="object 588"/>
          <p:cNvSpPr/>
          <p:nvPr/>
        </p:nvSpPr>
        <p:spPr>
          <a:xfrm>
            <a:off x="3970655" y="2115185"/>
            <a:ext cx="993139" cy="281940"/>
          </a:xfrm>
          <a:custGeom>
            <a:avLst/>
            <a:gdLst/>
            <a:ahLst/>
            <a:cxnLst/>
            <a:rect l="l" t="t" r="r" b="b"/>
            <a:pathLst>
              <a:path w="993139" h="281940">
                <a:moveTo>
                  <a:pt x="0" y="281940"/>
                </a:moveTo>
                <a:lnTo>
                  <a:pt x="0" y="0"/>
                </a:lnTo>
                <a:lnTo>
                  <a:pt x="993139" y="0"/>
                </a:lnTo>
                <a:lnTo>
                  <a:pt x="993139" y="281940"/>
                </a:lnTo>
                <a:lnTo>
                  <a:pt x="0" y="281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9" name="object 589"/>
          <p:cNvSpPr/>
          <p:nvPr/>
        </p:nvSpPr>
        <p:spPr>
          <a:xfrm>
            <a:off x="3965892" y="2110422"/>
            <a:ext cx="1002664" cy="291465"/>
          </a:xfrm>
          <a:custGeom>
            <a:avLst/>
            <a:gdLst/>
            <a:ahLst/>
            <a:cxnLst/>
            <a:rect l="l" t="t" r="r" b="b"/>
            <a:pathLst>
              <a:path w="1002664" h="291465">
                <a:moveTo>
                  <a:pt x="4763" y="286703"/>
                </a:moveTo>
                <a:lnTo>
                  <a:pt x="4763" y="4763"/>
                </a:lnTo>
                <a:lnTo>
                  <a:pt x="997902" y="4763"/>
                </a:lnTo>
                <a:lnTo>
                  <a:pt x="997902" y="286703"/>
                </a:lnTo>
                <a:lnTo>
                  <a:pt x="4763" y="28670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4067556" y="2173901"/>
            <a:ext cx="71461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Zero VI oil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0" name="object 590"/>
          <p:cNvSpPr/>
          <p:nvPr/>
        </p:nvSpPr>
        <p:spPr>
          <a:xfrm>
            <a:off x="4189730" y="2482850"/>
            <a:ext cx="1283335" cy="281940"/>
          </a:xfrm>
          <a:custGeom>
            <a:avLst/>
            <a:gdLst/>
            <a:ahLst/>
            <a:cxnLst/>
            <a:rect l="l" t="t" r="r" b="b"/>
            <a:pathLst>
              <a:path w="1283335" h="281940">
                <a:moveTo>
                  <a:pt x="0" y="281940"/>
                </a:moveTo>
                <a:lnTo>
                  <a:pt x="0" y="0"/>
                </a:lnTo>
                <a:lnTo>
                  <a:pt x="1283335" y="0"/>
                </a:lnTo>
                <a:lnTo>
                  <a:pt x="1283335" y="281940"/>
                </a:lnTo>
                <a:lnTo>
                  <a:pt x="0" y="281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1" name="object 591"/>
          <p:cNvSpPr/>
          <p:nvPr/>
        </p:nvSpPr>
        <p:spPr>
          <a:xfrm>
            <a:off x="4184967" y="2478087"/>
            <a:ext cx="1292860" cy="291465"/>
          </a:xfrm>
          <a:custGeom>
            <a:avLst/>
            <a:gdLst/>
            <a:ahLst/>
            <a:cxnLst/>
            <a:rect l="l" t="t" r="r" b="b"/>
            <a:pathLst>
              <a:path w="1292860" h="291465">
                <a:moveTo>
                  <a:pt x="4763" y="286703"/>
                </a:moveTo>
                <a:lnTo>
                  <a:pt x="4763" y="4763"/>
                </a:lnTo>
                <a:lnTo>
                  <a:pt x="1288098" y="4763"/>
                </a:lnTo>
                <a:lnTo>
                  <a:pt x="1288098" y="286703"/>
                </a:lnTo>
                <a:lnTo>
                  <a:pt x="4763" y="28670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4287266" y="2539916"/>
            <a:ext cx="104067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Unknown VI oil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2" name="object 592"/>
          <p:cNvSpPr/>
          <p:nvPr/>
        </p:nvSpPr>
        <p:spPr>
          <a:xfrm>
            <a:off x="3248977" y="2112962"/>
            <a:ext cx="2137409" cy="1424940"/>
          </a:xfrm>
          <a:custGeom>
            <a:avLst/>
            <a:gdLst/>
            <a:ahLst/>
            <a:cxnLst/>
            <a:rect l="l" t="t" r="r" b="b"/>
            <a:pathLst>
              <a:path w="2137409" h="1424940">
                <a:moveTo>
                  <a:pt x="7938" y="7938"/>
                </a:moveTo>
                <a:lnTo>
                  <a:pt x="2129473" y="1417003"/>
                </a:lnTo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3" name="object 593"/>
          <p:cNvSpPr/>
          <p:nvPr/>
        </p:nvSpPr>
        <p:spPr>
          <a:xfrm>
            <a:off x="5366067" y="2116137"/>
            <a:ext cx="17145" cy="2459355"/>
          </a:xfrm>
          <a:custGeom>
            <a:avLst/>
            <a:gdLst/>
            <a:ahLst/>
            <a:cxnLst/>
            <a:rect l="l" t="t" r="r" b="b"/>
            <a:pathLst>
              <a:path w="17145" h="2459355">
                <a:moveTo>
                  <a:pt x="12383" y="4763"/>
                </a:moveTo>
                <a:lnTo>
                  <a:pt x="4763" y="245459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4" name="object 594"/>
          <p:cNvSpPr/>
          <p:nvPr/>
        </p:nvSpPr>
        <p:spPr>
          <a:xfrm>
            <a:off x="4235831" y="3413760"/>
            <a:ext cx="77597" cy="234950"/>
          </a:xfrm>
          <a:custGeom>
            <a:avLst/>
            <a:gdLst/>
            <a:ahLst/>
            <a:cxnLst/>
            <a:rect l="l" t="t" r="r" b="b"/>
            <a:pathLst>
              <a:path w="77597" h="234950">
                <a:moveTo>
                  <a:pt x="65151" y="234950"/>
                </a:moveTo>
                <a:lnTo>
                  <a:pt x="28321" y="63372"/>
                </a:lnTo>
                <a:lnTo>
                  <a:pt x="40767" y="60706"/>
                </a:lnTo>
                <a:lnTo>
                  <a:pt x="77597" y="232283"/>
                </a:lnTo>
                <a:close/>
                <a:moveTo>
                  <a:pt x="0" y="82550"/>
                </a:moveTo>
                <a:lnTo>
                  <a:pt x="21209" y="0"/>
                </a:lnTo>
                <a:lnTo>
                  <a:pt x="74422" y="665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5" name="object 595"/>
          <p:cNvSpPr/>
          <p:nvPr/>
        </p:nvSpPr>
        <p:spPr>
          <a:xfrm>
            <a:off x="4105275" y="2674493"/>
            <a:ext cx="490855" cy="480187"/>
          </a:xfrm>
          <a:custGeom>
            <a:avLst/>
            <a:gdLst/>
            <a:ahLst/>
            <a:cxnLst/>
            <a:rect l="l" t="t" r="r" b="b"/>
            <a:pathLst>
              <a:path w="490855" h="480187">
                <a:moveTo>
                  <a:pt x="490855" y="9144"/>
                </a:moveTo>
                <a:lnTo>
                  <a:pt x="49784" y="440309"/>
                </a:lnTo>
                <a:lnTo>
                  <a:pt x="41021" y="431292"/>
                </a:lnTo>
                <a:lnTo>
                  <a:pt x="481965" y="0"/>
                </a:lnTo>
                <a:close/>
                <a:moveTo>
                  <a:pt x="81153" y="454151"/>
                </a:moveTo>
                <a:lnTo>
                  <a:pt x="0" y="480187"/>
                </a:lnTo>
                <a:lnTo>
                  <a:pt x="27813" y="39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6" name="object 596"/>
          <p:cNvSpPr/>
          <p:nvPr/>
        </p:nvSpPr>
        <p:spPr>
          <a:xfrm>
            <a:off x="3970655" y="2302510"/>
            <a:ext cx="224155" cy="297815"/>
          </a:xfrm>
          <a:custGeom>
            <a:avLst/>
            <a:gdLst/>
            <a:ahLst/>
            <a:cxnLst/>
            <a:rect l="l" t="t" r="r" b="b"/>
            <a:pathLst>
              <a:path w="224155" h="297815">
                <a:moveTo>
                  <a:pt x="224155" y="7620"/>
                </a:moveTo>
                <a:lnTo>
                  <a:pt x="43053" y="250697"/>
                </a:lnTo>
                <a:lnTo>
                  <a:pt x="32893" y="243078"/>
                </a:lnTo>
                <a:lnTo>
                  <a:pt x="213995" y="0"/>
                </a:lnTo>
                <a:close/>
                <a:moveTo>
                  <a:pt x="76073" y="259461"/>
                </a:moveTo>
                <a:lnTo>
                  <a:pt x="0" y="297815"/>
                </a:lnTo>
                <a:lnTo>
                  <a:pt x="14985" y="2139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7" name="object 597"/>
          <p:cNvSpPr/>
          <p:nvPr/>
        </p:nvSpPr>
        <p:spPr>
          <a:xfrm>
            <a:off x="3902075" y="4774565"/>
            <a:ext cx="1454785" cy="281940"/>
          </a:xfrm>
          <a:custGeom>
            <a:avLst/>
            <a:gdLst/>
            <a:ahLst/>
            <a:cxnLst/>
            <a:rect l="l" t="t" r="r" b="b"/>
            <a:pathLst>
              <a:path w="1454785" h="281940">
                <a:moveTo>
                  <a:pt x="0" y="281940"/>
                </a:moveTo>
                <a:lnTo>
                  <a:pt x="0" y="0"/>
                </a:lnTo>
                <a:lnTo>
                  <a:pt x="1454785" y="0"/>
                </a:lnTo>
                <a:lnTo>
                  <a:pt x="1454785" y="281940"/>
                </a:lnTo>
                <a:lnTo>
                  <a:pt x="0" y="281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8" name="object 598"/>
          <p:cNvSpPr/>
          <p:nvPr/>
        </p:nvSpPr>
        <p:spPr>
          <a:xfrm>
            <a:off x="3897312" y="4769802"/>
            <a:ext cx="1464310" cy="291465"/>
          </a:xfrm>
          <a:custGeom>
            <a:avLst/>
            <a:gdLst/>
            <a:ahLst/>
            <a:cxnLst/>
            <a:rect l="l" t="t" r="r" b="b"/>
            <a:pathLst>
              <a:path w="1464310" h="291465">
                <a:moveTo>
                  <a:pt x="4763" y="286703"/>
                </a:moveTo>
                <a:lnTo>
                  <a:pt x="4763" y="4763"/>
                </a:lnTo>
                <a:lnTo>
                  <a:pt x="1459548" y="4763"/>
                </a:lnTo>
                <a:lnTo>
                  <a:pt x="1459548" y="286703"/>
                </a:lnTo>
                <a:lnTo>
                  <a:pt x="4763" y="286703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4000500" y="4832646"/>
            <a:ext cx="96321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(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7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450" y="4834255"/>
            <a:ext cx="180340" cy="191770"/>
          </a:xfrm>
          <a:prstGeom prst="rect">
            <a:avLst/>
          </a:prstGeom>
        </p:spPr>
      </p:pic>
      <p:sp>
        <p:nvSpPr>
          <p:cNvPr id="599" name="object 599"/>
          <p:cNvSpPr/>
          <p:nvPr/>
        </p:nvSpPr>
        <p:spPr>
          <a:xfrm>
            <a:off x="2193925" y="2764790"/>
            <a:ext cx="340360" cy="1040765"/>
          </a:xfrm>
          <a:custGeom>
            <a:avLst/>
            <a:gdLst/>
            <a:ahLst/>
            <a:cxnLst/>
            <a:rect l="l" t="t" r="r" b="b"/>
            <a:pathLst>
              <a:path w="340360" h="1040765">
                <a:moveTo>
                  <a:pt x="0" y="1040765"/>
                </a:moveTo>
                <a:lnTo>
                  <a:pt x="0" y="0"/>
                </a:lnTo>
                <a:lnTo>
                  <a:pt x="340360" y="0"/>
                </a:lnTo>
                <a:lnTo>
                  <a:pt x="340360" y="1040765"/>
                </a:lnTo>
                <a:lnTo>
                  <a:pt x="0" y="104076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0" name="object 600"/>
          <p:cNvSpPr/>
          <p:nvPr/>
        </p:nvSpPr>
        <p:spPr>
          <a:xfrm>
            <a:off x="2189162" y="2760027"/>
            <a:ext cx="349885" cy="1050290"/>
          </a:xfrm>
          <a:custGeom>
            <a:avLst/>
            <a:gdLst/>
            <a:ahLst/>
            <a:cxnLst/>
            <a:rect l="l" t="t" r="r" b="b"/>
            <a:pathLst>
              <a:path w="349885" h="1050290">
                <a:moveTo>
                  <a:pt x="4763" y="1045528"/>
                </a:moveTo>
                <a:lnTo>
                  <a:pt x="4763" y="4763"/>
                </a:lnTo>
                <a:lnTo>
                  <a:pt x="345123" y="4763"/>
                </a:lnTo>
                <a:lnTo>
                  <a:pt x="345123" y="1045528"/>
                </a:lnTo>
                <a:lnTo>
                  <a:pt x="4763" y="104552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1"/>
          <p:cNvSpPr txBox="1"/>
          <p:nvPr/>
        </p:nvSpPr>
        <p:spPr>
          <a:xfrm rot="-5400000">
            <a:off x="1863866" y="3186109"/>
            <a:ext cx="102502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Viscosity (SUS)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596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350899" y="927974"/>
            <a:ext cx="591219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viscosity of 0 VI oil at 100F,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viscosity of 100 VI oil at 100F, and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50899" y="1176824"/>
            <a:ext cx="227241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required viscosity in SUS So,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8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9033" y="1541670"/>
            <a:ext cx="1436850" cy="353446"/>
          </a:xfrm>
          <a:prstGeom prst="rect">
            <a:avLst/>
          </a:prstGeom>
        </p:spPr>
      </p:pic>
      <p:pic>
        <p:nvPicPr>
          <p:cNvPr id="139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478" y="2088241"/>
            <a:ext cx="979443" cy="187731"/>
          </a:xfrm>
          <a:prstGeom prst="rect">
            <a:avLst/>
          </a:prstGeom>
        </p:spPr>
      </p:pic>
      <p:sp>
        <p:nvSpPr>
          <p:cNvPr id="5" name="text 1"/>
          <p:cNvSpPr txBox="1"/>
          <p:nvPr/>
        </p:nvSpPr>
        <p:spPr>
          <a:xfrm>
            <a:off x="1350899" y="2518579"/>
            <a:ext cx="90505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1.14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350899" y="2887388"/>
            <a:ext cx="586776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sample oil is tested with a 0 VI oil and a 100 VI oil whose viscosity values at 38°C are 400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350899" y="3128179"/>
            <a:ext cx="579190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150 SUS, respectively. If the viscosity of the sample oil at 38°C is 200 SSU, what is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350899" y="3369352"/>
            <a:ext cx="211468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viscosity index of the sample oil?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350899" y="3738160"/>
            <a:ext cx="155491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know that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808099" y="4219745"/>
            <a:ext cx="13875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 of the sample oil =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0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181" y="4093406"/>
            <a:ext cx="501218" cy="401442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3509771" y="4219745"/>
            <a:ext cx="52963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× 100 =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1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0776" y="4127178"/>
            <a:ext cx="543395" cy="353447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4613402" y="4219745"/>
            <a:ext cx="40203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× 100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2723134" y="4823503"/>
            <a:ext cx="36612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=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2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984" y="4711527"/>
            <a:ext cx="245457" cy="384705"/>
          </a:xfrm>
          <a:prstGeom prst="rect">
            <a:avLst/>
          </a:prstGeom>
        </p:spPr>
      </p:pic>
      <p:sp>
        <p:nvSpPr>
          <p:cNvPr id="14" name="text 1"/>
          <p:cNvSpPr txBox="1"/>
          <p:nvPr/>
        </p:nvSpPr>
        <p:spPr>
          <a:xfrm>
            <a:off x="3381502" y="4823503"/>
            <a:ext cx="92730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× 100 = 80 VI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350899" y="5680245"/>
            <a:ext cx="139140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1.13 Hydraulic Fluid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350899" y="6025998"/>
            <a:ext cx="547008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Hydraulic system liquids are used primarily to transmit and distribute forces to various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350899" y="6288507"/>
            <a:ext cx="330282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units  to  be  actuated.  Liquids  are  able  to  do  this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4968570" y="6288507"/>
            <a:ext cx="162031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 they  are  almost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350899" y="6550635"/>
            <a:ext cx="517628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incompressible. Pascal’s Law states that pressure applied to any part of a confined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350899" y="6812763"/>
            <a:ext cx="545610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liquid is transmitted with undiminished intensity to every other part. Thus, if a number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1350899" y="7077938"/>
            <a:ext cx="545758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passages exist in a system, pressure can be distributed through all of them by means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1350899" y="7340320"/>
            <a:ext cx="81144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liquid.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1" name="object 601"/>
          <p:cNvSpPr/>
          <p:nvPr/>
        </p:nvSpPr>
        <p:spPr>
          <a:xfrm>
            <a:off x="1350899" y="7594981"/>
            <a:ext cx="5293487" cy="176784"/>
          </a:xfrm>
          <a:custGeom>
            <a:avLst/>
            <a:gdLst/>
            <a:ahLst/>
            <a:cxnLst/>
            <a:rect l="l" t="t" r="r" b="b"/>
            <a:pathLst>
              <a:path w="5293487" h="176784">
                <a:moveTo>
                  <a:pt x="0" y="176784"/>
                </a:moveTo>
                <a:lnTo>
                  <a:pt x="0" y="0"/>
                </a:lnTo>
                <a:lnTo>
                  <a:pt x="5293487" y="0"/>
                </a:lnTo>
                <a:lnTo>
                  <a:pt x="5293487" y="176784"/>
                </a:lnTo>
                <a:lnTo>
                  <a:pt x="0" y="1767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1350899" y="7602448"/>
            <a:ext cx="510460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demands placed on hydraulic systems constantly change as industry requires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2" name="object 602"/>
          <p:cNvSpPr/>
          <p:nvPr/>
        </p:nvSpPr>
        <p:spPr>
          <a:xfrm>
            <a:off x="1350899" y="7857109"/>
            <a:ext cx="5293487" cy="176784"/>
          </a:xfrm>
          <a:custGeom>
            <a:avLst/>
            <a:gdLst/>
            <a:ahLst/>
            <a:cxnLst/>
            <a:rect l="l" t="t" r="r" b="b"/>
            <a:pathLst>
              <a:path w="5293487" h="176784">
                <a:moveTo>
                  <a:pt x="0" y="176784"/>
                </a:moveTo>
                <a:lnTo>
                  <a:pt x="0" y="0"/>
                </a:lnTo>
                <a:lnTo>
                  <a:pt x="5293487" y="0"/>
                </a:lnTo>
                <a:lnTo>
                  <a:pt x="5293487" y="176784"/>
                </a:lnTo>
                <a:lnTo>
                  <a:pt x="0" y="1767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1350899" y="7864576"/>
            <a:ext cx="541186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greater efficiency and speed at higher operating temperatures and pressures. Selecting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3" name="object 603"/>
          <p:cNvSpPr/>
          <p:nvPr/>
        </p:nvSpPr>
        <p:spPr>
          <a:xfrm>
            <a:off x="1350899" y="8119237"/>
            <a:ext cx="5293487" cy="179832"/>
          </a:xfrm>
          <a:custGeom>
            <a:avLst/>
            <a:gdLst/>
            <a:ahLst/>
            <a:cxnLst/>
            <a:rect l="l" t="t" r="r" b="b"/>
            <a:pathLst>
              <a:path w="5293487" h="179832">
                <a:moveTo>
                  <a:pt x="0" y="179832"/>
                </a:moveTo>
                <a:lnTo>
                  <a:pt x="0" y="0"/>
                </a:lnTo>
                <a:lnTo>
                  <a:pt x="5293487" y="0"/>
                </a:lnTo>
                <a:lnTo>
                  <a:pt x="5293487" y="179832"/>
                </a:lnTo>
                <a:lnTo>
                  <a:pt x="0" y="1798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1350899" y="8126704"/>
            <a:ext cx="498149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best hydraulic fluid requires a basic understanding of each particular fluid's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4" name="object 604"/>
          <p:cNvSpPr/>
          <p:nvPr/>
        </p:nvSpPr>
        <p:spPr>
          <a:xfrm>
            <a:off x="1350899" y="8384794"/>
            <a:ext cx="5293487" cy="176784"/>
          </a:xfrm>
          <a:custGeom>
            <a:avLst/>
            <a:gdLst/>
            <a:ahLst/>
            <a:cxnLst/>
            <a:rect l="l" t="t" r="r" b="b"/>
            <a:pathLst>
              <a:path w="5293487" h="176784">
                <a:moveTo>
                  <a:pt x="0" y="176784"/>
                </a:moveTo>
                <a:lnTo>
                  <a:pt x="0" y="0"/>
                </a:lnTo>
                <a:lnTo>
                  <a:pt x="5293487" y="0"/>
                </a:lnTo>
                <a:lnTo>
                  <a:pt x="5293487" y="176784"/>
                </a:lnTo>
                <a:lnTo>
                  <a:pt x="0" y="1767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1350899" y="8392262"/>
            <a:ext cx="510928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in comparison with an ideal fluid. An ideal fluid would have these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5" name="object 605"/>
          <p:cNvSpPr/>
          <p:nvPr/>
        </p:nvSpPr>
        <p:spPr>
          <a:xfrm>
            <a:off x="1350899" y="8646871"/>
            <a:ext cx="914705" cy="176784"/>
          </a:xfrm>
          <a:custGeom>
            <a:avLst/>
            <a:gdLst/>
            <a:ahLst/>
            <a:cxnLst/>
            <a:rect l="l" t="t" r="r" b="b"/>
            <a:pathLst>
              <a:path w="914705" h="176784">
                <a:moveTo>
                  <a:pt x="0" y="176784"/>
                </a:moveTo>
                <a:lnTo>
                  <a:pt x="0" y="0"/>
                </a:lnTo>
                <a:lnTo>
                  <a:pt x="914705" y="0"/>
                </a:lnTo>
                <a:lnTo>
                  <a:pt x="914705" y="176784"/>
                </a:lnTo>
                <a:lnTo>
                  <a:pt x="0" y="1767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1350899" y="8654339"/>
            <a:ext cx="94865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characteristics: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596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6" name="object 606"/>
          <p:cNvSpPr/>
          <p:nvPr/>
        </p:nvSpPr>
        <p:spPr>
          <a:xfrm>
            <a:off x="1332611" y="914654"/>
            <a:ext cx="5330063" cy="499872"/>
          </a:xfrm>
          <a:custGeom>
            <a:avLst/>
            <a:gdLst/>
            <a:ahLst/>
            <a:cxnLst/>
            <a:rect l="l" t="t" r="r" b="b"/>
            <a:pathLst>
              <a:path w="5330063" h="499872">
                <a:moveTo>
                  <a:pt x="0" y="499872"/>
                </a:moveTo>
                <a:lnTo>
                  <a:pt x="0" y="0"/>
                </a:lnTo>
                <a:lnTo>
                  <a:pt x="5330063" y="0"/>
                </a:lnTo>
                <a:lnTo>
                  <a:pt x="5330063" y="499872"/>
                </a:lnTo>
                <a:lnTo>
                  <a:pt x="0" y="4998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350899" y="919988"/>
            <a:ext cx="127772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 Thermal stability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7" name="object 607"/>
          <p:cNvSpPr/>
          <p:nvPr/>
        </p:nvSpPr>
        <p:spPr>
          <a:xfrm>
            <a:off x="1332611" y="1414602"/>
            <a:ext cx="5330063" cy="503225"/>
          </a:xfrm>
          <a:custGeom>
            <a:avLst/>
            <a:gdLst/>
            <a:ahLst/>
            <a:cxnLst/>
            <a:rect l="l" t="t" r="r" b="b"/>
            <a:pathLst>
              <a:path w="5330063" h="503225">
                <a:moveTo>
                  <a:pt x="0" y="503225"/>
                </a:moveTo>
                <a:lnTo>
                  <a:pt x="0" y="0"/>
                </a:lnTo>
                <a:lnTo>
                  <a:pt x="5330063" y="0"/>
                </a:lnTo>
                <a:lnTo>
                  <a:pt x="5330063" y="503225"/>
                </a:lnTo>
                <a:lnTo>
                  <a:pt x="0" y="5032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50899" y="1420241"/>
            <a:ext cx="147348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Hydrolytic stability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8" name="object 608"/>
          <p:cNvSpPr/>
          <p:nvPr/>
        </p:nvSpPr>
        <p:spPr>
          <a:xfrm>
            <a:off x="1332611" y="1917827"/>
            <a:ext cx="5330063" cy="499872"/>
          </a:xfrm>
          <a:custGeom>
            <a:avLst/>
            <a:gdLst/>
            <a:ahLst/>
            <a:cxnLst/>
            <a:rect l="l" t="t" r="r" b="b"/>
            <a:pathLst>
              <a:path w="5330063" h="499872">
                <a:moveTo>
                  <a:pt x="0" y="499872"/>
                </a:moveTo>
                <a:lnTo>
                  <a:pt x="0" y="0"/>
                </a:lnTo>
                <a:lnTo>
                  <a:pt x="5330063" y="0"/>
                </a:lnTo>
                <a:lnTo>
                  <a:pt x="5330063" y="499872"/>
                </a:lnTo>
                <a:lnTo>
                  <a:pt x="0" y="4998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50899" y="1923161"/>
            <a:ext cx="198772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 Low chemical corrosiveness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9" name="object 609"/>
          <p:cNvSpPr/>
          <p:nvPr/>
        </p:nvSpPr>
        <p:spPr>
          <a:xfrm>
            <a:off x="1332611" y="2417648"/>
            <a:ext cx="5330063" cy="500176"/>
          </a:xfrm>
          <a:custGeom>
            <a:avLst/>
            <a:gdLst/>
            <a:ahLst/>
            <a:cxnLst/>
            <a:rect l="l" t="t" r="r" b="b"/>
            <a:pathLst>
              <a:path w="5330063" h="500176">
                <a:moveTo>
                  <a:pt x="0" y="500177"/>
                </a:moveTo>
                <a:lnTo>
                  <a:pt x="0" y="0"/>
                </a:lnTo>
                <a:lnTo>
                  <a:pt x="5330063" y="0"/>
                </a:lnTo>
                <a:lnTo>
                  <a:pt x="5330063" y="500177"/>
                </a:lnTo>
                <a:lnTo>
                  <a:pt x="0" y="5001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350899" y="2423287"/>
            <a:ext cx="208903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 High anti-wear characteristics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0" name="object 610"/>
          <p:cNvSpPr/>
          <p:nvPr/>
        </p:nvSpPr>
        <p:spPr>
          <a:xfrm>
            <a:off x="1332611" y="2917825"/>
            <a:ext cx="5330063" cy="502919"/>
          </a:xfrm>
          <a:custGeom>
            <a:avLst/>
            <a:gdLst/>
            <a:ahLst/>
            <a:cxnLst/>
            <a:rect l="l" t="t" r="r" b="b"/>
            <a:pathLst>
              <a:path w="5330063" h="502919">
                <a:moveTo>
                  <a:pt x="0" y="502919"/>
                </a:moveTo>
                <a:lnTo>
                  <a:pt x="0" y="0"/>
                </a:lnTo>
                <a:lnTo>
                  <a:pt x="5330063" y="0"/>
                </a:lnTo>
                <a:lnTo>
                  <a:pt x="5330063" y="502919"/>
                </a:lnTo>
                <a:lnTo>
                  <a:pt x="0" y="5029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350899" y="2923159"/>
            <a:ext cx="178638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 Low tendency to cavitate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1" name="object 611"/>
          <p:cNvSpPr/>
          <p:nvPr/>
        </p:nvSpPr>
        <p:spPr>
          <a:xfrm>
            <a:off x="1332611" y="3420821"/>
            <a:ext cx="5330063" cy="500176"/>
          </a:xfrm>
          <a:custGeom>
            <a:avLst/>
            <a:gdLst/>
            <a:ahLst/>
            <a:cxnLst/>
            <a:rect l="l" t="t" r="r" b="b"/>
            <a:pathLst>
              <a:path w="5330063" h="500176">
                <a:moveTo>
                  <a:pt x="0" y="500177"/>
                </a:moveTo>
                <a:lnTo>
                  <a:pt x="0" y="0"/>
                </a:lnTo>
                <a:lnTo>
                  <a:pt x="5330063" y="0"/>
                </a:lnTo>
                <a:lnTo>
                  <a:pt x="5330063" y="500177"/>
                </a:lnTo>
                <a:lnTo>
                  <a:pt x="0" y="5001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350899" y="3426460"/>
            <a:ext cx="81015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 Long life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2" name="object 612"/>
          <p:cNvSpPr/>
          <p:nvPr/>
        </p:nvSpPr>
        <p:spPr>
          <a:xfrm>
            <a:off x="1332611" y="3920947"/>
            <a:ext cx="5330063" cy="503225"/>
          </a:xfrm>
          <a:custGeom>
            <a:avLst/>
            <a:gdLst/>
            <a:ahLst/>
            <a:cxnLst/>
            <a:rect l="l" t="t" r="r" b="b"/>
            <a:pathLst>
              <a:path w="5330063" h="503225">
                <a:moveTo>
                  <a:pt x="0" y="503225"/>
                </a:moveTo>
                <a:lnTo>
                  <a:pt x="0" y="0"/>
                </a:lnTo>
                <a:lnTo>
                  <a:pt x="5330063" y="0"/>
                </a:lnTo>
                <a:lnTo>
                  <a:pt x="5330063" y="503225"/>
                </a:lnTo>
                <a:lnTo>
                  <a:pt x="0" y="50322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350899" y="3926332"/>
            <a:ext cx="149970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 Total water rejection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3" name="object 613"/>
          <p:cNvSpPr/>
          <p:nvPr/>
        </p:nvSpPr>
        <p:spPr>
          <a:xfrm>
            <a:off x="1332611" y="4424172"/>
            <a:ext cx="5330063" cy="499872"/>
          </a:xfrm>
          <a:custGeom>
            <a:avLst/>
            <a:gdLst/>
            <a:ahLst/>
            <a:cxnLst/>
            <a:rect l="l" t="t" r="r" b="b"/>
            <a:pathLst>
              <a:path w="5330063" h="499872">
                <a:moveTo>
                  <a:pt x="0" y="499872"/>
                </a:moveTo>
                <a:lnTo>
                  <a:pt x="0" y="0"/>
                </a:lnTo>
                <a:lnTo>
                  <a:pt x="5330063" y="0"/>
                </a:lnTo>
                <a:lnTo>
                  <a:pt x="5330063" y="499872"/>
                </a:lnTo>
                <a:lnTo>
                  <a:pt x="0" y="49987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350899" y="4429506"/>
            <a:ext cx="333257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 Constant viscosity, regardless of temperature, and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" name="object 614"/>
          <p:cNvSpPr/>
          <p:nvPr/>
        </p:nvSpPr>
        <p:spPr>
          <a:xfrm>
            <a:off x="1332611" y="4924044"/>
            <a:ext cx="5330063" cy="265176"/>
          </a:xfrm>
          <a:custGeom>
            <a:avLst/>
            <a:gdLst/>
            <a:ahLst/>
            <a:cxnLst/>
            <a:rect l="l" t="t" r="r" b="b"/>
            <a:pathLst>
              <a:path w="5330063" h="265176">
                <a:moveTo>
                  <a:pt x="0" y="265176"/>
                </a:moveTo>
                <a:lnTo>
                  <a:pt x="0" y="0"/>
                </a:lnTo>
                <a:lnTo>
                  <a:pt x="5330063" y="0"/>
                </a:lnTo>
                <a:lnTo>
                  <a:pt x="5330063" y="265176"/>
                </a:lnTo>
                <a:lnTo>
                  <a:pt x="0" y="2651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350899" y="4929378"/>
            <a:ext cx="81657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 Low cost.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350899" y="5430309"/>
            <a:ext cx="593559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no single fluid has all of these ideal characteristics, it is possible to select one that is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350899" y="5671100"/>
            <a:ext cx="579338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best compromise for a particular hydraulic system. This selection requires knowledge of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350899" y="5911893"/>
            <a:ext cx="556543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system in which a hydraulic fluid will be used. The designer should know such basic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350899" y="6152684"/>
            <a:ext cx="199798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of the system as: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579499" y="6519910"/>
            <a:ext cx="11798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808099" y="6521873"/>
            <a:ext cx="386997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and minimum operating and ambient temperatures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579499" y="6888719"/>
            <a:ext cx="11798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808099" y="6890682"/>
            <a:ext cx="183236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pump or pumps used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579499" y="7257781"/>
            <a:ext cx="144975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 Operating pressures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1579499" y="7623541"/>
            <a:ext cx="119936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 Operating cycle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1579499" y="7992349"/>
            <a:ext cx="11798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1808099" y="7994311"/>
            <a:ext cx="299473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Loads encountered by various components, and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1579499" y="8361537"/>
            <a:ext cx="11798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1808099" y="8363501"/>
            <a:ext cx="214751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of control and power valves.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73901" y="486410"/>
            <a:ext cx="7983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350899" y="1289600"/>
            <a:ext cx="143404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1.3.2 Specific Weight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350899" y="1662923"/>
            <a:ext cx="403123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weight (</a:t>
            </a:r>
            <a:r>
              <a:rPr lang="el-GR"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is defined as weight per unit volume, that is,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328" y="2051102"/>
            <a:ext cx="1385918" cy="405909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5464175" y="2161710"/>
            <a:ext cx="30136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(1.2)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350899" y="2677075"/>
            <a:ext cx="269208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Density and specific weight are related by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0540" y="3038047"/>
            <a:ext cx="337431" cy="354591"/>
          </a:xfrm>
          <a:prstGeom prst="rect">
            <a:avLst/>
          </a:prstGeom>
        </p:spPr>
      </p:pic>
      <p:pic>
        <p:nvPicPr>
          <p:cNvPr id="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397" y="3124425"/>
            <a:ext cx="659570" cy="160147"/>
          </a:xfrm>
          <a:prstGeom prst="rect">
            <a:avLst/>
          </a:prstGeom>
        </p:spPr>
      </p:pic>
      <p:sp>
        <p:nvSpPr>
          <p:cNvPr id="11" name="text 1"/>
          <p:cNvSpPr txBox="1"/>
          <p:nvPr/>
        </p:nvSpPr>
        <p:spPr>
          <a:xfrm>
            <a:off x="1350899" y="3637577"/>
            <a:ext cx="273658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acceleration due to gravity. Now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779" y="4015104"/>
            <a:ext cx="4080989" cy="398026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1350899" y="4663043"/>
            <a:ext cx="550695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that the density (</a:t>
            </a:r>
            <a:r>
              <a:rPr lang="el-GR"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is absolute, since it depends on mass, which is independent of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350899" y="4919075"/>
            <a:ext cx="577639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location. The specific weight (</a:t>
            </a:r>
            <a:r>
              <a:rPr lang="el-GR"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on the other hand, is not absolute, since it depends on the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350899" y="5167927"/>
            <a:ext cx="557171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 of gravitational acceleration (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which varies with location, primarily latitude and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350899" y="5412021"/>
            <a:ext cx="540705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elevation above mean sea level. The densities and specific weights of fluids vary with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350899" y="5652812"/>
            <a:ext cx="594880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temperature. Table 1.2 gives specific weight of common fluids. The specific weight of a liquid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350899" y="5893604"/>
            <a:ext cx="543001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varies only slightly with pressure, depending on the bulk modulus of the liquid; it also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350899" y="6141577"/>
            <a:ext cx="600837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depends on temperature and the variation may be considerable. Since the specific weight (</a:t>
            </a:r>
            <a:r>
              <a:rPr lang="el-GR"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is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350899" y="6397990"/>
            <a:ext cx="598016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equal to </a:t>
            </a:r>
            <a:r>
              <a:rPr lang="el-GR"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specific weight of a fluid depends on the local value of the acceleration due to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350899" y="6646841"/>
            <a:ext cx="402642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gravity in addition to the variation in temperature and pressure.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596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350899" y="921731"/>
            <a:ext cx="177548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1.14 Hydraulic fluid types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579499" y="1355318"/>
            <a:ext cx="498694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hydraulic fluids are broadly classified into three categories based on major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50899" y="1620494"/>
            <a:ext cx="79733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constituents: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579499" y="2005457"/>
            <a:ext cx="175144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 Petroleum Based Fluids.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579499" y="2395855"/>
            <a:ext cx="170014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 Synthetic Based Fluids.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579499" y="2785999"/>
            <a:ext cx="147476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 Water Based Fluids.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350899" y="3177886"/>
            <a:ext cx="20237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1.14.1 Petroleum Based Fluids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579499" y="3611473"/>
            <a:ext cx="481619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petroleum base fluids are most commonly used fluids. The additives are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350899" y="3876650"/>
            <a:ext cx="508594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added, to avoid oxidation , reduce foaming and to improve viscosity. Besides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350899" y="4138777"/>
            <a:ext cx="191174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additives are contributing in: -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579499" y="4527042"/>
            <a:ext cx="149912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 Decrease corrosion 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579499" y="4917186"/>
            <a:ext cx="159114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 Increase life duration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579499" y="5307584"/>
            <a:ext cx="312649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 Improve temperature dependence of viscosity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579499" y="5699862"/>
            <a:ext cx="189603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  Improve particle transport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350899" y="6086958"/>
            <a:ext cx="282641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advantages of petroleum base fluids are: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579499" y="6475349"/>
            <a:ext cx="165975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 Protection against rust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579499" y="6865493"/>
            <a:ext cx="165526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 Better sealing property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579499" y="7255891"/>
            <a:ext cx="215905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  Better heat dissipating effects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1579499" y="7646035"/>
            <a:ext cx="209416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 Low density and light weight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1350899" y="8038312"/>
            <a:ext cx="304346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Disadvantages of petroleum base fluids are: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1579499" y="8429752"/>
            <a:ext cx="93583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  High cost.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596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" name="object 615"/>
          <p:cNvSpPr/>
          <p:nvPr/>
        </p:nvSpPr>
        <p:spPr>
          <a:xfrm>
            <a:off x="3287014" y="914654"/>
            <a:ext cx="3357372" cy="176784"/>
          </a:xfrm>
          <a:custGeom>
            <a:avLst/>
            <a:gdLst/>
            <a:ahLst/>
            <a:cxnLst/>
            <a:rect l="l" t="t" r="r" b="b"/>
            <a:pathLst>
              <a:path w="3357372" h="176784">
                <a:moveTo>
                  <a:pt x="0" y="176784"/>
                </a:moveTo>
                <a:lnTo>
                  <a:pt x="0" y="0"/>
                </a:lnTo>
                <a:lnTo>
                  <a:pt x="3357372" y="0"/>
                </a:lnTo>
                <a:lnTo>
                  <a:pt x="3357372" y="176784"/>
                </a:lnTo>
                <a:lnTo>
                  <a:pt x="0" y="1767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579499" y="919988"/>
            <a:ext cx="51232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 Low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2255850" y="922121"/>
            <a:ext cx="30617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flash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2713990" y="922121"/>
            <a:ext cx="36356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point.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3235198" y="922121"/>
            <a:ext cx="64280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1200" spc="10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flash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4021836" y="922121"/>
            <a:ext cx="51360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 of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4665218" y="922121"/>
            <a:ext cx="7021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4899914" y="922121"/>
            <a:ext cx="48635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volatile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5525135" y="922121"/>
            <a:ext cx="51841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6189853" y="922121"/>
            <a:ext cx="10515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6454876" y="922121"/>
            <a:ext cx="19300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6" name="object 616"/>
          <p:cNvSpPr/>
          <p:nvPr/>
        </p:nvSpPr>
        <p:spPr>
          <a:xfrm>
            <a:off x="1808099" y="1176782"/>
            <a:ext cx="1164945" cy="176784"/>
          </a:xfrm>
          <a:custGeom>
            <a:avLst/>
            <a:gdLst/>
            <a:ahLst/>
            <a:cxnLst/>
            <a:rect l="l" t="t" r="r" b="b"/>
            <a:pathLst>
              <a:path w="1164945" h="176784">
                <a:moveTo>
                  <a:pt x="0" y="176784"/>
                </a:moveTo>
                <a:lnTo>
                  <a:pt x="0" y="0"/>
                </a:lnTo>
                <a:lnTo>
                  <a:pt x="1164945" y="0"/>
                </a:lnTo>
                <a:lnTo>
                  <a:pt x="1164945" y="176784"/>
                </a:lnTo>
                <a:lnTo>
                  <a:pt x="0" y="1767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7" name="object 617"/>
          <p:cNvSpPr/>
          <p:nvPr/>
        </p:nvSpPr>
        <p:spPr>
          <a:xfrm>
            <a:off x="3018790" y="1176782"/>
            <a:ext cx="3625596" cy="176784"/>
          </a:xfrm>
          <a:custGeom>
            <a:avLst/>
            <a:gdLst/>
            <a:ahLst/>
            <a:cxnLst/>
            <a:rect l="l" t="t" r="r" b="b"/>
            <a:pathLst>
              <a:path w="3625596" h="176784">
                <a:moveTo>
                  <a:pt x="0" y="176784"/>
                </a:moveTo>
                <a:lnTo>
                  <a:pt x="0" y="0"/>
                </a:lnTo>
                <a:lnTo>
                  <a:pt x="3625596" y="0"/>
                </a:lnTo>
                <a:lnTo>
                  <a:pt x="3625596" y="176784"/>
                </a:lnTo>
                <a:lnTo>
                  <a:pt x="0" y="1767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808099" y="1184249"/>
            <a:ext cx="492025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lowest 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</a:t>
            </a:r>
            <a:r>
              <a:rPr sz="1200" spc="10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 which vapors of the material will ignite, when given an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8" name="object 618"/>
          <p:cNvSpPr/>
          <p:nvPr/>
        </p:nvSpPr>
        <p:spPr>
          <a:xfrm>
            <a:off x="1808099" y="1438987"/>
            <a:ext cx="1000353" cy="177088"/>
          </a:xfrm>
          <a:custGeom>
            <a:avLst/>
            <a:gdLst/>
            <a:ahLst/>
            <a:cxnLst/>
            <a:rect l="l" t="t" r="r" b="b"/>
            <a:pathLst>
              <a:path w="1000353" h="177088">
                <a:moveTo>
                  <a:pt x="0" y="177088"/>
                </a:moveTo>
                <a:lnTo>
                  <a:pt x="0" y="0"/>
                </a:lnTo>
                <a:lnTo>
                  <a:pt x="1000353" y="0"/>
                </a:lnTo>
                <a:lnTo>
                  <a:pt x="1000353" y="177088"/>
                </a:lnTo>
                <a:lnTo>
                  <a:pt x="0" y="1770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808099" y="1446758"/>
            <a:ext cx="103329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ignition source.)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579499" y="1834769"/>
            <a:ext cx="152189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 Highly inflammable.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350899" y="2226656"/>
            <a:ext cx="199573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1.14.2 Synthetic Based Fluids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808099" y="2663164"/>
            <a:ext cx="485370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types of fluids do not contain water or volatile material. The Chemical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350899" y="2925293"/>
            <a:ext cx="526426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stability of these fluids is very good and they can be used for very high temperature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350899" y="3187420"/>
            <a:ext cx="521918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pressure applications. These fluids are prepared in laboratory from many types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350899" y="3449929"/>
            <a:ext cx="484042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as; Phosphate esters, Halogenated hydrocarbons, silicon synthetic fluid.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1350899" y="3840073"/>
            <a:ext cx="204927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advantages of this type are: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1579499" y="4228084"/>
            <a:ext cx="357790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  Less inflammable compared to petroleum based oils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1579499" y="4618482"/>
            <a:ext cx="305756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 Can operate at higher temperatures (1500 C)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1579499" y="5008626"/>
            <a:ext cx="218810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  Useful in high pressure system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1350899" y="5422646"/>
            <a:ext cx="99187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Disadvantages: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1579499" y="5780024"/>
            <a:ext cx="491064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  Performance is poor at low temperatures; hence external heating has to be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1808099" y="6047333"/>
            <a:ext cx="34464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done.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1579499" y="6435725"/>
            <a:ext cx="170957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  Viscosity index is low.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1579499" y="6825869"/>
            <a:ext cx="375218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 Specific gravity is high, requiring high pumping power.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1350899" y="7650826"/>
            <a:ext cx="178106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1.14.3 Water Based Fluids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1350899" y="8084032"/>
            <a:ext cx="539583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type of fluids is made from clear water with additives. The water is about (90-95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8" name="text 1"/>
          <p:cNvSpPr txBox="1"/>
          <p:nvPr/>
        </p:nvSpPr>
        <p:spPr>
          <a:xfrm>
            <a:off x="1350899" y="8346542"/>
            <a:ext cx="509318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%), whereas the additives (5-10 %). They used when there is an explosion or fire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596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350899" y="922121"/>
            <a:ext cx="543341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danger or hygiene problem such in Food and Pharmaceutical industry, textile industry,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50899" y="1184249"/>
            <a:ext cx="50270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mining.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50899" y="1574774"/>
            <a:ext cx="222990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advantages of these fluids are: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579499" y="1962785"/>
            <a:ext cx="482548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 Low viscosity and it does not change very much over a large temperature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808099" y="2227046"/>
            <a:ext cx="42896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range.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579499" y="2615311"/>
            <a:ext cx="222644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 Abundantly available and cheap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579499" y="3005455"/>
            <a:ext cx="320760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 Highly non-inflammable and cannot catch fire.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579499" y="3395980"/>
            <a:ext cx="418133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 Very good chemical stability over a wide range of temperature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579499" y="3786124"/>
            <a:ext cx="186140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 Not slippery when leaked.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350899" y="4178402"/>
            <a:ext cx="100027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Disadvantages: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579499" y="4566666"/>
            <a:ext cx="269368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 Operating temperature range is limited.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579499" y="4956810"/>
            <a:ext cx="135069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  Highly corrosive.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579499" y="5347208"/>
            <a:ext cx="192969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 Low lubricating properties.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579499" y="5734304"/>
            <a:ext cx="501560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  Water in its pure form can never give the necessary benefit. The advantages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808099" y="6001614"/>
            <a:ext cx="398410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employed by making High Water Based Fluids (HWBF)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350899" y="6781893"/>
            <a:ext cx="160293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1.15 Fluid requirements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350899" y="7215352"/>
            <a:ext cx="475546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hydraulic fluid should include the following characteristics to best use: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530731" y="7603363"/>
            <a:ext cx="300287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 Lubrication and anti-wear characteristics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1808099" y="7995640"/>
            <a:ext cx="440697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fluid must be capable to covering all moving parts with tenacious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1808099" y="8258149"/>
            <a:ext cx="493128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lubricant film. The lubricant film may be destroyed, as result of high pressure,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596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808099" y="922121"/>
            <a:ext cx="456028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insufficient oil delivery, low velocity and either slow or very fast sliding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808099" y="1184249"/>
            <a:ext cx="338182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movements. This would result in wear due to fretting.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530731" y="1572641"/>
            <a:ext cx="276819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 Compatibility with different materials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808099" y="1964918"/>
            <a:ext cx="461889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fluid must be fully compatible with other materials used in hydraulic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808099" y="2227046"/>
            <a:ext cx="467897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systems, such as those used for bearing, seals, paints, etc. Where, the fluid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808099" y="2492476"/>
            <a:ext cx="489845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leaks out from the hydraulic system and comes into contact with other system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808099" y="2754604"/>
            <a:ext cx="491160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parts, such as electrical lines, mechanical components, etc. the fluid must also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808099" y="3016732"/>
            <a:ext cx="195694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compatible with these parts.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530731" y="3405124"/>
            <a:ext cx="195053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 Stability against shearing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808099" y="3797402"/>
            <a:ext cx="492442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Fluids become mechanically loaded, when they reach control lands and on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808099" y="4059529"/>
            <a:ext cx="462267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opening and closing of valve seats. The fluid flow is then “sheared”. This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808099" y="4321912"/>
            <a:ext cx="443435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effects the service life of a fluid. So , the fluid should contains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808099" y="4587088"/>
            <a:ext cx="407259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viscosity index enhancers to increase the sensitivity to shearing 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530731" y="4972050"/>
            <a:ext cx="229518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 Stability against thermal loads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808099" y="5364582"/>
            <a:ext cx="488800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temperature of the fluid may increase during system operation. When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808099" y="5629758"/>
            <a:ext cx="449110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is idle, the temperature is reduced again. This repetitive process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808099" y="5891886"/>
            <a:ext cx="483369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influences the service life of the fluid. Hence in many systems, the operating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808099" y="6154014"/>
            <a:ext cx="417999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of the fluid is kept constant by using heat exchangers.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1530731" y="6542405"/>
            <a:ext cx="200311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  Stability against oxidation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1808099" y="6934682"/>
            <a:ext cx="454707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ageing process in mineral oils influenced by oxygen, heat, light and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1808099" y="7196810"/>
            <a:ext cx="454201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catalysis. A mineral oil with a better ageing characteristic, has oxidation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1808099" y="7459192"/>
            <a:ext cx="490615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inhibitors in it, which prevent oxygen from being quickly absorbed. Increased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1808099" y="7724369"/>
            <a:ext cx="489461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absorption of oxygen would in addition lead to an increase in the corrosion of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1808099" y="7986496"/>
            <a:ext cx="79797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components.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03797" y="486410"/>
            <a:ext cx="15965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530731" y="919988"/>
            <a:ext cx="160217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6-  Low compressibility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808099" y="1312266"/>
            <a:ext cx="496065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dissolved air carried along in the fluid determines how much fluid column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808099" y="1574774"/>
            <a:ext cx="491397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compressed. This characteristic influences the accuracy of hydraulic drives.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808099" y="1836902"/>
            <a:ext cx="482632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open and closed loop control process, compressibility influences response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808099" y="2102078"/>
            <a:ext cx="32060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2247265" y="2102078"/>
            <a:ext cx="10515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2478608" y="2102078"/>
            <a:ext cx="31303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2914167" y="2102078"/>
            <a:ext cx="53155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3556686" y="2102078"/>
            <a:ext cx="47224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trapped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4147541" y="2102078"/>
            <a:ext cx="35747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4622724" y="2102078"/>
            <a:ext cx="52322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5263007" y="2102078"/>
            <a:ext cx="19300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5579694" y="2102078"/>
            <a:ext cx="104483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quickly  opened,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808099" y="2364460"/>
            <a:ext cx="269112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decomposition shocks occur in the system.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530731" y="2752471"/>
            <a:ext cx="187743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7-  Little formation of foam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759331" y="3144748"/>
            <a:ext cx="482067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Rising air bubbles may form foam on the surface in a tank. The formation of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759331" y="3407257"/>
            <a:ext cx="493340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foam may be minimized by correctly arranging the return lines in the tank and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759331" y="3669385"/>
            <a:ext cx="458151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proper construction of the tank, e.g. by installing baffles. Mineral oils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1759331" y="3931514"/>
            <a:ext cx="472962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 chemical additives, which reduce foam. The tendency for a fluid to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1759331" y="4196690"/>
            <a:ext cx="401840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 foam increases with age, contamination</a:t>
            </a: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condensation</a:t>
            </a: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1530731" y="4584954"/>
            <a:ext cx="265341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8-  Little expansion due to temperature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1759331" y="4974183"/>
            <a:ext cx="456246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temperature of the fluid increases due to atmospheric pressure,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1759331" y="5239359"/>
            <a:ext cx="504221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 of fluid increases. If large quantity of fluid is to be used in a system,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1759331" y="5501741"/>
            <a:ext cx="466249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operating temperature of the system must be considered. For example,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1759331" y="5763870"/>
            <a:ext cx="352019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 of mineral oil increases by 0.7% for each 10 C.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4991354" y="5752125"/>
            <a:ext cx="7822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1530731" y="6151880"/>
            <a:ext cx="311489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9-  High boiling point and low steam pressure 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1759331" y="6544539"/>
            <a:ext cx="453906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higher the boiling point of the  fluid  used, the  maximum operating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1759331" y="6806667"/>
            <a:ext cx="253627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of the system may be used.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1"/>
          <p:cNvSpPr txBox="1"/>
          <p:nvPr/>
        </p:nvSpPr>
        <p:spPr>
          <a:xfrm>
            <a:off x="1530731" y="7194677"/>
            <a:ext cx="213167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10- 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 thermal conductivity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1759331" y="7587208"/>
            <a:ext cx="474713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  created  in  pumps,  valves,  motors,  cylinders  and  pipes  should  be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1759331" y="7849336"/>
            <a:ext cx="498546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transported by the fluid to tank. The heat returned to the tank is partly removed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1759331" y="8114512"/>
            <a:ext cx="473559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outside through the walls of the tank. if the radiation surfaces are not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1759331" y="8377021"/>
            <a:ext cx="239405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sufficient, additional heat exchangers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73901" y="486410"/>
            <a:ext cx="7822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353947" y="927974"/>
            <a:ext cx="593079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1.2 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weight (</a:t>
            </a:r>
            <a:r>
              <a:rPr lang="el-GR"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kN/m ) of common liquids at 20°C, 1013 millibar abs with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3448558" y="918193"/>
            <a:ext cx="7822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3735324" y="1176824"/>
            <a:ext cx="664718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9.81 m/s</a:t>
            </a:r>
            <a:r>
              <a:rPr lang="en-MY" sz="11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2802382" y="1792901"/>
            <a:ext cx="130003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Carbon tetrachloride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4473194" y="1792901"/>
            <a:ext cx="27443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15.6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2732278" y="1780667"/>
            <a:ext cx="6096" cy="6095"/>
          </a:xfrm>
          <a:custGeom>
            <a:avLst/>
            <a:gdLst/>
            <a:ahLst/>
            <a:cxnLst/>
            <a:rect l="l" t="t" r="r" b="b"/>
            <a:pathLst>
              <a:path w="6096" h="6095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2732278" y="1780667"/>
            <a:ext cx="6096" cy="6095"/>
          </a:xfrm>
          <a:custGeom>
            <a:avLst/>
            <a:gdLst/>
            <a:ahLst/>
            <a:cxnLst/>
            <a:rect l="l" t="t" r="r" b="b"/>
            <a:pathLst>
              <a:path w="6096" h="6095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2738374" y="1780667"/>
            <a:ext cx="1661795" cy="6095"/>
          </a:xfrm>
          <a:custGeom>
            <a:avLst/>
            <a:gdLst/>
            <a:ahLst/>
            <a:cxnLst/>
            <a:rect l="l" t="t" r="r" b="b"/>
            <a:pathLst>
              <a:path w="1661795" h="6095">
                <a:moveTo>
                  <a:pt x="0" y="6096"/>
                </a:moveTo>
                <a:lnTo>
                  <a:pt x="0" y="0"/>
                </a:lnTo>
                <a:lnTo>
                  <a:pt x="1661795" y="0"/>
                </a:lnTo>
                <a:lnTo>
                  <a:pt x="1661795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4400042" y="1780667"/>
            <a:ext cx="6096" cy="6095"/>
          </a:xfrm>
          <a:custGeom>
            <a:avLst/>
            <a:gdLst/>
            <a:ahLst/>
            <a:cxnLst/>
            <a:rect l="l" t="t" r="r" b="b"/>
            <a:pathLst>
              <a:path w="6096" h="6095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406138" y="1780667"/>
            <a:ext cx="853745" cy="6095"/>
          </a:xfrm>
          <a:custGeom>
            <a:avLst/>
            <a:gdLst/>
            <a:ahLst/>
            <a:cxnLst/>
            <a:rect l="l" t="t" r="r" b="b"/>
            <a:pathLst>
              <a:path w="853745" h="6095">
                <a:moveTo>
                  <a:pt x="0" y="6096"/>
                </a:moveTo>
                <a:lnTo>
                  <a:pt x="0" y="0"/>
                </a:lnTo>
                <a:lnTo>
                  <a:pt x="853745" y="0"/>
                </a:lnTo>
                <a:lnTo>
                  <a:pt x="853745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5259959" y="1780667"/>
            <a:ext cx="6096" cy="6095"/>
          </a:xfrm>
          <a:custGeom>
            <a:avLst/>
            <a:gdLst/>
            <a:ahLst/>
            <a:cxnLst/>
            <a:rect l="l" t="t" r="r" b="b"/>
            <a:pathLst>
              <a:path w="6096" h="6095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5259959" y="1780667"/>
            <a:ext cx="6096" cy="6095"/>
          </a:xfrm>
          <a:custGeom>
            <a:avLst/>
            <a:gdLst/>
            <a:ahLst/>
            <a:cxnLst/>
            <a:rect l="l" t="t" r="r" b="b"/>
            <a:pathLst>
              <a:path w="6096" h="6095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2732278" y="1786763"/>
            <a:ext cx="6096" cy="368808"/>
          </a:xfrm>
          <a:custGeom>
            <a:avLst/>
            <a:gdLst/>
            <a:ahLst/>
            <a:cxnLst/>
            <a:rect l="l" t="t" r="r" b="b"/>
            <a:pathLst>
              <a:path w="6096" h="368808">
                <a:moveTo>
                  <a:pt x="0" y="368808"/>
                </a:moveTo>
                <a:lnTo>
                  <a:pt x="0" y="0"/>
                </a:lnTo>
                <a:lnTo>
                  <a:pt x="6096" y="0"/>
                </a:lnTo>
                <a:lnTo>
                  <a:pt x="6096" y="368808"/>
                </a:lnTo>
                <a:lnTo>
                  <a:pt x="0" y="3688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4400042" y="1786763"/>
            <a:ext cx="6096" cy="368808"/>
          </a:xfrm>
          <a:custGeom>
            <a:avLst/>
            <a:gdLst/>
            <a:ahLst/>
            <a:cxnLst/>
            <a:rect l="l" t="t" r="r" b="b"/>
            <a:pathLst>
              <a:path w="6096" h="368808">
                <a:moveTo>
                  <a:pt x="0" y="368808"/>
                </a:moveTo>
                <a:lnTo>
                  <a:pt x="0" y="0"/>
                </a:lnTo>
                <a:lnTo>
                  <a:pt x="6096" y="0"/>
                </a:lnTo>
                <a:lnTo>
                  <a:pt x="6096" y="368808"/>
                </a:lnTo>
                <a:lnTo>
                  <a:pt x="0" y="3688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5259959" y="1786763"/>
            <a:ext cx="6096" cy="368808"/>
          </a:xfrm>
          <a:custGeom>
            <a:avLst/>
            <a:gdLst/>
            <a:ahLst/>
            <a:cxnLst/>
            <a:rect l="l" t="t" r="r" b="b"/>
            <a:pathLst>
              <a:path w="6096" h="368808">
                <a:moveTo>
                  <a:pt x="0" y="368808"/>
                </a:moveTo>
                <a:lnTo>
                  <a:pt x="0" y="0"/>
                </a:lnTo>
                <a:lnTo>
                  <a:pt x="6096" y="0"/>
                </a:lnTo>
                <a:lnTo>
                  <a:pt x="6096" y="368808"/>
                </a:lnTo>
                <a:lnTo>
                  <a:pt x="0" y="3688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2802382" y="2167805"/>
            <a:ext cx="84542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Ethyl alcohol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4473194" y="2167805"/>
            <a:ext cx="27443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7.76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2732278" y="2155571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2738374" y="2155571"/>
            <a:ext cx="1661795" cy="6096"/>
          </a:xfrm>
          <a:custGeom>
            <a:avLst/>
            <a:gdLst/>
            <a:ahLst/>
            <a:cxnLst/>
            <a:rect l="l" t="t" r="r" b="b"/>
            <a:pathLst>
              <a:path w="1661795" h="6096">
                <a:moveTo>
                  <a:pt x="0" y="6096"/>
                </a:moveTo>
                <a:lnTo>
                  <a:pt x="0" y="0"/>
                </a:lnTo>
                <a:lnTo>
                  <a:pt x="1661795" y="0"/>
                </a:lnTo>
                <a:lnTo>
                  <a:pt x="1661795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400042" y="2155571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4406138" y="2155571"/>
            <a:ext cx="853745" cy="6096"/>
          </a:xfrm>
          <a:custGeom>
            <a:avLst/>
            <a:gdLst/>
            <a:ahLst/>
            <a:cxnLst/>
            <a:rect l="l" t="t" r="r" b="b"/>
            <a:pathLst>
              <a:path w="853745" h="6096">
                <a:moveTo>
                  <a:pt x="0" y="6096"/>
                </a:moveTo>
                <a:lnTo>
                  <a:pt x="0" y="0"/>
                </a:lnTo>
                <a:lnTo>
                  <a:pt x="853745" y="0"/>
                </a:lnTo>
                <a:lnTo>
                  <a:pt x="853745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5259959" y="2155571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2732278" y="2161616"/>
            <a:ext cx="6096" cy="369113"/>
          </a:xfrm>
          <a:custGeom>
            <a:avLst/>
            <a:gdLst/>
            <a:ahLst/>
            <a:cxnLst/>
            <a:rect l="l" t="t" r="r" b="b"/>
            <a:pathLst>
              <a:path w="6096" h="369113">
                <a:moveTo>
                  <a:pt x="0" y="369113"/>
                </a:moveTo>
                <a:lnTo>
                  <a:pt x="0" y="0"/>
                </a:lnTo>
                <a:lnTo>
                  <a:pt x="6096" y="0"/>
                </a:lnTo>
                <a:lnTo>
                  <a:pt x="6096" y="369113"/>
                </a:lnTo>
                <a:lnTo>
                  <a:pt x="0" y="3691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400042" y="2161616"/>
            <a:ext cx="6096" cy="369113"/>
          </a:xfrm>
          <a:custGeom>
            <a:avLst/>
            <a:gdLst/>
            <a:ahLst/>
            <a:cxnLst/>
            <a:rect l="l" t="t" r="r" b="b"/>
            <a:pathLst>
              <a:path w="6096" h="369113">
                <a:moveTo>
                  <a:pt x="0" y="369113"/>
                </a:moveTo>
                <a:lnTo>
                  <a:pt x="0" y="0"/>
                </a:lnTo>
                <a:lnTo>
                  <a:pt x="6096" y="0"/>
                </a:lnTo>
                <a:lnTo>
                  <a:pt x="6096" y="369113"/>
                </a:lnTo>
                <a:lnTo>
                  <a:pt x="0" y="3691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5259959" y="2161616"/>
            <a:ext cx="6096" cy="369113"/>
          </a:xfrm>
          <a:custGeom>
            <a:avLst/>
            <a:gdLst/>
            <a:ahLst/>
            <a:cxnLst/>
            <a:rect l="l" t="t" r="r" b="b"/>
            <a:pathLst>
              <a:path w="6096" h="369113">
                <a:moveTo>
                  <a:pt x="0" y="369113"/>
                </a:moveTo>
                <a:lnTo>
                  <a:pt x="0" y="0"/>
                </a:lnTo>
                <a:lnTo>
                  <a:pt x="6096" y="0"/>
                </a:lnTo>
                <a:lnTo>
                  <a:pt x="6096" y="369113"/>
                </a:lnTo>
                <a:lnTo>
                  <a:pt x="0" y="3691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2802382" y="2542964"/>
            <a:ext cx="55848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Gasoline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4473194" y="2542964"/>
            <a:ext cx="19620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6.6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2732278" y="2530729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2738374" y="2530729"/>
            <a:ext cx="1661795" cy="6096"/>
          </a:xfrm>
          <a:custGeom>
            <a:avLst/>
            <a:gdLst/>
            <a:ahLst/>
            <a:cxnLst/>
            <a:rect l="l" t="t" r="r" b="b"/>
            <a:pathLst>
              <a:path w="1661795" h="6096">
                <a:moveTo>
                  <a:pt x="0" y="6096"/>
                </a:moveTo>
                <a:lnTo>
                  <a:pt x="0" y="0"/>
                </a:lnTo>
                <a:lnTo>
                  <a:pt x="1661795" y="0"/>
                </a:lnTo>
                <a:lnTo>
                  <a:pt x="1661795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4400042" y="2530729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4406138" y="2530729"/>
            <a:ext cx="853745" cy="6096"/>
          </a:xfrm>
          <a:custGeom>
            <a:avLst/>
            <a:gdLst/>
            <a:ahLst/>
            <a:cxnLst/>
            <a:rect l="l" t="t" r="r" b="b"/>
            <a:pathLst>
              <a:path w="853745" h="6096">
                <a:moveTo>
                  <a:pt x="0" y="6096"/>
                </a:moveTo>
                <a:lnTo>
                  <a:pt x="0" y="0"/>
                </a:lnTo>
                <a:lnTo>
                  <a:pt x="853745" y="0"/>
                </a:lnTo>
                <a:lnTo>
                  <a:pt x="853745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5259959" y="2530729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2732278" y="2536825"/>
            <a:ext cx="6096" cy="365760"/>
          </a:xfrm>
          <a:custGeom>
            <a:avLst/>
            <a:gdLst/>
            <a:ahLst/>
            <a:cxnLst/>
            <a:rect l="l" t="t" r="r" b="b"/>
            <a:pathLst>
              <a:path w="6096" h="365760">
                <a:moveTo>
                  <a:pt x="0" y="365760"/>
                </a:moveTo>
                <a:lnTo>
                  <a:pt x="0" y="0"/>
                </a:lnTo>
                <a:lnTo>
                  <a:pt x="6096" y="0"/>
                </a:lnTo>
                <a:lnTo>
                  <a:pt x="6096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4400042" y="2536825"/>
            <a:ext cx="6096" cy="365760"/>
          </a:xfrm>
          <a:custGeom>
            <a:avLst/>
            <a:gdLst/>
            <a:ahLst/>
            <a:cxnLst/>
            <a:rect l="l" t="t" r="r" b="b"/>
            <a:pathLst>
              <a:path w="6096" h="365760">
                <a:moveTo>
                  <a:pt x="0" y="365760"/>
                </a:moveTo>
                <a:lnTo>
                  <a:pt x="0" y="0"/>
                </a:lnTo>
                <a:lnTo>
                  <a:pt x="6096" y="0"/>
                </a:lnTo>
                <a:lnTo>
                  <a:pt x="6096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5259959" y="2536825"/>
            <a:ext cx="6096" cy="365760"/>
          </a:xfrm>
          <a:custGeom>
            <a:avLst/>
            <a:gdLst/>
            <a:ahLst/>
            <a:cxnLst/>
            <a:rect l="l" t="t" r="r" b="b"/>
            <a:pathLst>
              <a:path w="6096" h="365760">
                <a:moveTo>
                  <a:pt x="0" y="365760"/>
                </a:moveTo>
                <a:lnTo>
                  <a:pt x="0" y="0"/>
                </a:lnTo>
                <a:lnTo>
                  <a:pt x="6096" y="0"/>
                </a:lnTo>
                <a:lnTo>
                  <a:pt x="6096" y="365760"/>
                </a:lnTo>
                <a:lnTo>
                  <a:pt x="0" y="3657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2802382" y="2917868"/>
            <a:ext cx="55047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Glycerin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4473194" y="2917868"/>
            <a:ext cx="27443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12.3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2732278" y="2902585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2738374" y="2902585"/>
            <a:ext cx="1661795" cy="6096"/>
          </a:xfrm>
          <a:custGeom>
            <a:avLst/>
            <a:gdLst/>
            <a:ahLst/>
            <a:cxnLst/>
            <a:rect l="l" t="t" r="r" b="b"/>
            <a:pathLst>
              <a:path w="1661795" h="6096">
                <a:moveTo>
                  <a:pt x="0" y="6096"/>
                </a:moveTo>
                <a:lnTo>
                  <a:pt x="0" y="0"/>
                </a:lnTo>
                <a:lnTo>
                  <a:pt x="1661795" y="0"/>
                </a:lnTo>
                <a:lnTo>
                  <a:pt x="1661795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4400042" y="2902585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4406138" y="2902585"/>
            <a:ext cx="853745" cy="6096"/>
          </a:xfrm>
          <a:custGeom>
            <a:avLst/>
            <a:gdLst/>
            <a:ahLst/>
            <a:cxnLst/>
            <a:rect l="l" t="t" r="r" b="b"/>
            <a:pathLst>
              <a:path w="853745" h="6096">
                <a:moveTo>
                  <a:pt x="0" y="6096"/>
                </a:moveTo>
                <a:lnTo>
                  <a:pt x="0" y="0"/>
                </a:lnTo>
                <a:lnTo>
                  <a:pt x="853745" y="0"/>
                </a:lnTo>
                <a:lnTo>
                  <a:pt x="853745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5259959" y="2902585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2732278" y="2908681"/>
            <a:ext cx="6096" cy="368807"/>
          </a:xfrm>
          <a:custGeom>
            <a:avLst/>
            <a:gdLst/>
            <a:ahLst/>
            <a:cxnLst/>
            <a:rect l="l" t="t" r="r" b="b"/>
            <a:pathLst>
              <a:path w="6096" h="368807">
                <a:moveTo>
                  <a:pt x="0" y="368808"/>
                </a:moveTo>
                <a:lnTo>
                  <a:pt x="0" y="0"/>
                </a:lnTo>
                <a:lnTo>
                  <a:pt x="6096" y="0"/>
                </a:lnTo>
                <a:lnTo>
                  <a:pt x="6096" y="368808"/>
                </a:lnTo>
                <a:lnTo>
                  <a:pt x="0" y="3688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4400042" y="2908681"/>
            <a:ext cx="6096" cy="368807"/>
          </a:xfrm>
          <a:custGeom>
            <a:avLst/>
            <a:gdLst/>
            <a:ahLst/>
            <a:cxnLst/>
            <a:rect l="l" t="t" r="r" b="b"/>
            <a:pathLst>
              <a:path w="6096" h="368807">
                <a:moveTo>
                  <a:pt x="0" y="368808"/>
                </a:moveTo>
                <a:lnTo>
                  <a:pt x="0" y="0"/>
                </a:lnTo>
                <a:lnTo>
                  <a:pt x="6096" y="0"/>
                </a:lnTo>
                <a:lnTo>
                  <a:pt x="6096" y="368808"/>
                </a:lnTo>
                <a:lnTo>
                  <a:pt x="0" y="3688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5259959" y="2908681"/>
            <a:ext cx="6096" cy="368807"/>
          </a:xfrm>
          <a:custGeom>
            <a:avLst/>
            <a:gdLst/>
            <a:ahLst/>
            <a:cxnLst/>
            <a:rect l="l" t="t" r="r" b="b"/>
            <a:pathLst>
              <a:path w="6096" h="368807">
                <a:moveTo>
                  <a:pt x="0" y="368808"/>
                </a:moveTo>
                <a:lnTo>
                  <a:pt x="0" y="0"/>
                </a:lnTo>
                <a:lnTo>
                  <a:pt x="6096" y="0"/>
                </a:lnTo>
                <a:lnTo>
                  <a:pt x="6096" y="368808"/>
                </a:lnTo>
                <a:lnTo>
                  <a:pt x="0" y="3688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2802382" y="3289723"/>
            <a:ext cx="59215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Kerosene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4473194" y="3289723"/>
            <a:ext cx="19620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7.9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2732278" y="3277489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2738374" y="3277489"/>
            <a:ext cx="1661795" cy="6096"/>
          </a:xfrm>
          <a:custGeom>
            <a:avLst/>
            <a:gdLst/>
            <a:ahLst/>
            <a:cxnLst/>
            <a:rect l="l" t="t" r="r" b="b"/>
            <a:pathLst>
              <a:path w="1661795" h="6096">
                <a:moveTo>
                  <a:pt x="0" y="6096"/>
                </a:moveTo>
                <a:lnTo>
                  <a:pt x="0" y="0"/>
                </a:lnTo>
                <a:lnTo>
                  <a:pt x="1661795" y="0"/>
                </a:lnTo>
                <a:lnTo>
                  <a:pt x="1661795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4400042" y="3277489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4406138" y="3277489"/>
            <a:ext cx="853745" cy="6096"/>
          </a:xfrm>
          <a:custGeom>
            <a:avLst/>
            <a:gdLst/>
            <a:ahLst/>
            <a:cxnLst/>
            <a:rect l="l" t="t" r="r" b="b"/>
            <a:pathLst>
              <a:path w="853745" h="6096">
                <a:moveTo>
                  <a:pt x="0" y="6096"/>
                </a:moveTo>
                <a:lnTo>
                  <a:pt x="0" y="0"/>
                </a:lnTo>
                <a:lnTo>
                  <a:pt x="853745" y="0"/>
                </a:lnTo>
                <a:lnTo>
                  <a:pt x="853745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5259959" y="3277489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2732278" y="3283661"/>
            <a:ext cx="6096" cy="369113"/>
          </a:xfrm>
          <a:custGeom>
            <a:avLst/>
            <a:gdLst/>
            <a:ahLst/>
            <a:cxnLst/>
            <a:rect l="l" t="t" r="r" b="b"/>
            <a:pathLst>
              <a:path w="6096" h="369113">
                <a:moveTo>
                  <a:pt x="0" y="369113"/>
                </a:moveTo>
                <a:lnTo>
                  <a:pt x="0" y="0"/>
                </a:lnTo>
                <a:lnTo>
                  <a:pt x="6096" y="0"/>
                </a:lnTo>
                <a:lnTo>
                  <a:pt x="6096" y="369113"/>
                </a:lnTo>
                <a:lnTo>
                  <a:pt x="0" y="3691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4400042" y="3283661"/>
            <a:ext cx="6096" cy="369113"/>
          </a:xfrm>
          <a:custGeom>
            <a:avLst/>
            <a:gdLst/>
            <a:ahLst/>
            <a:cxnLst/>
            <a:rect l="l" t="t" r="r" b="b"/>
            <a:pathLst>
              <a:path w="6096" h="369113">
                <a:moveTo>
                  <a:pt x="0" y="369113"/>
                </a:moveTo>
                <a:lnTo>
                  <a:pt x="0" y="0"/>
                </a:lnTo>
                <a:lnTo>
                  <a:pt x="6096" y="0"/>
                </a:lnTo>
                <a:lnTo>
                  <a:pt x="6096" y="369113"/>
                </a:lnTo>
                <a:lnTo>
                  <a:pt x="0" y="3691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5259959" y="3283661"/>
            <a:ext cx="6096" cy="369113"/>
          </a:xfrm>
          <a:custGeom>
            <a:avLst/>
            <a:gdLst/>
            <a:ahLst/>
            <a:cxnLst/>
            <a:rect l="l" t="t" r="r" b="b"/>
            <a:pathLst>
              <a:path w="6096" h="369113">
                <a:moveTo>
                  <a:pt x="0" y="369113"/>
                </a:moveTo>
                <a:lnTo>
                  <a:pt x="0" y="0"/>
                </a:lnTo>
                <a:lnTo>
                  <a:pt x="6096" y="0"/>
                </a:lnTo>
                <a:lnTo>
                  <a:pt x="6096" y="369113"/>
                </a:lnTo>
                <a:lnTo>
                  <a:pt x="0" y="3691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2802382" y="3665009"/>
            <a:ext cx="59824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 oil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4473194" y="3665009"/>
            <a:ext cx="19620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8.5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2732278" y="3652774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2738374" y="3652774"/>
            <a:ext cx="1661795" cy="6096"/>
          </a:xfrm>
          <a:custGeom>
            <a:avLst/>
            <a:gdLst/>
            <a:ahLst/>
            <a:cxnLst/>
            <a:rect l="l" t="t" r="r" b="b"/>
            <a:pathLst>
              <a:path w="1661795" h="6096">
                <a:moveTo>
                  <a:pt x="0" y="6096"/>
                </a:moveTo>
                <a:lnTo>
                  <a:pt x="0" y="0"/>
                </a:lnTo>
                <a:lnTo>
                  <a:pt x="1661795" y="0"/>
                </a:lnTo>
                <a:lnTo>
                  <a:pt x="1661795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4400042" y="3652774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4406138" y="3652774"/>
            <a:ext cx="853745" cy="6096"/>
          </a:xfrm>
          <a:custGeom>
            <a:avLst/>
            <a:gdLst/>
            <a:ahLst/>
            <a:cxnLst/>
            <a:rect l="l" t="t" r="r" b="b"/>
            <a:pathLst>
              <a:path w="853745" h="6096">
                <a:moveTo>
                  <a:pt x="0" y="6096"/>
                </a:moveTo>
                <a:lnTo>
                  <a:pt x="0" y="0"/>
                </a:lnTo>
                <a:lnTo>
                  <a:pt x="853745" y="0"/>
                </a:lnTo>
                <a:lnTo>
                  <a:pt x="853745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5259959" y="3652774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2732278" y="3658870"/>
            <a:ext cx="6096" cy="368808"/>
          </a:xfrm>
          <a:custGeom>
            <a:avLst/>
            <a:gdLst/>
            <a:ahLst/>
            <a:cxnLst/>
            <a:rect l="l" t="t" r="r" b="b"/>
            <a:pathLst>
              <a:path w="6096" h="368808">
                <a:moveTo>
                  <a:pt x="0" y="368808"/>
                </a:moveTo>
                <a:lnTo>
                  <a:pt x="0" y="0"/>
                </a:lnTo>
                <a:lnTo>
                  <a:pt x="6096" y="0"/>
                </a:lnTo>
                <a:lnTo>
                  <a:pt x="6096" y="368808"/>
                </a:lnTo>
                <a:lnTo>
                  <a:pt x="0" y="3688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4400042" y="3658870"/>
            <a:ext cx="6096" cy="368808"/>
          </a:xfrm>
          <a:custGeom>
            <a:avLst/>
            <a:gdLst/>
            <a:ahLst/>
            <a:cxnLst/>
            <a:rect l="l" t="t" r="r" b="b"/>
            <a:pathLst>
              <a:path w="6096" h="368808">
                <a:moveTo>
                  <a:pt x="0" y="368808"/>
                </a:moveTo>
                <a:lnTo>
                  <a:pt x="0" y="0"/>
                </a:lnTo>
                <a:lnTo>
                  <a:pt x="6096" y="0"/>
                </a:lnTo>
                <a:lnTo>
                  <a:pt x="6096" y="368808"/>
                </a:lnTo>
                <a:lnTo>
                  <a:pt x="0" y="3688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5259959" y="3658870"/>
            <a:ext cx="6096" cy="368808"/>
          </a:xfrm>
          <a:custGeom>
            <a:avLst/>
            <a:gdLst/>
            <a:ahLst/>
            <a:cxnLst/>
            <a:rect l="l" t="t" r="r" b="b"/>
            <a:pathLst>
              <a:path w="6096" h="368808">
                <a:moveTo>
                  <a:pt x="0" y="368808"/>
                </a:moveTo>
                <a:lnTo>
                  <a:pt x="0" y="0"/>
                </a:lnTo>
                <a:lnTo>
                  <a:pt x="6096" y="0"/>
                </a:lnTo>
                <a:lnTo>
                  <a:pt x="6096" y="368808"/>
                </a:lnTo>
                <a:lnTo>
                  <a:pt x="0" y="3688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2802382" y="4039912"/>
            <a:ext cx="57612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Seawater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4473194" y="4039912"/>
            <a:ext cx="35266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10.03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2732278" y="4027678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object 123"/>
          <p:cNvSpPr/>
          <p:nvPr/>
        </p:nvSpPr>
        <p:spPr>
          <a:xfrm>
            <a:off x="2738374" y="4027678"/>
            <a:ext cx="1661795" cy="6096"/>
          </a:xfrm>
          <a:custGeom>
            <a:avLst/>
            <a:gdLst/>
            <a:ahLst/>
            <a:cxnLst/>
            <a:rect l="l" t="t" r="r" b="b"/>
            <a:pathLst>
              <a:path w="1661795" h="6096">
                <a:moveTo>
                  <a:pt x="0" y="6096"/>
                </a:moveTo>
                <a:lnTo>
                  <a:pt x="0" y="0"/>
                </a:lnTo>
                <a:lnTo>
                  <a:pt x="1661795" y="0"/>
                </a:lnTo>
                <a:lnTo>
                  <a:pt x="1661795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4400042" y="4027678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4406138" y="4027678"/>
            <a:ext cx="853745" cy="6096"/>
          </a:xfrm>
          <a:custGeom>
            <a:avLst/>
            <a:gdLst/>
            <a:ahLst/>
            <a:cxnLst/>
            <a:rect l="l" t="t" r="r" b="b"/>
            <a:pathLst>
              <a:path w="853745" h="6096">
                <a:moveTo>
                  <a:pt x="0" y="6096"/>
                </a:moveTo>
                <a:lnTo>
                  <a:pt x="0" y="0"/>
                </a:lnTo>
                <a:lnTo>
                  <a:pt x="853745" y="0"/>
                </a:lnTo>
                <a:lnTo>
                  <a:pt x="853745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5259959" y="4027678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2732278" y="4033723"/>
            <a:ext cx="6096" cy="369113"/>
          </a:xfrm>
          <a:custGeom>
            <a:avLst/>
            <a:gdLst/>
            <a:ahLst/>
            <a:cxnLst/>
            <a:rect l="l" t="t" r="r" b="b"/>
            <a:pathLst>
              <a:path w="6096" h="369113">
                <a:moveTo>
                  <a:pt x="0" y="369113"/>
                </a:moveTo>
                <a:lnTo>
                  <a:pt x="0" y="0"/>
                </a:lnTo>
                <a:lnTo>
                  <a:pt x="6096" y="0"/>
                </a:lnTo>
                <a:lnTo>
                  <a:pt x="6096" y="369113"/>
                </a:lnTo>
                <a:lnTo>
                  <a:pt x="0" y="3691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4400042" y="4033723"/>
            <a:ext cx="6096" cy="369113"/>
          </a:xfrm>
          <a:custGeom>
            <a:avLst/>
            <a:gdLst/>
            <a:ahLst/>
            <a:cxnLst/>
            <a:rect l="l" t="t" r="r" b="b"/>
            <a:pathLst>
              <a:path w="6096" h="369113">
                <a:moveTo>
                  <a:pt x="0" y="369113"/>
                </a:moveTo>
                <a:lnTo>
                  <a:pt x="0" y="0"/>
                </a:lnTo>
                <a:lnTo>
                  <a:pt x="6096" y="0"/>
                </a:lnTo>
                <a:lnTo>
                  <a:pt x="6096" y="369113"/>
                </a:lnTo>
                <a:lnTo>
                  <a:pt x="0" y="3691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5259959" y="4033723"/>
            <a:ext cx="6096" cy="369113"/>
          </a:xfrm>
          <a:custGeom>
            <a:avLst/>
            <a:gdLst/>
            <a:ahLst/>
            <a:cxnLst/>
            <a:rect l="l" t="t" r="r" b="b"/>
            <a:pathLst>
              <a:path w="6096" h="369113">
                <a:moveTo>
                  <a:pt x="0" y="369113"/>
                </a:moveTo>
                <a:lnTo>
                  <a:pt x="0" y="0"/>
                </a:lnTo>
                <a:lnTo>
                  <a:pt x="6096" y="0"/>
                </a:lnTo>
                <a:lnTo>
                  <a:pt x="6096" y="369113"/>
                </a:lnTo>
                <a:lnTo>
                  <a:pt x="0" y="36911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2802382" y="4415071"/>
            <a:ext cx="37241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4473194" y="4415071"/>
            <a:ext cx="27443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9.79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2732278" y="4402836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2738374" y="4402836"/>
            <a:ext cx="1661795" cy="6096"/>
          </a:xfrm>
          <a:custGeom>
            <a:avLst/>
            <a:gdLst/>
            <a:ahLst/>
            <a:cxnLst/>
            <a:rect l="l" t="t" r="r" b="b"/>
            <a:pathLst>
              <a:path w="1661795" h="6096">
                <a:moveTo>
                  <a:pt x="0" y="6096"/>
                </a:moveTo>
                <a:lnTo>
                  <a:pt x="0" y="0"/>
                </a:lnTo>
                <a:lnTo>
                  <a:pt x="1661795" y="0"/>
                </a:lnTo>
                <a:lnTo>
                  <a:pt x="1661795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4400042" y="4402836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4406138" y="4402836"/>
            <a:ext cx="853745" cy="6096"/>
          </a:xfrm>
          <a:custGeom>
            <a:avLst/>
            <a:gdLst/>
            <a:ahLst/>
            <a:cxnLst/>
            <a:rect l="l" t="t" r="r" b="b"/>
            <a:pathLst>
              <a:path w="853745" h="6096">
                <a:moveTo>
                  <a:pt x="0" y="6096"/>
                </a:moveTo>
                <a:lnTo>
                  <a:pt x="0" y="0"/>
                </a:lnTo>
                <a:lnTo>
                  <a:pt x="853745" y="0"/>
                </a:lnTo>
                <a:lnTo>
                  <a:pt x="853745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5259959" y="4402836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2732278" y="4408932"/>
            <a:ext cx="6096" cy="368808"/>
          </a:xfrm>
          <a:custGeom>
            <a:avLst/>
            <a:gdLst/>
            <a:ahLst/>
            <a:cxnLst/>
            <a:rect l="l" t="t" r="r" b="b"/>
            <a:pathLst>
              <a:path w="6096" h="368808">
                <a:moveTo>
                  <a:pt x="0" y="368808"/>
                </a:moveTo>
                <a:lnTo>
                  <a:pt x="0" y="0"/>
                </a:lnTo>
                <a:lnTo>
                  <a:pt x="6096" y="0"/>
                </a:lnTo>
                <a:lnTo>
                  <a:pt x="6096" y="368808"/>
                </a:lnTo>
                <a:lnTo>
                  <a:pt x="0" y="3688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2732278" y="4777740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2732278" y="4777740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2738374" y="4777740"/>
            <a:ext cx="1661795" cy="6096"/>
          </a:xfrm>
          <a:custGeom>
            <a:avLst/>
            <a:gdLst/>
            <a:ahLst/>
            <a:cxnLst/>
            <a:rect l="l" t="t" r="r" b="b"/>
            <a:pathLst>
              <a:path w="1661795" h="6096">
                <a:moveTo>
                  <a:pt x="0" y="6096"/>
                </a:moveTo>
                <a:lnTo>
                  <a:pt x="0" y="0"/>
                </a:lnTo>
                <a:lnTo>
                  <a:pt x="1661795" y="0"/>
                </a:lnTo>
                <a:lnTo>
                  <a:pt x="1661795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4400042" y="4408932"/>
            <a:ext cx="6096" cy="368808"/>
          </a:xfrm>
          <a:custGeom>
            <a:avLst/>
            <a:gdLst/>
            <a:ahLst/>
            <a:cxnLst/>
            <a:rect l="l" t="t" r="r" b="b"/>
            <a:pathLst>
              <a:path w="6096" h="368808">
                <a:moveTo>
                  <a:pt x="0" y="368808"/>
                </a:moveTo>
                <a:lnTo>
                  <a:pt x="0" y="0"/>
                </a:lnTo>
                <a:lnTo>
                  <a:pt x="6096" y="0"/>
                </a:lnTo>
                <a:lnTo>
                  <a:pt x="6096" y="368808"/>
                </a:lnTo>
                <a:lnTo>
                  <a:pt x="0" y="3688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4400042" y="4777740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4406138" y="4777740"/>
            <a:ext cx="853745" cy="6096"/>
          </a:xfrm>
          <a:custGeom>
            <a:avLst/>
            <a:gdLst/>
            <a:ahLst/>
            <a:cxnLst/>
            <a:rect l="l" t="t" r="r" b="b"/>
            <a:pathLst>
              <a:path w="853745" h="6096">
                <a:moveTo>
                  <a:pt x="0" y="6096"/>
                </a:moveTo>
                <a:lnTo>
                  <a:pt x="0" y="0"/>
                </a:lnTo>
                <a:lnTo>
                  <a:pt x="853745" y="0"/>
                </a:lnTo>
                <a:lnTo>
                  <a:pt x="853745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5259959" y="4408932"/>
            <a:ext cx="6096" cy="368808"/>
          </a:xfrm>
          <a:custGeom>
            <a:avLst/>
            <a:gdLst/>
            <a:ahLst/>
            <a:cxnLst/>
            <a:rect l="l" t="t" r="r" b="b"/>
            <a:pathLst>
              <a:path w="6096" h="368808">
                <a:moveTo>
                  <a:pt x="0" y="368808"/>
                </a:moveTo>
                <a:lnTo>
                  <a:pt x="0" y="0"/>
                </a:lnTo>
                <a:lnTo>
                  <a:pt x="6096" y="0"/>
                </a:lnTo>
                <a:lnTo>
                  <a:pt x="6096" y="368808"/>
                </a:lnTo>
                <a:lnTo>
                  <a:pt x="0" y="3688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5259959" y="4777740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5259959" y="4777740"/>
            <a:ext cx="6096" cy="6096"/>
          </a:xfrm>
          <a:custGeom>
            <a:avLst/>
            <a:gdLst/>
            <a:ahLst/>
            <a:cxnLst/>
            <a:rect l="l" t="t" r="r" b="b"/>
            <a:pathLst>
              <a:path w="6096" h="6096">
                <a:moveTo>
                  <a:pt x="0" y="6096"/>
                </a:moveTo>
                <a:lnTo>
                  <a:pt x="0" y="0"/>
                </a:lnTo>
                <a:lnTo>
                  <a:pt x="6096" y="0"/>
                </a:lnTo>
                <a:lnTo>
                  <a:pt x="6096" y="6096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1350899" y="5030766"/>
            <a:ext cx="146206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1.3.3 Specific Volume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1350899" y="5396780"/>
            <a:ext cx="586955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Specific volume (SV) is the volume occupied by a unit mass of fluid. We commonly apply it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1350899" y="5637572"/>
            <a:ext cx="570739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gases and usually express it in m /kg. Specific volume is the reciprocal of density. Thus,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3323590" y="5625828"/>
            <a:ext cx="7822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265" y="6021738"/>
            <a:ext cx="426272" cy="320906"/>
          </a:xfrm>
          <a:prstGeom prst="rect">
            <a:avLst/>
          </a:prstGeom>
        </p:spPr>
      </p:pic>
      <p:sp>
        <p:nvSpPr>
          <p:cNvPr id="29" name="text 1"/>
          <p:cNvSpPr txBox="1"/>
          <p:nvPr/>
        </p:nvSpPr>
        <p:spPr>
          <a:xfrm>
            <a:off x="3860292" y="6091725"/>
            <a:ext cx="30136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(1.3)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1350899" y="6966882"/>
            <a:ext cx="148181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1.3.4 Specific Gravity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1350899" y="7332896"/>
            <a:ext cx="586186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gravity (SG) of a given fluid is defined as the specific weight of the fluid divided by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 1"/>
          <p:cNvSpPr txBox="1"/>
          <p:nvPr/>
        </p:nvSpPr>
        <p:spPr>
          <a:xfrm>
            <a:off x="1350899" y="7573688"/>
            <a:ext cx="220695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specific weight of water, that is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382" y="7929305"/>
            <a:ext cx="746962" cy="42642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73901" y="486410"/>
            <a:ext cx="7822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714" y="908191"/>
            <a:ext cx="1821568" cy="402218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6381877" y="1036617"/>
            <a:ext cx="30136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(1.4)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50899" y="1552110"/>
            <a:ext cx="569162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SG of a liquid is a dimensionless ratio. Physicists use 4°C as the standard temperature, but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50899" y="1792901"/>
            <a:ext cx="579389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engineers often use 15.56°C. In the metric system, the density of water at 4°C is 1.00 g/cm ,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7034022" y="1772891"/>
            <a:ext cx="52578" cy="12311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350899" y="2033693"/>
            <a:ext cx="589360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equivalent to 1000 kg/m , and hence the SG (which is dimensionless) of a liquid has the same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2895600" y="1995101"/>
            <a:ext cx="76200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367930" y="2312048"/>
            <a:ext cx="371710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numerical value as its density expressed in g/mL or mg/m .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4947459" y="2315289"/>
            <a:ext cx="52578" cy="12311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350899" y="2643547"/>
            <a:ext cx="572753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SG of a gas is the ratio of its density to that of either hydrogen or air at some specified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350899" y="2884340"/>
            <a:ext cx="565892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and pressure, but there is no general agreement on these standards, and so we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350899" y="3125131"/>
            <a:ext cx="526554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explicitly state them in any given case. Since the density of a fluid varies with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350899" y="3366304"/>
            <a:ext cx="564738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temperature, we must determine and specify specific gravities at a particular temperature.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1350899" y="3735112"/>
            <a:ext cx="82682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1.1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1350899" y="4015528"/>
            <a:ext cx="570726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 at 20°C and atmospheric pressure has a density of 1.23 kg/m . Find its specific gravity.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5334000" y="3991689"/>
            <a:ext cx="52578" cy="12311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1350899" y="4253272"/>
            <a:ext cx="560153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ratio of the specific gravity of water to the specific gravity of air at 20°C and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1350899" y="4494318"/>
            <a:ext cx="376269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atmospheric pressure? What is the significance of the ratio?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1350899" y="4808262"/>
            <a:ext cx="234968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 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20°C, air density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9535" y="4783797"/>
            <a:ext cx="1137265" cy="211554"/>
          </a:xfrm>
          <a:prstGeom prst="rect">
            <a:avLst/>
          </a:prstGeom>
        </p:spPr>
      </p:pic>
      <p:sp>
        <p:nvSpPr>
          <p:cNvPr id="27" name="text 1"/>
          <p:cNvSpPr txBox="1"/>
          <p:nvPr/>
        </p:nvSpPr>
        <p:spPr>
          <a:xfrm>
            <a:off x="4828116" y="4808262"/>
            <a:ext cx="96308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water density 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4778415"/>
            <a:ext cx="1313566" cy="212124"/>
          </a:xfrm>
          <a:prstGeom prst="rect">
            <a:avLst/>
          </a:prstGeom>
        </p:spPr>
      </p:pic>
      <p:sp>
        <p:nvSpPr>
          <p:cNvPr id="28" name="text 1"/>
          <p:cNvSpPr txBox="1"/>
          <p:nvPr/>
        </p:nvSpPr>
        <p:spPr>
          <a:xfrm>
            <a:off x="1384623" y="5127738"/>
            <a:ext cx="219066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Specific gravity of air is given by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8080" y="5399316"/>
            <a:ext cx="979581" cy="378524"/>
          </a:xfrm>
          <a:prstGeom prst="rect">
            <a:avLst/>
          </a:prstGeom>
        </p:spPr>
      </p:pic>
      <p:sp>
        <p:nvSpPr>
          <p:cNvPr id="29" name="text 1"/>
          <p:cNvSpPr txBox="1"/>
          <p:nvPr/>
        </p:nvSpPr>
        <p:spPr>
          <a:xfrm>
            <a:off x="1350899" y="6042957"/>
            <a:ext cx="297504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know that specific gravity of water = 1. So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2806" y="6439485"/>
            <a:ext cx="3129307" cy="387897"/>
          </a:xfrm>
          <a:prstGeom prst="rect">
            <a:avLst/>
          </a:prstGeom>
        </p:spPr>
      </p:pic>
      <p:sp>
        <p:nvSpPr>
          <p:cNvPr id="30" name="text 1"/>
          <p:cNvSpPr txBox="1"/>
          <p:nvPr/>
        </p:nvSpPr>
        <p:spPr>
          <a:xfrm>
            <a:off x="1350899" y="7104042"/>
            <a:ext cx="290355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water is 813 times heavier than air.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1350899" y="7473104"/>
            <a:ext cx="78707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Example1.2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1"/>
          <p:cNvSpPr txBox="1"/>
          <p:nvPr/>
        </p:nvSpPr>
        <p:spPr>
          <a:xfrm>
            <a:off x="1350899" y="7713896"/>
            <a:ext cx="571515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specific weight of oil mixture at ordinary pressure and temperature is 9.81 kN/m . The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1"/>
          <p:cNvSpPr txBox="1"/>
          <p:nvPr/>
        </p:nvSpPr>
        <p:spPr>
          <a:xfrm>
            <a:off x="6629400" y="7702152"/>
            <a:ext cx="52578" cy="12311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1"/>
          <p:cNvSpPr txBox="1"/>
          <p:nvPr/>
        </p:nvSpPr>
        <p:spPr>
          <a:xfrm>
            <a:off x="1350899" y="7954688"/>
            <a:ext cx="556755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gravity of mercury is 13.56. Compute the density of oil mixture and the specific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1"/>
          <p:cNvSpPr txBox="1"/>
          <p:nvPr/>
        </p:nvSpPr>
        <p:spPr>
          <a:xfrm>
            <a:off x="1350899" y="8195860"/>
            <a:ext cx="195207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 and density of mercury.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1"/>
          <p:cNvSpPr txBox="1"/>
          <p:nvPr/>
        </p:nvSpPr>
        <p:spPr>
          <a:xfrm>
            <a:off x="1350899" y="8601245"/>
            <a:ext cx="293798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 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specific weight of oil mixture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977" y="8576648"/>
            <a:ext cx="160823" cy="186352"/>
          </a:xfrm>
          <a:prstGeom prst="rect">
            <a:avLst/>
          </a:prstGeom>
        </p:spPr>
      </p:pic>
      <p:sp>
        <p:nvSpPr>
          <p:cNvPr id="37" name="text 1"/>
          <p:cNvSpPr txBox="1"/>
          <p:nvPr/>
        </p:nvSpPr>
        <p:spPr>
          <a:xfrm>
            <a:off x="4508372" y="8601245"/>
            <a:ext cx="174002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9.81. The density of oil is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73901" y="486410"/>
            <a:ext cx="7822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7505" y="906757"/>
            <a:ext cx="2679368" cy="398377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350899" y="1570397"/>
            <a:ext cx="384169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specific weight and density of mercury are, respectively,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177" y="1952278"/>
            <a:ext cx="2551777" cy="185216"/>
          </a:xfrm>
          <a:prstGeom prst="rect">
            <a:avLst/>
          </a:prstGeom>
        </p:spPr>
      </p:pic>
      <p:pic>
        <p:nvPicPr>
          <p:cNvPr id="18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543" y="2391208"/>
            <a:ext cx="2948212" cy="209389"/>
          </a:xfrm>
          <a:prstGeom prst="rect">
            <a:avLst/>
          </a:prstGeom>
        </p:spPr>
      </p:pic>
      <p:sp>
        <p:nvSpPr>
          <p:cNvPr id="4" name="text 1"/>
          <p:cNvSpPr txBox="1"/>
          <p:nvPr/>
        </p:nvSpPr>
        <p:spPr>
          <a:xfrm>
            <a:off x="1350899" y="2844716"/>
            <a:ext cx="86658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1.3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50899" y="3085508"/>
            <a:ext cx="567770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cylinder container has a diameter of 0.5 m and a height of 1 m. If it is to be filled with a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350899" y="3326680"/>
            <a:ext cx="562109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liquid having a specific weight of 2000 N/m , how many kg of this liquid must be added?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4038600" y="3276600"/>
            <a:ext cx="52578" cy="12311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350899" y="3732065"/>
            <a:ext cx="103233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 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7160" y="3703681"/>
            <a:ext cx="1306640" cy="187731"/>
          </a:xfrm>
          <a:prstGeom prst="rect">
            <a:avLst/>
          </a:prstGeom>
        </p:spPr>
      </p:pic>
      <p:pic>
        <p:nvPicPr>
          <p:cNvPr id="20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809" y="3703681"/>
            <a:ext cx="975791" cy="187731"/>
          </a:xfrm>
          <a:prstGeom prst="rect">
            <a:avLst/>
          </a:prstGeom>
        </p:spPr>
      </p:pic>
      <p:sp>
        <p:nvSpPr>
          <p:cNvPr id="9" name="text 1"/>
          <p:cNvSpPr txBox="1"/>
          <p:nvPr/>
        </p:nvSpPr>
        <p:spPr>
          <a:xfrm>
            <a:off x="4838706" y="3732065"/>
            <a:ext cx="156209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volume is given by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4414" y="4135242"/>
            <a:ext cx="1807928" cy="351596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1350899" y="4714859"/>
            <a:ext cx="373692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Also it is given that specific weight (</a:t>
            </a:r>
            <a:r>
              <a:rPr lang="el-GR"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is 2000 N/m . Now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4241292" y="4705078"/>
            <a:ext cx="7822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5628" y="5103497"/>
            <a:ext cx="2263216" cy="161145"/>
          </a:xfrm>
          <a:prstGeom prst="rect">
            <a:avLst/>
          </a:prstGeom>
        </p:spPr>
      </p:pic>
      <p:sp>
        <p:nvSpPr>
          <p:cNvPr id="12" name="text 1"/>
          <p:cNvSpPr txBox="1"/>
          <p:nvPr/>
        </p:nvSpPr>
        <p:spPr>
          <a:xfrm>
            <a:off x="1350899" y="5518700"/>
            <a:ext cx="132728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mass is given by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Image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3227" y="5890500"/>
            <a:ext cx="1001994" cy="339013"/>
          </a:xfrm>
          <a:prstGeom prst="rect">
            <a:avLst/>
          </a:prstGeom>
        </p:spPr>
      </p:pic>
      <p:sp>
        <p:nvSpPr>
          <p:cNvPr id="13" name="text 1"/>
          <p:cNvSpPr txBox="1"/>
          <p:nvPr/>
        </p:nvSpPr>
        <p:spPr>
          <a:xfrm>
            <a:off x="1350899" y="6500538"/>
            <a:ext cx="86658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1.4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350899" y="6893729"/>
            <a:ext cx="556915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liter of SAE30 oil weighs 8.70 N. Calculate its specific weight, density and specific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350899" y="7134522"/>
            <a:ext cx="47634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gravity.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1350899" y="7546256"/>
            <a:ext cx="103233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 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Image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873" y="7538498"/>
            <a:ext cx="1732348" cy="159119"/>
          </a:xfrm>
          <a:prstGeom prst="rect">
            <a:avLst/>
          </a:prstGeom>
        </p:spPr>
      </p:pic>
      <p:pic>
        <p:nvPicPr>
          <p:cNvPr id="25" name="Image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470" y="7535520"/>
            <a:ext cx="1054057" cy="161683"/>
          </a:xfrm>
          <a:prstGeom prst="rect">
            <a:avLst/>
          </a:prstGeom>
        </p:spPr>
      </p:pic>
      <p:sp>
        <p:nvSpPr>
          <p:cNvPr id="28" name="text 1"/>
          <p:cNvSpPr txBox="1"/>
          <p:nvPr/>
        </p:nvSpPr>
        <p:spPr>
          <a:xfrm>
            <a:off x="5064887" y="7546256"/>
            <a:ext cx="146431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 specific weight is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Imag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2768" y="7957706"/>
            <a:ext cx="1485990" cy="338210"/>
          </a:xfrm>
          <a:prstGeom prst="rect">
            <a:avLst/>
          </a:prstGeom>
        </p:spPr>
      </p:pic>
      <p:sp>
        <p:nvSpPr>
          <p:cNvPr id="29" name="text 1"/>
          <p:cNvSpPr txBox="1"/>
          <p:nvPr/>
        </p:nvSpPr>
        <p:spPr>
          <a:xfrm>
            <a:off x="1350899" y="8509805"/>
            <a:ext cx="121860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mass density is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73901" y="486410"/>
            <a:ext cx="7983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7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141" y="908191"/>
            <a:ext cx="1586512" cy="402265"/>
          </a:xfrm>
          <a:prstGeom prst="rect">
            <a:avLst/>
          </a:prstGeom>
        </p:spPr>
      </p:pic>
      <p:sp>
        <p:nvSpPr>
          <p:cNvPr id="3" name="text 1"/>
          <p:cNvSpPr txBox="1"/>
          <p:nvPr/>
        </p:nvSpPr>
        <p:spPr>
          <a:xfrm>
            <a:off x="1350899" y="1552110"/>
            <a:ext cx="70019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0387" y="1909413"/>
            <a:ext cx="2489502" cy="381765"/>
          </a:xfrm>
          <a:prstGeom prst="rect">
            <a:avLst/>
          </a:prstGeom>
        </p:spPr>
      </p:pic>
      <p:sp>
        <p:nvSpPr>
          <p:cNvPr id="4" name="text 1"/>
          <p:cNvSpPr txBox="1"/>
          <p:nvPr/>
        </p:nvSpPr>
        <p:spPr>
          <a:xfrm>
            <a:off x="1350899" y="3512609"/>
            <a:ext cx="81458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 </a:t>
            </a: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50899" y="3881416"/>
            <a:ext cx="591059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 is defined as force per unit area. It is the amount of force acting over a unit area, that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350899" y="4122209"/>
            <a:ext cx="10515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9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0437" y="4501374"/>
            <a:ext cx="961870" cy="337606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6381877" y="4576615"/>
            <a:ext cx="30136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(1.5)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350899" y="5052103"/>
            <a:ext cx="586763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pressure developed at the bottom of a column of any liquid is called hydrostatic pressure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350899" y="5293148"/>
            <a:ext cx="99674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is given by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6637" y="5642337"/>
            <a:ext cx="475751" cy="187731"/>
          </a:xfrm>
          <a:prstGeom prst="rect">
            <a:avLst/>
          </a:prstGeom>
        </p:spPr>
      </p:pic>
      <p:sp>
        <p:nvSpPr>
          <p:cNvPr id="10" name="text 1"/>
          <p:cNvSpPr txBox="1"/>
          <p:nvPr/>
        </p:nvSpPr>
        <p:spPr>
          <a:xfrm>
            <a:off x="6381877" y="5671100"/>
            <a:ext cx="30136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(1.6)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 1"/>
          <p:cNvSpPr txBox="1"/>
          <p:nvPr/>
        </p:nvSpPr>
        <p:spPr>
          <a:xfrm>
            <a:off x="1350899" y="6976026"/>
            <a:ext cx="34945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Since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464" y="7348000"/>
            <a:ext cx="1522236" cy="384077"/>
          </a:xfrm>
          <a:prstGeom prst="rect">
            <a:avLst/>
          </a:prstGeom>
        </p:spPr>
      </p:pic>
      <p:sp>
        <p:nvSpPr>
          <p:cNvPr id="42" name="text 1"/>
          <p:cNvSpPr txBox="1"/>
          <p:nvPr/>
        </p:nvSpPr>
        <p:spPr>
          <a:xfrm>
            <a:off x="1350899" y="7948592"/>
            <a:ext cx="22666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Image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1786" y="7947331"/>
            <a:ext cx="573400" cy="153676"/>
          </a:xfrm>
          <a:prstGeom prst="rect">
            <a:avLst/>
          </a:prstGeom>
        </p:spPr>
      </p:pic>
      <p:sp>
        <p:nvSpPr>
          <p:cNvPr id="43" name="text 1"/>
          <p:cNvSpPr txBox="1"/>
          <p:nvPr/>
        </p:nvSpPr>
        <p:spPr>
          <a:xfrm>
            <a:off x="1350899" y="8367634"/>
            <a:ext cx="365709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where </a:t>
            </a:r>
            <a:r>
              <a:rPr lang="el-GR"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specific weight of liquid in N/m , we have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 1"/>
          <p:cNvSpPr txBox="1"/>
          <p:nvPr/>
        </p:nvSpPr>
        <p:spPr>
          <a:xfrm>
            <a:off x="4341373" y="8357853"/>
            <a:ext cx="52578" cy="12311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3" name="Image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9872" y="8364582"/>
            <a:ext cx="2397728" cy="155994"/>
          </a:xfrm>
          <a:prstGeom prst="rect">
            <a:avLst/>
          </a:prstGeom>
        </p:spPr>
      </p:pic>
      <p:sp>
        <p:nvSpPr>
          <p:cNvPr id="45" name="text 1"/>
          <p:cNvSpPr txBox="1"/>
          <p:nvPr/>
        </p:nvSpPr>
        <p:spPr>
          <a:xfrm>
            <a:off x="6122797" y="8369596"/>
            <a:ext cx="3975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CB1C7EF4-65CC-411D-9441-C067927A0A4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40884" y="5996933"/>
            <a:ext cx="5950516" cy="87325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73901" y="486410"/>
            <a:ext cx="7822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350899" y="1243881"/>
            <a:ext cx="341369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1.4.1 Pressure at the Bottom of a Column of Liquid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50899" y="1613069"/>
            <a:ext cx="573394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us now refer to Fig. 1.2, which shows the pressure head developed at the bottom due to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50899" y="1853862"/>
            <a:ext cx="559480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column of liquid. Let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the height of the liquid column and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the weight of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350899" y="2094653"/>
            <a:ext cx="274434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liquid. Let the liquid have a specific weight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4521" y="2069072"/>
            <a:ext cx="117122" cy="183277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3963924" y="2094653"/>
            <a:ext cx="95731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volume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318" y="2504934"/>
            <a:ext cx="1754894" cy="337607"/>
          </a:xfrm>
          <a:prstGeom prst="rect">
            <a:avLst/>
          </a:prstGeom>
        </p:spPr>
      </p:pic>
      <p:pic>
        <p:nvPicPr>
          <p:cNvPr id="36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673" y="3045021"/>
            <a:ext cx="930195" cy="401442"/>
          </a:xfrm>
          <a:prstGeom prst="rect">
            <a:avLst/>
          </a:prstGeom>
        </p:spPr>
      </p:pic>
      <p:pic>
        <p:nvPicPr>
          <p:cNvPr id="37" name="Imag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217" y="3080910"/>
            <a:ext cx="1212320" cy="353446"/>
          </a:xfrm>
          <a:prstGeom prst="rect">
            <a:avLst/>
          </a:prstGeom>
        </p:spPr>
      </p:pic>
      <p:pic>
        <p:nvPicPr>
          <p:cNvPr id="38" name="Image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677" y="4953362"/>
            <a:ext cx="987242" cy="187731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4320794" y="4981998"/>
            <a:ext cx="30136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(1.7)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2530729" y="5384589"/>
            <a:ext cx="330071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1.2 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 developed by a column of fluid.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350899" y="5753396"/>
            <a:ext cx="551368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Observing the equation, it can be concluded that pressure does not depend on the cross-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350899" y="5994189"/>
            <a:ext cx="578780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sectional area of the liquid column but only on the column height and specific weight of the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350899" y="6235362"/>
            <a:ext cx="594874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liquid. Changing the cross-sectional area of the liquid column changes the weight of the liquid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350899" y="6476153"/>
            <a:ext cx="420147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a proportional amount. Hence,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(pressure) remains constant.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350899" y="6844962"/>
            <a:ext cx="335502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1.4.2 Atmospheric Pressure and Absolute Pressure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808099" y="7214023"/>
            <a:ext cx="543514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Atmospheric pressure is the force per unit area exerted against a surface by the weight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350899" y="7454816"/>
            <a:ext cx="550522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air above that surface in the Earth’s atmosphere. In most circumstances, atmospheric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350899" y="7695607"/>
            <a:ext cx="594746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 is closely approximated by the hydrostatic pressure caused by the weight of air above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350899" y="7936400"/>
            <a:ext cx="584615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measurement point. Low-pressure areas have less atmospheric mass above their location,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350899" y="8177192"/>
            <a:ext cx="579286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whereas high-pressure areas have more atmospheric mass above their location. Similarly, as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350899" y="8418365"/>
            <a:ext cx="589905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elevation increases, there is less overlying atmospheric mass, such that the pressure decreases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1350899" y="8659157"/>
            <a:ext cx="548303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increasing elevation. The standard atmosphere is a unit of pressure that is equal to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3318827" y="3662362"/>
            <a:ext cx="10159" cy="1086485"/>
          </a:xfrm>
          <a:custGeom>
            <a:avLst/>
            <a:gdLst/>
            <a:ahLst/>
            <a:cxnLst/>
            <a:rect l="l" t="t" r="r" b="b"/>
            <a:pathLst>
              <a:path w="10159" h="1086485">
                <a:moveTo>
                  <a:pt x="4763" y="4763"/>
                </a:moveTo>
                <a:lnTo>
                  <a:pt x="5398" y="108172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3318827" y="4739322"/>
            <a:ext cx="993774" cy="9525"/>
          </a:xfrm>
          <a:custGeom>
            <a:avLst/>
            <a:gdLst/>
            <a:ahLst/>
            <a:cxnLst/>
            <a:rect l="l" t="t" r="r" b="b"/>
            <a:pathLst>
              <a:path w="993774" h="9525">
                <a:moveTo>
                  <a:pt x="4763" y="4763"/>
                </a:moveTo>
                <a:lnTo>
                  <a:pt x="989013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4303077" y="3710622"/>
            <a:ext cx="9525" cy="1038225"/>
          </a:xfrm>
          <a:custGeom>
            <a:avLst/>
            <a:gdLst/>
            <a:ahLst/>
            <a:cxnLst/>
            <a:rect l="l" t="t" r="r" b="b"/>
            <a:pathLst>
              <a:path w="9525" h="1038225">
                <a:moveTo>
                  <a:pt x="4763" y="1033463"/>
                </a:moveTo>
                <a:lnTo>
                  <a:pt x="4763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3318827" y="3991927"/>
            <a:ext cx="993774" cy="10160"/>
          </a:xfrm>
          <a:custGeom>
            <a:avLst/>
            <a:gdLst/>
            <a:ahLst/>
            <a:cxnLst/>
            <a:rect l="l" t="t" r="r" b="b"/>
            <a:pathLst>
              <a:path w="993774" h="10160">
                <a:moveTo>
                  <a:pt x="4763" y="4763"/>
                </a:moveTo>
                <a:lnTo>
                  <a:pt x="989013" y="539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3492500" y="4408170"/>
            <a:ext cx="76200" cy="335915"/>
          </a:xfrm>
          <a:custGeom>
            <a:avLst/>
            <a:gdLst/>
            <a:ahLst/>
            <a:cxnLst/>
            <a:rect l="l" t="t" r="r" b="b"/>
            <a:pathLst>
              <a:path w="76200" h="335915">
                <a:moveTo>
                  <a:pt x="44450" y="0"/>
                </a:moveTo>
                <a:lnTo>
                  <a:pt x="44450" y="272415"/>
                </a:lnTo>
                <a:lnTo>
                  <a:pt x="31750" y="272415"/>
                </a:lnTo>
                <a:lnTo>
                  <a:pt x="31750" y="0"/>
                </a:lnTo>
                <a:close/>
                <a:moveTo>
                  <a:pt x="76200" y="259715"/>
                </a:moveTo>
                <a:lnTo>
                  <a:pt x="38100" y="335915"/>
                </a:lnTo>
                <a:lnTo>
                  <a:pt x="0" y="259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3766820" y="4408170"/>
            <a:ext cx="76200" cy="335915"/>
          </a:xfrm>
          <a:custGeom>
            <a:avLst/>
            <a:gdLst/>
            <a:ahLst/>
            <a:cxnLst/>
            <a:rect l="l" t="t" r="r" b="b"/>
            <a:pathLst>
              <a:path w="76200" h="335915">
                <a:moveTo>
                  <a:pt x="44450" y="0"/>
                </a:moveTo>
                <a:lnTo>
                  <a:pt x="44450" y="272415"/>
                </a:lnTo>
                <a:lnTo>
                  <a:pt x="31750" y="272415"/>
                </a:lnTo>
                <a:lnTo>
                  <a:pt x="31750" y="0"/>
                </a:lnTo>
                <a:close/>
                <a:moveTo>
                  <a:pt x="76200" y="259715"/>
                </a:moveTo>
                <a:lnTo>
                  <a:pt x="38100" y="335915"/>
                </a:lnTo>
                <a:lnTo>
                  <a:pt x="0" y="259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4070350" y="4408170"/>
            <a:ext cx="76200" cy="335915"/>
          </a:xfrm>
          <a:custGeom>
            <a:avLst/>
            <a:gdLst/>
            <a:ahLst/>
            <a:cxnLst/>
            <a:rect l="l" t="t" r="r" b="b"/>
            <a:pathLst>
              <a:path w="76200" h="335915">
                <a:moveTo>
                  <a:pt x="44450" y="0"/>
                </a:moveTo>
                <a:lnTo>
                  <a:pt x="44450" y="272415"/>
                </a:lnTo>
                <a:lnTo>
                  <a:pt x="31750" y="272415"/>
                </a:lnTo>
                <a:lnTo>
                  <a:pt x="31750" y="0"/>
                </a:lnTo>
                <a:close/>
                <a:moveTo>
                  <a:pt x="76200" y="259715"/>
                </a:moveTo>
                <a:lnTo>
                  <a:pt x="38100" y="335915"/>
                </a:lnTo>
                <a:lnTo>
                  <a:pt x="0" y="259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4354512" y="3991927"/>
            <a:ext cx="238760" cy="10160"/>
          </a:xfrm>
          <a:custGeom>
            <a:avLst/>
            <a:gdLst/>
            <a:ahLst/>
            <a:cxnLst/>
            <a:rect l="l" t="t" r="r" b="b"/>
            <a:pathLst>
              <a:path w="238760" h="10160">
                <a:moveTo>
                  <a:pt x="4763" y="5398"/>
                </a:moveTo>
                <a:lnTo>
                  <a:pt x="233998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4354512" y="4739322"/>
            <a:ext cx="238760" cy="9525"/>
          </a:xfrm>
          <a:custGeom>
            <a:avLst/>
            <a:gdLst/>
            <a:ahLst/>
            <a:cxnLst/>
            <a:rect l="l" t="t" r="r" b="b"/>
            <a:pathLst>
              <a:path w="238760" h="9525">
                <a:moveTo>
                  <a:pt x="4763" y="4763"/>
                </a:moveTo>
                <a:lnTo>
                  <a:pt x="233998" y="47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4437761" y="3997325"/>
            <a:ext cx="76200" cy="266192"/>
          </a:xfrm>
          <a:custGeom>
            <a:avLst/>
            <a:gdLst/>
            <a:ahLst/>
            <a:cxnLst/>
            <a:rect l="l" t="t" r="r" b="b"/>
            <a:pathLst>
              <a:path w="76200" h="266192">
                <a:moveTo>
                  <a:pt x="26289" y="265938"/>
                </a:moveTo>
                <a:lnTo>
                  <a:pt x="32131" y="63246"/>
                </a:lnTo>
                <a:lnTo>
                  <a:pt x="44831" y="63627"/>
                </a:lnTo>
                <a:lnTo>
                  <a:pt x="38989" y="266192"/>
                </a:lnTo>
                <a:close/>
                <a:moveTo>
                  <a:pt x="0" y="75057"/>
                </a:moveTo>
                <a:lnTo>
                  <a:pt x="40259" y="0"/>
                </a:lnTo>
                <a:lnTo>
                  <a:pt x="76200" y="772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4439920" y="4558665"/>
            <a:ext cx="76200" cy="185420"/>
          </a:xfrm>
          <a:custGeom>
            <a:avLst/>
            <a:gdLst/>
            <a:ahLst/>
            <a:cxnLst/>
            <a:rect l="l" t="t" r="r" b="b"/>
            <a:pathLst>
              <a:path w="76200" h="185420">
                <a:moveTo>
                  <a:pt x="44450" y="0"/>
                </a:moveTo>
                <a:lnTo>
                  <a:pt x="44450" y="121920"/>
                </a:lnTo>
                <a:lnTo>
                  <a:pt x="31750" y="121920"/>
                </a:lnTo>
                <a:lnTo>
                  <a:pt x="31750" y="0"/>
                </a:lnTo>
                <a:close/>
                <a:moveTo>
                  <a:pt x="76200" y="109220"/>
                </a:moveTo>
                <a:lnTo>
                  <a:pt x="38100" y="185420"/>
                </a:lnTo>
                <a:lnTo>
                  <a:pt x="0" y="1092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4376737" y="4299902"/>
            <a:ext cx="216535" cy="181610"/>
          </a:xfrm>
          <a:custGeom>
            <a:avLst/>
            <a:gdLst/>
            <a:ahLst/>
            <a:cxnLst/>
            <a:rect l="l" t="t" r="r" b="b"/>
            <a:pathLst>
              <a:path w="216535" h="181610">
                <a:moveTo>
                  <a:pt x="4763" y="176848"/>
                </a:moveTo>
                <a:lnTo>
                  <a:pt x="4763" y="4763"/>
                </a:lnTo>
                <a:lnTo>
                  <a:pt x="211773" y="4763"/>
                </a:lnTo>
                <a:lnTo>
                  <a:pt x="211773" y="176848"/>
                </a:lnTo>
                <a:lnTo>
                  <a:pt x="4763" y="17684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4461002" y="4371594"/>
            <a:ext cx="7822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3656012" y="4071302"/>
            <a:ext cx="330200" cy="341630"/>
          </a:xfrm>
          <a:custGeom>
            <a:avLst/>
            <a:gdLst/>
            <a:ahLst/>
            <a:cxnLst/>
            <a:rect l="l" t="t" r="r" b="b"/>
            <a:pathLst>
              <a:path w="330200" h="341630">
                <a:moveTo>
                  <a:pt x="4763" y="336868"/>
                </a:moveTo>
                <a:lnTo>
                  <a:pt x="4763" y="4763"/>
                </a:lnTo>
                <a:lnTo>
                  <a:pt x="325438" y="4763"/>
                </a:lnTo>
                <a:lnTo>
                  <a:pt x="325438" y="336868"/>
                </a:lnTo>
                <a:lnTo>
                  <a:pt x="4763" y="336868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3738371" y="4142740"/>
            <a:ext cx="9586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"/>
          <p:cNvSpPr txBox="1"/>
          <p:nvPr/>
        </p:nvSpPr>
        <p:spPr>
          <a:xfrm>
            <a:off x="6573901" y="486410"/>
            <a:ext cx="7822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350899" y="920793"/>
            <a:ext cx="559108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101325 Pa or 101.325 kPa. The following units are equivalent, but only to the number of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50899" y="1161585"/>
            <a:ext cx="586891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decimal places displayed: 760 mmHg (torr), 29.92 in Hg, 14.696 psi, 1013.25 mbar/hPa. One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50899" y="1402758"/>
            <a:ext cx="586538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atmosphere is the standard pressure used for pneumatic fluid power (ISO R554) and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350899" y="1643549"/>
            <a:ext cx="5454570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aerospace (ISO 2533) and petroleum (ISO 5024) industries. Absolute pressure is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350899" y="1884342"/>
            <a:ext cx="471250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measured relative to a perfect vacuum such as that existing in outer space.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350899" y="2253149"/>
            <a:ext cx="289297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1.4.3 </a:t>
            </a:r>
            <a:r>
              <a:rPr sz="1200" b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Gauge pressure and absolute pressure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808099" y="2622212"/>
            <a:ext cx="529856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Gauge pressure is measured relative to the atmosphere, whereas absolute pressure is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350899" y="2863003"/>
            <a:ext cx="471250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measured relative to a perfect vacuum such as that existing in outer space.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350899" y="3228764"/>
            <a:ext cx="582146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chart showing the difference between gauge and absolute pressure is given in Fig. 1.3. Let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350899" y="3472985"/>
            <a:ext cx="296363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 examine the two pressure levels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and </a:t>
            </a: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579499" y="3836781"/>
            <a:ext cx="11798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808099" y="3838745"/>
            <a:ext cx="244169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Relative to a prefect vacuum, they are: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1"/>
          <p:cNvSpPr txBox="1"/>
          <p:nvPr/>
        </p:nvSpPr>
        <p:spPr>
          <a:xfrm>
            <a:off x="1579499" y="4117197"/>
            <a:ext cx="5578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808099" y="4119160"/>
            <a:ext cx="484908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= 0.7 bar (absolute), that is, a pressure less than an atmospheric pressure. 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1579499" y="4394819"/>
            <a:ext cx="5578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1808099" y="4396783"/>
            <a:ext cx="4893968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= 2 bar (absolute), that is, a pressure greater than an atmospheric pressure.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1579499" y="4638659"/>
            <a:ext cx="117981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1"/>
          <p:cNvSpPr txBox="1"/>
          <p:nvPr/>
        </p:nvSpPr>
        <p:spPr>
          <a:xfrm>
            <a:off x="1808099" y="4640622"/>
            <a:ext cx="2081339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Relative to atmosphere, they are: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1"/>
          <p:cNvSpPr txBox="1"/>
          <p:nvPr/>
        </p:nvSpPr>
        <p:spPr>
          <a:xfrm>
            <a:off x="1579499" y="4916027"/>
            <a:ext cx="5578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1808099" y="4917990"/>
            <a:ext cx="266707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= −0.3 bar (gauge, suction or vacuum).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1579499" y="5196443"/>
            <a:ext cx="5578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1"/>
          <p:cNvSpPr txBox="1"/>
          <p:nvPr/>
        </p:nvSpPr>
        <p:spPr>
          <a:xfrm>
            <a:off x="1808099" y="5198406"/>
            <a:ext cx="1220206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= 1 bar (gauge).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1"/>
          <p:cNvSpPr txBox="1"/>
          <p:nvPr/>
        </p:nvSpPr>
        <p:spPr>
          <a:xfrm>
            <a:off x="1350899" y="5808260"/>
            <a:ext cx="524406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can be seen from Fig. 1.3, the following rule can be used in pressure conversion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1"/>
          <p:cNvSpPr txBox="1"/>
          <p:nvPr/>
        </p:nvSpPr>
        <p:spPr>
          <a:xfrm>
            <a:off x="1350899" y="6049053"/>
            <a:ext cx="798937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calculations: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1"/>
          <p:cNvSpPr txBox="1"/>
          <p:nvPr/>
        </p:nvSpPr>
        <p:spPr>
          <a:xfrm>
            <a:off x="2723134" y="6418241"/>
            <a:ext cx="380123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Absolute pressure = Gauge pressure + Atmospheric pressure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1"/>
          <p:cNvSpPr txBox="1"/>
          <p:nvPr/>
        </p:nvSpPr>
        <p:spPr>
          <a:xfrm>
            <a:off x="1350899" y="6784001"/>
            <a:ext cx="5803192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should be noted that vacuum or suction pressures exist in a certain location of fluid power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1"/>
          <p:cNvSpPr txBox="1"/>
          <p:nvPr/>
        </p:nvSpPr>
        <p:spPr>
          <a:xfrm>
            <a:off x="1350899" y="7024794"/>
            <a:ext cx="5811014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systems (e.g., in the inlet or suction lines of pumps). Therefore, it is important to understand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1"/>
          <p:cNvSpPr txBox="1"/>
          <p:nvPr/>
        </p:nvSpPr>
        <p:spPr>
          <a:xfrm>
            <a:off x="1350899" y="7268888"/>
            <a:ext cx="590674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meaning of pressures below atmospheric pressure. One way to generate a suction pressure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1"/>
          <p:cNvSpPr txBox="1"/>
          <p:nvPr/>
        </p:nvSpPr>
        <p:spPr>
          <a:xfrm>
            <a:off x="1350899" y="7509679"/>
            <a:ext cx="5750613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to remove some of the fluid from a closed vessel initially containing fluid at atmospheric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1"/>
          <p:cNvSpPr txBox="1"/>
          <p:nvPr/>
        </p:nvSpPr>
        <p:spPr>
          <a:xfrm>
            <a:off x="1350899" y="7750472"/>
            <a:ext cx="562975" cy="18466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pressure.</a:t>
            </a:r>
            <a:endParaRPr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6802</Words>
  <Application>Microsoft Office PowerPoint</Application>
  <PresentationFormat>Custom</PresentationFormat>
  <Paragraphs>734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IHSAN ALI GHANI AL-MASHHADANI</cp:lastModifiedBy>
  <cp:revision>7</cp:revision>
  <dcterms:created xsi:type="dcterms:W3CDTF">2018-12-15T14:50:29Z</dcterms:created>
  <dcterms:modified xsi:type="dcterms:W3CDTF">2018-12-16T19:44:29Z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2018-12-15T00:00:00Z</vt:filetime>
  </property>
  <property fmtid="{D5CDD505-2E9C-101B-9397-08002B2CF9AE}" pid="3" name="LastSaved">
    <vt:filetime>2018-12-15T00:00:00Z</vt:filetime>
  </property>
</Properties>
</file>