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59"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229E2-D70D-4802-9B24-BEEBF62BD8A2}" type="doc">
      <dgm:prSet loTypeId="urn:microsoft.com/office/officeart/2005/8/layout/hierarchy2" loCatId="hierarchy" qsTypeId="urn:microsoft.com/office/officeart/2005/8/quickstyle/3d2" qsCatId="3D" csTypeId="urn:microsoft.com/office/officeart/2005/8/colors/colorful1" csCatId="colorful" phldr="1"/>
      <dgm:spPr/>
      <dgm:t>
        <a:bodyPr/>
        <a:lstStyle/>
        <a:p>
          <a:endParaRPr lang="en-US"/>
        </a:p>
      </dgm:t>
    </dgm:pt>
    <dgm:pt modelId="{3AF9D391-E69B-4391-A081-3AE172E6C87B}">
      <dgm:prSet phldrT="[Text]" custT="1"/>
      <dgm:spPr/>
      <dgm:t>
        <a:bodyPr/>
        <a:lstStyle/>
        <a:p>
          <a:r>
            <a:rPr lang="ar-IQ" sz="1400">
              <a:solidFill>
                <a:sysClr val="windowText" lastClr="000000"/>
              </a:solidFill>
              <a:cs typeface="+mj-cs"/>
            </a:rPr>
            <a:t>الخدمات في المدينة</a:t>
          </a:r>
        </a:p>
        <a:p>
          <a:r>
            <a:rPr lang="ar-IQ" sz="1400">
              <a:solidFill>
                <a:sysClr val="windowText" lastClr="000000"/>
              </a:solidFill>
              <a:cs typeface="+mj-cs"/>
            </a:rPr>
            <a:t>(البنى الارتكازية)</a:t>
          </a:r>
          <a:endParaRPr lang="en-US" sz="1400">
            <a:solidFill>
              <a:sysClr val="windowText" lastClr="000000"/>
            </a:solidFill>
            <a:cs typeface="+mj-cs"/>
          </a:endParaRPr>
        </a:p>
      </dgm:t>
    </dgm:pt>
    <dgm:pt modelId="{50F92D24-835A-40A5-9044-3DA191DDD58B}" type="parTrans" cxnId="{40D47A9C-0EB8-4EB1-A0F6-9C2C8589AE51}">
      <dgm:prSet/>
      <dgm:spPr/>
      <dgm:t>
        <a:bodyPr/>
        <a:lstStyle/>
        <a:p>
          <a:endParaRPr lang="en-US" sz="1400">
            <a:solidFill>
              <a:sysClr val="windowText" lastClr="000000"/>
            </a:solidFill>
            <a:cs typeface="+mj-cs"/>
          </a:endParaRPr>
        </a:p>
      </dgm:t>
    </dgm:pt>
    <dgm:pt modelId="{5927942A-3E1F-4D3B-91C3-40D1ED15A9B5}" type="sibTrans" cxnId="{40D47A9C-0EB8-4EB1-A0F6-9C2C8589AE51}">
      <dgm:prSet/>
      <dgm:spPr/>
      <dgm:t>
        <a:bodyPr/>
        <a:lstStyle/>
        <a:p>
          <a:endParaRPr lang="en-US" sz="1400">
            <a:solidFill>
              <a:sysClr val="windowText" lastClr="000000"/>
            </a:solidFill>
            <a:cs typeface="+mj-cs"/>
          </a:endParaRPr>
        </a:p>
      </dgm:t>
    </dgm:pt>
    <dgm:pt modelId="{8B9C981A-7825-465D-9C76-F53687850B8B}">
      <dgm:prSet phldrT="[Text]" custT="1"/>
      <dgm:spPr/>
      <dgm:t>
        <a:bodyPr/>
        <a:lstStyle/>
        <a:p>
          <a:r>
            <a:rPr lang="ar-IQ" sz="1400">
              <a:solidFill>
                <a:sysClr val="windowText" lastClr="000000"/>
              </a:solidFill>
              <a:cs typeface="+mj-cs"/>
            </a:rPr>
            <a:t>البنى الفوقية (الخدمات الاجتماعية)</a:t>
          </a:r>
          <a:endParaRPr lang="en-US" sz="1400">
            <a:solidFill>
              <a:sysClr val="windowText" lastClr="000000"/>
            </a:solidFill>
            <a:cs typeface="+mj-cs"/>
          </a:endParaRPr>
        </a:p>
      </dgm:t>
    </dgm:pt>
    <dgm:pt modelId="{B87A692E-A09E-4F65-A4ED-5C1EA54BC90C}" type="parTrans" cxnId="{EA343390-CDDA-489E-803C-D26F31042FEB}">
      <dgm:prSet custT="1"/>
      <dgm:spPr/>
      <dgm:t>
        <a:bodyPr/>
        <a:lstStyle/>
        <a:p>
          <a:endParaRPr lang="en-US" sz="1400">
            <a:solidFill>
              <a:sysClr val="windowText" lastClr="000000"/>
            </a:solidFill>
            <a:cs typeface="+mj-cs"/>
          </a:endParaRPr>
        </a:p>
      </dgm:t>
    </dgm:pt>
    <dgm:pt modelId="{ED65BFC8-78C7-40E0-BE8B-9D4FC8B19137}" type="sibTrans" cxnId="{EA343390-CDDA-489E-803C-D26F31042FEB}">
      <dgm:prSet/>
      <dgm:spPr/>
      <dgm:t>
        <a:bodyPr/>
        <a:lstStyle/>
        <a:p>
          <a:endParaRPr lang="en-US" sz="1400">
            <a:solidFill>
              <a:sysClr val="windowText" lastClr="000000"/>
            </a:solidFill>
            <a:cs typeface="+mj-cs"/>
          </a:endParaRPr>
        </a:p>
      </dgm:t>
    </dgm:pt>
    <dgm:pt modelId="{E90FA2AA-DCAD-4691-AFF2-9B2F113F42B0}">
      <dgm:prSet phldrT="[Text]" custT="1"/>
      <dgm:spPr/>
      <dgm:t>
        <a:bodyPr/>
        <a:lstStyle/>
        <a:p>
          <a:r>
            <a:rPr lang="ar-IQ" sz="1400">
              <a:solidFill>
                <a:sysClr val="windowText" lastClr="000000"/>
              </a:solidFill>
              <a:cs typeface="+mj-cs"/>
            </a:rPr>
            <a:t>التعليمية، الصحية، الترفيهية، التجارية، الادارية، ... الخ</a:t>
          </a:r>
          <a:endParaRPr lang="en-US" sz="1400">
            <a:solidFill>
              <a:sysClr val="windowText" lastClr="000000"/>
            </a:solidFill>
            <a:cs typeface="+mj-cs"/>
          </a:endParaRPr>
        </a:p>
      </dgm:t>
    </dgm:pt>
    <dgm:pt modelId="{02D7E7AF-6F31-475B-B541-8AE0AF789645}" type="parTrans" cxnId="{795B52E9-21C1-4EDD-8E94-E59C925B4C38}">
      <dgm:prSet custT="1"/>
      <dgm:spPr/>
      <dgm:t>
        <a:bodyPr/>
        <a:lstStyle/>
        <a:p>
          <a:endParaRPr lang="en-US" sz="1400">
            <a:solidFill>
              <a:sysClr val="windowText" lastClr="000000"/>
            </a:solidFill>
            <a:cs typeface="+mj-cs"/>
          </a:endParaRPr>
        </a:p>
      </dgm:t>
    </dgm:pt>
    <dgm:pt modelId="{B1B2AA01-12AD-4527-93A5-66F26388D85D}" type="sibTrans" cxnId="{795B52E9-21C1-4EDD-8E94-E59C925B4C38}">
      <dgm:prSet/>
      <dgm:spPr/>
      <dgm:t>
        <a:bodyPr/>
        <a:lstStyle/>
        <a:p>
          <a:endParaRPr lang="en-US" sz="1400">
            <a:solidFill>
              <a:sysClr val="windowText" lastClr="000000"/>
            </a:solidFill>
            <a:cs typeface="+mj-cs"/>
          </a:endParaRPr>
        </a:p>
      </dgm:t>
    </dgm:pt>
    <dgm:pt modelId="{8A2A3640-CEC4-4218-B42F-7C85951ED4E6}">
      <dgm:prSet phldrT="[Text]" custT="1"/>
      <dgm:spPr/>
      <dgm:t>
        <a:bodyPr/>
        <a:lstStyle/>
        <a:p>
          <a:r>
            <a:rPr lang="ar-IQ" sz="1400">
              <a:solidFill>
                <a:sysClr val="windowText" lastClr="000000"/>
              </a:solidFill>
              <a:cs typeface="+mj-cs"/>
            </a:rPr>
            <a:t>البنى التحتية</a:t>
          </a:r>
          <a:endParaRPr lang="en-US" sz="1400">
            <a:solidFill>
              <a:sysClr val="windowText" lastClr="000000"/>
            </a:solidFill>
            <a:cs typeface="+mj-cs"/>
          </a:endParaRPr>
        </a:p>
      </dgm:t>
    </dgm:pt>
    <dgm:pt modelId="{95C07D3B-061C-4692-908C-64DB8FC58A3E}" type="parTrans" cxnId="{EFC79830-4ED1-450A-A491-92185E5A6F7B}">
      <dgm:prSet custT="1"/>
      <dgm:spPr/>
      <dgm:t>
        <a:bodyPr/>
        <a:lstStyle/>
        <a:p>
          <a:endParaRPr lang="en-US" sz="1400">
            <a:solidFill>
              <a:sysClr val="windowText" lastClr="000000"/>
            </a:solidFill>
            <a:cs typeface="+mj-cs"/>
          </a:endParaRPr>
        </a:p>
      </dgm:t>
    </dgm:pt>
    <dgm:pt modelId="{30890625-FC7A-43A9-A097-9905D859C95C}" type="sibTrans" cxnId="{EFC79830-4ED1-450A-A491-92185E5A6F7B}">
      <dgm:prSet/>
      <dgm:spPr/>
      <dgm:t>
        <a:bodyPr/>
        <a:lstStyle/>
        <a:p>
          <a:endParaRPr lang="en-US" sz="1400">
            <a:solidFill>
              <a:sysClr val="windowText" lastClr="000000"/>
            </a:solidFill>
            <a:cs typeface="+mj-cs"/>
          </a:endParaRPr>
        </a:p>
      </dgm:t>
    </dgm:pt>
    <dgm:pt modelId="{20F443EB-F3CA-464C-9DA9-23782547F379}">
      <dgm:prSet phldrT="[Text]" custT="1"/>
      <dgm:spPr/>
      <dgm:t>
        <a:bodyPr/>
        <a:lstStyle/>
        <a:p>
          <a:r>
            <a:rPr lang="ar-IQ" sz="1400">
              <a:solidFill>
                <a:sysClr val="windowText" lastClr="000000"/>
              </a:solidFill>
              <a:cs typeface="+mj-cs"/>
            </a:rPr>
            <a:t>النقل، الصرف الصحي، المياه، مياه الامطار، ... الخ</a:t>
          </a:r>
          <a:endParaRPr lang="en-US" sz="1400">
            <a:solidFill>
              <a:sysClr val="windowText" lastClr="000000"/>
            </a:solidFill>
            <a:cs typeface="+mj-cs"/>
          </a:endParaRPr>
        </a:p>
      </dgm:t>
    </dgm:pt>
    <dgm:pt modelId="{8DC6108B-EFBA-4CE2-B4F1-CD18F8BE0924}" type="parTrans" cxnId="{AE3A5FBD-0FB7-46C3-8760-A17844C0B142}">
      <dgm:prSet custT="1"/>
      <dgm:spPr/>
      <dgm:t>
        <a:bodyPr/>
        <a:lstStyle/>
        <a:p>
          <a:endParaRPr lang="en-US" sz="1400">
            <a:solidFill>
              <a:sysClr val="windowText" lastClr="000000"/>
            </a:solidFill>
            <a:cs typeface="+mj-cs"/>
          </a:endParaRPr>
        </a:p>
      </dgm:t>
    </dgm:pt>
    <dgm:pt modelId="{5E58EC98-FC86-410D-BDA1-DC662F6A2E5D}" type="sibTrans" cxnId="{AE3A5FBD-0FB7-46C3-8760-A17844C0B142}">
      <dgm:prSet/>
      <dgm:spPr/>
      <dgm:t>
        <a:bodyPr/>
        <a:lstStyle/>
        <a:p>
          <a:endParaRPr lang="en-US" sz="1400">
            <a:solidFill>
              <a:sysClr val="windowText" lastClr="000000"/>
            </a:solidFill>
            <a:cs typeface="+mj-cs"/>
          </a:endParaRPr>
        </a:p>
      </dgm:t>
    </dgm:pt>
    <dgm:pt modelId="{EE362F15-5589-448B-AFE5-89B8FD327358}" type="pres">
      <dgm:prSet presAssocID="{4E4229E2-D70D-4802-9B24-BEEBF62BD8A2}" presName="diagram" presStyleCnt="0">
        <dgm:presLayoutVars>
          <dgm:chPref val="1"/>
          <dgm:dir val="rev"/>
          <dgm:animOne val="branch"/>
          <dgm:animLvl val="lvl"/>
          <dgm:resizeHandles val="exact"/>
        </dgm:presLayoutVars>
      </dgm:prSet>
      <dgm:spPr/>
    </dgm:pt>
    <dgm:pt modelId="{04853153-05D0-4733-9E65-B957E2623A94}" type="pres">
      <dgm:prSet presAssocID="{3AF9D391-E69B-4391-A081-3AE172E6C87B}" presName="root1" presStyleCnt="0"/>
      <dgm:spPr/>
    </dgm:pt>
    <dgm:pt modelId="{2D8E3693-9439-463E-A6C9-E12613A4B014}" type="pres">
      <dgm:prSet presAssocID="{3AF9D391-E69B-4391-A081-3AE172E6C87B}" presName="LevelOneTextNode" presStyleLbl="node0" presStyleIdx="0" presStyleCnt="1">
        <dgm:presLayoutVars>
          <dgm:chPref val="3"/>
        </dgm:presLayoutVars>
      </dgm:prSet>
      <dgm:spPr/>
    </dgm:pt>
    <dgm:pt modelId="{0AB4BB71-C923-42CF-AB61-37C8B7E97851}" type="pres">
      <dgm:prSet presAssocID="{3AF9D391-E69B-4391-A081-3AE172E6C87B}" presName="level2hierChild" presStyleCnt="0"/>
      <dgm:spPr/>
    </dgm:pt>
    <dgm:pt modelId="{095E93D7-99F5-4DC7-B8C5-886FCBA2B00E}" type="pres">
      <dgm:prSet presAssocID="{B87A692E-A09E-4F65-A4ED-5C1EA54BC90C}" presName="conn2-1" presStyleLbl="parChTrans1D2" presStyleIdx="0" presStyleCnt="2"/>
      <dgm:spPr/>
    </dgm:pt>
    <dgm:pt modelId="{AB39F35C-CD04-4751-AA06-474F6628C85C}" type="pres">
      <dgm:prSet presAssocID="{B87A692E-A09E-4F65-A4ED-5C1EA54BC90C}" presName="connTx" presStyleLbl="parChTrans1D2" presStyleIdx="0" presStyleCnt="2"/>
      <dgm:spPr/>
    </dgm:pt>
    <dgm:pt modelId="{F0C047E4-EB9A-49A4-AC5C-62195C3803D0}" type="pres">
      <dgm:prSet presAssocID="{8B9C981A-7825-465D-9C76-F53687850B8B}" presName="root2" presStyleCnt="0"/>
      <dgm:spPr/>
    </dgm:pt>
    <dgm:pt modelId="{BEA5B6A3-A822-40BF-B1F7-CAA7A34DAF29}" type="pres">
      <dgm:prSet presAssocID="{8B9C981A-7825-465D-9C76-F53687850B8B}" presName="LevelTwoTextNode" presStyleLbl="node2" presStyleIdx="0" presStyleCnt="2">
        <dgm:presLayoutVars>
          <dgm:chPref val="3"/>
        </dgm:presLayoutVars>
      </dgm:prSet>
      <dgm:spPr/>
    </dgm:pt>
    <dgm:pt modelId="{2FB08016-C581-4CD1-9114-07CBBAD619BA}" type="pres">
      <dgm:prSet presAssocID="{8B9C981A-7825-465D-9C76-F53687850B8B}" presName="level3hierChild" presStyleCnt="0"/>
      <dgm:spPr/>
    </dgm:pt>
    <dgm:pt modelId="{E35E191A-3D80-4E79-B111-30DDBDE18E52}" type="pres">
      <dgm:prSet presAssocID="{02D7E7AF-6F31-475B-B541-8AE0AF789645}" presName="conn2-1" presStyleLbl="parChTrans1D3" presStyleIdx="0" presStyleCnt="2"/>
      <dgm:spPr/>
    </dgm:pt>
    <dgm:pt modelId="{5E32821B-9A1D-456D-A4D7-248BE01030BA}" type="pres">
      <dgm:prSet presAssocID="{02D7E7AF-6F31-475B-B541-8AE0AF789645}" presName="connTx" presStyleLbl="parChTrans1D3" presStyleIdx="0" presStyleCnt="2"/>
      <dgm:spPr/>
    </dgm:pt>
    <dgm:pt modelId="{48B65109-8E27-4288-AE06-80D06325DA86}" type="pres">
      <dgm:prSet presAssocID="{E90FA2AA-DCAD-4691-AFF2-9B2F113F42B0}" presName="root2" presStyleCnt="0"/>
      <dgm:spPr/>
    </dgm:pt>
    <dgm:pt modelId="{BE5CE7AA-3209-41EC-A2D6-9098AFB7BD80}" type="pres">
      <dgm:prSet presAssocID="{E90FA2AA-DCAD-4691-AFF2-9B2F113F42B0}" presName="LevelTwoTextNode" presStyleLbl="node3" presStyleIdx="0" presStyleCnt="2" custScaleX="222144" custScaleY="103527">
        <dgm:presLayoutVars>
          <dgm:chPref val="3"/>
        </dgm:presLayoutVars>
      </dgm:prSet>
      <dgm:spPr/>
    </dgm:pt>
    <dgm:pt modelId="{1C4E3AAA-CE07-486A-A4F1-9C82837EA28A}" type="pres">
      <dgm:prSet presAssocID="{E90FA2AA-DCAD-4691-AFF2-9B2F113F42B0}" presName="level3hierChild" presStyleCnt="0"/>
      <dgm:spPr/>
    </dgm:pt>
    <dgm:pt modelId="{E0A3E1C1-37B0-4CDB-A290-3FD32DABEEEB}" type="pres">
      <dgm:prSet presAssocID="{95C07D3B-061C-4692-908C-64DB8FC58A3E}" presName="conn2-1" presStyleLbl="parChTrans1D2" presStyleIdx="1" presStyleCnt="2"/>
      <dgm:spPr/>
    </dgm:pt>
    <dgm:pt modelId="{3BBDF00F-4C2B-41B6-A2C2-7A3DDAB333E2}" type="pres">
      <dgm:prSet presAssocID="{95C07D3B-061C-4692-908C-64DB8FC58A3E}" presName="connTx" presStyleLbl="parChTrans1D2" presStyleIdx="1" presStyleCnt="2"/>
      <dgm:spPr/>
    </dgm:pt>
    <dgm:pt modelId="{09858CC0-D7C8-43D2-870B-6F9625051683}" type="pres">
      <dgm:prSet presAssocID="{8A2A3640-CEC4-4218-B42F-7C85951ED4E6}" presName="root2" presStyleCnt="0"/>
      <dgm:spPr/>
    </dgm:pt>
    <dgm:pt modelId="{A7BCAF52-AFCC-4F60-806B-3811B5ED1F54}" type="pres">
      <dgm:prSet presAssocID="{8A2A3640-CEC4-4218-B42F-7C85951ED4E6}" presName="LevelTwoTextNode" presStyleLbl="node2" presStyleIdx="1" presStyleCnt="2">
        <dgm:presLayoutVars>
          <dgm:chPref val="3"/>
        </dgm:presLayoutVars>
      </dgm:prSet>
      <dgm:spPr/>
    </dgm:pt>
    <dgm:pt modelId="{A48B8938-7F05-4DF6-A870-16EB37C7426E}" type="pres">
      <dgm:prSet presAssocID="{8A2A3640-CEC4-4218-B42F-7C85951ED4E6}" presName="level3hierChild" presStyleCnt="0"/>
      <dgm:spPr/>
    </dgm:pt>
    <dgm:pt modelId="{FD7A243A-C34A-49A2-BE6E-0C56D2872359}" type="pres">
      <dgm:prSet presAssocID="{8DC6108B-EFBA-4CE2-B4F1-CD18F8BE0924}" presName="conn2-1" presStyleLbl="parChTrans1D3" presStyleIdx="1" presStyleCnt="2"/>
      <dgm:spPr/>
    </dgm:pt>
    <dgm:pt modelId="{B800736F-0381-40F4-9591-832ED1C4845C}" type="pres">
      <dgm:prSet presAssocID="{8DC6108B-EFBA-4CE2-B4F1-CD18F8BE0924}" presName="connTx" presStyleLbl="parChTrans1D3" presStyleIdx="1" presStyleCnt="2"/>
      <dgm:spPr/>
    </dgm:pt>
    <dgm:pt modelId="{0B053626-EA24-4D97-BD0A-6FB49684ED90}" type="pres">
      <dgm:prSet presAssocID="{20F443EB-F3CA-464C-9DA9-23782547F379}" presName="root2" presStyleCnt="0"/>
      <dgm:spPr/>
    </dgm:pt>
    <dgm:pt modelId="{B09BFD0E-EF53-4124-9065-083FB1C06345}" type="pres">
      <dgm:prSet presAssocID="{20F443EB-F3CA-464C-9DA9-23782547F379}" presName="LevelTwoTextNode" presStyleLbl="node3" presStyleIdx="1" presStyleCnt="2" custScaleX="222278" custScaleY="103527">
        <dgm:presLayoutVars>
          <dgm:chPref val="3"/>
        </dgm:presLayoutVars>
      </dgm:prSet>
      <dgm:spPr/>
    </dgm:pt>
    <dgm:pt modelId="{7E19C8D9-5C7C-4CF9-B12E-F5C3BE7A59FC}" type="pres">
      <dgm:prSet presAssocID="{20F443EB-F3CA-464C-9DA9-23782547F379}" presName="level3hierChild" presStyleCnt="0"/>
      <dgm:spPr/>
    </dgm:pt>
  </dgm:ptLst>
  <dgm:cxnLst>
    <dgm:cxn modelId="{76241503-BD2A-4D88-921D-6FB45CADC798}" type="presOf" srcId="{20F443EB-F3CA-464C-9DA9-23782547F379}" destId="{B09BFD0E-EF53-4124-9065-083FB1C06345}" srcOrd="0" destOrd="0" presId="urn:microsoft.com/office/officeart/2005/8/layout/hierarchy2"/>
    <dgm:cxn modelId="{93B9A108-6137-4F3F-AB69-5FBD08AADB2D}" type="presOf" srcId="{8DC6108B-EFBA-4CE2-B4F1-CD18F8BE0924}" destId="{FD7A243A-C34A-49A2-BE6E-0C56D2872359}" srcOrd="0" destOrd="0" presId="urn:microsoft.com/office/officeart/2005/8/layout/hierarchy2"/>
    <dgm:cxn modelId="{C6B2E91D-D970-4866-9D08-A3A764B2BAB9}" type="presOf" srcId="{02D7E7AF-6F31-475B-B541-8AE0AF789645}" destId="{E35E191A-3D80-4E79-B111-30DDBDE18E52}" srcOrd="0" destOrd="0" presId="urn:microsoft.com/office/officeart/2005/8/layout/hierarchy2"/>
    <dgm:cxn modelId="{18E33A24-B802-4DAB-A3CB-B0F3833A1D69}" type="presOf" srcId="{95C07D3B-061C-4692-908C-64DB8FC58A3E}" destId="{3BBDF00F-4C2B-41B6-A2C2-7A3DDAB333E2}" srcOrd="1" destOrd="0" presId="urn:microsoft.com/office/officeart/2005/8/layout/hierarchy2"/>
    <dgm:cxn modelId="{EFC79830-4ED1-450A-A491-92185E5A6F7B}" srcId="{3AF9D391-E69B-4391-A081-3AE172E6C87B}" destId="{8A2A3640-CEC4-4218-B42F-7C85951ED4E6}" srcOrd="1" destOrd="0" parTransId="{95C07D3B-061C-4692-908C-64DB8FC58A3E}" sibTransId="{30890625-FC7A-43A9-A097-9905D859C95C}"/>
    <dgm:cxn modelId="{5EE51056-CF58-4F06-BFC2-DBC0B7044C5D}" type="presOf" srcId="{B87A692E-A09E-4F65-A4ED-5C1EA54BC90C}" destId="{095E93D7-99F5-4DC7-B8C5-886FCBA2B00E}" srcOrd="0" destOrd="0" presId="urn:microsoft.com/office/officeart/2005/8/layout/hierarchy2"/>
    <dgm:cxn modelId="{3008E257-4A8A-4D09-9CE2-65EB2218D8D7}" type="presOf" srcId="{95C07D3B-061C-4692-908C-64DB8FC58A3E}" destId="{E0A3E1C1-37B0-4CDB-A290-3FD32DABEEEB}" srcOrd="0" destOrd="0" presId="urn:microsoft.com/office/officeart/2005/8/layout/hierarchy2"/>
    <dgm:cxn modelId="{92CC6484-721D-4849-B758-EEE98AF34D8F}" type="presOf" srcId="{8DC6108B-EFBA-4CE2-B4F1-CD18F8BE0924}" destId="{B800736F-0381-40F4-9591-832ED1C4845C}" srcOrd="1" destOrd="0" presId="urn:microsoft.com/office/officeart/2005/8/layout/hierarchy2"/>
    <dgm:cxn modelId="{EA343390-CDDA-489E-803C-D26F31042FEB}" srcId="{3AF9D391-E69B-4391-A081-3AE172E6C87B}" destId="{8B9C981A-7825-465D-9C76-F53687850B8B}" srcOrd="0" destOrd="0" parTransId="{B87A692E-A09E-4F65-A4ED-5C1EA54BC90C}" sibTransId="{ED65BFC8-78C7-40E0-BE8B-9D4FC8B19137}"/>
    <dgm:cxn modelId="{E1F05890-A6B1-4C0C-8578-8EE30DFFB922}" type="presOf" srcId="{8A2A3640-CEC4-4218-B42F-7C85951ED4E6}" destId="{A7BCAF52-AFCC-4F60-806B-3811B5ED1F54}" srcOrd="0" destOrd="0" presId="urn:microsoft.com/office/officeart/2005/8/layout/hierarchy2"/>
    <dgm:cxn modelId="{85EE6D96-9222-4053-B092-C40AE8CF7C52}" type="presOf" srcId="{E90FA2AA-DCAD-4691-AFF2-9B2F113F42B0}" destId="{BE5CE7AA-3209-41EC-A2D6-9098AFB7BD80}" srcOrd="0" destOrd="0" presId="urn:microsoft.com/office/officeart/2005/8/layout/hierarchy2"/>
    <dgm:cxn modelId="{40D47A9C-0EB8-4EB1-A0F6-9C2C8589AE51}" srcId="{4E4229E2-D70D-4802-9B24-BEEBF62BD8A2}" destId="{3AF9D391-E69B-4391-A081-3AE172E6C87B}" srcOrd="0" destOrd="0" parTransId="{50F92D24-835A-40A5-9044-3DA191DDD58B}" sibTransId="{5927942A-3E1F-4D3B-91C3-40D1ED15A9B5}"/>
    <dgm:cxn modelId="{37AE75A1-9B96-47DA-8ACA-90F790D383DA}" type="presOf" srcId="{3AF9D391-E69B-4391-A081-3AE172E6C87B}" destId="{2D8E3693-9439-463E-A6C9-E12613A4B014}" srcOrd="0" destOrd="0" presId="urn:microsoft.com/office/officeart/2005/8/layout/hierarchy2"/>
    <dgm:cxn modelId="{113484BC-F605-4A74-ACF7-F99ED043C8C9}" type="presOf" srcId="{8B9C981A-7825-465D-9C76-F53687850B8B}" destId="{BEA5B6A3-A822-40BF-B1F7-CAA7A34DAF29}" srcOrd="0" destOrd="0" presId="urn:microsoft.com/office/officeart/2005/8/layout/hierarchy2"/>
    <dgm:cxn modelId="{AE3A5FBD-0FB7-46C3-8760-A17844C0B142}" srcId="{8A2A3640-CEC4-4218-B42F-7C85951ED4E6}" destId="{20F443EB-F3CA-464C-9DA9-23782547F379}" srcOrd="0" destOrd="0" parTransId="{8DC6108B-EFBA-4CE2-B4F1-CD18F8BE0924}" sibTransId="{5E58EC98-FC86-410D-BDA1-DC662F6A2E5D}"/>
    <dgm:cxn modelId="{D573FFBF-D971-4E9B-B6D3-0FD774D98F4D}" type="presOf" srcId="{02D7E7AF-6F31-475B-B541-8AE0AF789645}" destId="{5E32821B-9A1D-456D-A4D7-248BE01030BA}" srcOrd="1" destOrd="0" presId="urn:microsoft.com/office/officeart/2005/8/layout/hierarchy2"/>
    <dgm:cxn modelId="{EE22E3C1-7202-4290-9756-9387B18F80FB}" type="presOf" srcId="{B87A692E-A09E-4F65-A4ED-5C1EA54BC90C}" destId="{AB39F35C-CD04-4751-AA06-474F6628C85C}" srcOrd="1" destOrd="0" presId="urn:microsoft.com/office/officeart/2005/8/layout/hierarchy2"/>
    <dgm:cxn modelId="{795B52E9-21C1-4EDD-8E94-E59C925B4C38}" srcId="{8B9C981A-7825-465D-9C76-F53687850B8B}" destId="{E90FA2AA-DCAD-4691-AFF2-9B2F113F42B0}" srcOrd="0" destOrd="0" parTransId="{02D7E7AF-6F31-475B-B541-8AE0AF789645}" sibTransId="{B1B2AA01-12AD-4527-93A5-66F26388D85D}"/>
    <dgm:cxn modelId="{453526EC-50D2-4D1A-BECF-B7919DB2A6A2}" type="presOf" srcId="{4E4229E2-D70D-4802-9B24-BEEBF62BD8A2}" destId="{EE362F15-5589-448B-AFE5-89B8FD327358}" srcOrd="0" destOrd="0" presId="urn:microsoft.com/office/officeart/2005/8/layout/hierarchy2"/>
    <dgm:cxn modelId="{44AEFFBD-DB5F-4AAB-9994-3C8D210E71FC}" type="presParOf" srcId="{EE362F15-5589-448B-AFE5-89B8FD327358}" destId="{04853153-05D0-4733-9E65-B957E2623A94}" srcOrd="0" destOrd="0" presId="urn:microsoft.com/office/officeart/2005/8/layout/hierarchy2"/>
    <dgm:cxn modelId="{13383B4D-67E2-4638-B36E-7688BA23B904}" type="presParOf" srcId="{04853153-05D0-4733-9E65-B957E2623A94}" destId="{2D8E3693-9439-463E-A6C9-E12613A4B014}" srcOrd="0" destOrd="0" presId="urn:microsoft.com/office/officeart/2005/8/layout/hierarchy2"/>
    <dgm:cxn modelId="{860DC38D-1379-4484-A003-3A28D6F6B314}" type="presParOf" srcId="{04853153-05D0-4733-9E65-B957E2623A94}" destId="{0AB4BB71-C923-42CF-AB61-37C8B7E97851}" srcOrd="1" destOrd="0" presId="urn:microsoft.com/office/officeart/2005/8/layout/hierarchy2"/>
    <dgm:cxn modelId="{FE00EA57-B981-4A73-BC36-08AC2C041135}" type="presParOf" srcId="{0AB4BB71-C923-42CF-AB61-37C8B7E97851}" destId="{095E93D7-99F5-4DC7-B8C5-886FCBA2B00E}" srcOrd="0" destOrd="0" presId="urn:microsoft.com/office/officeart/2005/8/layout/hierarchy2"/>
    <dgm:cxn modelId="{23862656-DDA0-4810-BCF8-46708E396C0D}" type="presParOf" srcId="{095E93D7-99F5-4DC7-B8C5-886FCBA2B00E}" destId="{AB39F35C-CD04-4751-AA06-474F6628C85C}" srcOrd="0" destOrd="0" presId="urn:microsoft.com/office/officeart/2005/8/layout/hierarchy2"/>
    <dgm:cxn modelId="{BED84AD9-DCE8-4A16-AD50-ACA41FA2A2A5}" type="presParOf" srcId="{0AB4BB71-C923-42CF-AB61-37C8B7E97851}" destId="{F0C047E4-EB9A-49A4-AC5C-62195C3803D0}" srcOrd="1" destOrd="0" presId="urn:microsoft.com/office/officeart/2005/8/layout/hierarchy2"/>
    <dgm:cxn modelId="{8CE8C8B7-2C56-4592-A509-7C9078E58316}" type="presParOf" srcId="{F0C047E4-EB9A-49A4-AC5C-62195C3803D0}" destId="{BEA5B6A3-A822-40BF-B1F7-CAA7A34DAF29}" srcOrd="0" destOrd="0" presId="urn:microsoft.com/office/officeart/2005/8/layout/hierarchy2"/>
    <dgm:cxn modelId="{B99E2F72-ABD2-4860-A6E1-724228DB51A4}" type="presParOf" srcId="{F0C047E4-EB9A-49A4-AC5C-62195C3803D0}" destId="{2FB08016-C581-4CD1-9114-07CBBAD619BA}" srcOrd="1" destOrd="0" presId="urn:microsoft.com/office/officeart/2005/8/layout/hierarchy2"/>
    <dgm:cxn modelId="{68B9E079-A845-4E03-A0C9-094B6995FBF1}" type="presParOf" srcId="{2FB08016-C581-4CD1-9114-07CBBAD619BA}" destId="{E35E191A-3D80-4E79-B111-30DDBDE18E52}" srcOrd="0" destOrd="0" presId="urn:microsoft.com/office/officeart/2005/8/layout/hierarchy2"/>
    <dgm:cxn modelId="{0CED61A0-AB2B-45EB-BF6B-E753FD8F82A9}" type="presParOf" srcId="{E35E191A-3D80-4E79-B111-30DDBDE18E52}" destId="{5E32821B-9A1D-456D-A4D7-248BE01030BA}" srcOrd="0" destOrd="0" presId="urn:microsoft.com/office/officeart/2005/8/layout/hierarchy2"/>
    <dgm:cxn modelId="{BFC526A8-059C-4650-9208-446B6EF40947}" type="presParOf" srcId="{2FB08016-C581-4CD1-9114-07CBBAD619BA}" destId="{48B65109-8E27-4288-AE06-80D06325DA86}" srcOrd="1" destOrd="0" presId="urn:microsoft.com/office/officeart/2005/8/layout/hierarchy2"/>
    <dgm:cxn modelId="{A4D58DD0-1FE9-44F0-99A9-9EA08D62A417}" type="presParOf" srcId="{48B65109-8E27-4288-AE06-80D06325DA86}" destId="{BE5CE7AA-3209-41EC-A2D6-9098AFB7BD80}" srcOrd="0" destOrd="0" presId="urn:microsoft.com/office/officeart/2005/8/layout/hierarchy2"/>
    <dgm:cxn modelId="{826667F4-0802-4DD3-B058-0A80F30349FD}" type="presParOf" srcId="{48B65109-8E27-4288-AE06-80D06325DA86}" destId="{1C4E3AAA-CE07-486A-A4F1-9C82837EA28A}" srcOrd="1" destOrd="0" presId="urn:microsoft.com/office/officeart/2005/8/layout/hierarchy2"/>
    <dgm:cxn modelId="{8F06A951-CFD7-487C-B32D-251C23073AB4}" type="presParOf" srcId="{0AB4BB71-C923-42CF-AB61-37C8B7E97851}" destId="{E0A3E1C1-37B0-4CDB-A290-3FD32DABEEEB}" srcOrd="2" destOrd="0" presId="urn:microsoft.com/office/officeart/2005/8/layout/hierarchy2"/>
    <dgm:cxn modelId="{D2C44524-E688-4283-BD70-1DF317CFFA94}" type="presParOf" srcId="{E0A3E1C1-37B0-4CDB-A290-3FD32DABEEEB}" destId="{3BBDF00F-4C2B-41B6-A2C2-7A3DDAB333E2}" srcOrd="0" destOrd="0" presId="urn:microsoft.com/office/officeart/2005/8/layout/hierarchy2"/>
    <dgm:cxn modelId="{7937D73D-B03B-4C3F-B919-5B3124502006}" type="presParOf" srcId="{0AB4BB71-C923-42CF-AB61-37C8B7E97851}" destId="{09858CC0-D7C8-43D2-870B-6F9625051683}" srcOrd="3" destOrd="0" presId="urn:microsoft.com/office/officeart/2005/8/layout/hierarchy2"/>
    <dgm:cxn modelId="{C592AFAA-58CF-4FEC-89FD-C3937CD99E0F}" type="presParOf" srcId="{09858CC0-D7C8-43D2-870B-6F9625051683}" destId="{A7BCAF52-AFCC-4F60-806B-3811B5ED1F54}" srcOrd="0" destOrd="0" presId="urn:microsoft.com/office/officeart/2005/8/layout/hierarchy2"/>
    <dgm:cxn modelId="{D2CBF41E-0F52-4C3C-9BB9-8515158BCA3F}" type="presParOf" srcId="{09858CC0-D7C8-43D2-870B-6F9625051683}" destId="{A48B8938-7F05-4DF6-A870-16EB37C7426E}" srcOrd="1" destOrd="0" presId="urn:microsoft.com/office/officeart/2005/8/layout/hierarchy2"/>
    <dgm:cxn modelId="{CBFD89BD-C37A-4CD8-8637-408703E027BC}" type="presParOf" srcId="{A48B8938-7F05-4DF6-A870-16EB37C7426E}" destId="{FD7A243A-C34A-49A2-BE6E-0C56D2872359}" srcOrd="0" destOrd="0" presId="urn:microsoft.com/office/officeart/2005/8/layout/hierarchy2"/>
    <dgm:cxn modelId="{103DC719-F9B0-49F1-9A28-5864FA82A3DC}" type="presParOf" srcId="{FD7A243A-C34A-49A2-BE6E-0C56D2872359}" destId="{B800736F-0381-40F4-9591-832ED1C4845C}" srcOrd="0" destOrd="0" presId="urn:microsoft.com/office/officeart/2005/8/layout/hierarchy2"/>
    <dgm:cxn modelId="{D919B343-B326-4CAF-AD00-0CEBD9E3509A}" type="presParOf" srcId="{A48B8938-7F05-4DF6-A870-16EB37C7426E}" destId="{0B053626-EA24-4D97-BD0A-6FB49684ED90}" srcOrd="1" destOrd="0" presId="urn:microsoft.com/office/officeart/2005/8/layout/hierarchy2"/>
    <dgm:cxn modelId="{D3330812-D465-4E73-8C37-308A4FA72E09}" type="presParOf" srcId="{0B053626-EA24-4D97-BD0A-6FB49684ED90}" destId="{B09BFD0E-EF53-4124-9065-083FB1C06345}" srcOrd="0" destOrd="0" presId="urn:microsoft.com/office/officeart/2005/8/layout/hierarchy2"/>
    <dgm:cxn modelId="{63CA4601-E8E2-418C-9C1F-524F498154FC}" type="presParOf" srcId="{0B053626-EA24-4D97-BD0A-6FB49684ED90}" destId="{7E19C8D9-5C7C-4CF9-B12E-F5C3BE7A59F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BBB1F-29B5-42A5-B923-126479BF4870}" type="doc">
      <dgm:prSet loTypeId="urn:microsoft.com/office/officeart/2005/8/layout/orgChart1" loCatId="hierarchy" qsTypeId="urn:microsoft.com/office/officeart/2005/8/quickstyle/3d2" qsCatId="3D" csTypeId="urn:microsoft.com/office/officeart/2005/8/colors/colorful1" csCatId="colorful" phldr="1"/>
      <dgm:spPr/>
      <dgm:t>
        <a:bodyPr/>
        <a:lstStyle/>
        <a:p>
          <a:endParaRPr lang="en-US"/>
        </a:p>
      </dgm:t>
    </dgm:pt>
    <dgm:pt modelId="{8528F734-2538-4C91-8054-FA3B54466BA3}">
      <dgm:prSet phldrT="[Text]" custT="1"/>
      <dgm:spPr/>
      <dgm:t>
        <a:bodyPr/>
        <a:lstStyle/>
        <a:p>
          <a:r>
            <a:rPr lang="ar-IQ" sz="1600" b="1" dirty="0">
              <a:solidFill>
                <a:sysClr val="windowText" lastClr="000000"/>
              </a:solidFill>
            </a:rPr>
            <a:t>العوامل المؤثرة على اختيار الخدمات العامة</a:t>
          </a:r>
          <a:endParaRPr lang="en-US" sz="1600" b="1" dirty="0">
            <a:solidFill>
              <a:sysClr val="windowText" lastClr="000000"/>
            </a:solidFill>
          </a:endParaRPr>
        </a:p>
      </dgm:t>
    </dgm:pt>
    <dgm:pt modelId="{3DFB5C78-35D6-47EA-B082-982D5ABE9D7B}" type="parTrans" cxnId="{31F5A832-4C9E-487A-9C12-307C8F749D2D}">
      <dgm:prSet/>
      <dgm:spPr/>
      <dgm:t>
        <a:bodyPr/>
        <a:lstStyle/>
        <a:p>
          <a:endParaRPr lang="en-US" sz="1600">
            <a:solidFill>
              <a:sysClr val="windowText" lastClr="000000"/>
            </a:solidFill>
          </a:endParaRPr>
        </a:p>
      </dgm:t>
    </dgm:pt>
    <dgm:pt modelId="{4C086B8A-1C80-486F-8638-C9900E8E12BF}" type="sibTrans" cxnId="{31F5A832-4C9E-487A-9C12-307C8F749D2D}">
      <dgm:prSet/>
      <dgm:spPr/>
      <dgm:t>
        <a:bodyPr/>
        <a:lstStyle/>
        <a:p>
          <a:endParaRPr lang="en-US" sz="1600">
            <a:solidFill>
              <a:sysClr val="windowText" lastClr="000000"/>
            </a:solidFill>
          </a:endParaRPr>
        </a:p>
      </dgm:t>
    </dgm:pt>
    <dgm:pt modelId="{9B5DE830-5EB8-4DB2-AE70-4E76D0B74844}">
      <dgm:prSet phldrT="[Text]" custT="1"/>
      <dgm:spPr/>
      <dgm:t>
        <a:bodyPr/>
        <a:lstStyle/>
        <a:p>
          <a:r>
            <a:rPr lang="ar-IQ" sz="1600">
              <a:solidFill>
                <a:sysClr val="windowText" lastClr="000000"/>
              </a:solidFill>
            </a:rPr>
            <a:t>تدرج حجم التجمعات السكانية</a:t>
          </a:r>
          <a:endParaRPr lang="en-US" sz="1600">
            <a:solidFill>
              <a:sysClr val="windowText" lastClr="000000"/>
            </a:solidFill>
          </a:endParaRPr>
        </a:p>
      </dgm:t>
    </dgm:pt>
    <dgm:pt modelId="{616F180C-D54C-47CF-B5A8-8DFCB0EB4FE6}" type="parTrans" cxnId="{20FBECF3-D51D-4A0A-A40A-6A68685DDF53}">
      <dgm:prSet/>
      <dgm:spPr/>
      <dgm:t>
        <a:bodyPr/>
        <a:lstStyle/>
        <a:p>
          <a:endParaRPr lang="en-US" sz="1600">
            <a:solidFill>
              <a:sysClr val="windowText" lastClr="000000"/>
            </a:solidFill>
          </a:endParaRPr>
        </a:p>
      </dgm:t>
    </dgm:pt>
    <dgm:pt modelId="{DCFBBC85-1CE4-4538-ACAB-5CDDA2C632EF}" type="sibTrans" cxnId="{20FBECF3-D51D-4A0A-A40A-6A68685DDF53}">
      <dgm:prSet/>
      <dgm:spPr/>
      <dgm:t>
        <a:bodyPr/>
        <a:lstStyle/>
        <a:p>
          <a:endParaRPr lang="en-US" sz="1600">
            <a:solidFill>
              <a:sysClr val="windowText" lastClr="000000"/>
            </a:solidFill>
          </a:endParaRPr>
        </a:p>
      </dgm:t>
    </dgm:pt>
    <dgm:pt modelId="{37B950C9-D95A-4FFE-968E-FCA040B73DA2}">
      <dgm:prSet phldrT="[Text]" custT="1"/>
      <dgm:spPr/>
      <dgm:t>
        <a:bodyPr/>
        <a:lstStyle/>
        <a:p>
          <a:r>
            <a:rPr lang="ar-IQ" sz="1600">
              <a:solidFill>
                <a:sysClr val="windowText" lastClr="000000"/>
              </a:solidFill>
            </a:rPr>
            <a:t>العوامل الاجتماعية</a:t>
          </a:r>
          <a:endParaRPr lang="en-US" sz="1600">
            <a:solidFill>
              <a:sysClr val="windowText" lastClr="000000"/>
            </a:solidFill>
          </a:endParaRPr>
        </a:p>
      </dgm:t>
    </dgm:pt>
    <dgm:pt modelId="{E3F75EBD-B3D7-48B3-B6FA-2B7F07EBBCCF}" type="parTrans" cxnId="{F4C27943-EE26-479B-8FFF-67718A4CBB6B}">
      <dgm:prSet/>
      <dgm:spPr/>
      <dgm:t>
        <a:bodyPr/>
        <a:lstStyle/>
        <a:p>
          <a:endParaRPr lang="en-US" sz="1600">
            <a:solidFill>
              <a:sysClr val="windowText" lastClr="000000"/>
            </a:solidFill>
          </a:endParaRPr>
        </a:p>
      </dgm:t>
    </dgm:pt>
    <dgm:pt modelId="{EA6D806C-4BC7-4FB9-8DCC-985E6EAEF9EB}" type="sibTrans" cxnId="{F4C27943-EE26-479B-8FFF-67718A4CBB6B}">
      <dgm:prSet/>
      <dgm:spPr/>
      <dgm:t>
        <a:bodyPr/>
        <a:lstStyle/>
        <a:p>
          <a:endParaRPr lang="en-US" sz="1600">
            <a:solidFill>
              <a:sysClr val="windowText" lastClr="000000"/>
            </a:solidFill>
          </a:endParaRPr>
        </a:p>
      </dgm:t>
    </dgm:pt>
    <dgm:pt modelId="{1EEEB8DA-5F0D-47D8-BBCA-A1E3E9E32054}">
      <dgm:prSet phldrT="[Text]" custT="1"/>
      <dgm:spPr/>
      <dgm:t>
        <a:bodyPr/>
        <a:lstStyle/>
        <a:p>
          <a:r>
            <a:rPr lang="ar-IQ" sz="1600">
              <a:solidFill>
                <a:sysClr val="windowText" lastClr="000000"/>
              </a:solidFill>
            </a:rPr>
            <a:t>عدد السكان</a:t>
          </a:r>
          <a:endParaRPr lang="en-US" sz="1600">
            <a:solidFill>
              <a:sysClr val="windowText" lastClr="000000"/>
            </a:solidFill>
          </a:endParaRPr>
        </a:p>
      </dgm:t>
    </dgm:pt>
    <dgm:pt modelId="{54158E66-6217-4C2E-8C16-21A07045FAD0}" type="parTrans" cxnId="{19177A8D-143D-4722-A8F4-10185DC0CBC6}">
      <dgm:prSet/>
      <dgm:spPr/>
      <dgm:t>
        <a:bodyPr/>
        <a:lstStyle/>
        <a:p>
          <a:endParaRPr lang="en-US" sz="1600">
            <a:solidFill>
              <a:sysClr val="windowText" lastClr="000000"/>
            </a:solidFill>
          </a:endParaRPr>
        </a:p>
      </dgm:t>
    </dgm:pt>
    <dgm:pt modelId="{E47A187B-8585-4DB1-A621-9713DBB82044}" type="sibTrans" cxnId="{19177A8D-143D-4722-A8F4-10185DC0CBC6}">
      <dgm:prSet/>
      <dgm:spPr/>
      <dgm:t>
        <a:bodyPr/>
        <a:lstStyle/>
        <a:p>
          <a:endParaRPr lang="en-US" sz="1600">
            <a:solidFill>
              <a:sysClr val="windowText" lastClr="000000"/>
            </a:solidFill>
          </a:endParaRPr>
        </a:p>
      </dgm:t>
    </dgm:pt>
    <dgm:pt modelId="{17EAA2E9-E670-4031-815A-3F3A6125E856}">
      <dgm:prSet phldrT="[Text]" custT="1"/>
      <dgm:spPr/>
      <dgm:t>
        <a:bodyPr/>
        <a:lstStyle/>
        <a:p>
          <a:r>
            <a:rPr lang="ar-IQ" sz="1600">
              <a:solidFill>
                <a:sysClr val="windowText" lastClr="000000"/>
              </a:solidFill>
            </a:rPr>
            <a:t>نطاق تأثير الخدمات</a:t>
          </a:r>
          <a:endParaRPr lang="en-US" sz="1600">
            <a:solidFill>
              <a:sysClr val="windowText" lastClr="000000"/>
            </a:solidFill>
          </a:endParaRPr>
        </a:p>
      </dgm:t>
    </dgm:pt>
    <dgm:pt modelId="{D366A1CA-42AE-4422-978A-C153E3A871DE}" type="parTrans" cxnId="{23618330-E000-4CDA-9060-38F273712072}">
      <dgm:prSet/>
      <dgm:spPr/>
      <dgm:t>
        <a:bodyPr/>
        <a:lstStyle/>
        <a:p>
          <a:endParaRPr lang="en-US" sz="1600">
            <a:solidFill>
              <a:sysClr val="windowText" lastClr="000000"/>
            </a:solidFill>
          </a:endParaRPr>
        </a:p>
      </dgm:t>
    </dgm:pt>
    <dgm:pt modelId="{8B2DF69D-6154-40E2-9C7E-D209CA417530}" type="sibTrans" cxnId="{23618330-E000-4CDA-9060-38F273712072}">
      <dgm:prSet/>
      <dgm:spPr/>
      <dgm:t>
        <a:bodyPr/>
        <a:lstStyle/>
        <a:p>
          <a:endParaRPr lang="en-US" sz="1600">
            <a:solidFill>
              <a:sysClr val="windowText" lastClr="000000"/>
            </a:solidFill>
          </a:endParaRPr>
        </a:p>
      </dgm:t>
    </dgm:pt>
    <dgm:pt modelId="{9BD48F5F-FBB2-4DC0-BEF5-9858195E3CAF}" type="pres">
      <dgm:prSet presAssocID="{853BBB1F-29B5-42A5-B923-126479BF4870}" presName="hierChild1" presStyleCnt="0">
        <dgm:presLayoutVars>
          <dgm:orgChart val="1"/>
          <dgm:chPref val="1"/>
          <dgm:dir/>
          <dgm:animOne val="branch"/>
          <dgm:animLvl val="lvl"/>
          <dgm:resizeHandles/>
        </dgm:presLayoutVars>
      </dgm:prSet>
      <dgm:spPr/>
    </dgm:pt>
    <dgm:pt modelId="{3FACA9A9-97F7-4865-90B2-BCFA5BB57E0F}" type="pres">
      <dgm:prSet presAssocID="{8528F734-2538-4C91-8054-FA3B54466BA3}" presName="hierRoot1" presStyleCnt="0">
        <dgm:presLayoutVars>
          <dgm:hierBranch val="init"/>
        </dgm:presLayoutVars>
      </dgm:prSet>
      <dgm:spPr/>
    </dgm:pt>
    <dgm:pt modelId="{18DA82CA-FB75-4E00-B879-8366661BD867}" type="pres">
      <dgm:prSet presAssocID="{8528F734-2538-4C91-8054-FA3B54466BA3}" presName="rootComposite1" presStyleCnt="0"/>
      <dgm:spPr/>
    </dgm:pt>
    <dgm:pt modelId="{4BE6AD90-9697-4D4E-93E9-0E343E3769EC}" type="pres">
      <dgm:prSet presAssocID="{8528F734-2538-4C91-8054-FA3B54466BA3}" presName="rootText1" presStyleLbl="node0" presStyleIdx="0" presStyleCnt="1" custScaleX="288429" custScaleY="46892">
        <dgm:presLayoutVars>
          <dgm:chPref val="3"/>
        </dgm:presLayoutVars>
      </dgm:prSet>
      <dgm:spPr/>
    </dgm:pt>
    <dgm:pt modelId="{F3C3B554-484B-4342-9F25-042CA76959B3}" type="pres">
      <dgm:prSet presAssocID="{8528F734-2538-4C91-8054-FA3B54466BA3}" presName="rootConnector1" presStyleLbl="node1" presStyleIdx="0" presStyleCnt="0"/>
      <dgm:spPr/>
    </dgm:pt>
    <dgm:pt modelId="{57711AAA-C2A6-4483-A173-5C40FFF50CF7}" type="pres">
      <dgm:prSet presAssocID="{8528F734-2538-4C91-8054-FA3B54466BA3}" presName="hierChild2" presStyleCnt="0"/>
      <dgm:spPr/>
    </dgm:pt>
    <dgm:pt modelId="{B910033C-1B68-4219-87D1-BAEE4E8A7D6E}" type="pres">
      <dgm:prSet presAssocID="{616F180C-D54C-47CF-B5A8-8DFCB0EB4FE6}" presName="Name37" presStyleLbl="parChTrans1D2" presStyleIdx="0" presStyleCnt="4"/>
      <dgm:spPr/>
    </dgm:pt>
    <dgm:pt modelId="{BAF792B4-8AD4-48EC-A707-500C85FEDB25}" type="pres">
      <dgm:prSet presAssocID="{9B5DE830-5EB8-4DB2-AE70-4E76D0B74844}" presName="hierRoot2" presStyleCnt="0">
        <dgm:presLayoutVars>
          <dgm:hierBranch val="init"/>
        </dgm:presLayoutVars>
      </dgm:prSet>
      <dgm:spPr/>
    </dgm:pt>
    <dgm:pt modelId="{8DAD11AD-25FE-4FA8-B94B-E0202A23AC2A}" type="pres">
      <dgm:prSet presAssocID="{9B5DE830-5EB8-4DB2-AE70-4E76D0B74844}" presName="rootComposite" presStyleCnt="0"/>
      <dgm:spPr/>
    </dgm:pt>
    <dgm:pt modelId="{E0B5D723-4464-4015-A7AA-4A3D54564289}" type="pres">
      <dgm:prSet presAssocID="{9B5DE830-5EB8-4DB2-AE70-4E76D0B74844}" presName="rootText" presStyleLbl="node2" presStyleIdx="0" presStyleCnt="4" custScaleX="113879">
        <dgm:presLayoutVars>
          <dgm:chPref val="3"/>
        </dgm:presLayoutVars>
      </dgm:prSet>
      <dgm:spPr/>
    </dgm:pt>
    <dgm:pt modelId="{8F7BB53A-320C-4263-BA37-3D59B40A2175}" type="pres">
      <dgm:prSet presAssocID="{9B5DE830-5EB8-4DB2-AE70-4E76D0B74844}" presName="rootConnector" presStyleLbl="node2" presStyleIdx="0" presStyleCnt="4"/>
      <dgm:spPr/>
    </dgm:pt>
    <dgm:pt modelId="{B2B9C02F-FDAA-40A4-9B1A-3E68FEB33380}" type="pres">
      <dgm:prSet presAssocID="{9B5DE830-5EB8-4DB2-AE70-4E76D0B74844}" presName="hierChild4" presStyleCnt="0"/>
      <dgm:spPr/>
    </dgm:pt>
    <dgm:pt modelId="{E4F5A40F-CB9F-4AF5-A251-CEAEAE1F59EC}" type="pres">
      <dgm:prSet presAssocID="{9B5DE830-5EB8-4DB2-AE70-4E76D0B74844}" presName="hierChild5" presStyleCnt="0"/>
      <dgm:spPr/>
    </dgm:pt>
    <dgm:pt modelId="{4FC8D4F6-1D57-4A3F-8F86-7FB6BC1EB2EE}" type="pres">
      <dgm:prSet presAssocID="{D366A1CA-42AE-4422-978A-C153E3A871DE}" presName="Name37" presStyleLbl="parChTrans1D2" presStyleIdx="1" presStyleCnt="4"/>
      <dgm:spPr/>
    </dgm:pt>
    <dgm:pt modelId="{2332B7D9-4499-4429-A677-CB6C30D04903}" type="pres">
      <dgm:prSet presAssocID="{17EAA2E9-E670-4031-815A-3F3A6125E856}" presName="hierRoot2" presStyleCnt="0">
        <dgm:presLayoutVars>
          <dgm:hierBranch val="init"/>
        </dgm:presLayoutVars>
      </dgm:prSet>
      <dgm:spPr/>
    </dgm:pt>
    <dgm:pt modelId="{208ED207-321D-4D9A-B52B-EB1AE92FDFA8}" type="pres">
      <dgm:prSet presAssocID="{17EAA2E9-E670-4031-815A-3F3A6125E856}" presName="rootComposite" presStyleCnt="0"/>
      <dgm:spPr/>
    </dgm:pt>
    <dgm:pt modelId="{996EC796-F427-48A3-B354-E6AFF1158E3B}" type="pres">
      <dgm:prSet presAssocID="{17EAA2E9-E670-4031-815A-3F3A6125E856}" presName="rootText" presStyleLbl="node2" presStyleIdx="1" presStyleCnt="4">
        <dgm:presLayoutVars>
          <dgm:chPref val="3"/>
        </dgm:presLayoutVars>
      </dgm:prSet>
      <dgm:spPr/>
    </dgm:pt>
    <dgm:pt modelId="{F22852B9-9DEC-4E29-87C0-9A23EDEEFF24}" type="pres">
      <dgm:prSet presAssocID="{17EAA2E9-E670-4031-815A-3F3A6125E856}" presName="rootConnector" presStyleLbl="node2" presStyleIdx="1" presStyleCnt="4"/>
      <dgm:spPr/>
    </dgm:pt>
    <dgm:pt modelId="{CF14CC27-CFEA-4FC1-AF2B-CAF737AD15AB}" type="pres">
      <dgm:prSet presAssocID="{17EAA2E9-E670-4031-815A-3F3A6125E856}" presName="hierChild4" presStyleCnt="0"/>
      <dgm:spPr/>
    </dgm:pt>
    <dgm:pt modelId="{6B9EC426-A5DA-45D2-A540-852CF0407777}" type="pres">
      <dgm:prSet presAssocID="{17EAA2E9-E670-4031-815A-3F3A6125E856}" presName="hierChild5" presStyleCnt="0"/>
      <dgm:spPr/>
    </dgm:pt>
    <dgm:pt modelId="{F4E1C9B3-F908-42C6-9926-AACFA09DEA83}" type="pres">
      <dgm:prSet presAssocID="{E3F75EBD-B3D7-48B3-B6FA-2B7F07EBBCCF}" presName="Name37" presStyleLbl="parChTrans1D2" presStyleIdx="2" presStyleCnt="4"/>
      <dgm:spPr/>
    </dgm:pt>
    <dgm:pt modelId="{A86A652A-1381-402D-98E5-AB2012E85C0E}" type="pres">
      <dgm:prSet presAssocID="{37B950C9-D95A-4FFE-968E-FCA040B73DA2}" presName="hierRoot2" presStyleCnt="0">
        <dgm:presLayoutVars>
          <dgm:hierBranch val="init"/>
        </dgm:presLayoutVars>
      </dgm:prSet>
      <dgm:spPr/>
    </dgm:pt>
    <dgm:pt modelId="{171F1A17-32B1-4913-B15F-3D37B2F5B75F}" type="pres">
      <dgm:prSet presAssocID="{37B950C9-D95A-4FFE-968E-FCA040B73DA2}" presName="rootComposite" presStyleCnt="0"/>
      <dgm:spPr/>
    </dgm:pt>
    <dgm:pt modelId="{16A169CF-FA68-4822-83BA-D4D2AEC401AB}" type="pres">
      <dgm:prSet presAssocID="{37B950C9-D95A-4FFE-968E-FCA040B73DA2}" presName="rootText" presStyleLbl="node2" presStyleIdx="2" presStyleCnt="4">
        <dgm:presLayoutVars>
          <dgm:chPref val="3"/>
        </dgm:presLayoutVars>
      </dgm:prSet>
      <dgm:spPr/>
    </dgm:pt>
    <dgm:pt modelId="{05F588C4-6F6C-48C4-8729-0636E1E692BF}" type="pres">
      <dgm:prSet presAssocID="{37B950C9-D95A-4FFE-968E-FCA040B73DA2}" presName="rootConnector" presStyleLbl="node2" presStyleIdx="2" presStyleCnt="4"/>
      <dgm:spPr/>
    </dgm:pt>
    <dgm:pt modelId="{D255D94E-31CF-4709-A94D-33A2171E94BD}" type="pres">
      <dgm:prSet presAssocID="{37B950C9-D95A-4FFE-968E-FCA040B73DA2}" presName="hierChild4" presStyleCnt="0"/>
      <dgm:spPr/>
    </dgm:pt>
    <dgm:pt modelId="{9683E29B-CC6D-4377-BA62-C1707F1AC4EE}" type="pres">
      <dgm:prSet presAssocID="{37B950C9-D95A-4FFE-968E-FCA040B73DA2}" presName="hierChild5" presStyleCnt="0"/>
      <dgm:spPr/>
    </dgm:pt>
    <dgm:pt modelId="{FF212A4C-C781-43C4-B731-AA1FCAD814B9}" type="pres">
      <dgm:prSet presAssocID="{54158E66-6217-4C2E-8C16-21A07045FAD0}" presName="Name37" presStyleLbl="parChTrans1D2" presStyleIdx="3" presStyleCnt="4"/>
      <dgm:spPr/>
    </dgm:pt>
    <dgm:pt modelId="{2681EABD-0935-40F1-A4B3-2C1FCC8AB989}" type="pres">
      <dgm:prSet presAssocID="{1EEEB8DA-5F0D-47D8-BBCA-A1E3E9E32054}" presName="hierRoot2" presStyleCnt="0">
        <dgm:presLayoutVars>
          <dgm:hierBranch val="init"/>
        </dgm:presLayoutVars>
      </dgm:prSet>
      <dgm:spPr/>
    </dgm:pt>
    <dgm:pt modelId="{4B24DAED-2771-435C-A8B4-3D66F5BD4D58}" type="pres">
      <dgm:prSet presAssocID="{1EEEB8DA-5F0D-47D8-BBCA-A1E3E9E32054}" presName="rootComposite" presStyleCnt="0"/>
      <dgm:spPr/>
    </dgm:pt>
    <dgm:pt modelId="{D011B84F-D99C-4F50-8EA8-FDEB0E1AA8A9}" type="pres">
      <dgm:prSet presAssocID="{1EEEB8DA-5F0D-47D8-BBCA-A1E3E9E32054}" presName="rootText" presStyleLbl="node2" presStyleIdx="3" presStyleCnt="4">
        <dgm:presLayoutVars>
          <dgm:chPref val="3"/>
        </dgm:presLayoutVars>
      </dgm:prSet>
      <dgm:spPr/>
    </dgm:pt>
    <dgm:pt modelId="{222843C7-81C6-46E6-A787-2DD298E0FEB3}" type="pres">
      <dgm:prSet presAssocID="{1EEEB8DA-5F0D-47D8-BBCA-A1E3E9E32054}" presName="rootConnector" presStyleLbl="node2" presStyleIdx="3" presStyleCnt="4"/>
      <dgm:spPr/>
    </dgm:pt>
    <dgm:pt modelId="{EEABD577-3170-4C58-8080-ECC705D9CBD2}" type="pres">
      <dgm:prSet presAssocID="{1EEEB8DA-5F0D-47D8-BBCA-A1E3E9E32054}" presName="hierChild4" presStyleCnt="0"/>
      <dgm:spPr/>
    </dgm:pt>
    <dgm:pt modelId="{31286CEA-A0C9-4ED1-BFC6-32044B321017}" type="pres">
      <dgm:prSet presAssocID="{1EEEB8DA-5F0D-47D8-BBCA-A1E3E9E32054}" presName="hierChild5" presStyleCnt="0"/>
      <dgm:spPr/>
    </dgm:pt>
    <dgm:pt modelId="{C177BE06-B2E9-4B82-AEA5-231D4CE7F7A0}" type="pres">
      <dgm:prSet presAssocID="{8528F734-2538-4C91-8054-FA3B54466BA3}" presName="hierChild3" presStyleCnt="0"/>
      <dgm:spPr/>
    </dgm:pt>
  </dgm:ptLst>
  <dgm:cxnLst>
    <dgm:cxn modelId="{0A3A5502-24DD-450E-BDFE-1960E13E6F45}" type="presOf" srcId="{853BBB1F-29B5-42A5-B923-126479BF4870}" destId="{9BD48F5F-FBB2-4DC0-BEF5-9858195E3CAF}" srcOrd="0" destOrd="0" presId="urn:microsoft.com/office/officeart/2005/8/layout/orgChart1"/>
    <dgm:cxn modelId="{19627C0C-4313-4513-B960-D6AFB8C44102}" type="presOf" srcId="{8528F734-2538-4C91-8054-FA3B54466BA3}" destId="{4BE6AD90-9697-4D4E-93E9-0E343E3769EC}" srcOrd="0" destOrd="0" presId="urn:microsoft.com/office/officeart/2005/8/layout/orgChart1"/>
    <dgm:cxn modelId="{D665A611-AA88-48EA-9E20-012493B437C9}" type="presOf" srcId="{37B950C9-D95A-4FFE-968E-FCA040B73DA2}" destId="{16A169CF-FA68-4822-83BA-D4D2AEC401AB}" srcOrd="0" destOrd="0" presId="urn:microsoft.com/office/officeart/2005/8/layout/orgChart1"/>
    <dgm:cxn modelId="{2378D926-BA7F-4B39-8E0D-AC0BBD5DC76B}" type="presOf" srcId="{17EAA2E9-E670-4031-815A-3F3A6125E856}" destId="{F22852B9-9DEC-4E29-87C0-9A23EDEEFF24}" srcOrd="1" destOrd="0" presId="urn:microsoft.com/office/officeart/2005/8/layout/orgChart1"/>
    <dgm:cxn modelId="{8546E92A-24A4-429A-9550-1A7DE9A4986A}" type="presOf" srcId="{616F180C-D54C-47CF-B5A8-8DFCB0EB4FE6}" destId="{B910033C-1B68-4219-87D1-BAEE4E8A7D6E}" srcOrd="0" destOrd="0" presId="urn:microsoft.com/office/officeart/2005/8/layout/orgChart1"/>
    <dgm:cxn modelId="{23618330-E000-4CDA-9060-38F273712072}" srcId="{8528F734-2538-4C91-8054-FA3B54466BA3}" destId="{17EAA2E9-E670-4031-815A-3F3A6125E856}" srcOrd="1" destOrd="0" parTransId="{D366A1CA-42AE-4422-978A-C153E3A871DE}" sibTransId="{8B2DF69D-6154-40E2-9C7E-D209CA417530}"/>
    <dgm:cxn modelId="{13759132-CB93-4213-9034-81C20BFFFE58}" type="presOf" srcId="{9B5DE830-5EB8-4DB2-AE70-4E76D0B74844}" destId="{8F7BB53A-320C-4263-BA37-3D59B40A2175}" srcOrd="1" destOrd="0" presId="urn:microsoft.com/office/officeart/2005/8/layout/orgChart1"/>
    <dgm:cxn modelId="{31F5A832-4C9E-487A-9C12-307C8F749D2D}" srcId="{853BBB1F-29B5-42A5-B923-126479BF4870}" destId="{8528F734-2538-4C91-8054-FA3B54466BA3}" srcOrd="0" destOrd="0" parTransId="{3DFB5C78-35D6-47EA-B082-982D5ABE9D7B}" sibTransId="{4C086B8A-1C80-486F-8638-C9900E8E12BF}"/>
    <dgm:cxn modelId="{6282283D-4ED5-4B1C-9FA1-9BE8657702E8}" type="presOf" srcId="{9B5DE830-5EB8-4DB2-AE70-4E76D0B74844}" destId="{E0B5D723-4464-4015-A7AA-4A3D54564289}" srcOrd="0" destOrd="0" presId="urn:microsoft.com/office/officeart/2005/8/layout/orgChart1"/>
    <dgm:cxn modelId="{CF8D1D3E-BB7D-48BF-908A-7671A1268DB5}" type="presOf" srcId="{37B950C9-D95A-4FFE-968E-FCA040B73DA2}" destId="{05F588C4-6F6C-48C4-8729-0636E1E692BF}" srcOrd="1" destOrd="0" presId="urn:microsoft.com/office/officeart/2005/8/layout/orgChart1"/>
    <dgm:cxn modelId="{F4C27943-EE26-479B-8FFF-67718A4CBB6B}" srcId="{8528F734-2538-4C91-8054-FA3B54466BA3}" destId="{37B950C9-D95A-4FFE-968E-FCA040B73DA2}" srcOrd="2" destOrd="0" parTransId="{E3F75EBD-B3D7-48B3-B6FA-2B7F07EBBCCF}" sibTransId="{EA6D806C-4BC7-4FB9-8DCC-985E6EAEF9EB}"/>
    <dgm:cxn modelId="{EC8AD245-CA29-4D57-84C3-D79C0DFEB487}" type="presOf" srcId="{8528F734-2538-4C91-8054-FA3B54466BA3}" destId="{F3C3B554-484B-4342-9F25-042CA76959B3}" srcOrd="1" destOrd="0" presId="urn:microsoft.com/office/officeart/2005/8/layout/orgChart1"/>
    <dgm:cxn modelId="{F615CC4B-8040-4D76-8391-60CB1F0EA192}" type="presOf" srcId="{17EAA2E9-E670-4031-815A-3F3A6125E856}" destId="{996EC796-F427-48A3-B354-E6AFF1158E3B}" srcOrd="0" destOrd="0" presId="urn:microsoft.com/office/officeart/2005/8/layout/orgChart1"/>
    <dgm:cxn modelId="{F6F22C71-50E1-44D7-AA40-ECBD44C81D5E}" type="presOf" srcId="{D366A1CA-42AE-4422-978A-C153E3A871DE}" destId="{4FC8D4F6-1D57-4A3F-8F86-7FB6BC1EB2EE}" srcOrd="0" destOrd="0" presId="urn:microsoft.com/office/officeart/2005/8/layout/orgChart1"/>
    <dgm:cxn modelId="{19177A8D-143D-4722-A8F4-10185DC0CBC6}" srcId="{8528F734-2538-4C91-8054-FA3B54466BA3}" destId="{1EEEB8DA-5F0D-47D8-BBCA-A1E3E9E32054}" srcOrd="3" destOrd="0" parTransId="{54158E66-6217-4C2E-8C16-21A07045FAD0}" sibTransId="{E47A187B-8585-4DB1-A621-9713DBB82044}"/>
    <dgm:cxn modelId="{F1A44DA4-BFF0-4D5D-9115-37699FB34BD2}" type="presOf" srcId="{54158E66-6217-4C2E-8C16-21A07045FAD0}" destId="{FF212A4C-C781-43C4-B731-AA1FCAD814B9}" srcOrd="0" destOrd="0" presId="urn:microsoft.com/office/officeart/2005/8/layout/orgChart1"/>
    <dgm:cxn modelId="{F84037B8-9DFB-4AF2-A44D-FAA131580794}" type="presOf" srcId="{1EEEB8DA-5F0D-47D8-BBCA-A1E3E9E32054}" destId="{D011B84F-D99C-4F50-8EA8-FDEB0E1AA8A9}" srcOrd="0" destOrd="0" presId="urn:microsoft.com/office/officeart/2005/8/layout/orgChart1"/>
    <dgm:cxn modelId="{F97446CC-2F8B-4478-B8CC-BAAABF905426}" type="presOf" srcId="{1EEEB8DA-5F0D-47D8-BBCA-A1E3E9E32054}" destId="{222843C7-81C6-46E6-A787-2DD298E0FEB3}" srcOrd="1" destOrd="0" presId="urn:microsoft.com/office/officeart/2005/8/layout/orgChart1"/>
    <dgm:cxn modelId="{11A0C1E1-8867-4E0B-B482-72B506515556}" type="presOf" srcId="{E3F75EBD-B3D7-48B3-B6FA-2B7F07EBBCCF}" destId="{F4E1C9B3-F908-42C6-9926-AACFA09DEA83}" srcOrd="0" destOrd="0" presId="urn:microsoft.com/office/officeart/2005/8/layout/orgChart1"/>
    <dgm:cxn modelId="{20FBECF3-D51D-4A0A-A40A-6A68685DDF53}" srcId="{8528F734-2538-4C91-8054-FA3B54466BA3}" destId="{9B5DE830-5EB8-4DB2-AE70-4E76D0B74844}" srcOrd="0" destOrd="0" parTransId="{616F180C-D54C-47CF-B5A8-8DFCB0EB4FE6}" sibTransId="{DCFBBC85-1CE4-4538-ACAB-5CDDA2C632EF}"/>
    <dgm:cxn modelId="{02D24D23-F55D-4259-AF8C-414739D85DC7}" type="presParOf" srcId="{9BD48F5F-FBB2-4DC0-BEF5-9858195E3CAF}" destId="{3FACA9A9-97F7-4865-90B2-BCFA5BB57E0F}" srcOrd="0" destOrd="0" presId="urn:microsoft.com/office/officeart/2005/8/layout/orgChart1"/>
    <dgm:cxn modelId="{55D17596-E0B3-4F3E-B842-91A95F2D152B}" type="presParOf" srcId="{3FACA9A9-97F7-4865-90B2-BCFA5BB57E0F}" destId="{18DA82CA-FB75-4E00-B879-8366661BD867}" srcOrd="0" destOrd="0" presId="urn:microsoft.com/office/officeart/2005/8/layout/orgChart1"/>
    <dgm:cxn modelId="{3E1D771B-7B2F-4241-877B-31D3FF28B1F0}" type="presParOf" srcId="{18DA82CA-FB75-4E00-B879-8366661BD867}" destId="{4BE6AD90-9697-4D4E-93E9-0E343E3769EC}" srcOrd="0" destOrd="0" presId="urn:microsoft.com/office/officeart/2005/8/layout/orgChart1"/>
    <dgm:cxn modelId="{15E22B4C-BF1E-4B42-9ED4-E85168F0D1E6}" type="presParOf" srcId="{18DA82CA-FB75-4E00-B879-8366661BD867}" destId="{F3C3B554-484B-4342-9F25-042CA76959B3}" srcOrd="1" destOrd="0" presId="urn:microsoft.com/office/officeart/2005/8/layout/orgChart1"/>
    <dgm:cxn modelId="{E090D8DB-08F9-43ED-8A30-8273675598FE}" type="presParOf" srcId="{3FACA9A9-97F7-4865-90B2-BCFA5BB57E0F}" destId="{57711AAA-C2A6-4483-A173-5C40FFF50CF7}" srcOrd="1" destOrd="0" presId="urn:microsoft.com/office/officeart/2005/8/layout/orgChart1"/>
    <dgm:cxn modelId="{F6F231E0-EA4F-46BD-AC2E-D779FADCBA04}" type="presParOf" srcId="{57711AAA-C2A6-4483-A173-5C40FFF50CF7}" destId="{B910033C-1B68-4219-87D1-BAEE4E8A7D6E}" srcOrd="0" destOrd="0" presId="urn:microsoft.com/office/officeart/2005/8/layout/orgChart1"/>
    <dgm:cxn modelId="{6E2D2018-95D0-4845-B9CE-6A85EA9FAA8A}" type="presParOf" srcId="{57711AAA-C2A6-4483-A173-5C40FFF50CF7}" destId="{BAF792B4-8AD4-48EC-A707-500C85FEDB25}" srcOrd="1" destOrd="0" presId="urn:microsoft.com/office/officeart/2005/8/layout/orgChart1"/>
    <dgm:cxn modelId="{03A5A77D-A7FB-4671-8E6C-650D0E198FC3}" type="presParOf" srcId="{BAF792B4-8AD4-48EC-A707-500C85FEDB25}" destId="{8DAD11AD-25FE-4FA8-B94B-E0202A23AC2A}" srcOrd="0" destOrd="0" presId="urn:microsoft.com/office/officeart/2005/8/layout/orgChart1"/>
    <dgm:cxn modelId="{ADCB88D3-F97A-4789-B7A8-17B6C558DB31}" type="presParOf" srcId="{8DAD11AD-25FE-4FA8-B94B-E0202A23AC2A}" destId="{E0B5D723-4464-4015-A7AA-4A3D54564289}" srcOrd="0" destOrd="0" presId="urn:microsoft.com/office/officeart/2005/8/layout/orgChart1"/>
    <dgm:cxn modelId="{691779BA-B879-4FA3-9085-0883CE7690B0}" type="presParOf" srcId="{8DAD11AD-25FE-4FA8-B94B-E0202A23AC2A}" destId="{8F7BB53A-320C-4263-BA37-3D59B40A2175}" srcOrd="1" destOrd="0" presId="urn:microsoft.com/office/officeart/2005/8/layout/orgChart1"/>
    <dgm:cxn modelId="{DABFD663-9DC0-4517-AE37-3F34A69F24F2}" type="presParOf" srcId="{BAF792B4-8AD4-48EC-A707-500C85FEDB25}" destId="{B2B9C02F-FDAA-40A4-9B1A-3E68FEB33380}" srcOrd="1" destOrd="0" presId="urn:microsoft.com/office/officeart/2005/8/layout/orgChart1"/>
    <dgm:cxn modelId="{D13306A8-104D-418C-BEA5-1461DCC0280B}" type="presParOf" srcId="{BAF792B4-8AD4-48EC-A707-500C85FEDB25}" destId="{E4F5A40F-CB9F-4AF5-A251-CEAEAE1F59EC}" srcOrd="2" destOrd="0" presId="urn:microsoft.com/office/officeart/2005/8/layout/orgChart1"/>
    <dgm:cxn modelId="{702E1B87-F06A-4B84-9B43-A5D92E666469}" type="presParOf" srcId="{57711AAA-C2A6-4483-A173-5C40FFF50CF7}" destId="{4FC8D4F6-1D57-4A3F-8F86-7FB6BC1EB2EE}" srcOrd="2" destOrd="0" presId="urn:microsoft.com/office/officeart/2005/8/layout/orgChart1"/>
    <dgm:cxn modelId="{A7475DC0-ED11-4EC6-85CF-F4EA6382995C}" type="presParOf" srcId="{57711AAA-C2A6-4483-A173-5C40FFF50CF7}" destId="{2332B7D9-4499-4429-A677-CB6C30D04903}" srcOrd="3" destOrd="0" presId="urn:microsoft.com/office/officeart/2005/8/layout/orgChart1"/>
    <dgm:cxn modelId="{1DE58362-F86D-4092-A9D0-76A2F66599A1}" type="presParOf" srcId="{2332B7D9-4499-4429-A677-CB6C30D04903}" destId="{208ED207-321D-4D9A-B52B-EB1AE92FDFA8}" srcOrd="0" destOrd="0" presId="urn:microsoft.com/office/officeart/2005/8/layout/orgChart1"/>
    <dgm:cxn modelId="{0D1B5144-A422-4BA3-AE96-E20B84B8B682}" type="presParOf" srcId="{208ED207-321D-4D9A-B52B-EB1AE92FDFA8}" destId="{996EC796-F427-48A3-B354-E6AFF1158E3B}" srcOrd="0" destOrd="0" presId="urn:microsoft.com/office/officeart/2005/8/layout/orgChart1"/>
    <dgm:cxn modelId="{FD2F3968-5378-4086-BB1A-70DB01C07E71}" type="presParOf" srcId="{208ED207-321D-4D9A-B52B-EB1AE92FDFA8}" destId="{F22852B9-9DEC-4E29-87C0-9A23EDEEFF24}" srcOrd="1" destOrd="0" presId="urn:microsoft.com/office/officeart/2005/8/layout/orgChart1"/>
    <dgm:cxn modelId="{AB78CA36-5F22-4264-A2B0-3359E2039F22}" type="presParOf" srcId="{2332B7D9-4499-4429-A677-CB6C30D04903}" destId="{CF14CC27-CFEA-4FC1-AF2B-CAF737AD15AB}" srcOrd="1" destOrd="0" presId="urn:microsoft.com/office/officeart/2005/8/layout/orgChart1"/>
    <dgm:cxn modelId="{F85196B1-5036-437E-B05E-1E4AF37D0E1F}" type="presParOf" srcId="{2332B7D9-4499-4429-A677-CB6C30D04903}" destId="{6B9EC426-A5DA-45D2-A540-852CF0407777}" srcOrd="2" destOrd="0" presId="urn:microsoft.com/office/officeart/2005/8/layout/orgChart1"/>
    <dgm:cxn modelId="{7B3A88AB-0580-4858-BA82-20DEFD85E1A5}" type="presParOf" srcId="{57711AAA-C2A6-4483-A173-5C40FFF50CF7}" destId="{F4E1C9B3-F908-42C6-9926-AACFA09DEA83}" srcOrd="4" destOrd="0" presId="urn:microsoft.com/office/officeart/2005/8/layout/orgChart1"/>
    <dgm:cxn modelId="{40337CBA-BBA4-4CD5-97E1-2176E08F8DF3}" type="presParOf" srcId="{57711AAA-C2A6-4483-A173-5C40FFF50CF7}" destId="{A86A652A-1381-402D-98E5-AB2012E85C0E}" srcOrd="5" destOrd="0" presId="urn:microsoft.com/office/officeart/2005/8/layout/orgChart1"/>
    <dgm:cxn modelId="{8A638C70-53EB-4DA7-B0C6-9E64FA47CB04}" type="presParOf" srcId="{A86A652A-1381-402D-98E5-AB2012E85C0E}" destId="{171F1A17-32B1-4913-B15F-3D37B2F5B75F}" srcOrd="0" destOrd="0" presId="urn:microsoft.com/office/officeart/2005/8/layout/orgChart1"/>
    <dgm:cxn modelId="{EFB58B83-C1D3-4BCA-AB56-207C63A0CD30}" type="presParOf" srcId="{171F1A17-32B1-4913-B15F-3D37B2F5B75F}" destId="{16A169CF-FA68-4822-83BA-D4D2AEC401AB}" srcOrd="0" destOrd="0" presId="urn:microsoft.com/office/officeart/2005/8/layout/orgChart1"/>
    <dgm:cxn modelId="{86865339-A69B-4974-B493-37D91827B790}" type="presParOf" srcId="{171F1A17-32B1-4913-B15F-3D37B2F5B75F}" destId="{05F588C4-6F6C-48C4-8729-0636E1E692BF}" srcOrd="1" destOrd="0" presId="urn:microsoft.com/office/officeart/2005/8/layout/orgChart1"/>
    <dgm:cxn modelId="{EA523E9E-2705-46AD-B238-54CBDCAED72B}" type="presParOf" srcId="{A86A652A-1381-402D-98E5-AB2012E85C0E}" destId="{D255D94E-31CF-4709-A94D-33A2171E94BD}" srcOrd="1" destOrd="0" presId="urn:microsoft.com/office/officeart/2005/8/layout/orgChart1"/>
    <dgm:cxn modelId="{47DEEE7E-4B89-4576-8B58-C5C94DDA9B14}" type="presParOf" srcId="{A86A652A-1381-402D-98E5-AB2012E85C0E}" destId="{9683E29B-CC6D-4377-BA62-C1707F1AC4EE}" srcOrd="2" destOrd="0" presId="urn:microsoft.com/office/officeart/2005/8/layout/orgChart1"/>
    <dgm:cxn modelId="{D2773B96-9640-446B-8E40-443608C10149}" type="presParOf" srcId="{57711AAA-C2A6-4483-A173-5C40FFF50CF7}" destId="{FF212A4C-C781-43C4-B731-AA1FCAD814B9}" srcOrd="6" destOrd="0" presId="urn:microsoft.com/office/officeart/2005/8/layout/orgChart1"/>
    <dgm:cxn modelId="{8B8212AC-D77A-4BC3-BC7D-C03F1E6E5810}" type="presParOf" srcId="{57711AAA-C2A6-4483-A173-5C40FFF50CF7}" destId="{2681EABD-0935-40F1-A4B3-2C1FCC8AB989}" srcOrd="7" destOrd="0" presId="urn:microsoft.com/office/officeart/2005/8/layout/orgChart1"/>
    <dgm:cxn modelId="{6FDB85C2-277C-412D-9708-744B9B0254E8}" type="presParOf" srcId="{2681EABD-0935-40F1-A4B3-2C1FCC8AB989}" destId="{4B24DAED-2771-435C-A8B4-3D66F5BD4D58}" srcOrd="0" destOrd="0" presId="urn:microsoft.com/office/officeart/2005/8/layout/orgChart1"/>
    <dgm:cxn modelId="{08426266-4ADA-4BEA-90B4-A2CFB1465ACB}" type="presParOf" srcId="{4B24DAED-2771-435C-A8B4-3D66F5BD4D58}" destId="{D011B84F-D99C-4F50-8EA8-FDEB0E1AA8A9}" srcOrd="0" destOrd="0" presId="urn:microsoft.com/office/officeart/2005/8/layout/orgChart1"/>
    <dgm:cxn modelId="{C90AD022-5704-45EB-BA1B-E0F569BBF841}" type="presParOf" srcId="{4B24DAED-2771-435C-A8B4-3D66F5BD4D58}" destId="{222843C7-81C6-46E6-A787-2DD298E0FEB3}" srcOrd="1" destOrd="0" presId="urn:microsoft.com/office/officeart/2005/8/layout/orgChart1"/>
    <dgm:cxn modelId="{6733D482-54EB-4002-93F4-1A75D0422E87}" type="presParOf" srcId="{2681EABD-0935-40F1-A4B3-2C1FCC8AB989}" destId="{EEABD577-3170-4C58-8080-ECC705D9CBD2}" srcOrd="1" destOrd="0" presId="urn:microsoft.com/office/officeart/2005/8/layout/orgChart1"/>
    <dgm:cxn modelId="{C506C4F2-B247-47E2-A5BF-1B4E55550F92}" type="presParOf" srcId="{2681EABD-0935-40F1-A4B3-2C1FCC8AB989}" destId="{31286CEA-A0C9-4ED1-BFC6-32044B321017}" srcOrd="2" destOrd="0" presId="urn:microsoft.com/office/officeart/2005/8/layout/orgChart1"/>
    <dgm:cxn modelId="{36CFD54B-BC30-4EA0-9CE8-12362DF7B0F1}" type="presParOf" srcId="{3FACA9A9-97F7-4865-90B2-BCFA5BB57E0F}" destId="{C177BE06-B2E9-4B82-AEA5-231D4CE7F7A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E3693-9439-463E-A6C9-E12613A4B014}">
      <dsp:nvSpPr>
        <dsp:cNvPr id="0" name=""/>
        <dsp:cNvSpPr/>
      </dsp:nvSpPr>
      <dsp:spPr>
        <a:xfrm>
          <a:off x="6251388" y="809479"/>
          <a:ext cx="1553451" cy="776725"/>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IQ" sz="1400" kern="1200">
              <a:solidFill>
                <a:sysClr val="windowText" lastClr="000000"/>
              </a:solidFill>
              <a:cs typeface="+mj-cs"/>
            </a:rPr>
            <a:t>الخدمات في المدينة</a:t>
          </a:r>
        </a:p>
        <a:p>
          <a:pPr marL="0" lvl="0" indent="0" algn="ctr" defTabSz="622300">
            <a:lnSpc>
              <a:spcPct val="90000"/>
            </a:lnSpc>
            <a:spcBef>
              <a:spcPct val="0"/>
            </a:spcBef>
            <a:spcAft>
              <a:spcPct val="35000"/>
            </a:spcAft>
            <a:buNone/>
          </a:pPr>
          <a:r>
            <a:rPr lang="ar-IQ" sz="1400" kern="1200">
              <a:solidFill>
                <a:sysClr val="windowText" lastClr="000000"/>
              </a:solidFill>
              <a:cs typeface="+mj-cs"/>
            </a:rPr>
            <a:t>(البنى الارتكازية)</a:t>
          </a:r>
          <a:endParaRPr lang="en-US" sz="1400" kern="1200">
            <a:solidFill>
              <a:sysClr val="windowText" lastClr="000000"/>
            </a:solidFill>
            <a:cs typeface="+mj-cs"/>
          </a:endParaRPr>
        </a:p>
      </dsp:txBody>
      <dsp:txXfrm>
        <a:off x="6274137" y="832228"/>
        <a:ext cx="1507953" cy="731227"/>
      </dsp:txXfrm>
    </dsp:sp>
    <dsp:sp modelId="{095E93D7-99F5-4DC7-B8C5-886FCBA2B00E}">
      <dsp:nvSpPr>
        <dsp:cNvPr id="0" name=""/>
        <dsp:cNvSpPr/>
      </dsp:nvSpPr>
      <dsp:spPr>
        <a:xfrm rot="12991849">
          <a:off x="5554045" y="938504"/>
          <a:ext cx="773306" cy="58359"/>
        </a:xfrm>
        <a:custGeom>
          <a:avLst/>
          <a:gdLst/>
          <a:ahLst/>
          <a:cxnLst/>
          <a:rect l="0" t="0" r="0" b="0"/>
          <a:pathLst>
            <a:path>
              <a:moveTo>
                <a:pt x="0" y="29179"/>
              </a:moveTo>
              <a:lnTo>
                <a:pt x="773306" y="29179"/>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Text" lastClr="000000"/>
            </a:solidFill>
            <a:cs typeface="+mj-cs"/>
          </a:endParaRPr>
        </a:p>
      </dsp:txBody>
      <dsp:txXfrm rot="10800000">
        <a:off x="5921365" y="948351"/>
        <a:ext cx="38665" cy="38665"/>
      </dsp:txXfrm>
    </dsp:sp>
    <dsp:sp modelId="{BEA5B6A3-A822-40BF-B1F7-CAA7A34DAF29}">
      <dsp:nvSpPr>
        <dsp:cNvPr id="0" name=""/>
        <dsp:cNvSpPr/>
      </dsp:nvSpPr>
      <dsp:spPr>
        <a:xfrm>
          <a:off x="4076556" y="349164"/>
          <a:ext cx="1553451" cy="77672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IQ" sz="1400" kern="1200">
              <a:solidFill>
                <a:sysClr val="windowText" lastClr="000000"/>
              </a:solidFill>
              <a:cs typeface="+mj-cs"/>
            </a:rPr>
            <a:t>البنى الفوقية (الخدمات الاجتماعية)</a:t>
          </a:r>
          <a:endParaRPr lang="en-US" sz="1400" kern="1200">
            <a:solidFill>
              <a:sysClr val="windowText" lastClr="000000"/>
            </a:solidFill>
            <a:cs typeface="+mj-cs"/>
          </a:endParaRPr>
        </a:p>
      </dsp:txBody>
      <dsp:txXfrm>
        <a:off x="4099305" y="371913"/>
        <a:ext cx="1507953" cy="731227"/>
      </dsp:txXfrm>
    </dsp:sp>
    <dsp:sp modelId="{E35E191A-3D80-4E79-B111-30DDBDE18E52}">
      <dsp:nvSpPr>
        <dsp:cNvPr id="0" name=""/>
        <dsp:cNvSpPr/>
      </dsp:nvSpPr>
      <dsp:spPr>
        <a:xfrm rot="10800000">
          <a:off x="3455176" y="708347"/>
          <a:ext cx="621380" cy="58359"/>
        </a:xfrm>
        <a:custGeom>
          <a:avLst/>
          <a:gdLst/>
          <a:ahLst/>
          <a:cxnLst/>
          <a:rect l="0" t="0" r="0" b="0"/>
          <a:pathLst>
            <a:path>
              <a:moveTo>
                <a:pt x="0" y="29179"/>
              </a:moveTo>
              <a:lnTo>
                <a:pt x="621380" y="29179"/>
              </a:lnTo>
            </a:path>
          </a:pathLst>
        </a:custGeom>
        <a:noFill/>
        <a:ln w="15875"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Text" lastClr="000000"/>
            </a:solidFill>
            <a:cs typeface="+mj-cs"/>
          </a:endParaRPr>
        </a:p>
      </dsp:txBody>
      <dsp:txXfrm rot="10800000">
        <a:off x="3750332" y="721992"/>
        <a:ext cx="31069" cy="31069"/>
      </dsp:txXfrm>
    </dsp:sp>
    <dsp:sp modelId="{BE5CE7AA-3209-41EC-A2D6-9098AFB7BD80}">
      <dsp:nvSpPr>
        <dsp:cNvPr id="0" name=""/>
        <dsp:cNvSpPr/>
      </dsp:nvSpPr>
      <dsp:spPr>
        <a:xfrm>
          <a:off x="4277" y="335466"/>
          <a:ext cx="3450898" cy="804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IQ" sz="1400" kern="1200">
              <a:solidFill>
                <a:sysClr val="windowText" lastClr="000000"/>
              </a:solidFill>
              <a:cs typeface="+mj-cs"/>
            </a:rPr>
            <a:t>التعليمية، الصحية، الترفيهية، التجارية، الادارية، ... الخ</a:t>
          </a:r>
          <a:endParaRPr lang="en-US" sz="1400" kern="1200">
            <a:solidFill>
              <a:sysClr val="windowText" lastClr="000000"/>
            </a:solidFill>
            <a:cs typeface="+mj-cs"/>
          </a:endParaRPr>
        </a:p>
      </dsp:txBody>
      <dsp:txXfrm>
        <a:off x="27829" y="359018"/>
        <a:ext cx="3403794" cy="757016"/>
      </dsp:txXfrm>
    </dsp:sp>
    <dsp:sp modelId="{E0A3E1C1-37B0-4CDB-A290-3FD32DABEEEB}">
      <dsp:nvSpPr>
        <dsp:cNvPr id="0" name=""/>
        <dsp:cNvSpPr/>
      </dsp:nvSpPr>
      <dsp:spPr>
        <a:xfrm rot="8608151">
          <a:off x="5554045" y="1398819"/>
          <a:ext cx="773306" cy="58359"/>
        </a:xfrm>
        <a:custGeom>
          <a:avLst/>
          <a:gdLst/>
          <a:ahLst/>
          <a:cxnLst/>
          <a:rect l="0" t="0" r="0" b="0"/>
          <a:pathLst>
            <a:path>
              <a:moveTo>
                <a:pt x="0" y="29179"/>
              </a:moveTo>
              <a:lnTo>
                <a:pt x="773306" y="29179"/>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Text" lastClr="000000"/>
            </a:solidFill>
            <a:cs typeface="+mj-cs"/>
          </a:endParaRPr>
        </a:p>
      </dsp:txBody>
      <dsp:txXfrm rot="10800000">
        <a:off x="5921365" y="1408666"/>
        <a:ext cx="38665" cy="38665"/>
      </dsp:txXfrm>
    </dsp:sp>
    <dsp:sp modelId="{A7BCAF52-AFCC-4F60-806B-3811B5ED1F54}">
      <dsp:nvSpPr>
        <dsp:cNvPr id="0" name=""/>
        <dsp:cNvSpPr/>
      </dsp:nvSpPr>
      <dsp:spPr>
        <a:xfrm>
          <a:off x="4076556" y="1269793"/>
          <a:ext cx="1553451" cy="77672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IQ" sz="1400" kern="1200">
              <a:solidFill>
                <a:sysClr val="windowText" lastClr="000000"/>
              </a:solidFill>
              <a:cs typeface="+mj-cs"/>
            </a:rPr>
            <a:t>البنى التحتية</a:t>
          </a:r>
          <a:endParaRPr lang="en-US" sz="1400" kern="1200">
            <a:solidFill>
              <a:sysClr val="windowText" lastClr="000000"/>
            </a:solidFill>
            <a:cs typeface="+mj-cs"/>
          </a:endParaRPr>
        </a:p>
      </dsp:txBody>
      <dsp:txXfrm>
        <a:off x="4099305" y="1292542"/>
        <a:ext cx="1507953" cy="731227"/>
      </dsp:txXfrm>
    </dsp:sp>
    <dsp:sp modelId="{FD7A243A-C34A-49A2-BE6E-0C56D2872359}">
      <dsp:nvSpPr>
        <dsp:cNvPr id="0" name=""/>
        <dsp:cNvSpPr/>
      </dsp:nvSpPr>
      <dsp:spPr>
        <a:xfrm rot="10800000">
          <a:off x="3455176" y="1628977"/>
          <a:ext cx="621380" cy="58359"/>
        </a:xfrm>
        <a:custGeom>
          <a:avLst/>
          <a:gdLst/>
          <a:ahLst/>
          <a:cxnLst/>
          <a:rect l="0" t="0" r="0" b="0"/>
          <a:pathLst>
            <a:path>
              <a:moveTo>
                <a:pt x="0" y="29179"/>
              </a:moveTo>
              <a:lnTo>
                <a:pt x="621380" y="29179"/>
              </a:lnTo>
            </a:path>
          </a:pathLst>
        </a:custGeom>
        <a:noFill/>
        <a:ln w="15875"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Text" lastClr="000000"/>
            </a:solidFill>
            <a:cs typeface="+mj-cs"/>
          </a:endParaRPr>
        </a:p>
      </dsp:txBody>
      <dsp:txXfrm rot="10800000">
        <a:off x="3750332" y="1642622"/>
        <a:ext cx="31069" cy="31069"/>
      </dsp:txXfrm>
    </dsp:sp>
    <dsp:sp modelId="{B09BFD0E-EF53-4124-9065-083FB1C06345}">
      <dsp:nvSpPr>
        <dsp:cNvPr id="0" name=""/>
        <dsp:cNvSpPr/>
      </dsp:nvSpPr>
      <dsp:spPr>
        <a:xfrm>
          <a:off x="2195" y="1256096"/>
          <a:ext cx="3452980" cy="804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IQ" sz="1400" kern="1200">
              <a:solidFill>
                <a:sysClr val="windowText" lastClr="000000"/>
              </a:solidFill>
              <a:cs typeface="+mj-cs"/>
            </a:rPr>
            <a:t>النقل، الصرف الصحي، المياه، مياه الامطار، ... الخ</a:t>
          </a:r>
          <a:endParaRPr lang="en-US" sz="1400" kern="1200">
            <a:solidFill>
              <a:sysClr val="windowText" lastClr="000000"/>
            </a:solidFill>
            <a:cs typeface="+mj-cs"/>
          </a:endParaRPr>
        </a:p>
      </dsp:txBody>
      <dsp:txXfrm>
        <a:off x="25747" y="1279648"/>
        <a:ext cx="3405876" cy="757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2A4C-C781-43C4-B731-AA1FCAD814B9}">
      <dsp:nvSpPr>
        <dsp:cNvPr id="0" name=""/>
        <dsp:cNvSpPr/>
      </dsp:nvSpPr>
      <dsp:spPr>
        <a:xfrm>
          <a:off x="5225674" y="382667"/>
          <a:ext cx="3074255" cy="342599"/>
        </a:xfrm>
        <a:custGeom>
          <a:avLst/>
          <a:gdLst/>
          <a:ahLst/>
          <a:cxnLst/>
          <a:rect l="0" t="0" r="0" b="0"/>
          <a:pathLst>
            <a:path>
              <a:moveTo>
                <a:pt x="0" y="0"/>
              </a:moveTo>
              <a:lnTo>
                <a:pt x="0" y="171299"/>
              </a:lnTo>
              <a:lnTo>
                <a:pt x="3074255" y="171299"/>
              </a:lnTo>
              <a:lnTo>
                <a:pt x="3074255" y="342599"/>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E1C9B3-F908-42C6-9926-AACFA09DEA83}">
      <dsp:nvSpPr>
        <dsp:cNvPr id="0" name=""/>
        <dsp:cNvSpPr/>
      </dsp:nvSpPr>
      <dsp:spPr>
        <a:xfrm>
          <a:off x="5225674" y="382667"/>
          <a:ext cx="1100227" cy="342599"/>
        </a:xfrm>
        <a:custGeom>
          <a:avLst/>
          <a:gdLst/>
          <a:ahLst/>
          <a:cxnLst/>
          <a:rect l="0" t="0" r="0" b="0"/>
          <a:pathLst>
            <a:path>
              <a:moveTo>
                <a:pt x="0" y="0"/>
              </a:moveTo>
              <a:lnTo>
                <a:pt x="0" y="171299"/>
              </a:lnTo>
              <a:lnTo>
                <a:pt x="1100227" y="171299"/>
              </a:lnTo>
              <a:lnTo>
                <a:pt x="1100227" y="342599"/>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C8D4F6-1D57-4A3F-8F86-7FB6BC1EB2EE}">
      <dsp:nvSpPr>
        <dsp:cNvPr id="0" name=""/>
        <dsp:cNvSpPr/>
      </dsp:nvSpPr>
      <dsp:spPr>
        <a:xfrm>
          <a:off x="4351873" y="382667"/>
          <a:ext cx="873801" cy="342599"/>
        </a:xfrm>
        <a:custGeom>
          <a:avLst/>
          <a:gdLst/>
          <a:ahLst/>
          <a:cxnLst/>
          <a:rect l="0" t="0" r="0" b="0"/>
          <a:pathLst>
            <a:path>
              <a:moveTo>
                <a:pt x="873801" y="0"/>
              </a:moveTo>
              <a:lnTo>
                <a:pt x="873801" y="171299"/>
              </a:lnTo>
              <a:lnTo>
                <a:pt x="0" y="171299"/>
              </a:lnTo>
              <a:lnTo>
                <a:pt x="0" y="342599"/>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10033C-1B68-4219-87D1-BAEE4E8A7D6E}">
      <dsp:nvSpPr>
        <dsp:cNvPr id="0" name=""/>
        <dsp:cNvSpPr/>
      </dsp:nvSpPr>
      <dsp:spPr>
        <a:xfrm>
          <a:off x="2264631" y="382667"/>
          <a:ext cx="2961042" cy="342599"/>
        </a:xfrm>
        <a:custGeom>
          <a:avLst/>
          <a:gdLst/>
          <a:ahLst/>
          <a:cxnLst/>
          <a:rect l="0" t="0" r="0" b="0"/>
          <a:pathLst>
            <a:path>
              <a:moveTo>
                <a:pt x="2961042" y="0"/>
              </a:moveTo>
              <a:lnTo>
                <a:pt x="2961042" y="171299"/>
              </a:lnTo>
              <a:lnTo>
                <a:pt x="0" y="171299"/>
              </a:lnTo>
              <a:lnTo>
                <a:pt x="0" y="342599"/>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E6AD90-9697-4D4E-93E9-0E343E3769EC}">
      <dsp:nvSpPr>
        <dsp:cNvPr id="0" name=""/>
        <dsp:cNvSpPr/>
      </dsp:nvSpPr>
      <dsp:spPr>
        <a:xfrm>
          <a:off x="2872917" y="163"/>
          <a:ext cx="4705513" cy="382504"/>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IQ" sz="1600" b="1" kern="1200" dirty="0">
              <a:solidFill>
                <a:sysClr val="windowText" lastClr="000000"/>
              </a:solidFill>
            </a:rPr>
            <a:t>العوامل المؤثرة على اختيار الخدمات العامة</a:t>
          </a:r>
          <a:endParaRPr lang="en-US" sz="1600" b="1" kern="1200" dirty="0">
            <a:solidFill>
              <a:sysClr val="windowText" lastClr="000000"/>
            </a:solidFill>
          </a:endParaRPr>
        </a:p>
      </dsp:txBody>
      <dsp:txXfrm>
        <a:off x="2872917" y="163"/>
        <a:ext cx="4705513" cy="382504"/>
      </dsp:txXfrm>
    </dsp:sp>
    <dsp:sp modelId="{E0B5D723-4464-4015-A7AA-4A3D54564289}">
      <dsp:nvSpPr>
        <dsp:cNvPr id="0" name=""/>
        <dsp:cNvSpPr/>
      </dsp:nvSpPr>
      <dsp:spPr>
        <a:xfrm>
          <a:off x="1335704" y="725267"/>
          <a:ext cx="1857854" cy="81571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IQ" sz="1600" kern="1200">
              <a:solidFill>
                <a:sysClr val="windowText" lastClr="000000"/>
              </a:solidFill>
            </a:rPr>
            <a:t>تدرج حجم التجمعات السكانية</a:t>
          </a:r>
          <a:endParaRPr lang="en-US" sz="1600" kern="1200">
            <a:solidFill>
              <a:sysClr val="windowText" lastClr="000000"/>
            </a:solidFill>
          </a:endParaRPr>
        </a:p>
      </dsp:txBody>
      <dsp:txXfrm>
        <a:off x="1335704" y="725267"/>
        <a:ext cx="1857854" cy="815714"/>
      </dsp:txXfrm>
    </dsp:sp>
    <dsp:sp modelId="{996EC796-F427-48A3-B354-E6AFF1158E3B}">
      <dsp:nvSpPr>
        <dsp:cNvPr id="0" name=""/>
        <dsp:cNvSpPr/>
      </dsp:nvSpPr>
      <dsp:spPr>
        <a:xfrm>
          <a:off x="3536158" y="725267"/>
          <a:ext cx="1631428" cy="81571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IQ" sz="1600" kern="1200">
              <a:solidFill>
                <a:sysClr val="windowText" lastClr="000000"/>
              </a:solidFill>
            </a:rPr>
            <a:t>نطاق تأثير الخدمات</a:t>
          </a:r>
          <a:endParaRPr lang="en-US" sz="1600" kern="1200">
            <a:solidFill>
              <a:sysClr val="windowText" lastClr="000000"/>
            </a:solidFill>
          </a:endParaRPr>
        </a:p>
      </dsp:txBody>
      <dsp:txXfrm>
        <a:off x="3536158" y="725267"/>
        <a:ext cx="1631428" cy="815714"/>
      </dsp:txXfrm>
    </dsp:sp>
    <dsp:sp modelId="{16A169CF-FA68-4822-83BA-D4D2AEC401AB}">
      <dsp:nvSpPr>
        <dsp:cNvPr id="0" name=""/>
        <dsp:cNvSpPr/>
      </dsp:nvSpPr>
      <dsp:spPr>
        <a:xfrm>
          <a:off x="5510187" y="725267"/>
          <a:ext cx="1631428" cy="81571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IQ" sz="1600" kern="1200">
              <a:solidFill>
                <a:sysClr val="windowText" lastClr="000000"/>
              </a:solidFill>
            </a:rPr>
            <a:t>العوامل الاجتماعية</a:t>
          </a:r>
          <a:endParaRPr lang="en-US" sz="1600" kern="1200">
            <a:solidFill>
              <a:sysClr val="windowText" lastClr="000000"/>
            </a:solidFill>
          </a:endParaRPr>
        </a:p>
      </dsp:txBody>
      <dsp:txXfrm>
        <a:off x="5510187" y="725267"/>
        <a:ext cx="1631428" cy="815714"/>
      </dsp:txXfrm>
    </dsp:sp>
    <dsp:sp modelId="{D011B84F-D99C-4F50-8EA8-FDEB0E1AA8A9}">
      <dsp:nvSpPr>
        <dsp:cNvPr id="0" name=""/>
        <dsp:cNvSpPr/>
      </dsp:nvSpPr>
      <dsp:spPr>
        <a:xfrm>
          <a:off x="7484216" y="725267"/>
          <a:ext cx="1631428" cy="81571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IQ" sz="1600" kern="1200">
              <a:solidFill>
                <a:sysClr val="windowText" lastClr="000000"/>
              </a:solidFill>
            </a:rPr>
            <a:t>عدد السكان</a:t>
          </a:r>
          <a:endParaRPr lang="en-US" sz="1600" kern="1200">
            <a:solidFill>
              <a:sysClr val="windowText" lastClr="000000"/>
            </a:solidFill>
          </a:endParaRPr>
        </a:p>
      </dsp:txBody>
      <dsp:txXfrm>
        <a:off x="7484216" y="725267"/>
        <a:ext cx="1631428" cy="8157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9479-F737-4FE6-B3BC-3A026FCF654F}"/>
              </a:ext>
            </a:extLst>
          </p:cNvPr>
          <p:cNvSpPr>
            <a:spLocks noGrp="1"/>
          </p:cNvSpPr>
          <p:nvPr>
            <p:ph type="ctrTitle"/>
          </p:nvPr>
        </p:nvSpPr>
        <p:spPr/>
        <p:txBody>
          <a:bodyPr>
            <a:normAutofit fontScale="90000"/>
          </a:bodyPr>
          <a:lstStyle/>
          <a:p>
            <a:r>
              <a:rPr lang="ar-SA" cap="all" dirty="0"/>
              <a:t>الإسكان / الفصل الدراسي الأول</a:t>
            </a:r>
            <a:br>
              <a:rPr lang="en-US" dirty="0"/>
            </a:br>
            <a:endParaRPr lang="en-US" dirty="0"/>
          </a:p>
        </p:txBody>
      </p:sp>
      <p:sp>
        <p:nvSpPr>
          <p:cNvPr id="3" name="Subtitle 2">
            <a:extLst>
              <a:ext uri="{FF2B5EF4-FFF2-40B4-BE49-F238E27FC236}">
                <a16:creationId xmlns:a16="http://schemas.microsoft.com/office/drawing/2014/main" id="{89BA7E5B-6A4B-486D-9EE6-6D13F98D7F3A}"/>
              </a:ext>
            </a:extLst>
          </p:cNvPr>
          <p:cNvSpPr>
            <a:spLocks noGrp="1"/>
          </p:cNvSpPr>
          <p:nvPr>
            <p:ph type="subTitle" idx="1"/>
          </p:nvPr>
        </p:nvSpPr>
        <p:spPr>
          <a:xfrm>
            <a:off x="2118158" y="4777381"/>
            <a:ext cx="8915399" cy="1126283"/>
          </a:xfrm>
        </p:spPr>
        <p:txBody>
          <a:bodyPr/>
          <a:lstStyle/>
          <a:p>
            <a:pPr algn="ctr"/>
            <a:r>
              <a:rPr lang="ar-SA" dirty="0" err="1"/>
              <a:t>م.م</a:t>
            </a:r>
            <a:r>
              <a:rPr lang="ar-SA" dirty="0"/>
              <a:t> اريج محي عبد الوهاب</a:t>
            </a:r>
            <a:endParaRPr lang="en-US" dirty="0"/>
          </a:p>
          <a:p>
            <a:pPr algn="ctr"/>
            <a:r>
              <a:rPr lang="ar-IQ" dirty="0"/>
              <a:t>2016 - 2017</a:t>
            </a:r>
            <a:endParaRPr lang="en-US" dirty="0"/>
          </a:p>
        </p:txBody>
      </p:sp>
    </p:spTree>
    <p:extLst>
      <p:ext uri="{BB962C8B-B14F-4D97-AF65-F5344CB8AC3E}">
        <p14:creationId xmlns:p14="http://schemas.microsoft.com/office/powerpoint/2010/main" val="395073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8B1F38-494A-405E-B2FE-67344AB72054}"/>
              </a:ext>
            </a:extLst>
          </p:cNvPr>
          <p:cNvSpPr/>
          <p:nvPr/>
        </p:nvSpPr>
        <p:spPr>
          <a:xfrm>
            <a:off x="4005066" y="236363"/>
            <a:ext cx="3738524" cy="400110"/>
          </a:xfrm>
          <a:prstGeom prst="rect">
            <a:avLst/>
          </a:prstGeom>
        </p:spPr>
        <p:txBody>
          <a:bodyPr wrap="none">
            <a:spAutoFit/>
          </a:bodyPr>
          <a:lstStyle/>
          <a:p>
            <a:r>
              <a:rPr lang="ar-IQ" sz="2000" b="1" dirty="0">
                <a:latin typeface="Calibri" panose="020F0502020204030204" pitchFamily="34" charset="0"/>
                <a:ea typeface="Calibri" panose="020F0502020204030204" pitchFamily="34" charset="0"/>
                <a:cs typeface="Simplified Arabic" panose="02020603050405020304" pitchFamily="18" charset="-78"/>
              </a:rPr>
              <a:t>مؤشرات</a:t>
            </a:r>
            <a:r>
              <a:rPr lang="ar-IQ" b="1" dirty="0">
                <a:latin typeface="Calibri" panose="020F0502020204030204" pitchFamily="34" charset="0"/>
                <a:ea typeface="Calibri" panose="020F0502020204030204" pitchFamily="34" charset="0"/>
                <a:cs typeface="Simplified Arabic" panose="02020603050405020304" pitchFamily="18" charset="-78"/>
              </a:rPr>
              <a:t> تخطيطية تفصيلية للخدمات الاجتماعية</a:t>
            </a:r>
            <a:endParaRPr lang="en-US" dirty="0"/>
          </a:p>
        </p:txBody>
      </p:sp>
      <p:graphicFrame>
        <p:nvGraphicFramePr>
          <p:cNvPr id="3" name="Table 2">
            <a:extLst>
              <a:ext uri="{FF2B5EF4-FFF2-40B4-BE49-F238E27FC236}">
                <a16:creationId xmlns:a16="http://schemas.microsoft.com/office/drawing/2014/main" id="{FEDDD2FE-0438-4E8C-9CB5-F9E9A9203A2D}"/>
              </a:ext>
            </a:extLst>
          </p:cNvPr>
          <p:cNvGraphicFramePr>
            <a:graphicFrameLocks noGrp="1"/>
          </p:cNvGraphicFramePr>
          <p:nvPr>
            <p:extLst>
              <p:ext uri="{D42A27DB-BD31-4B8C-83A1-F6EECF244321}">
                <p14:modId xmlns:p14="http://schemas.microsoft.com/office/powerpoint/2010/main" val="3060188903"/>
              </p:ext>
            </p:extLst>
          </p:nvPr>
        </p:nvGraphicFramePr>
        <p:xfrm>
          <a:off x="1341120" y="1148014"/>
          <a:ext cx="9509760" cy="4830618"/>
        </p:xfrm>
        <a:graphic>
          <a:graphicData uri="http://schemas.openxmlformats.org/drawingml/2006/table">
            <a:tbl>
              <a:tblPr rtl="1" firstRow="1" firstCol="1" lastRow="1" lastCol="1" bandRow="1" bandCol="1">
                <a:tableStyleId>{5C22544A-7EE6-4342-B048-85BDC9FD1C3A}</a:tableStyleId>
              </a:tblPr>
              <a:tblGrid>
                <a:gridCol w="4480964">
                  <a:extLst>
                    <a:ext uri="{9D8B030D-6E8A-4147-A177-3AD203B41FA5}">
                      <a16:colId xmlns:a16="http://schemas.microsoft.com/office/drawing/2014/main" val="717850509"/>
                    </a:ext>
                  </a:extLst>
                </a:gridCol>
                <a:gridCol w="5028796">
                  <a:extLst>
                    <a:ext uri="{9D8B030D-6E8A-4147-A177-3AD203B41FA5}">
                      <a16:colId xmlns:a16="http://schemas.microsoft.com/office/drawing/2014/main" val="1631390119"/>
                    </a:ext>
                  </a:extLst>
                </a:gridCol>
              </a:tblGrid>
              <a:tr h="194026">
                <a:tc>
                  <a:txBody>
                    <a:bodyPr/>
                    <a:lstStyle/>
                    <a:p>
                      <a:pPr algn="ctr" rtl="1">
                        <a:lnSpc>
                          <a:spcPct val="107000"/>
                        </a:lnSpc>
                        <a:spcAft>
                          <a:spcPts val="0"/>
                        </a:spcAft>
                        <a:tabLst>
                          <a:tab pos="4333875" algn="l"/>
                        </a:tabLst>
                      </a:pPr>
                      <a:r>
                        <a:rPr lang="ar-IQ" sz="1400">
                          <a:effectLst/>
                          <a:latin typeface="Times New Roman" panose="02020603050405020304" pitchFamily="18" charset="0"/>
                          <a:cs typeface="Times New Roman" panose="02020603050405020304" pitchFamily="18" charset="0"/>
                        </a:rPr>
                        <a:t>نوع الخدمة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nchor="ctr"/>
                </a:tc>
                <a:tc>
                  <a:txBody>
                    <a:bodyPr/>
                    <a:lstStyle/>
                    <a:p>
                      <a:pPr algn="ctr" rtl="1">
                        <a:lnSpc>
                          <a:spcPct val="107000"/>
                        </a:lnSpc>
                        <a:spcAft>
                          <a:spcPts val="0"/>
                        </a:spcAft>
                        <a:tabLst>
                          <a:tab pos="4333875" algn="l"/>
                        </a:tabLst>
                      </a:pPr>
                      <a:r>
                        <a:rPr lang="ar-IQ" sz="1400">
                          <a:effectLst/>
                          <a:latin typeface="Times New Roman" panose="02020603050405020304" pitchFamily="18" charset="0"/>
                          <a:cs typeface="Times New Roman" panose="02020603050405020304" pitchFamily="18" charset="0"/>
                        </a:rPr>
                        <a:t>نوعية الفئة المخدومة مع نسبتها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nchor="ctr"/>
                </a:tc>
                <a:extLst>
                  <a:ext uri="{0D108BD9-81ED-4DB2-BD59-A6C34878D82A}">
                    <a16:rowId xmlns:a16="http://schemas.microsoft.com/office/drawing/2014/main" val="1086875350"/>
                  </a:ext>
                </a:extLst>
              </a:tr>
              <a:tr h="225361">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1- حضانة</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tc>
                <a:tc hMerge="1">
                  <a:txBody>
                    <a:bodyPr/>
                    <a:lstStyle/>
                    <a:p>
                      <a:endParaRPr lang="en-US"/>
                    </a:p>
                  </a:txBody>
                  <a:tcPr/>
                </a:tc>
                <a:extLst>
                  <a:ext uri="{0D108BD9-81ED-4DB2-BD59-A6C34878D82A}">
                    <a16:rowId xmlns:a16="http://schemas.microsoft.com/office/drawing/2014/main" val="200865905"/>
                  </a:ext>
                </a:extLst>
              </a:tr>
              <a:tr h="1391051">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عمر الأطفال المخدومين </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الخصائص المفترضة للسكان </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عدد الأطفال المخدومين</a:t>
                      </a:r>
                      <a:endParaRPr lang="en-US" sz="1400">
                        <a:effectLst/>
                        <a:latin typeface="Times New Roman" panose="02020603050405020304" pitchFamily="18" charset="0"/>
                        <a:cs typeface="Times New Roman" panose="02020603050405020304" pitchFamily="18" charset="0"/>
                      </a:endParaRPr>
                    </a:p>
                    <a:p>
                      <a:pPr marL="201930" algn="r" rtl="1">
                        <a:lnSpc>
                          <a:spcPct val="107000"/>
                        </a:lnSpc>
                        <a:spcAft>
                          <a:spcPts val="0"/>
                        </a:spcAft>
                        <a:tabLst>
                          <a:tab pos="237490" algn="l"/>
                          <a:tab pos="4333875" algn="l"/>
                        </a:tabLst>
                      </a:pPr>
                      <a:r>
                        <a:rPr lang="ar-IQ" sz="1400">
                          <a:effectLst/>
                          <a:latin typeface="Times New Roman" panose="02020603050405020304" pitchFamily="18" charset="0"/>
                          <a:cs typeface="Times New Roman" panose="02020603050405020304" pitchFamily="18" charset="0"/>
                        </a:rPr>
                        <a:t>أ-   في حالة عدم توفر فرص عمل للنساء.</a:t>
                      </a:r>
                      <a:endParaRPr lang="en-US" sz="1400">
                        <a:effectLst/>
                        <a:latin typeface="Times New Roman" panose="02020603050405020304" pitchFamily="18" charset="0"/>
                        <a:cs typeface="Times New Roman" panose="02020603050405020304" pitchFamily="18" charset="0"/>
                      </a:endParaRPr>
                    </a:p>
                    <a:p>
                      <a:pPr marL="201930" algn="r" rtl="1">
                        <a:lnSpc>
                          <a:spcPct val="107000"/>
                        </a:lnSpc>
                        <a:spcAft>
                          <a:spcPts val="0"/>
                        </a:spcAft>
                        <a:tabLst>
                          <a:tab pos="237490" algn="l"/>
                          <a:tab pos="4333875" algn="l"/>
                        </a:tabLst>
                      </a:pPr>
                      <a:r>
                        <a:rPr lang="ar-IQ" sz="1400">
                          <a:effectLst/>
                          <a:latin typeface="Times New Roman" panose="02020603050405020304" pitchFamily="18" charset="0"/>
                          <a:cs typeface="Times New Roman" panose="02020603050405020304" pitchFamily="18" charset="0"/>
                        </a:rPr>
                        <a:t>ب- في حالة توفر فرص عمل محدودة للنساء.</a:t>
                      </a:r>
                      <a:endParaRPr lang="en-US" sz="1400">
                        <a:effectLst/>
                        <a:latin typeface="Times New Roman" panose="02020603050405020304" pitchFamily="18" charset="0"/>
                        <a:cs typeface="Times New Roman" panose="02020603050405020304" pitchFamily="18" charset="0"/>
                      </a:endParaRPr>
                    </a:p>
                    <a:p>
                      <a:pPr marL="201930" algn="r" rtl="1">
                        <a:lnSpc>
                          <a:spcPct val="107000"/>
                        </a:lnSpc>
                        <a:spcAft>
                          <a:spcPts val="0"/>
                        </a:spcAft>
                        <a:tabLst>
                          <a:tab pos="237490" algn="l"/>
                          <a:tab pos="4333875" algn="l"/>
                        </a:tabLst>
                      </a:pPr>
                      <a:r>
                        <a:rPr lang="ar-IQ" sz="1400">
                          <a:effectLst/>
                          <a:latin typeface="Times New Roman" panose="02020603050405020304" pitchFamily="18" charset="0"/>
                          <a:cs typeface="Times New Roman" panose="02020603050405020304" pitchFamily="18" charset="0"/>
                        </a:rPr>
                        <a:t>ج- في حالة توفر فرص عمل للنساء.</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800"/>
                        </a:spcAft>
                        <a:tabLst>
                          <a:tab pos="237490" algn="l"/>
                          <a:tab pos="4333875" algn="l"/>
                        </a:tabLst>
                      </a:pPr>
                      <a:r>
                        <a:rPr lang="ar-IQ" sz="1400">
                          <a:effectLst/>
                          <a:latin typeface="Times New Roman" panose="02020603050405020304" pitchFamily="18" charset="0"/>
                          <a:cs typeface="Times New Roman" panose="02020603050405020304" pitchFamily="18" charset="0"/>
                        </a:rPr>
                        <a:t>    يمكن إن يكون عدد الأطفال المخدومين في حالات معينة وفقا      للحاجة المحلية وعدد النساء الموظفات</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من (1 شهر -3 سنة) </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120 طفل \ (1000) ساكن</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12% \ (1000) ساكن (4% من الفئة العمرية)</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0"/>
                        </a:spcAft>
                      </a:pPr>
                      <a:r>
                        <a:rPr lang="ar-IQ" sz="1400">
                          <a:effectLst/>
                          <a:latin typeface="Times New Roman" panose="02020603050405020304" pitchFamily="18" charset="0"/>
                          <a:cs typeface="Times New Roman" panose="02020603050405020304" pitchFamily="18" charset="0"/>
                        </a:rPr>
                        <a:t>أ- (5) طفل \ (1000) ساكن (4%من الفئة العمرية)</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0"/>
                        </a:spcAft>
                      </a:pPr>
                      <a:r>
                        <a:rPr lang="ar-IQ" sz="1400">
                          <a:effectLst/>
                          <a:latin typeface="Times New Roman" panose="02020603050405020304" pitchFamily="18" charset="0"/>
                          <a:cs typeface="Times New Roman" panose="02020603050405020304" pitchFamily="18" charset="0"/>
                        </a:rPr>
                        <a:t>ب- (10-12) طفل \ (1000) ساكن (8-10%من الفئة العمرية)</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0"/>
                        </a:spcAft>
                      </a:pPr>
                      <a:r>
                        <a:rPr lang="ar-IQ" sz="1400">
                          <a:effectLst/>
                          <a:latin typeface="Times New Roman" panose="02020603050405020304" pitchFamily="18" charset="0"/>
                          <a:cs typeface="Times New Roman" panose="02020603050405020304" pitchFamily="18" charset="0"/>
                        </a:rPr>
                        <a:t>ج- (16-20) طفل\ (1000) ساكن (13-16%من الفئة العمرية)</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tc>
                <a:extLst>
                  <a:ext uri="{0D108BD9-81ED-4DB2-BD59-A6C34878D82A}">
                    <a16:rowId xmlns:a16="http://schemas.microsoft.com/office/drawing/2014/main" val="2361242497"/>
                  </a:ext>
                </a:extLst>
              </a:tr>
              <a:tr h="237282">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2- روضة</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tc>
                <a:tc hMerge="1">
                  <a:txBody>
                    <a:bodyPr/>
                    <a:lstStyle/>
                    <a:p>
                      <a:endParaRPr lang="en-US"/>
                    </a:p>
                  </a:txBody>
                  <a:tcPr/>
                </a:tc>
                <a:extLst>
                  <a:ext uri="{0D108BD9-81ED-4DB2-BD59-A6C34878D82A}">
                    <a16:rowId xmlns:a16="http://schemas.microsoft.com/office/drawing/2014/main" val="3549182752"/>
                  </a:ext>
                </a:extLst>
              </a:tr>
              <a:tr h="1838480">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عمر الأطفال المخدومين</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الخصائص المفترضة للسكان</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عدد الأطفال المخدومين</a:t>
                      </a:r>
                      <a:endParaRPr lang="en-US" sz="1400">
                        <a:effectLst/>
                        <a:latin typeface="Times New Roman" panose="02020603050405020304" pitchFamily="18" charset="0"/>
                        <a:cs typeface="Times New Roman" panose="02020603050405020304" pitchFamily="18" charset="0"/>
                      </a:endParaRPr>
                    </a:p>
                    <a:p>
                      <a:pPr marL="428625" algn="r" rtl="1">
                        <a:lnSpc>
                          <a:spcPct val="107000"/>
                        </a:lnSpc>
                        <a:spcAft>
                          <a:spcPts val="0"/>
                        </a:spcAft>
                        <a:tabLst>
                          <a:tab pos="237490" algn="l"/>
                          <a:tab pos="4333875" algn="l"/>
                        </a:tabLst>
                      </a:pPr>
                      <a:r>
                        <a:rPr lang="ar-IQ"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800"/>
                        </a:spcAft>
                        <a:tabLst>
                          <a:tab pos="237490" algn="l"/>
                          <a:tab pos="4333875" algn="l"/>
                        </a:tabLst>
                      </a:pPr>
                      <a:r>
                        <a:rPr lang="ar-IQ" sz="1400">
                          <a:effectLst/>
                          <a:latin typeface="Times New Roman" panose="02020603050405020304" pitchFamily="18" charset="0"/>
                          <a:cs typeface="Times New Roman" panose="02020603050405020304" pitchFamily="18" charset="0"/>
                        </a:rPr>
                        <a:t>أ- في حالة عدم توفر فرص عمل للنساء</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a:effectLst/>
                          <a:latin typeface="Times New Roman" panose="02020603050405020304" pitchFamily="18" charset="0"/>
                          <a:cs typeface="Times New Roman" panose="02020603050405020304" pitchFamily="18" charset="0"/>
                        </a:rPr>
                        <a:t>ب- في حالة توفر فرص عمل محدودة للنساء</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a:effectLst/>
                          <a:latin typeface="Times New Roman" panose="02020603050405020304" pitchFamily="18" charset="0"/>
                          <a:cs typeface="Times New Roman" panose="02020603050405020304" pitchFamily="18" charset="0"/>
                        </a:rPr>
                        <a:t>ج- في حالة توفر فرص عمل للنساء</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a:effectLst/>
                          <a:latin typeface="Times New Roman" panose="02020603050405020304" pitchFamily="18" charset="0"/>
                          <a:cs typeface="Times New Roman" panose="02020603050405020304" pitchFamily="18" charset="0"/>
                        </a:rPr>
                        <a:t>يمكن إن يتباين عدد الأطفال المخدومين وفقا للعوامل الديموغرافية المحلية والتنظيم المحلي للخدمات التعليمية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dirty="0">
                          <a:effectLst/>
                          <a:latin typeface="Times New Roman" panose="02020603050405020304" pitchFamily="18" charset="0"/>
                          <a:cs typeface="Times New Roman" panose="02020603050405020304" pitchFamily="18" charset="0"/>
                        </a:rPr>
                        <a:t>(4-5) سنوات </a:t>
                      </a:r>
                      <a:endParaRPr lang="en-US" sz="1400" dirty="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dirty="0">
                          <a:effectLst/>
                          <a:latin typeface="Times New Roman" panose="02020603050405020304" pitchFamily="18" charset="0"/>
                          <a:cs typeface="Times New Roman" panose="02020603050405020304" pitchFamily="18" charset="0"/>
                        </a:rPr>
                        <a:t>(70) طفل\ (1000) ساكن </a:t>
                      </a:r>
                      <a:endParaRPr lang="en-US" sz="1400" dirty="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dirty="0">
                          <a:effectLst/>
                          <a:latin typeface="Times New Roman" panose="02020603050405020304" pitchFamily="18" charset="0"/>
                          <a:cs typeface="Times New Roman" panose="02020603050405020304" pitchFamily="18" charset="0"/>
                        </a:rPr>
                        <a:t>7% من العدد الكلي للسكان</a:t>
                      </a:r>
                      <a:endParaRPr lang="en-US" sz="1400" dirty="0">
                        <a:effectLst/>
                        <a:latin typeface="Times New Roman" panose="02020603050405020304" pitchFamily="18" charset="0"/>
                        <a:cs typeface="Times New Roman" panose="02020603050405020304" pitchFamily="18" charset="0"/>
                      </a:endParaRPr>
                    </a:p>
                    <a:p>
                      <a:pPr marL="428625" algn="r" rtl="1">
                        <a:lnSpc>
                          <a:spcPct val="107000"/>
                        </a:lnSpc>
                        <a:spcAft>
                          <a:spcPts val="0"/>
                        </a:spcAft>
                        <a:tabLst>
                          <a:tab pos="237490" algn="l"/>
                          <a:tab pos="4333875" algn="l"/>
                        </a:tabLst>
                      </a:pPr>
                      <a:r>
                        <a:rPr lang="ar-IQ"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dirty="0">
                          <a:effectLst/>
                          <a:latin typeface="Times New Roman" panose="02020603050405020304" pitchFamily="18" charset="0"/>
                          <a:cs typeface="Times New Roman" panose="02020603050405020304" pitchFamily="18" charset="0"/>
                        </a:rPr>
                        <a:t>أ- (10-15) طفل \ (1000) ساكن (14-21 %) من الفئة العمرية</a:t>
                      </a:r>
                      <a:endParaRPr lang="en-US" sz="1400" dirty="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dirty="0">
                          <a:effectLst/>
                          <a:latin typeface="Times New Roman" panose="02020603050405020304" pitchFamily="18" charset="0"/>
                          <a:cs typeface="Times New Roman" panose="02020603050405020304" pitchFamily="18" charset="0"/>
                        </a:rPr>
                        <a:t> ب- (15-20) طفل \ (1000) ساكن (21-28 %) من الفئة العمرية</a:t>
                      </a:r>
                      <a:endParaRPr lang="en-US" sz="1400" dirty="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dirty="0">
                          <a:effectLst/>
                          <a:latin typeface="Times New Roman" panose="02020603050405020304" pitchFamily="18" charset="0"/>
                          <a:cs typeface="Times New Roman" panose="02020603050405020304" pitchFamily="18" charset="0"/>
                        </a:rPr>
                        <a:t>ج- (25- 40) طفل \ (1000) ساكن (35-57 %) من الفئة العمرية</a:t>
                      </a:r>
                      <a:endParaRPr lang="en-US" sz="1400" dirty="0">
                        <a:effectLst/>
                        <a:latin typeface="Times New Roman" panose="02020603050405020304" pitchFamily="18" charset="0"/>
                        <a:cs typeface="Times New Roman" panose="02020603050405020304" pitchFamily="18" charset="0"/>
                      </a:endParaRPr>
                    </a:p>
                    <a:p>
                      <a:pPr algn="r" rtl="1">
                        <a:lnSpc>
                          <a:spcPct val="107000"/>
                        </a:lnSpc>
                        <a:spcAft>
                          <a:spcPts val="800"/>
                        </a:spcAft>
                      </a:pPr>
                      <a:r>
                        <a:rPr lang="ar-IQ"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307" marR="61307" marT="0" marB="0"/>
                </a:tc>
                <a:extLst>
                  <a:ext uri="{0D108BD9-81ED-4DB2-BD59-A6C34878D82A}">
                    <a16:rowId xmlns:a16="http://schemas.microsoft.com/office/drawing/2014/main" val="3429112753"/>
                  </a:ext>
                </a:extLst>
              </a:tr>
            </a:tbl>
          </a:graphicData>
        </a:graphic>
      </p:graphicFrame>
    </p:spTree>
    <p:extLst>
      <p:ext uri="{BB962C8B-B14F-4D97-AF65-F5344CB8AC3E}">
        <p14:creationId xmlns:p14="http://schemas.microsoft.com/office/powerpoint/2010/main" val="376117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F074C1-8B82-43B7-B680-3875A0EB9758}"/>
              </a:ext>
            </a:extLst>
          </p:cNvPr>
          <p:cNvGraphicFramePr>
            <a:graphicFrameLocks noGrp="1"/>
          </p:cNvGraphicFramePr>
          <p:nvPr>
            <p:extLst>
              <p:ext uri="{D42A27DB-BD31-4B8C-83A1-F6EECF244321}">
                <p14:modId xmlns:p14="http://schemas.microsoft.com/office/powerpoint/2010/main" val="1792111598"/>
              </p:ext>
            </p:extLst>
          </p:nvPr>
        </p:nvGraphicFramePr>
        <p:xfrm>
          <a:off x="1249680" y="1313570"/>
          <a:ext cx="9692640" cy="4446270"/>
        </p:xfrm>
        <a:graphic>
          <a:graphicData uri="http://schemas.openxmlformats.org/drawingml/2006/table">
            <a:tbl>
              <a:tblPr rtl="1" firstRow="1" firstCol="1" lastRow="1" lastCol="1" bandRow="1" bandCol="1">
                <a:tableStyleId>{5C22544A-7EE6-4342-B048-85BDC9FD1C3A}</a:tableStyleId>
              </a:tblPr>
              <a:tblGrid>
                <a:gridCol w="4567135">
                  <a:extLst>
                    <a:ext uri="{9D8B030D-6E8A-4147-A177-3AD203B41FA5}">
                      <a16:colId xmlns:a16="http://schemas.microsoft.com/office/drawing/2014/main" val="3720699021"/>
                    </a:ext>
                  </a:extLst>
                </a:gridCol>
                <a:gridCol w="5125505">
                  <a:extLst>
                    <a:ext uri="{9D8B030D-6E8A-4147-A177-3AD203B41FA5}">
                      <a16:colId xmlns:a16="http://schemas.microsoft.com/office/drawing/2014/main" val="4017419531"/>
                    </a:ext>
                  </a:extLst>
                </a:gridCol>
              </a:tblGrid>
              <a:tr h="330628">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3- مدرسة ابتدائية</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tc hMerge="1">
                  <a:txBody>
                    <a:bodyPr/>
                    <a:lstStyle/>
                    <a:p>
                      <a:endParaRPr lang="en-US"/>
                    </a:p>
                  </a:txBody>
                  <a:tcPr/>
                </a:tc>
                <a:extLst>
                  <a:ext uri="{0D108BD9-81ED-4DB2-BD59-A6C34878D82A}">
                    <a16:rowId xmlns:a16="http://schemas.microsoft.com/office/drawing/2014/main" val="6837128"/>
                  </a:ext>
                </a:extLst>
              </a:tr>
              <a:tr h="690927">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عمر الأطفال المخدومين </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الخصائص المفترضة للسكان </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عدد الطلاب المخدومين</a:t>
                      </a:r>
                      <a:endParaRPr lang="en-US" sz="1400">
                        <a:effectLst/>
                        <a:latin typeface="Times New Roman" panose="02020603050405020304" pitchFamily="18" charset="0"/>
                        <a:cs typeface="Times New Roman" panose="02020603050405020304" pitchFamily="18" charset="0"/>
                      </a:endParaRPr>
                    </a:p>
                    <a:p>
                      <a:pPr marL="428625" algn="r" rtl="1">
                        <a:lnSpc>
                          <a:spcPct val="107000"/>
                        </a:lnSpc>
                        <a:spcAft>
                          <a:spcPts val="0"/>
                        </a:spcAft>
                        <a:tabLst>
                          <a:tab pos="237490" algn="l"/>
                          <a:tab pos="4333875" algn="l"/>
                        </a:tabLst>
                      </a:pPr>
                      <a:r>
                        <a:rPr lang="ar-IQ"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(6-11) سنة</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-175 طفل \ (1000) ساكن (100%من الفئة العمرية)</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(17.5%) من العدد الكلي السكان </a:t>
                      </a:r>
                      <a:endParaRPr lang="en-US" sz="1400">
                        <a:effectLst/>
                        <a:latin typeface="Times New Roman" panose="02020603050405020304" pitchFamily="18" charset="0"/>
                        <a:cs typeface="Times New Roman" panose="02020603050405020304" pitchFamily="18" charset="0"/>
                      </a:endParaRPr>
                    </a:p>
                    <a:p>
                      <a:pPr marL="428625" algn="r" rtl="1">
                        <a:lnSpc>
                          <a:spcPct val="107000"/>
                        </a:lnSpc>
                        <a:spcAft>
                          <a:spcPts val="0"/>
                        </a:spcAft>
                        <a:tabLst>
                          <a:tab pos="237490" algn="l"/>
                          <a:tab pos="4333875" algn="l"/>
                        </a:tabLst>
                      </a:pPr>
                      <a:r>
                        <a:rPr lang="ar-IQ" sz="1400">
                          <a:effectLst/>
                          <a:latin typeface="Times New Roman" panose="02020603050405020304" pitchFamily="18" charset="0"/>
                          <a:cs typeface="Times New Roman" panose="02020603050405020304" pitchFamily="18" charset="0"/>
                        </a:rPr>
                        <a:t>(175) طفل \ (1000) ساكن (100%من الفئة العمرية)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extLst>
                  <a:ext uri="{0D108BD9-81ED-4DB2-BD59-A6C34878D82A}">
                    <a16:rowId xmlns:a16="http://schemas.microsoft.com/office/drawing/2014/main" val="3483503077"/>
                  </a:ext>
                </a:extLst>
              </a:tr>
              <a:tr h="190482">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4-مدرسة متوسطة</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tc hMerge="1">
                  <a:txBody>
                    <a:bodyPr/>
                    <a:lstStyle/>
                    <a:p>
                      <a:endParaRPr lang="en-US"/>
                    </a:p>
                  </a:txBody>
                  <a:tcPr/>
                </a:tc>
                <a:extLst>
                  <a:ext uri="{0D108BD9-81ED-4DB2-BD59-A6C34878D82A}">
                    <a16:rowId xmlns:a16="http://schemas.microsoft.com/office/drawing/2014/main" val="1884014648"/>
                  </a:ext>
                </a:extLst>
              </a:tr>
              <a:tr h="510777">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dirty="0">
                          <a:effectLst/>
                          <a:latin typeface="Times New Roman" panose="02020603050405020304" pitchFamily="18" charset="0"/>
                          <a:cs typeface="Times New Roman" panose="02020603050405020304" pitchFamily="18" charset="0"/>
                        </a:rPr>
                        <a:t>عمر الأشخاص المخدومين </a:t>
                      </a:r>
                      <a:endParaRPr lang="en-US" sz="1400" dirty="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dirty="0">
                          <a:effectLst/>
                          <a:latin typeface="Times New Roman" panose="02020603050405020304" pitchFamily="18" charset="0"/>
                          <a:cs typeface="Times New Roman" panose="02020603050405020304" pitchFamily="18" charset="0"/>
                        </a:rPr>
                        <a:t>الخصائص المفترضة للسكان</a:t>
                      </a:r>
                      <a:endParaRPr lang="en-US" sz="1400" dirty="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dirty="0">
                          <a:effectLst/>
                          <a:latin typeface="Times New Roman" panose="02020603050405020304" pitchFamily="18" charset="0"/>
                          <a:cs typeface="Times New Roman" panose="02020603050405020304" pitchFamily="18" charset="0"/>
                        </a:rPr>
                        <a:t>عدد الطلاب المخدومين</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(12-14) سنة</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78 شخص \ (1000) ساكن (8.5 %من معدل السكان)</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75 طالب \ (1000) ساكن (96 %من الفئة العمرية)</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extLst>
                  <a:ext uri="{0D108BD9-81ED-4DB2-BD59-A6C34878D82A}">
                    <a16:rowId xmlns:a16="http://schemas.microsoft.com/office/drawing/2014/main" val="2746921904"/>
                  </a:ext>
                </a:extLst>
              </a:tr>
              <a:tr h="330628">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5- مدرسة ثانوية: </a:t>
                      </a:r>
                      <a:r>
                        <a:rPr lang="ar-IQ" sz="1400" dirty="0">
                          <a:effectLst/>
                          <a:latin typeface="Times New Roman" panose="02020603050405020304" pitchFamily="18" charset="0"/>
                          <a:cs typeface="Times New Roman" panose="02020603050405020304" pitchFamily="18" charset="0"/>
                        </a:rPr>
                        <a:t>عدد طلاب المدرسة الثانوية يتضمن طلاب مدارس عامة بأشراف   وزارة التربية وطلاب بأشراف مدراس مهنية ووزارات أخرى</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tc hMerge="1">
                  <a:txBody>
                    <a:bodyPr/>
                    <a:lstStyle/>
                    <a:p>
                      <a:endParaRPr lang="en-US"/>
                    </a:p>
                  </a:txBody>
                  <a:tcPr/>
                </a:tc>
                <a:extLst>
                  <a:ext uri="{0D108BD9-81ED-4DB2-BD59-A6C34878D82A}">
                    <a16:rowId xmlns:a16="http://schemas.microsoft.com/office/drawing/2014/main" val="1599516822"/>
                  </a:ext>
                </a:extLst>
              </a:tr>
              <a:tr h="510777">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عمر الأشخاص المخدومين</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معدل السكان</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عدد الطلاب المخدومين</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(15-17) سنة</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(80) طالب \ (1000) ساكن (8%من معدل السكان الكلي)</a:t>
                      </a:r>
                      <a:endParaRPr lang="en-US" sz="1400">
                        <a:effectLst/>
                        <a:latin typeface="Times New Roman" panose="02020603050405020304" pitchFamily="18" charset="0"/>
                        <a:cs typeface="Times New Roman" panose="02020603050405020304" pitchFamily="18" charset="0"/>
                      </a:endParaRPr>
                    </a:p>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(66) طالب \ (1000) ساكن (82 %من الفئة العمرية)</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extLst>
                  <a:ext uri="{0D108BD9-81ED-4DB2-BD59-A6C34878D82A}">
                    <a16:rowId xmlns:a16="http://schemas.microsoft.com/office/drawing/2014/main" val="1155356453"/>
                  </a:ext>
                </a:extLst>
              </a:tr>
              <a:tr h="270225">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6- مركز صحي</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tc hMerge="1">
                  <a:txBody>
                    <a:bodyPr/>
                    <a:lstStyle/>
                    <a:p>
                      <a:endParaRPr lang="en-US"/>
                    </a:p>
                  </a:txBody>
                  <a:tcPr/>
                </a:tc>
                <a:extLst>
                  <a:ext uri="{0D108BD9-81ED-4DB2-BD59-A6C34878D82A}">
                    <a16:rowId xmlns:a16="http://schemas.microsoft.com/office/drawing/2014/main" val="2810224290"/>
                  </a:ext>
                </a:extLst>
              </a:tr>
              <a:tr h="210351">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عدد الأشخاص المخدومين</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100% معدل السكان</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extLst>
                  <a:ext uri="{0D108BD9-81ED-4DB2-BD59-A6C34878D82A}">
                    <a16:rowId xmlns:a16="http://schemas.microsoft.com/office/drawing/2014/main" val="3457561487"/>
                  </a:ext>
                </a:extLst>
              </a:tr>
              <a:tr h="210351">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7- جامع / كنيسة</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tc hMerge="1">
                  <a:txBody>
                    <a:bodyPr/>
                    <a:lstStyle/>
                    <a:p>
                      <a:endParaRPr lang="en-US"/>
                    </a:p>
                  </a:txBody>
                  <a:tcPr/>
                </a:tc>
                <a:extLst>
                  <a:ext uri="{0D108BD9-81ED-4DB2-BD59-A6C34878D82A}">
                    <a16:rowId xmlns:a16="http://schemas.microsoft.com/office/drawing/2014/main" val="886424292"/>
                  </a:ext>
                </a:extLst>
              </a:tr>
              <a:tr h="210351">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عدد الأشخاص المخدومين</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وفقاً للمتطلبات المحلية.</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extLst>
                  <a:ext uri="{0D108BD9-81ED-4DB2-BD59-A6C34878D82A}">
                    <a16:rowId xmlns:a16="http://schemas.microsoft.com/office/drawing/2014/main" val="1116588151"/>
                  </a:ext>
                </a:extLst>
              </a:tr>
              <a:tr h="210351">
                <a:tc gridSpan="2">
                  <a:txBody>
                    <a:bodyPr/>
                    <a:lstStyle/>
                    <a:p>
                      <a:pPr marL="457200" lvl="1" indent="0" algn="r" rtl="1">
                        <a:lnSpc>
                          <a:spcPct val="107000"/>
                        </a:lnSpc>
                        <a:spcAft>
                          <a:spcPts val="0"/>
                        </a:spcAft>
                        <a:buFont typeface="+mj-lt"/>
                        <a:buNone/>
                        <a:tabLst>
                          <a:tab pos="237490" algn="l"/>
                          <a:tab pos="594995" algn="l"/>
                          <a:tab pos="4333875" algn="l"/>
                        </a:tabLst>
                      </a:pPr>
                      <a:r>
                        <a:rPr lang="ar-IQ" sz="1400" u="sng" dirty="0">
                          <a:effectLst/>
                          <a:latin typeface="Times New Roman" panose="02020603050405020304" pitchFamily="18" charset="0"/>
                          <a:cs typeface="Times New Roman" panose="02020603050405020304" pitchFamily="18" charset="0"/>
                        </a:rPr>
                        <a:t>8- مركز ثقافي</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224" marR="57224" marT="0" marB="0"/>
                </a:tc>
                <a:tc hMerge="1">
                  <a:txBody>
                    <a:bodyPr/>
                    <a:lstStyle/>
                    <a:p>
                      <a:endParaRPr lang="en-US"/>
                    </a:p>
                  </a:txBody>
                  <a:tcPr/>
                </a:tc>
                <a:extLst>
                  <a:ext uri="{0D108BD9-81ED-4DB2-BD59-A6C34878D82A}">
                    <a16:rowId xmlns:a16="http://schemas.microsoft.com/office/drawing/2014/main" val="1887175547"/>
                  </a:ext>
                </a:extLst>
              </a:tr>
              <a:tr h="210351">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a:effectLst/>
                          <a:latin typeface="Times New Roman" panose="02020603050405020304" pitchFamily="18" charset="0"/>
                          <a:cs typeface="Times New Roman" panose="02020603050405020304" pitchFamily="18" charset="0"/>
                        </a:rPr>
                        <a:t>عدد الأشخاص المخدومين</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tc>
                  <a:txBody>
                    <a:bodyPr/>
                    <a:lstStyle/>
                    <a:p>
                      <a:pPr marL="342900" lvl="0" indent="-342900" algn="r" rtl="1">
                        <a:lnSpc>
                          <a:spcPct val="107000"/>
                        </a:lnSpc>
                        <a:spcAft>
                          <a:spcPts val="0"/>
                        </a:spcAft>
                        <a:buSzPts val="1600"/>
                        <a:buFont typeface="Times New Roman" panose="02020603050405020304" pitchFamily="18" charset="0"/>
                        <a:buChar char="-"/>
                        <a:tabLst>
                          <a:tab pos="237490" algn="l"/>
                          <a:tab pos="428625" algn="l"/>
                          <a:tab pos="4333875" algn="l"/>
                        </a:tabLst>
                      </a:pPr>
                      <a:r>
                        <a:rPr lang="ar-IQ" sz="1400" dirty="0">
                          <a:effectLst/>
                          <a:latin typeface="Times New Roman" panose="02020603050405020304" pitchFamily="18" charset="0"/>
                          <a:cs typeface="Times New Roman" panose="02020603050405020304" pitchFamily="18" charset="0"/>
                        </a:rPr>
                        <a:t>330 شخص / 1000 ساكن (33 % المعدل الكلي للسكان)</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24" marR="57224" marT="0" marB="0"/>
                </a:tc>
                <a:extLst>
                  <a:ext uri="{0D108BD9-81ED-4DB2-BD59-A6C34878D82A}">
                    <a16:rowId xmlns:a16="http://schemas.microsoft.com/office/drawing/2014/main" val="669810938"/>
                  </a:ext>
                </a:extLst>
              </a:tr>
            </a:tbl>
          </a:graphicData>
        </a:graphic>
      </p:graphicFrame>
    </p:spTree>
    <p:extLst>
      <p:ext uri="{BB962C8B-B14F-4D97-AF65-F5344CB8AC3E}">
        <p14:creationId xmlns:p14="http://schemas.microsoft.com/office/powerpoint/2010/main" val="107130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DEA61-C348-4490-B096-6D03112AE330}"/>
              </a:ext>
            </a:extLst>
          </p:cNvPr>
          <p:cNvSpPr/>
          <p:nvPr/>
        </p:nvSpPr>
        <p:spPr>
          <a:xfrm>
            <a:off x="429491" y="156545"/>
            <a:ext cx="11596254" cy="1574149"/>
          </a:xfrm>
          <a:prstGeom prst="rect">
            <a:avLst/>
          </a:prstGeom>
        </p:spPr>
        <p:txBody>
          <a:bodyPr wrap="square">
            <a:spAutoFit/>
          </a:bodyPr>
          <a:lstStyle/>
          <a:p>
            <a:pPr algn="just" rtl="1">
              <a:lnSpc>
                <a:spcPct val="107000"/>
              </a:lnSpc>
              <a:spcAft>
                <a:spcPts val="0"/>
              </a:spcAft>
            </a:pPr>
            <a:r>
              <a:rPr lang="ar-IQ" b="1" u="sng" dirty="0">
                <a:latin typeface="Calibri" panose="020F0502020204030204" pitchFamily="34" charset="0"/>
                <a:ea typeface="Calibri" panose="020F0502020204030204" pitchFamily="34" charset="0"/>
                <a:cs typeface="Simplified Arabic" panose="02020603050405020304" pitchFamily="18" charset="-78"/>
              </a:rPr>
              <a:t>مؤشـــرات الفضــاءات المفتوحة في التجمعات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يجب إن تكون الفضاءات المفتوحة مخططة ومصممة على أساس تصنيفهم حسب أعمارهم وتتضمن:</a:t>
            </a:r>
            <a:r>
              <a:rPr lang="ar-IQ" i="1" dirty="0">
                <a:latin typeface="Calibri" panose="020F0502020204030204" pitchFamily="34"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ميادين للعب الأطفال.</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ساحات رياضية للشباب.</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ساحات ومواقف سيارات لجميع الساكنين بضمنها أماكن استراحة وملاعب رياضية.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7F4243B-5BA7-4D97-917E-96B562F94A81}"/>
              </a:ext>
            </a:extLst>
          </p:cNvPr>
          <p:cNvGraphicFramePr>
            <a:graphicFrameLocks noGrp="1"/>
          </p:cNvGraphicFramePr>
          <p:nvPr>
            <p:extLst>
              <p:ext uri="{D42A27DB-BD31-4B8C-83A1-F6EECF244321}">
                <p14:modId xmlns:p14="http://schemas.microsoft.com/office/powerpoint/2010/main" val="3635801395"/>
              </p:ext>
            </p:extLst>
          </p:nvPr>
        </p:nvGraphicFramePr>
        <p:xfrm>
          <a:off x="878378" y="1878111"/>
          <a:ext cx="10698480" cy="1968882"/>
        </p:xfrm>
        <a:graphic>
          <a:graphicData uri="http://schemas.openxmlformats.org/drawingml/2006/table">
            <a:tbl>
              <a:tblPr rtl="1" firstRow="1" firstCol="1" lastRow="1" lastCol="1" bandRow="1" bandCol="1">
                <a:tableStyleId>{5C22544A-7EE6-4342-B048-85BDC9FD1C3A}</a:tableStyleId>
              </a:tblPr>
              <a:tblGrid>
                <a:gridCol w="1657972">
                  <a:extLst>
                    <a:ext uri="{9D8B030D-6E8A-4147-A177-3AD203B41FA5}">
                      <a16:colId xmlns:a16="http://schemas.microsoft.com/office/drawing/2014/main" val="3859295803"/>
                    </a:ext>
                  </a:extLst>
                </a:gridCol>
                <a:gridCol w="1859060">
                  <a:extLst>
                    <a:ext uri="{9D8B030D-6E8A-4147-A177-3AD203B41FA5}">
                      <a16:colId xmlns:a16="http://schemas.microsoft.com/office/drawing/2014/main" val="3822626234"/>
                    </a:ext>
                  </a:extLst>
                </a:gridCol>
                <a:gridCol w="1087652">
                  <a:extLst>
                    <a:ext uri="{9D8B030D-6E8A-4147-A177-3AD203B41FA5}">
                      <a16:colId xmlns:a16="http://schemas.microsoft.com/office/drawing/2014/main" val="1123567602"/>
                    </a:ext>
                  </a:extLst>
                </a:gridCol>
                <a:gridCol w="1088428">
                  <a:extLst>
                    <a:ext uri="{9D8B030D-6E8A-4147-A177-3AD203B41FA5}">
                      <a16:colId xmlns:a16="http://schemas.microsoft.com/office/drawing/2014/main" val="1005582534"/>
                    </a:ext>
                  </a:extLst>
                </a:gridCol>
                <a:gridCol w="1088428">
                  <a:extLst>
                    <a:ext uri="{9D8B030D-6E8A-4147-A177-3AD203B41FA5}">
                      <a16:colId xmlns:a16="http://schemas.microsoft.com/office/drawing/2014/main" val="2587998422"/>
                    </a:ext>
                  </a:extLst>
                </a:gridCol>
                <a:gridCol w="1196656">
                  <a:extLst>
                    <a:ext uri="{9D8B030D-6E8A-4147-A177-3AD203B41FA5}">
                      <a16:colId xmlns:a16="http://schemas.microsoft.com/office/drawing/2014/main" val="3084042494"/>
                    </a:ext>
                  </a:extLst>
                </a:gridCol>
                <a:gridCol w="2720284">
                  <a:extLst>
                    <a:ext uri="{9D8B030D-6E8A-4147-A177-3AD203B41FA5}">
                      <a16:colId xmlns:a16="http://schemas.microsoft.com/office/drawing/2014/main" val="1328778107"/>
                    </a:ext>
                  </a:extLst>
                </a:gridCol>
              </a:tblGrid>
              <a:tr h="660400">
                <a:tc rowSpan="2">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نوع أبنية الخدمات العامة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عمر المستخدمين</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المساحة (متر مربع \ شخص)</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مساحة القطعة (متر مربع)</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الحد الأعلى للبعد عن الوحدات السكنية (متر)</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كيفية الوصول</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276937"/>
                  </a:ext>
                </a:extLst>
              </a:tr>
              <a:tr h="2159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المساحة الكلية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مساحة الملعب أو الساحة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0184609"/>
                  </a:ext>
                </a:extLst>
              </a:tr>
              <a:tr h="0">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ميدان للعب</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أطفال بعمر (6 -11) سنة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0.75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600-900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400-600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200-300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التقاطع مع الشوارع الفرعية /مسموح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333728"/>
                  </a:ext>
                </a:extLst>
              </a:tr>
              <a:tr h="0">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ساحة للرياضة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شباب بعمر (12 -18) سنة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0.50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900-1500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600-1000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500-800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التقاطع مع الشوارع الجامعة /مسموح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1249012"/>
                  </a:ext>
                </a:extLst>
              </a:tr>
              <a:tr h="0">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ساحات وموقف سيارات يضمنها ساحات رياضية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لجميع الساكنين</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5.00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a:effectLst/>
                          <a:latin typeface="Times New Roman" panose="02020603050405020304" pitchFamily="18" charset="0"/>
                          <a:cs typeface="Times New Roman" panose="02020603050405020304" pitchFamily="18" charset="0"/>
                        </a:rPr>
                        <a:t>800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1">
                        <a:lnSpc>
                          <a:spcPct val="107000"/>
                        </a:lnSpc>
                        <a:spcAft>
                          <a:spcPts val="800"/>
                        </a:spcAft>
                        <a:tabLst>
                          <a:tab pos="4511675" algn="l"/>
                        </a:tabLst>
                      </a:pPr>
                      <a:r>
                        <a:rPr lang="ar-IQ" sz="1400" dirty="0">
                          <a:effectLst/>
                          <a:latin typeface="Times New Roman" panose="02020603050405020304" pitchFamily="18" charset="0"/>
                          <a:cs typeface="Times New Roman" panose="02020603050405020304" pitchFamily="18" charset="0"/>
                        </a:rPr>
                        <a:t>كذا</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3087811"/>
                  </a:ext>
                </a:extLst>
              </a:tr>
            </a:tbl>
          </a:graphicData>
        </a:graphic>
      </p:graphicFrame>
      <p:sp>
        <p:nvSpPr>
          <p:cNvPr id="4" name="Rectangle 3">
            <a:extLst>
              <a:ext uri="{FF2B5EF4-FFF2-40B4-BE49-F238E27FC236}">
                <a16:creationId xmlns:a16="http://schemas.microsoft.com/office/drawing/2014/main" id="{529724B2-B9E1-46A6-B8C2-CEC20BD2BB41}"/>
              </a:ext>
            </a:extLst>
          </p:cNvPr>
          <p:cNvSpPr/>
          <p:nvPr/>
        </p:nvSpPr>
        <p:spPr>
          <a:xfrm>
            <a:off x="878378" y="3994410"/>
            <a:ext cx="10698480" cy="646331"/>
          </a:xfrm>
          <a:prstGeom prst="rect">
            <a:avLst/>
          </a:prstGeom>
        </p:spPr>
        <p:txBody>
          <a:bodyPr wrap="square">
            <a:spAutoFit/>
          </a:bodyPr>
          <a:lstStyle/>
          <a:p>
            <a:pPr algn="r" rtl="1"/>
            <a:r>
              <a:rPr lang="ar-IQ" dirty="0">
                <a:latin typeface="Calibri" panose="020F0502020204030204" pitchFamily="34" charset="0"/>
                <a:ea typeface="Calibri" panose="020F0502020204030204" pitchFamily="34" charset="0"/>
                <a:cs typeface="Simplified Arabic" panose="02020603050405020304" pitchFamily="18" charset="-78"/>
              </a:rPr>
              <a:t>ملاحظة: استعمال الملاعب الرياضية ضمن الفضاءات المفتوحة تصمم على عدة اعتبارات، منها رغبة السكان بنوع الرياضة إما بالنسبة لأغراض الصيانة فهي من واجب الساكنين.</a:t>
            </a:r>
            <a:endParaRPr lang="en-US" dirty="0"/>
          </a:p>
        </p:txBody>
      </p:sp>
    </p:spTree>
    <p:extLst>
      <p:ext uri="{BB962C8B-B14F-4D97-AF65-F5344CB8AC3E}">
        <p14:creationId xmlns:p14="http://schemas.microsoft.com/office/powerpoint/2010/main" val="134865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E578E9-3FF6-4822-83D1-3A1101D59B47}"/>
              </a:ext>
            </a:extLst>
          </p:cNvPr>
          <p:cNvSpPr/>
          <p:nvPr/>
        </p:nvSpPr>
        <p:spPr>
          <a:xfrm>
            <a:off x="5763491" y="208990"/>
            <a:ext cx="6096000" cy="1258421"/>
          </a:xfrm>
          <a:prstGeom prst="rect">
            <a:avLst/>
          </a:prstGeom>
        </p:spPr>
        <p:txBody>
          <a:bodyPr>
            <a:spAutoFit/>
          </a:bodyPr>
          <a:lstStyle/>
          <a:p>
            <a:pPr algn="just" rtl="1">
              <a:lnSpc>
                <a:spcPct val="107000"/>
              </a:lnSpc>
              <a:spcAft>
                <a:spcPts val="0"/>
              </a:spcAft>
            </a:pPr>
            <a:r>
              <a:rPr lang="ar-IQ" b="1" u="sng" dirty="0">
                <a:latin typeface="Calibri" panose="020F0502020204030204" pitchFamily="34" charset="0"/>
                <a:ea typeface="Calibri" panose="020F0502020204030204" pitchFamily="34" charset="0"/>
                <a:cs typeface="Simplified Arabic" panose="02020603050405020304" pitchFamily="18" charset="-78"/>
              </a:rPr>
              <a:t>مؤشـــرات تخطيطيـة لمـواقف السيــارات</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يعتمد هذا المؤشر لنوع الأبنية المخدومة على:</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القاعدة المرجعية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indent="-285750" algn="r" rtl="1">
              <a:buFont typeface="Arial" panose="020B0604020202020204" pitchFamily="34" charset="0"/>
              <a:buChar char="•"/>
            </a:pPr>
            <a:r>
              <a:rPr lang="ar-IQ" dirty="0">
                <a:latin typeface="Calibri" panose="020F0502020204030204" pitchFamily="34" charset="0"/>
                <a:ea typeface="Calibri" panose="020F0502020204030204" pitchFamily="34" charset="0"/>
                <a:cs typeface="Simplified Arabic" panose="02020603050405020304" pitchFamily="18" charset="-78"/>
              </a:rPr>
              <a:t>عدد مواقف السيارات </a:t>
            </a:r>
            <a:endParaRPr lang="en-US" dirty="0"/>
          </a:p>
        </p:txBody>
      </p:sp>
      <p:graphicFrame>
        <p:nvGraphicFramePr>
          <p:cNvPr id="3" name="Table 2">
            <a:extLst>
              <a:ext uri="{FF2B5EF4-FFF2-40B4-BE49-F238E27FC236}">
                <a16:creationId xmlns:a16="http://schemas.microsoft.com/office/drawing/2014/main" id="{C7B46D93-320D-4753-A72B-D84912D2726F}"/>
              </a:ext>
            </a:extLst>
          </p:cNvPr>
          <p:cNvGraphicFramePr>
            <a:graphicFrameLocks noGrp="1"/>
          </p:cNvGraphicFramePr>
          <p:nvPr>
            <p:extLst>
              <p:ext uri="{D42A27DB-BD31-4B8C-83A1-F6EECF244321}">
                <p14:modId xmlns:p14="http://schemas.microsoft.com/office/powerpoint/2010/main" val="1351044053"/>
              </p:ext>
            </p:extLst>
          </p:nvPr>
        </p:nvGraphicFramePr>
        <p:xfrm>
          <a:off x="1210285" y="1467411"/>
          <a:ext cx="9509760" cy="4807137"/>
        </p:xfrm>
        <a:graphic>
          <a:graphicData uri="http://schemas.openxmlformats.org/drawingml/2006/table">
            <a:tbl>
              <a:tblPr rtl="1" firstRow="1" firstCol="1" lastRow="1" lastCol="1" bandRow="1" bandCol="1">
                <a:tableStyleId>{5C22544A-7EE6-4342-B048-85BDC9FD1C3A}</a:tableStyleId>
              </a:tblPr>
              <a:tblGrid>
                <a:gridCol w="3421552">
                  <a:extLst>
                    <a:ext uri="{9D8B030D-6E8A-4147-A177-3AD203B41FA5}">
                      <a16:colId xmlns:a16="http://schemas.microsoft.com/office/drawing/2014/main" val="3532115114"/>
                    </a:ext>
                  </a:extLst>
                </a:gridCol>
                <a:gridCol w="4231411">
                  <a:extLst>
                    <a:ext uri="{9D8B030D-6E8A-4147-A177-3AD203B41FA5}">
                      <a16:colId xmlns:a16="http://schemas.microsoft.com/office/drawing/2014/main" val="1033063320"/>
                    </a:ext>
                  </a:extLst>
                </a:gridCol>
                <a:gridCol w="1856797">
                  <a:extLst>
                    <a:ext uri="{9D8B030D-6E8A-4147-A177-3AD203B41FA5}">
                      <a16:colId xmlns:a16="http://schemas.microsoft.com/office/drawing/2014/main" val="2141499139"/>
                    </a:ext>
                  </a:extLst>
                </a:gridCol>
              </a:tblGrid>
              <a:tr h="168250">
                <a:tc>
                  <a:txBody>
                    <a:bodyPr/>
                    <a:lstStyle/>
                    <a:p>
                      <a:pPr algn="ctr" rtl="1">
                        <a:lnSpc>
                          <a:spcPct val="107000"/>
                        </a:lnSpc>
                        <a:spcAft>
                          <a:spcPts val="800"/>
                        </a:spcAft>
                        <a:tabLst>
                          <a:tab pos="4029075" algn="l"/>
                        </a:tabLst>
                      </a:pPr>
                      <a:r>
                        <a:rPr lang="ar-IQ" sz="1400">
                          <a:effectLst/>
                          <a:latin typeface="Times New Roman" panose="02020603050405020304" pitchFamily="18" charset="0"/>
                          <a:cs typeface="Times New Roman" panose="02020603050405020304" pitchFamily="18" charset="0"/>
                        </a:rPr>
                        <a:t>نوع البناية المخدومة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800"/>
                        </a:spcAft>
                        <a:tabLst>
                          <a:tab pos="4029075" algn="l"/>
                        </a:tabLst>
                      </a:pPr>
                      <a:r>
                        <a:rPr lang="ar-IQ" sz="1400">
                          <a:effectLst/>
                          <a:latin typeface="Times New Roman" panose="02020603050405020304" pitchFamily="18" charset="0"/>
                          <a:cs typeface="Times New Roman" panose="02020603050405020304" pitchFamily="18" charset="0"/>
                        </a:rPr>
                        <a:t>القاعدة المرجعية أو (المرجع الأساس)</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80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4024452552"/>
                  </a:ext>
                </a:extLst>
              </a:tr>
              <a:tr h="486341">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بيوت منفردة الأسرة، شريطية وذات الفناء، </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بنايات متعددة الأسر</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أسرة </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كل 1000 ساكن</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235704206"/>
                  </a:ext>
                </a:extLst>
              </a:tr>
              <a:tr h="345214">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حضانة </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روضة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مجموعة أطفال </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المواقف الإضافية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0,5</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553192790"/>
                  </a:ext>
                </a:extLst>
              </a:tr>
              <a:tr h="345214">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مدرسة ابتدائية </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مدرسة متوسطة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صف</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المواقف الإضافية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0,5</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2278158430"/>
                  </a:ext>
                </a:extLst>
              </a:tr>
              <a:tr h="345214">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مدرسة ثـانوية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صف</a:t>
                      </a:r>
                      <a:endParaRPr lang="en-US" sz="1400">
                        <a:effectLst/>
                        <a:latin typeface="Times New Roman" panose="02020603050405020304" pitchFamily="18" charset="0"/>
                        <a:cs typeface="Times New Roman" panose="02020603050405020304" pitchFamily="18" charset="0"/>
                      </a:endParaRPr>
                    </a:p>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المواقف الإضافية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154344710"/>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مركز رعاية صحية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100 متر مربع من المساحة الكلية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1503050741"/>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جامع / كنيسة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684998862"/>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مركز ثقافي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3-8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2262158700"/>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مركز شباب</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3-8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484819748"/>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محل ركني الشارع</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691651739"/>
                  </a:ext>
                </a:extLst>
              </a:tr>
              <a:tr h="345214">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سوق محلي أو محل صغير</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1-3</a:t>
                      </a:r>
                      <a:endParaRPr lang="en-US" sz="1400">
                        <a:effectLst/>
                        <a:latin typeface="Times New Roman" panose="02020603050405020304" pitchFamily="18" charset="0"/>
                        <a:cs typeface="Times New Roman" panose="02020603050405020304" pitchFamily="18" charset="0"/>
                      </a:endParaRPr>
                    </a:p>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2813801885"/>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مركز تسوق</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100 متر مربع من المساحة الكلية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5-8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046757518"/>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مقهى، محل مرطبات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100 مقعد لزبون المستهلك</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725701736"/>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مطعم كازينو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عدد مواقف السيارات لكل 100 مقعد لزبون المستهلك</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3-8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830780851"/>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إدارة محلية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 عدد مواقف السيارات لكل 100 متر مربع من المساحة الكلية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930293179"/>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مكتب بريد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93732772"/>
                  </a:ext>
                </a:extLst>
              </a:tr>
              <a:tr h="168250">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مركز شرطة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tc>
                  <a:txBody>
                    <a:bodyPr/>
                    <a:lstStyle/>
                    <a:p>
                      <a:pPr algn="ctr" rtl="1">
                        <a:lnSpc>
                          <a:spcPct val="107000"/>
                        </a:lnSpc>
                        <a:spcAft>
                          <a:spcPts val="0"/>
                        </a:spcAft>
                        <a:tabLst>
                          <a:tab pos="4029075" algn="l"/>
                        </a:tabLst>
                      </a:pPr>
                      <a:r>
                        <a:rPr lang="ar-IQ" sz="1400" dirty="0">
                          <a:effectLst/>
                          <a:latin typeface="Times New Roman" panose="02020603050405020304" pitchFamily="18" charset="0"/>
                          <a:cs typeface="Times New Roman" panose="02020603050405020304" pitchFamily="18" charset="0"/>
                        </a:rPr>
                        <a:t>2-4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163" marR="53163" marT="0" marB="0"/>
                </a:tc>
                <a:extLst>
                  <a:ext uri="{0D108BD9-81ED-4DB2-BD59-A6C34878D82A}">
                    <a16:rowId xmlns:a16="http://schemas.microsoft.com/office/drawing/2014/main" val="3859234044"/>
                  </a:ext>
                </a:extLst>
              </a:tr>
            </a:tbl>
          </a:graphicData>
        </a:graphic>
      </p:graphicFrame>
      <p:sp>
        <p:nvSpPr>
          <p:cNvPr id="4" name="Rectangle 3">
            <a:extLst>
              <a:ext uri="{FF2B5EF4-FFF2-40B4-BE49-F238E27FC236}">
                <a16:creationId xmlns:a16="http://schemas.microsoft.com/office/drawing/2014/main" id="{605943A1-9F7A-4FD6-827B-0273B5D67D5F}"/>
              </a:ext>
            </a:extLst>
          </p:cNvPr>
          <p:cNvSpPr/>
          <p:nvPr/>
        </p:nvSpPr>
        <p:spPr>
          <a:xfrm>
            <a:off x="180109" y="6245667"/>
            <a:ext cx="11831782" cy="685059"/>
          </a:xfrm>
          <a:prstGeom prst="rect">
            <a:avLst/>
          </a:prstGeom>
        </p:spPr>
        <p:txBody>
          <a:bodyPr wrap="square">
            <a:spAutoFit/>
          </a:bodyPr>
          <a:lstStyle/>
          <a:p>
            <a:pPr algn="just" rtl="1">
              <a:lnSpc>
                <a:spcPct val="107000"/>
              </a:lnSpc>
              <a:spcAft>
                <a:spcPts val="800"/>
              </a:spcAft>
              <a:tabLst>
                <a:tab pos="8334375" algn="l"/>
                <a:tab pos="10086975" algn="r"/>
              </a:tabLst>
            </a:pPr>
            <a:r>
              <a:rPr lang="ar-IQ" dirty="0">
                <a:latin typeface="Calibri" panose="020F0502020204030204" pitchFamily="34" charset="0"/>
                <a:ea typeface="Calibri" panose="020F0502020204030204" pitchFamily="34" charset="0"/>
                <a:cs typeface="Simplified Arabic" panose="02020603050405020304" pitchFamily="18" charset="-78"/>
              </a:rPr>
              <a:t>ملاحظة: يجب إن تكون مساحة وقوف السيارة الواحدة 25 متر مربع بضمنها مساحة استدارة السيارة. وبالإمكان زيادة هذه الإعداد حسب الحاجة ومساحة الموقع المتيسر.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457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270935-D844-406B-A396-27C1D76391B3}"/>
              </a:ext>
            </a:extLst>
          </p:cNvPr>
          <p:cNvSpPr/>
          <p:nvPr/>
        </p:nvSpPr>
        <p:spPr>
          <a:xfrm>
            <a:off x="5555673" y="154237"/>
            <a:ext cx="6386945" cy="4756687"/>
          </a:xfrm>
          <a:prstGeom prst="rect">
            <a:avLst/>
          </a:prstGeom>
        </p:spPr>
        <p:txBody>
          <a:bodyPr wrap="square">
            <a:spAutoFit/>
          </a:bodyPr>
          <a:lstStyle/>
          <a:p>
            <a:pPr marL="2540" algn="just" rtl="1">
              <a:lnSpc>
                <a:spcPct val="107000"/>
              </a:lnSpc>
              <a:spcAft>
                <a:spcPts val="0"/>
              </a:spcAft>
            </a:pPr>
            <a:r>
              <a:rPr lang="ar-IQ" b="1" u="sng" dirty="0">
                <a:latin typeface="Calibri" panose="020F0502020204030204" pitchFamily="34" charset="0"/>
                <a:ea typeface="Calibri" panose="020F0502020204030204" pitchFamily="34" charset="0"/>
                <a:cs typeface="Simplified Arabic" panose="02020603050405020304" pitchFamily="18" charset="-78"/>
              </a:rPr>
              <a:t>معايير المسافة ما بين الوحدة السكنية والخدمات الاجتماعية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العمارة السكنية وخزان الماء (الأرض المخصصة للخزان) = 20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العمارة السكنية ومساحة اللعب = 15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العمارة السكنية وخزان التعفيين = 10 م.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منطقة تجميع القمامة ومساحة اللعب = 15 م.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 pos="79717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منطقة تجميع القمامة وبين العمارة السكنية = 10 م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منطقة تجميع القمامة وبين الشارع العرضي لغاية = 5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قطعة الأرض المخصصة للخدمات التعليمية أو المركز الصحي والعمارة السكنية = 15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77787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قطعة الأرض المخصصة </a:t>
            </a:r>
            <a:r>
              <a:rPr lang="ar-IQ" dirty="0" err="1">
                <a:latin typeface="Calibri" panose="020F0502020204030204" pitchFamily="34" charset="0"/>
                <a:ea typeface="Calibri" panose="020F0502020204030204" pitchFamily="34" charset="0"/>
                <a:cs typeface="Simplified Arabic" panose="02020603050405020304" pitchFamily="18" charset="-78"/>
              </a:rPr>
              <a:t>لإغراض</a:t>
            </a:r>
            <a:r>
              <a:rPr lang="ar-IQ" dirty="0">
                <a:latin typeface="Calibri" panose="020F0502020204030204" pitchFamily="34" charset="0"/>
                <a:ea typeface="Calibri" panose="020F0502020204030204" pitchFamily="34" charset="0"/>
                <a:cs typeface="Simplified Arabic" panose="02020603050405020304" pitchFamily="18" charset="-78"/>
              </a:rPr>
              <a:t> (الخدمات التعليمية أو المركز الصحي) والشارع العرضي = 3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mj-lt"/>
              <a:buAutoNum type="arabicPeriod"/>
            </a:pPr>
            <a:r>
              <a:rPr lang="ar-IQ" dirty="0">
                <a:latin typeface="Calibri" panose="020F0502020204030204" pitchFamily="34" charset="0"/>
                <a:ea typeface="Calibri" panose="020F0502020204030204" pitchFamily="34" charset="0"/>
                <a:cs typeface="Simplified Arabic" panose="02020603050405020304" pitchFamily="18" charset="-78"/>
              </a:rPr>
              <a:t>الحد الأدنى للمسافة بين خزان </a:t>
            </a:r>
            <a:r>
              <a:rPr lang="ar-IQ" dirty="0" err="1">
                <a:latin typeface="Calibri" panose="020F0502020204030204" pitchFamily="34" charset="0"/>
                <a:ea typeface="Calibri" panose="020F0502020204030204" pitchFamily="34" charset="0"/>
                <a:cs typeface="Simplified Arabic" panose="02020603050405020304" pitchFamily="18" charset="-78"/>
              </a:rPr>
              <a:t>التعفين</a:t>
            </a:r>
            <a:r>
              <a:rPr lang="ar-IQ" dirty="0">
                <a:latin typeface="Calibri" panose="020F0502020204030204" pitchFamily="34" charset="0"/>
                <a:ea typeface="Calibri" panose="020F0502020204030204" pitchFamily="34" charset="0"/>
                <a:cs typeface="Simplified Arabic" panose="02020603050405020304" pitchFamily="18" charset="-78"/>
              </a:rPr>
              <a:t> وبين أبنية الخدمات التعليمية أو المركز الصحي أو البناية السكنية = 10 م. </a:t>
            </a:r>
          </a:p>
          <a:p>
            <a:pPr marL="342900" indent="-342900" algn="r" rtl="1">
              <a:buFont typeface="+mj-lt"/>
              <a:buAutoNum type="arabicPeriod"/>
            </a:pPr>
            <a:r>
              <a:rPr lang="ar-IQ" dirty="0">
                <a:latin typeface="Calibri" panose="020F0502020204030204" pitchFamily="34" charset="0"/>
                <a:cs typeface="Simplified Arabic" panose="02020603050405020304" pitchFamily="18" charset="-78"/>
              </a:rPr>
              <a:t>الحد الأدنى للمسافة بين العمارة السكنية وبين السياج الخارجي للخدمات   التعليمية أو المركز الصحي = 15 م.</a:t>
            </a:r>
            <a:endParaRPr lang="en-US" dirty="0">
              <a:latin typeface="Calibri" panose="020F0502020204030204" pitchFamily="34" charset="0"/>
              <a:cs typeface="Simplified Arabic" panose="02020603050405020304" pitchFamily="18" charset="-78"/>
            </a:endParaRPr>
          </a:p>
        </p:txBody>
      </p:sp>
      <p:pic>
        <p:nvPicPr>
          <p:cNvPr id="3" name="Picture 2" descr="شكل 5">
            <a:extLst>
              <a:ext uri="{FF2B5EF4-FFF2-40B4-BE49-F238E27FC236}">
                <a16:creationId xmlns:a16="http://schemas.microsoft.com/office/drawing/2014/main" id="{32A1196F-FEB0-4454-8CF2-3A46A789C049}"/>
              </a:ext>
            </a:extLst>
          </p:cNvPr>
          <p:cNvPicPr/>
          <p:nvPr/>
        </p:nvPicPr>
        <p:blipFill rotWithShape="1">
          <a:blip r:embed="rId2">
            <a:extLst>
              <a:ext uri="{28A0092B-C50C-407E-A947-70E740481C1C}">
                <a14:useLocalDpi xmlns:a14="http://schemas.microsoft.com/office/drawing/2010/main" val="0"/>
              </a:ext>
            </a:extLst>
          </a:blip>
          <a:srcRect l="6386" t="8841" r="6334" b="22255"/>
          <a:stretch/>
        </p:blipFill>
        <p:spPr bwMode="auto">
          <a:xfrm>
            <a:off x="498764" y="1105852"/>
            <a:ext cx="4777393" cy="4948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002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4A760-EFEE-4DE8-9EE3-0A32E552C940}"/>
              </a:ext>
            </a:extLst>
          </p:cNvPr>
          <p:cNvSpPr/>
          <p:nvPr/>
        </p:nvSpPr>
        <p:spPr>
          <a:xfrm>
            <a:off x="7315199" y="179611"/>
            <a:ext cx="4736091" cy="5980868"/>
          </a:xfrm>
          <a:prstGeom prst="rect">
            <a:avLst/>
          </a:prstGeom>
        </p:spPr>
        <p:txBody>
          <a:bodyPr wrap="square">
            <a:spAutoFit/>
          </a:bodyPr>
          <a:lstStyle/>
          <a:p>
            <a:pPr marL="2540" algn="just" rtl="1">
              <a:lnSpc>
                <a:spcPct val="107000"/>
              </a:lnSpc>
              <a:spcAft>
                <a:spcPts val="0"/>
              </a:spcAft>
              <a:tabLst>
                <a:tab pos="362585" algn="l"/>
                <a:tab pos="6854190" algn="l"/>
              </a:tabLst>
            </a:pPr>
            <a:r>
              <a:rPr lang="ar-IQ" b="1" u="sng" dirty="0">
                <a:latin typeface="Calibri" panose="020F0502020204030204" pitchFamily="34" charset="0"/>
                <a:ea typeface="Calibri" panose="020F0502020204030204" pitchFamily="34" charset="0"/>
                <a:cs typeface="Simplified Arabic" panose="02020603050405020304" pitchFamily="18" charset="-78"/>
              </a:rPr>
              <a:t>معايير الحد الأدنى للمسافات ما بين الأبنية السكنية (المتعدد الأسر) والخدمات الاجتماعية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التي يقطعها الساكن (مشياً) من سكنه إلى ساحة اللعب (</a:t>
            </a:r>
            <a:r>
              <a:rPr lang="en-US" dirty="0">
                <a:latin typeface="Calibri" panose="020F0502020204030204" pitchFamily="34" charset="0"/>
                <a:ea typeface="Calibri" panose="020F0502020204030204" pitchFamily="34" charset="0"/>
                <a:cs typeface="Simplified Arabic" panose="02020603050405020304" pitchFamily="18" charset="-78"/>
              </a:rPr>
              <a:t>Play Field</a:t>
            </a:r>
            <a:r>
              <a:rPr lang="ar-IQ" dirty="0">
                <a:latin typeface="Calibri" panose="020F0502020204030204" pitchFamily="34" charset="0"/>
                <a:ea typeface="Calibri" panose="020F0502020204030204" pitchFamily="34" charset="0"/>
                <a:cs typeface="Simplified Arabic" panose="02020603050405020304" pitchFamily="18" charset="-78"/>
              </a:rPr>
              <a:t>) تتراوح بين (200-300م).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التي يقطعها الساكن (مشياً) من سكنه إلى ساحة الألعاب الرياضة (</a:t>
            </a:r>
            <a:r>
              <a:rPr lang="en-US" dirty="0">
                <a:latin typeface="Calibri" panose="020F0502020204030204" pitchFamily="34" charset="0"/>
                <a:ea typeface="Calibri" panose="020F0502020204030204" pitchFamily="34" charset="0"/>
                <a:cs typeface="Simplified Arabic" panose="02020603050405020304" pitchFamily="18" charset="-78"/>
              </a:rPr>
              <a:t>Sport Field</a:t>
            </a:r>
            <a:r>
              <a:rPr lang="ar-IQ" dirty="0">
                <a:latin typeface="Calibri" panose="020F0502020204030204" pitchFamily="34" charset="0"/>
                <a:ea typeface="Calibri" panose="020F0502020204030204" pitchFamily="34" charset="0"/>
                <a:cs typeface="Simplified Arabic" panose="02020603050405020304" pitchFamily="18" charset="-78"/>
              </a:rPr>
              <a:t>) تتراوح بين (500-800م).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المساحة التي يقطعها الساكن (مشياً) من مسكنه إلى المتنزه (</a:t>
            </a:r>
            <a:r>
              <a:rPr lang="en-US" dirty="0">
                <a:latin typeface="Calibri" panose="020F0502020204030204" pitchFamily="34" charset="0"/>
                <a:ea typeface="Calibri" panose="020F0502020204030204" pitchFamily="34" charset="0"/>
                <a:cs typeface="Simplified Arabic" panose="02020603050405020304" pitchFamily="18" charset="-78"/>
              </a:rPr>
              <a:t>Community Park</a:t>
            </a:r>
            <a:r>
              <a:rPr lang="ar-IQ" dirty="0">
                <a:latin typeface="Calibri" panose="020F0502020204030204" pitchFamily="34" charset="0"/>
                <a:ea typeface="Calibri" panose="020F0502020204030204" pitchFamily="34" charset="0"/>
                <a:cs typeface="Simplified Arabic" panose="02020603050405020304" pitchFamily="18" charset="-78"/>
              </a:rPr>
              <a:t>) = 800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التي يقطعها الساكن (مشياً) من سكنه إلى (الإدارة، المحلية، المركز الصحي، الجامع، مركز الشباب، المركز الثقافي، الكازينو أو المطعم، مكتب البريد، مركز الشرطة) = 800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التي يقطعها الساكن (مشياً) من سكنه إلى (المدرسة الابتدائية، المدرسة المتوسطة، السوق المحلية، المقهى) = 500م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التي يقطعها الساكن (مشياً) من مسكنه إلى (روضة الأطفال، الحضانة) = 300 م.</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mj-lt"/>
              <a:buAutoNum type="arabicPeriod"/>
            </a:pPr>
            <a:r>
              <a:rPr lang="ar-IQ" dirty="0">
                <a:latin typeface="Calibri" panose="020F0502020204030204" pitchFamily="34" charset="0"/>
                <a:ea typeface="Calibri" panose="020F0502020204030204" pitchFamily="34" charset="0"/>
                <a:cs typeface="Simplified Arabic" panose="02020603050405020304" pitchFamily="18" charset="-78"/>
              </a:rPr>
              <a:t>المسافة التي يقطعها الساكن (مشياً) من سكنه إلى الدكاكين الصغيرة في ركن الشارع = 200م </a:t>
            </a:r>
            <a:endParaRPr lang="en-US" dirty="0"/>
          </a:p>
        </p:txBody>
      </p:sp>
      <p:pic>
        <p:nvPicPr>
          <p:cNvPr id="3" name="Picture 2" descr="شكل6">
            <a:extLst>
              <a:ext uri="{FF2B5EF4-FFF2-40B4-BE49-F238E27FC236}">
                <a16:creationId xmlns:a16="http://schemas.microsoft.com/office/drawing/2014/main" id="{2BF25E36-D391-41A5-B2C0-67EBC40A991E}"/>
              </a:ext>
            </a:extLst>
          </p:cNvPr>
          <p:cNvPicPr/>
          <p:nvPr/>
        </p:nvPicPr>
        <p:blipFill rotWithShape="1">
          <a:blip r:embed="rId2">
            <a:extLst>
              <a:ext uri="{28A0092B-C50C-407E-A947-70E740481C1C}">
                <a14:useLocalDpi xmlns:a14="http://schemas.microsoft.com/office/drawing/2010/main" val="0"/>
              </a:ext>
            </a:extLst>
          </a:blip>
          <a:srcRect l="8992" t="13466" r="6970" b="32678"/>
          <a:stretch/>
        </p:blipFill>
        <p:spPr bwMode="auto">
          <a:xfrm>
            <a:off x="584054" y="1201764"/>
            <a:ext cx="5953125" cy="49587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091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428C61-1D3B-42FD-8BB4-DD906D56D4EF}"/>
              </a:ext>
            </a:extLst>
          </p:cNvPr>
          <p:cNvSpPr/>
          <p:nvPr/>
        </p:nvSpPr>
        <p:spPr>
          <a:xfrm>
            <a:off x="6737754" y="1094482"/>
            <a:ext cx="5177155" cy="2740237"/>
          </a:xfrm>
          <a:prstGeom prst="rect">
            <a:avLst/>
          </a:prstGeom>
        </p:spPr>
        <p:txBody>
          <a:bodyPr wrap="square">
            <a:spAutoFit/>
          </a:bodyPr>
          <a:lstStyle/>
          <a:p>
            <a:pPr marL="2540" algn="just" rtl="1">
              <a:lnSpc>
                <a:spcPct val="107000"/>
              </a:lnSpc>
              <a:spcAft>
                <a:spcPts val="0"/>
              </a:spcAft>
              <a:tabLst>
                <a:tab pos="362585" algn="l"/>
                <a:tab pos="6854190" algn="l"/>
              </a:tabLst>
            </a:pPr>
            <a:r>
              <a:rPr lang="ar-IQ" b="1" u="sng" dirty="0">
                <a:latin typeface="Calibri" panose="020F0502020204030204" pitchFamily="34" charset="0"/>
                <a:ea typeface="Calibri" panose="020F0502020204030204" pitchFamily="34" charset="0"/>
                <a:cs typeface="Simplified Arabic" panose="02020603050405020304" pitchFamily="18" charset="-78"/>
              </a:rPr>
              <a:t>معايير الحد الأدنى للمسافات ما بين الأبنية السكنية (المتعدد الأسر) والمجاورات</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ما بين العمارة السكنية ومنطقة تجميع النفايات (10 متر)</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ما بين العمارة السكنية وأقرب سياج للمجمع السكني (12متر)</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ما بين العمارة السكنية وأقرب سياج في حالة وجود ممرات حركية بينهما (6 متر)</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tabLst>
                <a:tab pos="362585" algn="l"/>
                <a:tab pos="6854190" algn="l"/>
              </a:tabLst>
            </a:pPr>
            <a:r>
              <a:rPr lang="ar-IQ" dirty="0">
                <a:latin typeface="Calibri" panose="020F0502020204030204" pitchFamily="34" charset="0"/>
                <a:ea typeface="Calibri" panose="020F0502020204030204" pitchFamily="34" charset="0"/>
                <a:cs typeface="Simplified Arabic" panose="02020603050405020304" pitchFamily="18" charset="-78"/>
              </a:rPr>
              <a:t>المسافة ما بين العمارة السكنية وبين طريق المشاة (3متر)</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mj-lt"/>
              <a:buAutoNum type="arabicPeriod"/>
            </a:pPr>
            <a:r>
              <a:rPr lang="ar-IQ" dirty="0">
                <a:latin typeface="Calibri" panose="020F0502020204030204" pitchFamily="34" charset="0"/>
                <a:ea typeface="Calibri" panose="020F0502020204030204" pitchFamily="34" charset="0"/>
                <a:cs typeface="Simplified Arabic" panose="02020603050405020304" pitchFamily="18" charset="-78"/>
              </a:rPr>
              <a:t>المسافة ما بين العمارة السكنية وموقف السيارات (3متر)</a:t>
            </a:r>
            <a:endParaRPr lang="en-US" dirty="0"/>
          </a:p>
        </p:txBody>
      </p:sp>
      <p:pic>
        <p:nvPicPr>
          <p:cNvPr id="3" name="Picture 2" descr="2-Model">
            <a:extLst>
              <a:ext uri="{FF2B5EF4-FFF2-40B4-BE49-F238E27FC236}">
                <a16:creationId xmlns:a16="http://schemas.microsoft.com/office/drawing/2014/main" id="{DED1D1F0-10AC-4696-8B51-63AE3CD5FDA9}"/>
              </a:ext>
            </a:extLst>
          </p:cNvPr>
          <p:cNvPicPr/>
          <p:nvPr/>
        </p:nvPicPr>
        <p:blipFill rotWithShape="1">
          <a:blip r:embed="rId2">
            <a:extLst>
              <a:ext uri="{28A0092B-C50C-407E-A947-70E740481C1C}">
                <a14:useLocalDpi xmlns:a14="http://schemas.microsoft.com/office/drawing/2010/main" val="0"/>
              </a:ext>
            </a:extLst>
          </a:blip>
          <a:srcRect l="19688" t="15261" r="15469" b="24837"/>
          <a:stretch/>
        </p:blipFill>
        <p:spPr bwMode="auto">
          <a:xfrm>
            <a:off x="1027458" y="683810"/>
            <a:ext cx="5177155" cy="59524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176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982274-D879-44DC-8862-9D9A1E873B12}"/>
              </a:ext>
            </a:extLst>
          </p:cNvPr>
          <p:cNvSpPr/>
          <p:nvPr/>
        </p:nvSpPr>
        <p:spPr>
          <a:xfrm>
            <a:off x="4849505" y="255924"/>
            <a:ext cx="2492990" cy="388696"/>
          </a:xfrm>
          <a:prstGeom prst="rect">
            <a:avLst/>
          </a:prstGeom>
        </p:spPr>
        <p:txBody>
          <a:bodyPr wrap="none">
            <a:spAutoFit/>
          </a:bodyPr>
          <a:lstStyle/>
          <a:p>
            <a:pPr algn="ctr" rtl="1">
              <a:lnSpc>
                <a:spcPct val="107000"/>
              </a:lnSpc>
              <a:spcAft>
                <a:spcPts val="0"/>
              </a:spcAft>
            </a:pPr>
            <a:r>
              <a:rPr lang="ar-IQ" b="1" u="sng" dirty="0">
                <a:latin typeface="Calibri" panose="020F0502020204030204" pitchFamily="34" charset="0"/>
                <a:ea typeface="Calibri" panose="020F0502020204030204" pitchFamily="34" charset="0"/>
                <a:cs typeface="Simplified Arabic" panose="02020603050405020304" pitchFamily="18" charset="-78"/>
              </a:rPr>
              <a:t>الخدمات الاجتماعية في المدينة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AAEC04A-920F-4D07-89C6-EA835DACE2E5}"/>
              </a:ext>
            </a:extLst>
          </p:cNvPr>
          <p:cNvSpPr/>
          <p:nvPr/>
        </p:nvSpPr>
        <p:spPr>
          <a:xfrm>
            <a:off x="9050523" y="644620"/>
            <a:ext cx="2569934" cy="388696"/>
          </a:xfrm>
          <a:prstGeom prst="rect">
            <a:avLst/>
          </a:prstGeom>
        </p:spPr>
        <p:txBody>
          <a:bodyPr wrap="none">
            <a:spAutoFit/>
          </a:bodyPr>
          <a:lstStyle/>
          <a:p>
            <a:pPr algn="just" rtl="1">
              <a:lnSpc>
                <a:spcPct val="107000"/>
              </a:lnSpc>
              <a:spcAft>
                <a:spcPts val="0"/>
              </a:spcAft>
            </a:pPr>
            <a:r>
              <a:rPr lang="ar-IQ" b="1" u="sng" dirty="0">
                <a:latin typeface="Calibri" panose="020F0502020204030204" pitchFamily="34" charset="0"/>
                <a:ea typeface="Calibri" panose="020F0502020204030204" pitchFamily="34" charset="0"/>
                <a:cs typeface="Simplified Arabic" panose="02020603050405020304" pitchFamily="18" charset="-78"/>
              </a:rPr>
              <a:t>انواع البنى الارتكازية في المدينة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9B49E2CC-50CD-47CB-BF42-89FB0DED8BB9}"/>
              </a:ext>
            </a:extLst>
          </p:cNvPr>
          <p:cNvGraphicFramePr/>
          <p:nvPr>
            <p:extLst>
              <p:ext uri="{D42A27DB-BD31-4B8C-83A1-F6EECF244321}">
                <p14:modId xmlns:p14="http://schemas.microsoft.com/office/powerpoint/2010/main" val="3213997330"/>
              </p:ext>
            </p:extLst>
          </p:nvPr>
        </p:nvGraphicFramePr>
        <p:xfrm>
          <a:off x="1849582" y="450272"/>
          <a:ext cx="7807036" cy="2395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C0650A12-5F2E-416E-A2BA-C0C4084BB158}"/>
              </a:ext>
            </a:extLst>
          </p:cNvPr>
          <p:cNvSpPr/>
          <p:nvPr/>
        </p:nvSpPr>
        <p:spPr>
          <a:xfrm>
            <a:off x="207818" y="2657022"/>
            <a:ext cx="11776363" cy="3945054"/>
          </a:xfrm>
          <a:prstGeom prst="rect">
            <a:avLst/>
          </a:prstGeom>
        </p:spPr>
        <p:txBody>
          <a:bodyPr wrap="square">
            <a:spAutoFit/>
          </a:bodyPr>
          <a:lstStyle/>
          <a:p>
            <a:pPr algn="just" rtl="1">
              <a:lnSpc>
                <a:spcPct val="107000"/>
              </a:lnSpc>
              <a:spcAft>
                <a:spcPts val="0"/>
              </a:spcAft>
            </a:pPr>
            <a:r>
              <a:rPr lang="ar-IQ" b="1" u="sng" dirty="0">
                <a:latin typeface="Calibri" panose="020F0502020204030204" pitchFamily="34" charset="0"/>
                <a:ea typeface="Calibri" panose="020F0502020204030204" pitchFamily="34" charset="0"/>
                <a:cs typeface="Simplified Arabic" panose="02020603050405020304" pitchFamily="18" charset="-78"/>
              </a:rPr>
              <a:t>الخدمات الاجتماعية (العامة)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هي الخدمات والمؤسسات </a:t>
            </a:r>
            <a:r>
              <a:rPr lang="ar-IQ" dirty="0" err="1">
                <a:latin typeface="Calibri" panose="020F0502020204030204" pitchFamily="34" charset="0"/>
                <a:ea typeface="Calibri" panose="020F0502020204030204" pitchFamily="34" charset="0"/>
                <a:cs typeface="Simplified Arabic" panose="02020603050405020304" pitchFamily="18" charset="-78"/>
              </a:rPr>
              <a:t>والمنشأت</a:t>
            </a:r>
            <a:r>
              <a:rPr lang="ar-IQ" dirty="0">
                <a:latin typeface="Calibri" panose="020F0502020204030204" pitchFamily="34" charset="0"/>
                <a:ea typeface="Calibri" panose="020F0502020204030204" pitchFamily="34" charset="0"/>
                <a:cs typeface="Simplified Arabic" panose="02020603050405020304" pitchFamily="18" charset="-78"/>
              </a:rPr>
              <a:t> التي تقام لخدمة السكان ومنها الخدمات التعليمية والصحية والدينية والتجارية والترفيهية والثقافية والإدارية ... الخ وبحـسب الحاجة اليها. ويعتبر تنظيمها في المدينة </a:t>
            </a:r>
            <a:r>
              <a:rPr lang="ar-IQ" b="1" dirty="0">
                <a:latin typeface="Calibri" panose="020F0502020204030204" pitchFamily="34" charset="0"/>
                <a:ea typeface="Calibri" panose="020F0502020204030204" pitchFamily="34" charset="0"/>
                <a:cs typeface="Simplified Arabic" panose="02020603050405020304" pitchFamily="18" charset="-78"/>
              </a:rPr>
              <a:t>هدفاً</a:t>
            </a:r>
            <a:r>
              <a:rPr lang="ar-IQ" dirty="0">
                <a:latin typeface="Calibri" panose="020F0502020204030204" pitchFamily="34" charset="0"/>
                <a:ea typeface="Calibri" panose="020F0502020204030204" pitchFamily="34" charset="0"/>
                <a:cs typeface="Simplified Arabic" panose="02020603050405020304" pitchFamily="18" charset="-78"/>
              </a:rPr>
              <a:t> لتصبح الخدمات في متناول المجتمع والسكان، </a:t>
            </a:r>
            <a:r>
              <a:rPr lang="ar-IQ" b="1" dirty="0">
                <a:latin typeface="Calibri" panose="020F0502020204030204" pitchFamily="34" charset="0"/>
                <a:ea typeface="Calibri" panose="020F0502020204030204" pitchFamily="34" charset="0"/>
                <a:cs typeface="Simplified Arabic" panose="02020603050405020304" pitchFamily="18" charset="-78"/>
              </a:rPr>
              <a:t>ووسيلة</a:t>
            </a:r>
            <a:r>
              <a:rPr lang="ar-IQ" dirty="0">
                <a:latin typeface="Calibri" panose="020F0502020204030204" pitchFamily="34" charset="0"/>
                <a:ea typeface="Calibri" panose="020F0502020204030204" pitchFamily="34" charset="0"/>
                <a:cs typeface="Simplified Arabic" panose="02020603050405020304" pitchFamily="18" charset="-78"/>
              </a:rPr>
              <a:t> إذا أنشئت الخدمات على ارتبـاط مناسـب بالأحيـاء السكنية لتحديد هيكل الخلايا السكنية بالمدينة ولتجميع السكان وتنمية الروح الاجتماعيـة بيـنهم. وتعتبر الخدمات الاجتماعية ومدى توافرها من المقاييس الهامة للتحضر.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يتم إنشاء وتخطيط الخدمات الاجتماعية في المدينة على أساس معرفة احتياجات السـكان الفعليـة لمختلف أنواع الخدمات ودراسة الإمكانيات المادية للتنفيذ. وتتحدد الاحتياجات الفعلية من دراسة ما يلي: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عدد ووظيفة ونطاق تأثير الخدمات العامة الموجودة فعلاً.</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احتياجات الأفراد والمجموعات (ربات البيوت. الشباب. الشيوخ)</a:t>
            </a:r>
            <a:r>
              <a:rPr lang="en-US" dirty="0">
                <a:latin typeface="Calibri" panose="020F0502020204030204" pitchFamily="34" charset="0"/>
                <a:ea typeface="Calibri" panose="020F0502020204030204" pitchFamily="34" charset="0"/>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اتجاهات السكان وعاداتهم الاجتماعية</a:t>
            </a:r>
            <a:r>
              <a:rPr lang="en-US" dirty="0">
                <a:latin typeface="Calibri" panose="020F0502020204030204" pitchFamily="34" charset="0"/>
                <a:ea typeface="Calibri" panose="020F0502020204030204" pitchFamily="34" charset="0"/>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يشترط له حد أدنى من السكان لتبرير إنشائه اقتصاديا مثل الخدمات التعليمية والخدمات الصحية والمتاجر وان خدمات أخرى يمكن إنشاؤها بأي حجم طبقا لعدد السكان الذين تنشـا لهـم مثـل الحدائق العامة وأساس التقدير فيها هو ما يتقرر كحد أدنى لنصيب الفـرد الواحـد أو الأسـرة الواحدة منها لذلك تتخذ مقياسا هرميا لكل خدمة من الخـدمات الرئيسـية (التعلـيم, الصـحة</a:t>
            </a:r>
            <a:r>
              <a:rPr lang="en-US" dirty="0">
                <a:latin typeface="Calibri" panose="020F0502020204030204" pitchFamily="34" charset="0"/>
                <a:ea typeface="Calibri" panose="020F0502020204030204" pitchFamily="34" charset="0"/>
                <a:cs typeface="Simplified Arabic" panose="02020603050405020304" pitchFamily="18" charset="-78"/>
              </a:rPr>
              <a:t>, </a:t>
            </a:r>
            <a:r>
              <a:rPr lang="ar-IQ" dirty="0">
                <a:latin typeface="Calibri" panose="020F0502020204030204" pitchFamily="34" charset="0"/>
                <a:ea typeface="Calibri" panose="020F0502020204030204" pitchFamily="34" charset="0"/>
                <a:cs typeface="Simplified Arabic" panose="02020603050405020304" pitchFamily="18" charset="-78"/>
              </a:rPr>
              <a:t>المتاجر) كنواة تحدد كل منها المجموعة السكنية التي تتبعها وتتلاءم بينهما لان كل منهما نطاق تأثير خاص وتضيف إليها سائر الخدمات بالقدر الذي يكافئ عدد السكان كل مجموعة.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91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B5DEB9CD-4D99-4389-B540-0DEB97ACD235}"/>
              </a:ext>
            </a:extLst>
          </p:cNvPr>
          <p:cNvGraphicFramePr/>
          <p:nvPr>
            <p:extLst>
              <p:ext uri="{D42A27DB-BD31-4B8C-83A1-F6EECF244321}">
                <p14:modId xmlns:p14="http://schemas.microsoft.com/office/powerpoint/2010/main" val="3918814508"/>
              </p:ext>
            </p:extLst>
          </p:nvPr>
        </p:nvGraphicFramePr>
        <p:xfrm>
          <a:off x="1214177" y="344718"/>
          <a:ext cx="10451349" cy="154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871B78F0-5CC0-42A3-980E-DAD667E39F48}"/>
              </a:ext>
            </a:extLst>
          </p:cNvPr>
          <p:cNvSpPr/>
          <p:nvPr/>
        </p:nvSpPr>
        <p:spPr>
          <a:xfrm>
            <a:off x="9124491" y="2052843"/>
            <a:ext cx="2255746" cy="369332"/>
          </a:xfrm>
          <a:prstGeom prst="rect">
            <a:avLst/>
          </a:prstGeom>
        </p:spPr>
        <p:txBody>
          <a:bodyPr wrap="none">
            <a:spAutoFit/>
          </a:bodyPr>
          <a:lstStyle/>
          <a:p>
            <a:r>
              <a:rPr lang="ar-IQ" b="1" u="sng" dirty="0">
                <a:latin typeface="Calibri" panose="020F0502020204030204" pitchFamily="34" charset="0"/>
                <a:ea typeface="Calibri" panose="020F0502020204030204" pitchFamily="34" charset="0"/>
                <a:cs typeface="Simplified Arabic" panose="02020603050405020304" pitchFamily="18" charset="-78"/>
              </a:rPr>
              <a:t>التدرج الهرمي لهيكل المدينة</a:t>
            </a:r>
            <a:endParaRPr lang="en-US" dirty="0"/>
          </a:p>
        </p:txBody>
      </p:sp>
      <p:pic>
        <p:nvPicPr>
          <p:cNvPr id="11" name="Picture 10">
            <a:extLst>
              <a:ext uri="{FF2B5EF4-FFF2-40B4-BE49-F238E27FC236}">
                <a16:creationId xmlns:a16="http://schemas.microsoft.com/office/drawing/2014/main" id="{3504C96E-CBD2-4183-9510-34248151A636}"/>
              </a:ext>
            </a:extLst>
          </p:cNvPr>
          <p:cNvPicPr/>
          <p:nvPr/>
        </p:nvPicPr>
        <p:blipFill rotWithShape="1">
          <a:blip r:embed="rId7">
            <a:extLst>
              <a:ext uri="{28A0092B-C50C-407E-A947-70E740481C1C}">
                <a14:useLocalDpi xmlns:a14="http://schemas.microsoft.com/office/drawing/2010/main" val="0"/>
              </a:ext>
            </a:extLst>
          </a:blip>
          <a:srcRect l="25481" t="19099" r="20032" b="8495"/>
          <a:stretch/>
        </p:blipFill>
        <p:spPr bwMode="auto">
          <a:xfrm>
            <a:off x="3067510" y="2052843"/>
            <a:ext cx="5743981" cy="48051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235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289069-A7C9-4BE4-99EB-F0C9EC2F8B45}"/>
              </a:ext>
            </a:extLst>
          </p:cNvPr>
          <p:cNvSpPr/>
          <p:nvPr/>
        </p:nvSpPr>
        <p:spPr>
          <a:xfrm>
            <a:off x="193963" y="349929"/>
            <a:ext cx="11804073" cy="5426870"/>
          </a:xfrm>
          <a:prstGeom prst="rect">
            <a:avLst/>
          </a:prstGeom>
        </p:spPr>
        <p:txBody>
          <a:bodyPr wrap="square">
            <a:spAutoFit/>
          </a:bodyPr>
          <a:lstStyle/>
          <a:p>
            <a:pPr algn="just"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تعتمد التجمعات السكنية متمثلة (بالمحلة السكنية، الحي السكني، القطاع السكني، المدينة) على ثلاثة عناصر:</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Arial" panose="020B0604020202020204" pitchFamily="34" charset="0"/>
              </a:rPr>
              <a:t>معدل حجم الاسرة.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Arial" panose="020B0604020202020204" pitchFamily="34" charset="0"/>
              </a:rPr>
              <a:t>معدل حجم التجمع السكاني.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Arial" panose="020B0604020202020204" pitchFamily="34" charset="0"/>
              </a:rPr>
              <a:t>عدد الوحدات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تتألف المناطق السكنية في العراق من:</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تحدد المعايير الواردة في دراسة (بول سيرفس) لمخطط الإسكان العام في العراق العناصر الثلاثة للتجمعات السكنية حسب تدرجاتها كالاتي:</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0"/>
              </a:spcAft>
            </a:pPr>
            <a:r>
              <a:rPr lang="ar-IQ" b="1" dirty="0">
                <a:latin typeface="Calibri" panose="020F0502020204030204" pitchFamily="34" charset="0"/>
                <a:ea typeface="Calibri" panose="020F0502020204030204" pitchFamily="34" charset="0"/>
                <a:cs typeface="Simplified Arabic" panose="02020603050405020304" pitchFamily="18" charset="-78"/>
              </a:rPr>
              <a:t>1- المحلة السكنية</a:t>
            </a:r>
            <a:r>
              <a:rPr lang="ar-IQ" dirty="0">
                <a:latin typeface="Calibri" panose="020F0502020204030204" pitchFamily="34" charset="0"/>
                <a:ea typeface="Calibri" panose="020F0502020204030204" pitchFamily="34" charset="0"/>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معدل حجم الأسرة 6 أشخاص.</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معدل حجم المحلة السكنية   2400-3600 نسمة.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عدد الوحدات السكنية في المحلة السكنية   400- 600 وحدة 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0"/>
              </a:spcAft>
            </a:pPr>
            <a:r>
              <a:rPr lang="ar-IQ" b="1" dirty="0">
                <a:latin typeface="Calibri" panose="020F0502020204030204" pitchFamily="34" charset="0"/>
                <a:ea typeface="Calibri" panose="020F0502020204030204" pitchFamily="34" charset="0"/>
                <a:cs typeface="Simplified Arabic" panose="02020603050405020304" pitchFamily="18" charset="-78"/>
              </a:rPr>
              <a:t>2- الحي السكني</a:t>
            </a:r>
            <a:r>
              <a:rPr lang="ar-IQ" dirty="0">
                <a:latin typeface="Calibri" panose="020F0502020204030204" pitchFamily="34" charset="0"/>
                <a:ea typeface="Calibri" panose="020F0502020204030204" pitchFamily="34" charset="0"/>
                <a:cs typeface="Simplified Arabic" panose="02020603050405020304" pitchFamily="18" charset="-78"/>
              </a:rPr>
              <a:t>: يتشكل الحي السكني بتنظيم أربعة محلات سكنية وكالاتي: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معدل حجم الأسرة 6 أشخاص.</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معدل حجم الحي السكني 9600- 14400 نسمة.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عدد الوحدات السكنية في الحي السكني 1600-2400 وحدة 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0"/>
              </a:spcAft>
              <a:tabLst>
                <a:tab pos="641350" algn="l"/>
              </a:tabLst>
            </a:pPr>
            <a:r>
              <a:rPr lang="ar-IQ" b="1" dirty="0">
                <a:latin typeface="Calibri" panose="020F0502020204030204" pitchFamily="34" charset="0"/>
                <a:ea typeface="Calibri" panose="020F0502020204030204" pitchFamily="34" charset="0"/>
                <a:cs typeface="Simplified Arabic" panose="02020603050405020304" pitchFamily="18" charset="-78"/>
              </a:rPr>
              <a:t>3- القطاع السكني: </a:t>
            </a:r>
            <a:r>
              <a:rPr lang="ar-IQ" dirty="0">
                <a:latin typeface="Calibri" panose="020F0502020204030204" pitchFamily="34" charset="0"/>
                <a:ea typeface="Calibri" panose="020F0502020204030204" pitchFamily="34" charset="0"/>
                <a:cs typeface="Simplified Arabic" panose="02020603050405020304" pitchFamily="18" charset="-78"/>
              </a:rPr>
              <a:t>يتشكل القطاع السكني بتنظيم أربعة إحياء سكنية وكالاتي: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معدل حجم الأسرة 6 أشخاص.</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معدل حجم القطاع السكني 38400- 57600 نسمة.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عدد الوحدات السكنية في القطاع السكني 6400- 9600 وحدة سكنية.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871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3BAB8-B0F4-4D61-9612-87503F769450}"/>
              </a:ext>
            </a:extLst>
          </p:cNvPr>
          <p:cNvSpPr/>
          <p:nvPr/>
        </p:nvSpPr>
        <p:spPr>
          <a:xfrm>
            <a:off x="415636" y="122838"/>
            <a:ext cx="11360727" cy="6612323"/>
          </a:xfrm>
          <a:prstGeom prst="rect">
            <a:avLst/>
          </a:prstGeom>
        </p:spPr>
        <p:txBody>
          <a:bodyPr wrap="square">
            <a:spAutoFit/>
          </a:bodyPr>
          <a:lstStyle/>
          <a:p>
            <a:pPr algn="r" rtl="1">
              <a:lnSpc>
                <a:spcPct val="107000"/>
              </a:lnSpc>
              <a:spcAft>
                <a:spcPts val="0"/>
              </a:spcAft>
            </a:pPr>
            <a:r>
              <a:rPr lang="ar-IQ" b="1" u="sng" dirty="0">
                <a:latin typeface="Calibri" panose="020F0502020204030204" pitchFamily="34" charset="0"/>
                <a:ea typeface="Calibri" panose="020F0502020204030204" pitchFamily="34" charset="0"/>
                <a:cs typeface="Simplified Arabic" panose="02020603050405020304" pitchFamily="18" charset="-78"/>
              </a:rPr>
              <a:t>مستويات توزيع الخدمات الاجتماعية</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0"/>
              </a:spcAft>
            </a:pPr>
            <a:r>
              <a:rPr lang="ar-IQ" b="1" dirty="0">
                <a:latin typeface="Calibri" panose="020F0502020204030204" pitchFamily="34" charset="0"/>
                <a:ea typeface="Calibri" panose="020F0502020204030204" pitchFamily="34" charset="0"/>
                <a:cs typeface="Simplified Arabic" panose="02020603050405020304" pitchFamily="18" charset="-78"/>
              </a:rPr>
              <a:t>1- المحلة السكنية</a:t>
            </a:r>
            <a:r>
              <a:rPr lang="ar-IQ" dirty="0">
                <a:latin typeface="Calibri" panose="020F0502020204030204" pitchFamily="34" charset="0"/>
                <a:ea typeface="Calibri" panose="020F0502020204030204" pitchFamily="34" charset="0"/>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مدرسة ابتدائية (18 صف) / عدد 1</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مدرسة متوسطة / ثانوية (9-12 صف) /عدد2</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سوق محلي </a:t>
            </a:r>
            <a:r>
              <a:rPr lang="en-US" dirty="0">
                <a:latin typeface="Calibri" panose="020F0502020204030204" pitchFamily="34" charset="0"/>
                <a:ea typeface="Calibri" panose="020F0502020204030204" pitchFamily="34" charset="0"/>
                <a:cs typeface="Simplified Arabic" panose="02020603050405020304" pitchFamily="18" charset="-78"/>
              </a:rPr>
              <a:t>Local Market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Simplified Arabic" panose="02020603050405020304" pitchFamily="18" charset="-78"/>
              </a:rPr>
              <a:t> </a:t>
            </a:r>
            <a:r>
              <a:rPr lang="ar-IQ" dirty="0">
                <a:latin typeface="Calibri" panose="020F0502020204030204" pitchFamily="34" charset="0"/>
                <a:ea typeface="Calibri" panose="020F0502020204030204" pitchFamily="34" charset="0"/>
                <a:cs typeface="Simplified Arabic" panose="02020603050405020304" pitchFamily="18" charset="-78"/>
              </a:rPr>
              <a:t>جامع (أو محل عبادة)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مركز صحي (رعاية صحية أولية)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بناية إدارة (مجلس بلدي)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روضة وحضانة (خصوصا للمجتمعات التي توفر فرص عمل للنساء). </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0"/>
              </a:spcAft>
            </a:pPr>
            <a:r>
              <a:rPr lang="ar-IQ" b="1" dirty="0">
                <a:latin typeface="Calibri" panose="020F0502020204030204" pitchFamily="34" charset="0"/>
                <a:ea typeface="Calibri" panose="020F0502020204030204" pitchFamily="34" charset="0"/>
                <a:cs typeface="Simplified Arabic" panose="02020603050405020304" pitchFamily="18" charset="-78"/>
              </a:rPr>
              <a:t>2- الحي السكني</a:t>
            </a:r>
            <a:r>
              <a:rPr lang="ar-IQ" dirty="0">
                <a:latin typeface="Calibri" panose="020F0502020204030204" pitchFamily="34" charset="0"/>
                <a:ea typeface="Calibri" panose="020F0502020204030204" pitchFamily="34" charset="0"/>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مكتب بريد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مركز إطفاء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مركز شرطة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سوق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مدرسة إعدادية مهنية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0"/>
              </a:spcAft>
            </a:pPr>
            <a:r>
              <a:rPr lang="ar-IQ" b="1" dirty="0">
                <a:latin typeface="Calibri" panose="020F0502020204030204" pitchFamily="34" charset="0"/>
                <a:ea typeface="Calibri" panose="020F0502020204030204" pitchFamily="34" charset="0"/>
                <a:cs typeface="Simplified Arabic" panose="02020603050405020304" pitchFamily="18" charset="-78"/>
              </a:rPr>
              <a:t>3- القطاع السكني</a:t>
            </a:r>
            <a:r>
              <a:rPr lang="ar-IQ" dirty="0">
                <a:latin typeface="Calibri" panose="020F0502020204030204" pitchFamily="34" charset="0"/>
                <a:ea typeface="Calibri" panose="020F0502020204030204" pitchFamily="34" charset="0"/>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سوق مركزي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محطة تزويد الوقود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ورش تصليح وخدمات (سيارات – أجهزة منزلية)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مكتبة عامة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مركز ثقافي / مركز شباب</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يتم تامين ساحات عامة ومتنزهات وملاعب أطفال حسب الفئات العمرية وفي كل المستويات التخطيطية (ابتداء من المحلة السكنية).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434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70634E-045C-47D3-8B53-6CA91C4779B9}"/>
              </a:ext>
            </a:extLst>
          </p:cNvPr>
          <p:cNvPicPr/>
          <p:nvPr/>
        </p:nvPicPr>
        <p:blipFill rotWithShape="1">
          <a:blip r:embed="rId2">
            <a:extLst>
              <a:ext uri="{BEBA8EAE-BF5A-486C-A8C5-ECC9F3942E4B}">
                <a14:imgProps xmlns:a14="http://schemas.microsoft.com/office/drawing/2010/main">
                  <a14:imgLayer r:embed="rId3">
                    <a14:imgEffect>
                      <a14:sharpenSoften amount="44000"/>
                    </a14:imgEffect>
                    <a14:imgEffect>
                      <a14:brightnessContrast contrast="1000"/>
                    </a14:imgEffect>
                  </a14:imgLayer>
                </a14:imgProps>
              </a:ext>
              <a:ext uri="{28A0092B-C50C-407E-A947-70E740481C1C}">
                <a14:useLocalDpi xmlns:a14="http://schemas.microsoft.com/office/drawing/2010/main" val="0"/>
              </a:ext>
            </a:extLst>
          </a:blip>
          <a:srcRect l="21471" t="26729" r="20562" b="11832"/>
          <a:stretch/>
        </p:blipFill>
        <p:spPr bwMode="auto">
          <a:xfrm>
            <a:off x="1399309" y="401609"/>
            <a:ext cx="9485226" cy="6331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255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14B77-1901-448F-93D0-C95EE78E3054}"/>
              </a:ext>
            </a:extLst>
          </p:cNvPr>
          <p:cNvSpPr/>
          <p:nvPr/>
        </p:nvSpPr>
        <p:spPr>
          <a:xfrm>
            <a:off x="193964" y="0"/>
            <a:ext cx="11804072" cy="1851148"/>
          </a:xfrm>
          <a:prstGeom prst="rect">
            <a:avLst/>
          </a:prstGeom>
        </p:spPr>
        <p:txBody>
          <a:bodyPr wrap="square">
            <a:spAutoFit/>
          </a:bodyPr>
          <a:lstStyle/>
          <a:p>
            <a:pPr algn="just" rtl="1">
              <a:lnSpc>
                <a:spcPct val="107000"/>
              </a:lnSpc>
              <a:spcAft>
                <a:spcPts val="0"/>
              </a:spcAft>
            </a:pPr>
            <a:r>
              <a:rPr lang="ar-IQ" b="1" u="sng" dirty="0">
                <a:latin typeface="Calibri" panose="020F0502020204030204" pitchFamily="34" charset="0"/>
                <a:ea typeface="Calibri" panose="020F0502020204030204" pitchFamily="34" charset="0"/>
                <a:cs typeface="Arial" panose="020B0604020202020204" pitchFamily="34" charset="0"/>
              </a:rPr>
              <a:t>مؤشرات تخطيطية للخدمات الاجتماعية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Calibri" panose="020F0502020204030204" pitchFamily="34" charset="0"/>
                <a:cs typeface="Simplified Arabic" panose="02020603050405020304" pitchFamily="18" charset="-78"/>
              </a:rPr>
              <a:t>يعتمد هذا المؤشر (بالنسبة لنوع أبنية الخدمات العامة \ حضانة، روضة، مدرسة ابتدائية ..... الخ) على:</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عدد الأشخاص المخدومين.</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العدد الكلي للسكان، وعدد الأطفال المخدومين.</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Calibri" panose="020F0502020204030204" pitchFamily="34" charset="0"/>
                <a:cs typeface="Simplified Arabic" panose="02020603050405020304" pitchFamily="18" charset="-78"/>
              </a:rPr>
              <a:t>المعدل الكلي لمساحة الأراضي.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indent="-285750" algn="r" rtl="1">
              <a:buFont typeface="Arial" panose="020B0604020202020204" pitchFamily="34" charset="0"/>
              <a:buChar char="•"/>
            </a:pPr>
            <a:r>
              <a:rPr lang="ar-IQ" dirty="0">
                <a:latin typeface="Calibri" panose="020F0502020204030204" pitchFamily="34" charset="0"/>
                <a:ea typeface="Calibri" panose="020F0502020204030204" pitchFamily="34" charset="0"/>
                <a:cs typeface="Simplified Arabic" panose="02020603050405020304" pitchFamily="18" charset="-78"/>
              </a:rPr>
              <a:t>الحد الأعلى لمسافة الوصول من منطقة السكن إلى أبنية الخدمات العامة.</a:t>
            </a:r>
            <a:endParaRPr lang="en-US" dirty="0"/>
          </a:p>
        </p:txBody>
      </p:sp>
      <p:graphicFrame>
        <p:nvGraphicFramePr>
          <p:cNvPr id="3" name="Table 2">
            <a:extLst>
              <a:ext uri="{FF2B5EF4-FFF2-40B4-BE49-F238E27FC236}">
                <a16:creationId xmlns:a16="http://schemas.microsoft.com/office/drawing/2014/main" id="{D695A363-7263-47BB-925C-017AB6C2B30E}"/>
              </a:ext>
            </a:extLst>
          </p:cNvPr>
          <p:cNvGraphicFramePr>
            <a:graphicFrameLocks noGrp="1"/>
          </p:cNvGraphicFramePr>
          <p:nvPr>
            <p:extLst>
              <p:ext uri="{D42A27DB-BD31-4B8C-83A1-F6EECF244321}">
                <p14:modId xmlns:p14="http://schemas.microsoft.com/office/powerpoint/2010/main" val="357127823"/>
              </p:ext>
            </p:extLst>
          </p:nvPr>
        </p:nvGraphicFramePr>
        <p:xfrm>
          <a:off x="604353" y="2138553"/>
          <a:ext cx="11247125" cy="4571999"/>
        </p:xfrm>
        <a:graphic>
          <a:graphicData uri="http://schemas.openxmlformats.org/drawingml/2006/table">
            <a:tbl>
              <a:tblPr rtl="1" firstRow="1" firstCol="1" lastRow="1" lastCol="1" bandRow="1" bandCol="1">
                <a:tableStyleId>{5C22544A-7EE6-4342-B048-85BDC9FD1C3A}</a:tableStyleId>
              </a:tblPr>
              <a:tblGrid>
                <a:gridCol w="1143886">
                  <a:extLst>
                    <a:ext uri="{9D8B030D-6E8A-4147-A177-3AD203B41FA5}">
                      <a16:colId xmlns:a16="http://schemas.microsoft.com/office/drawing/2014/main" val="2424045015"/>
                    </a:ext>
                  </a:extLst>
                </a:gridCol>
                <a:gridCol w="2120054">
                  <a:extLst>
                    <a:ext uri="{9D8B030D-6E8A-4147-A177-3AD203B41FA5}">
                      <a16:colId xmlns:a16="http://schemas.microsoft.com/office/drawing/2014/main" val="450524582"/>
                    </a:ext>
                  </a:extLst>
                </a:gridCol>
                <a:gridCol w="2120054">
                  <a:extLst>
                    <a:ext uri="{9D8B030D-6E8A-4147-A177-3AD203B41FA5}">
                      <a16:colId xmlns:a16="http://schemas.microsoft.com/office/drawing/2014/main" val="903045536"/>
                    </a:ext>
                  </a:extLst>
                </a:gridCol>
                <a:gridCol w="437206">
                  <a:extLst>
                    <a:ext uri="{9D8B030D-6E8A-4147-A177-3AD203B41FA5}">
                      <a16:colId xmlns:a16="http://schemas.microsoft.com/office/drawing/2014/main" val="1616661985"/>
                    </a:ext>
                  </a:extLst>
                </a:gridCol>
                <a:gridCol w="436590">
                  <a:extLst>
                    <a:ext uri="{9D8B030D-6E8A-4147-A177-3AD203B41FA5}">
                      <a16:colId xmlns:a16="http://schemas.microsoft.com/office/drawing/2014/main" val="2775462191"/>
                    </a:ext>
                  </a:extLst>
                </a:gridCol>
                <a:gridCol w="437206">
                  <a:extLst>
                    <a:ext uri="{9D8B030D-6E8A-4147-A177-3AD203B41FA5}">
                      <a16:colId xmlns:a16="http://schemas.microsoft.com/office/drawing/2014/main" val="4150071503"/>
                    </a:ext>
                  </a:extLst>
                </a:gridCol>
                <a:gridCol w="437206">
                  <a:extLst>
                    <a:ext uri="{9D8B030D-6E8A-4147-A177-3AD203B41FA5}">
                      <a16:colId xmlns:a16="http://schemas.microsoft.com/office/drawing/2014/main" val="1838952941"/>
                    </a:ext>
                  </a:extLst>
                </a:gridCol>
                <a:gridCol w="437206">
                  <a:extLst>
                    <a:ext uri="{9D8B030D-6E8A-4147-A177-3AD203B41FA5}">
                      <a16:colId xmlns:a16="http://schemas.microsoft.com/office/drawing/2014/main" val="2110627324"/>
                    </a:ext>
                  </a:extLst>
                </a:gridCol>
                <a:gridCol w="524157">
                  <a:extLst>
                    <a:ext uri="{9D8B030D-6E8A-4147-A177-3AD203B41FA5}">
                      <a16:colId xmlns:a16="http://schemas.microsoft.com/office/drawing/2014/main" val="3075560220"/>
                    </a:ext>
                  </a:extLst>
                </a:gridCol>
                <a:gridCol w="524772">
                  <a:extLst>
                    <a:ext uri="{9D8B030D-6E8A-4147-A177-3AD203B41FA5}">
                      <a16:colId xmlns:a16="http://schemas.microsoft.com/office/drawing/2014/main" val="657048080"/>
                    </a:ext>
                  </a:extLst>
                </a:gridCol>
                <a:gridCol w="524772">
                  <a:extLst>
                    <a:ext uri="{9D8B030D-6E8A-4147-A177-3AD203B41FA5}">
                      <a16:colId xmlns:a16="http://schemas.microsoft.com/office/drawing/2014/main" val="2936426240"/>
                    </a:ext>
                  </a:extLst>
                </a:gridCol>
                <a:gridCol w="524157">
                  <a:extLst>
                    <a:ext uri="{9D8B030D-6E8A-4147-A177-3AD203B41FA5}">
                      <a16:colId xmlns:a16="http://schemas.microsoft.com/office/drawing/2014/main" val="170787980"/>
                    </a:ext>
                  </a:extLst>
                </a:gridCol>
                <a:gridCol w="437206">
                  <a:extLst>
                    <a:ext uri="{9D8B030D-6E8A-4147-A177-3AD203B41FA5}">
                      <a16:colId xmlns:a16="http://schemas.microsoft.com/office/drawing/2014/main" val="3364444139"/>
                    </a:ext>
                  </a:extLst>
                </a:gridCol>
                <a:gridCol w="1142653">
                  <a:extLst>
                    <a:ext uri="{9D8B030D-6E8A-4147-A177-3AD203B41FA5}">
                      <a16:colId xmlns:a16="http://schemas.microsoft.com/office/drawing/2014/main" val="3563746687"/>
                    </a:ext>
                  </a:extLst>
                </a:gridCol>
              </a:tblGrid>
              <a:tr h="394420">
                <a:tc gridSpan="14">
                  <a:txBody>
                    <a:bodyPr/>
                    <a:lstStyle/>
                    <a:p>
                      <a:pPr algn="ctr" rtl="0">
                        <a:lnSpc>
                          <a:spcPct val="107000"/>
                        </a:lnSpc>
                        <a:spcAft>
                          <a:spcPts val="800"/>
                        </a:spcAft>
                        <a:tabLst>
                          <a:tab pos="180975" algn="l"/>
                          <a:tab pos="4511040" algn="l"/>
                          <a:tab pos="5043170" algn="ctr"/>
                          <a:tab pos="8626475" algn="l"/>
                          <a:tab pos="10086975" algn="r"/>
                        </a:tabLst>
                      </a:pPr>
                      <a:r>
                        <a:rPr lang="ar-IQ" sz="1000" dirty="0">
                          <a:effectLst/>
                          <a:latin typeface="Times New Roman" panose="02020603050405020304" pitchFamily="18" charset="0"/>
                          <a:cs typeface="Times New Roman" panose="02020603050405020304" pitchFamily="18" charset="0"/>
                        </a:rPr>
                        <a:t>مـؤشرات تخـطيـطيـة للـخدمـات الاجتمـاعيــة</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6378750"/>
                  </a:ext>
                </a:extLst>
              </a:tr>
              <a:tr h="394420">
                <a:tc rowSpan="2">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نوع أبنية الخدمات العامة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nchor="ctr"/>
                </a:tc>
                <a:tc rowSpan="2"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عدد الأشخاص المخدومين (نسبة مئوية من عدد السكان الكلي)</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nchor="ctr"/>
                </a:tc>
                <a:tc rowSpan="2" hMerge="1">
                  <a:txBody>
                    <a:bodyPr/>
                    <a:lstStyle/>
                    <a:p>
                      <a:endParaRPr lang="en-US"/>
                    </a:p>
                  </a:txBody>
                  <a:tcPr/>
                </a:tc>
                <a:tc rowSpan="2" hMerge="1">
                  <a:txBody>
                    <a:bodyPr/>
                    <a:lstStyle/>
                    <a:p>
                      <a:endParaRPr lang="en-US"/>
                    </a:p>
                  </a:txBody>
                  <a:tcPr/>
                </a:tc>
                <a:tc gridSpan="6">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المساحة (متر مربع) نسبة الى:</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المعدل الكلي لمساحة الأراضي (متر مربع / ساكن)</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nchor="ctr"/>
                </a:tc>
                <a:tc rowSpan="2" hMerge="1">
                  <a:txBody>
                    <a:bodyPr/>
                    <a:lstStyle/>
                    <a:p>
                      <a:endParaRPr lang="en-US"/>
                    </a:p>
                  </a:txBody>
                  <a:tcPr/>
                </a:tc>
                <a:tc rowSpan="2" hMerge="1">
                  <a:txBody>
                    <a:bodyPr/>
                    <a:lstStyle/>
                    <a:p>
                      <a:endParaRPr lang="en-US"/>
                    </a:p>
                  </a:txBody>
                  <a:tcPr/>
                </a:tc>
                <a:tc rowSpan="2">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الحد الأعلى لمسافة الوصول من منطقة السكن إلى أبنية الخدمات العامة (متر)</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nchor="ctr"/>
                </a:tc>
                <a:extLst>
                  <a:ext uri="{0D108BD9-81ED-4DB2-BD59-A6C34878D82A}">
                    <a16:rowId xmlns:a16="http://schemas.microsoft.com/office/drawing/2014/main" val="290027620"/>
                  </a:ext>
                </a:extLst>
              </a:tr>
              <a:tr h="852832">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العدد الكلي للسكان</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الأطفال المخدومين</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2966811678"/>
                  </a:ext>
                </a:extLst>
              </a:tr>
              <a:tr h="260453">
                <a:tc rowSpan="2">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حضانة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rowSpan="2">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300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1095876762"/>
                  </a:ext>
                </a:extLst>
              </a:tr>
              <a:tr h="408904">
                <a:tc v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2.0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0.25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0.08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0.160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0.33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vMerge="1">
                  <a:txBody>
                    <a:bodyPr/>
                    <a:lstStyle/>
                    <a:p>
                      <a:endParaRPr lang="en-US"/>
                    </a:p>
                  </a:txBody>
                  <a:tcPr/>
                </a:tc>
                <a:extLst>
                  <a:ext uri="{0D108BD9-81ED-4DB2-BD59-A6C34878D82A}">
                    <a16:rowId xmlns:a16="http://schemas.microsoft.com/office/drawing/2014/main" val="571904017"/>
                  </a:ext>
                </a:extLst>
              </a:tr>
              <a:tr h="280177">
                <a:tc rowSpan="2">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روضة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rowSpan="2">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300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1527688008"/>
                  </a:ext>
                </a:extLst>
              </a:tr>
              <a:tr h="408904">
                <a:tc v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2.0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0.155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0.310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0.62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vMerge="1">
                  <a:txBody>
                    <a:bodyPr/>
                    <a:lstStyle/>
                    <a:p>
                      <a:endParaRPr lang="en-US"/>
                    </a:p>
                  </a:txBody>
                  <a:tcPr/>
                </a:tc>
                <a:extLst>
                  <a:ext uri="{0D108BD9-81ED-4DB2-BD59-A6C34878D82A}">
                    <a16:rowId xmlns:a16="http://schemas.microsoft.com/office/drawing/2014/main" val="455713818"/>
                  </a:ext>
                </a:extLst>
              </a:tr>
              <a:tr h="308737">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مدرسة ابتدائية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17.5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3.0-3.5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18-23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0.8-0.1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3274645820"/>
                  </a:ext>
                </a:extLst>
              </a:tr>
              <a:tr h="266577">
                <a:tc>
                  <a:txBody>
                    <a:bodyPr/>
                    <a:lstStyle/>
                    <a:p>
                      <a:pPr algn="ctr" rtl="1">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 مدرسة متوسطة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7.5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1.6-2.0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21-26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0.45-0.56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500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1599877931"/>
                  </a:ext>
                </a:extLst>
              </a:tr>
              <a:tr h="199315">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مدرسة ثانوية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6.6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1.4-1.7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21-26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0.42-0.5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800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62410408"/>
                  </a:ext>
                </a:extLst>
              </a:tr>
              <a:tr h="199315">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مركز صحي</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0.35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0.35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0.066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800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2455037876"/>
                  </a:ext>
                </a:extLst>
              </a:tr>
              <a:tr h="199315">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جامع أو كنيسة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لجميع أفراد الفئة المستخدمة للمبنى</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0.125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0.125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0.057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800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3966498202"/>
                  </a:ext>
                </a:extLst>
              </a:tr>
              <a:tr h="199315">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مركز ثقافي</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33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0.67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2.05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0.12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800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3107229555"/>
                  </a:ext>
                </a:extLst>
              </a:tr>
              <a:tr h="199315">
                <a:tc>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مركز شباب</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25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4.0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gridSpan="3">
                  <a:txBody>
                    <a:bodyPr/>
                    <a:lstStyle/>
                    <a:p>
                      <a:pPr algn="ctr" rtl="0">
                        <a:lnSpc>
                          <a:spcPct val="107000"/>
                        </a:lnSpc>
                        <a:spcAft>
                          <a:spcPts val="800"/>
                        </a:spcAft>
                        <a:tabLst>
                          <a:tab pos="4015740" algn="l"/>
                        </a:tabLst>
                      </a:pPr>
                      <a:r>
                        <a:rPr lang="ar-IQ" sz="1000">
                          <a:effectLst/>
                          <a:latin typeface="Times New Roman" panose="02020603050405020304" pitchFamily="18" charset="0"/>
                          <a:cs typeface="Times New Roman" panose="02020603050405020304" pitchFamily="18" charset="0"/>
                        </a:rPr>
                        <a:t>0.20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tc hMerge="1">
                  <a:txBody>
                    <a:bodyPr/>
                    <a:lstStyle/>
                    <a:p>
                      <a:endParaRPr lang="en-US"/>
                    </a:p>
                  </a:txBody>
                  <a:tcPr/>
                </a:tc>
                <a:tc hMerge="1">
                  <a:txBody>
                    <a:bodyPr/>
                    <a:lstStyle/>
                    <a:p>
                      <a:endParaRPr lang="en-US"/>
                    </a:p>
                  </a:txBody>
                  <a:tcPr/>
                </a:tc>
                <a:tc>
                  <a:txBody>
                    <a:bodyPr/>
                    <a:lstStyle/>
                    <a:p>
                      <a:pPr algn="ctr" rtl="0">
                        <a:lnSpc>
                          <a:spcPct val="107000"/>
                        </a:lnSpc>
                        <a:spcAft>
                          <a:spcPts val="800"/>
                        </a:spcAft>
                        <a:tabLst>
                          <a:tab pos="4015740" algn="l"/>
                        </a:tabLst>
                      </a:pPr>
                      <a:r>
                        <a:rPr lang="ar-IQ" sz="1000" dirty="0">
                          <a:effectLst/>
                          <a:latin typeface="Times New Roman" panose="02020603050405020304" pitchFamily="18" charset="0"/>
                          <a:cs typeface="Times New Roman" panose="02020603050405020304" pitchFamily="18" charset="0"/>
                        </a:rPr>
                        <a:t>800</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427" marR="62427" marT="0" marB="0"/>
                </a:tc>
                <a:extLst>
                  <a:ext uri="{0D108BD9-81ED-4DB2-BD59-A6C34878D82A}">
                    <a16:rowId xmlns:a16="http://schemas.microsoft.com/office/drawing/2014/main" val="4268469281"/>
                  </a:ext>
                </a:extLst>
              </a:tr>
            </a:tbl>
          </a:graphicData>
        </a:graphic>
      </p:graphicFrame>
      <p:sp>
        <p:nvSpPr>
          <p:cNvPr id="4" name="Rectangle 3">
            <a:extLst>
              <a:ext uri="{FF2B5EF4-FFF2-40B4-BE49-F238E27FC236}">
                <a16:creationId xmlns:a16="http://schemas.microsoft.com/office/drawing/2014/main" id="{98901F2D-9BBB-4878-9B29-065F27FC2754}"/>
              </a:ext>
            </a:extLst>
          </p:cNvPr>
          <p:cNvSpPr/>
          <p:nvPr/>
        </p:nvSpPr>
        <p:spPr>
          <a:xfrm>
            <a:off x="858982" y="1354684"/>
            <a:ext cx="3380508" cy="783869"/>
          </a:xfrm>
          <a:prstGeom prst="rect">
            <a:avLst/>
          </a:prstGeom>
        </p:spPr>
        <p:txBody>
          <a:bodyPr wrap="square">
            <a:spAutoFit/>
          </a:bodyPr>
          <a:lstStyle/>
          <a:p>
            <a:pPr marL="342900" lvl="0" indent="-342900" algn="r" rtl="1">
              <a:lnSpc>
                <a:spcPct val="107000"/>
              </a:lnSpc>
              <a:spcAft>
                <a:spcPts val="0"/>
              </a:spcAft>
              <a:buFont typeface="+mj-cs"/>
              <a:buAutoNum type="arabic2Minus"/>
              <a:tabLst>
                <a:tab pos="231775" algn="l"/>
                <a:tab pos="4015740" algn="l"/>
              </a:tabLst>
            </a:pPr>
            <a:r>
              <a:rPr lang="ar-IQ" sz="1400" dirty="0">
                <a:latin typeface="Calibri" panose="020F0502020204030204" pitchFamily="34" charset="0"/>
                <a:ea typeface="Calibri" panose="020F0502020204030204" pitchFamily="34" charset="0"/>
                <a:cs typeface="Simplified Arabic" panose="02020603050405020304" pitchFamily="18" charset="-78"/>
              </a:rPr>
              <a:t>مجتمعات بدون فرص عمل للمرأة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cs"/>
              <a:buAutoNum type="arabic2Minus"/>
              <a:tabLst>
                <a:tab pos="231775" algn="l"/>
                <a:tab pos="4015740" algn="l"/>
              </a:tabLst>
            </a:pPr>
            <a:r>
              <a:rPr lang="ar-IQ" sz="1400" dirty="0">
                <a:latin typeface="Calibri" panose="020F0502020204030204" pitchFamily="34" charset="0"/>
                <a:ea typeface="Calibri" panose="020F0502020204030204" pitchFamily="34" charset="0"/>
                <a:cs typeface="Simplified Arabic" panose="02020603050405020304" pitchFamily="18" charset="-78"/>
              </a:rPr>
              <a:t>مجتمعات بفرص عمل محدودة للمرأة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cs"/>
              <a:buAutoNum type="arabic2Minus"/>
            </a:pPr>
            <a:r>
              <a:rPr lang="ar-IQ" sz="1400" dirty="0">
                <a:latin typeface="Calibri" panose="020F0502020204030204" pitchFamily="34" charset="0"/>
                <a:ea typeface="Calibri" panose="020F0502020204030204" pitchFamily="34" charset="0"/>
                <a:cs typeface="Simplified Arabic" panose="02020603050405020304" pitchFamily="18" charset="-78"/>
              </a:rPr>
              <a:t>مجتمعات بفرص عمل كبيرة للمرأة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37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922DFB-6A84-45A8-A1C0-56685F9C7D02}"/>
              </a:ext>
            </a:extLst>
          </p:cNvPr>
          <p:cNvGraphicFramePr>
            <a:graphicFrameLocks noGrp="1"/>
          </p:cNvGraphicFramePr>
          <p:nvPr>
            <p:extLst>
              <p:ext uri="{D42A27DB-BD31-4B8C-83A1-F6EECF244321}">
                <p14:modId xmlns:p14="http://schemas.microsoft.com/office/powerpoint/2010/main" val="957043640"/>
              </p:ext>
            </p:extLst>
          </p:nvPr>
        </p:nvGraphicFramePr>
        <p:xfrm>
          <a:off x="518159" y="219355"/>
          <a:ext cx="11155681" cy="3769376"/>
        </p:xfrm>
        <a:graphic>
          <a:graphicData uri="http://schemas.openxmlformats.org/drawingml/2006/table">
            <a:tbl>
              <a:tblPr rtl="1" firstRow="1" firstCol="1" lastRow="1" lastCol="1" bandRow="1" bandCol="1">
                <a:tableStyleId>{5C22544A-7EE6-4342-B048-85BDC9FD1C3A}</a:tableStyleId>
              </a:tblPr>
              <a:tblGrid>
                <a:gridCol w="1578437">
                  <a:extLst>
                    <a:ext uri="{9D8B030D-6E8A-4147-A177-3AD203B41FA5}">
                      <a16:colId xmlns:a16="http://schemas.microsoft.com/office/drawing/2014/main" val="1444656181"/>
                    </a:ext>
                  </a:extLst>
                </a:gridCol>
                <a:gridCol w="1900973">
                  <a:extLst>
                    <a:ext uri="{9D8B030D-6E8A-4147-A177-3AD203B41FA5}">
                      <a16:colId xmlns:a16="http://schemas.microsoft.com/office/drawing/2014/main" val="445361942"/>
                    </a:ext>
                  </a:extLst>
                </a:gridCol>
                <a:gridCol w="1425558">
                  <a:extLst>
                    <a:ext uri="{9D8B030D-6E8A-4147-A177-3AD203B41FA5}">
                      <a16:colId xmlns:a16="http://schemas.microsoft.com/office/drawing/2014/main" val="2517628584"/>
                    </a:ext>
                  </a:extLst>
                </a:gridCol>
                <a:gridCol w="1711197">
                  <a:extLst>
                    <a:ext uri="{9D8B030D-6E8A-4147-A177-3AD203B41FA5}">
                      <a16:colId xmlns:a16="http://schemas.microsoft.com/office/drawing/2014/main" val="3098259239"/>
                    </a:ext>
                  </a:extLst>
                </a:gridCol>
                <a:gridCol w="2269758">
                  <a:extLst>
                    <a:ext uri="{9D8B030D-6E8A-4147-A177-3AD203B41FA5}">
                      <a16:colId xmlns:a16="http://schemas.microsoft.com/office/drawing/2014/main" val="233417410"/>
                    </a:ext>
                  </a:extLst>
                </a:gridCol>
                <a:gridCol w="2269758">
                  <a:extLst>
                    <a:ext uri="{9D8B030D-6E8A-4147-A177-3AD203B41FA5}">
                      <a16:colId xmlns:a16="http://schemas.microsoft.com/office/drawing/2014/main" val="1037486814"/>
                    </a:ext>
                  </a:extLst>
                </a:gridCol>
              </a:tblGrid>
              <a:tr h="242686">
                <a:tc gridSpan="6">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مـؤشرات تخـطيـطيـة للـخدمـات الاجتمـاعيــة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022783"/>
                  </a:ext>
                </a:extLst>
              </a:tr>
              <a:tr h="216167">
                <a:tc rowSpan="2">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نوع أبنية الخدمات العامة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rowSpan="2">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عدد الأشخاص المخدومين (نسبة مئوية من عدد السكان الكلي)</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gridSpan="2">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المساحة (متر مربع)</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hMerge="1">
                  <a:txBody>
                    <a:bodyPr/>
                    <a:lstStyle/>
                    <a:p>
                      <a:endParaRPr lang="en-US"/>
                    </a:p>
                  </a:txBody>
                  <a:tcPr/>
                </a:tc>
                <a:tc rowSpan="2">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المعدل الكلي لمساحة الأراضي (متر مربع / ساكن)</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rowSpan="2">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الحد الأعلى لمسافة الوصول من منطقة السكن إلى أبنية الخدمات العامة (متر)</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extLst>
                  <a:ext uri="{0D108BD9-81ED-4DB2-BD59-A6C34878D82A}">
                    <a16:rowId xmlns:a16="http://schemas.microsoft.com/office/drawing/2014/main" val="2914493824"/>
                  </a:ext>
                </a:extLst>
              </a:tr>
              <a:tr h="321002">
                <a:tc vMerge="1">
                  <a:txBody>
                    <a:bodyPr/>
                    <a:lstStyle/>
                    <a:p>
                      <a:endParaRPr lang="en-US"/>
                    </a:p>
                  </a:txBody>
                  <a:tcPr/>
                </a:tc>
                <a:tc vMerge="1">
                  <a:txBody>
                    <a:bodyPr/>
                    <a:lstStyle/>
                    <a:p>
                      <a:endParaRPr lang="en-US"/>
                    </a:p>
                  </a:txBody>
                  <a:tcP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العدد الكلي للسكان</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الأطفال المخدومين</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29279753"/>
                  </a:ext>
                </a:extLst>
              </a:tr>
              <a:tr h="274047">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أسواق ركنيه</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0.15-0.18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0.2-0.24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200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3739378687"/>
                  </a:ext>
                </a:extLst>
              </a:tr>
              <a:tr h="204945">
                <a:tc rowSpan="2">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سوق محلي</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rowSpan="2">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0.83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1.10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500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3516560260"/>
                  </a:ext>
                </a:extLst>
              </a:tr>
              <a:tr h="225026">
                <a:tc vMerge="1">
                  <a:txBody>
                    <a:bodyPr/>
                    <a:lstStyle/>
                    <a:p>
                      <a:endParaRPr lang="en-US"/>
                    </a:p>
                  </a:txBody>
                  <a:tcPr/>
                </a:tc>
                <a:tc vMerge="1">
                  <a:txBody>
                    <a:bodyPr/>
                    <a:lstStyle/>
                    <a:p>
                      <a:endParaRPr lang="en-US"/>
                    </a:p>
                  </a:txBody>
                  <a:tcP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200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2128956345"/>
                  </a:ext>
                </a:extLst>
              </a:tr>
              <a:tr h="173111">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مركز تجاري</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1.33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0.48-0.50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800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2825417512"/>
                  </a:ext>
                </a:extLst>
              </a:tr>
              <a:tr h="173111">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مقهى ومرطبات</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33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500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539747892"/>
                  </a:ext>
                </a:extLst>
              </a:tr>
              <a:tr h="173111">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مطعم وكازينو</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0.198-0.2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800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3580912092"/>
                  </a:ext>
                </a:extLst>
              </a:tr>
              <a:tr h="173111">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أدارة محلية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 100لجميع الساكنين</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0.012-0.042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800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1073398136"/>
                  </a:ext>
                </a:extLst>
              </a:tr>
              <a:tr h="173111">
                <a:tc>
                  <a:txBody>
                    <a:bodyPr/>
                    <a:lstStyle/>
                    <a:p>
                      <a:pPr algn="ctr" rtl="0">
                        <a:lnSpc>
                          <a:spcPct val="107000"/>
                        </a:lnSpc>
                        <a:spcAft>
                          <a:spcPts val="800"/>
                        </a:spcAft>
                        <a:tabLst>
                          <a:tab pos="231775" algn="l"/>
                          <a:tab pos="408940" algn="l"/>
                          <a:tab pos="845820" algn="ctr"/>
                          <a:tab pos="4015740" algn="l"/>
                        </a:tabLst>
                      </a:pPr>
                      <a:r>
                        <a:rPr lang="ar-IQ" sz="1400">
                          <a:effectLst/>
                          <a:latin typeface="Times New Roman" panose="02020603050405020304" pitchFamily="18" charset="0"/>
                          <a:cs typeface="Times New Roman" panose="02020603050405020304" pitchFamily="18" charset="0"/>
                        </a:rPr>
                        <a:t>مكتب 	بريد</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800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530814810"/>
                  </a:ext>
                </a:extLst>
              </a:tr>
              <a:tr h="173111">
                <a:tc>
                  <a:txBody>
                    <a:bodyPr/>
                    <a:lstStyle/>
                    <a:p>
                      <a:pPr algn="ctr" rtl="0">
                        <a:lnSpc>
                          <a:spcPct val="107000"/>
                        </a:lnSpc>
                        <a:spcAft>
                          <a:spcPts val="800"/>
                        </a:spcAft>
                        <a:tabLst>
                          <a:tab pos="231775" algn="l"/>
                          <a:tab pos="485140" algn="l"/>
                          <a:tab pos="845820" algn="ctr"/>
                          <a:tab pos="4015740" algn="l"/>
                        </a:tabLst>
                      </a:pPr>
                      <a:r>
                        <a:rPr lang="ar-IQ" sz="1400">
                          <a:effectLst/>
                          <a:latin typeface="Times New Roman" panose="02020603050405020304" pitchFamily="18" charset="0"/>
                          <a:cs typeface="Times New Roman" panose="02020603050405020304" pitchFamily="18" charset="0"/>
                        </a:rPr>
                        <a:t>مركز 	شرطة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0.084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800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919228678"/>
                  </a:ext>
                </a:extLst>
              </a:tr>
              <a:tr h="173111">
                <a:tc>
                  <a:txBody>
                    <a:bodyPr/>
                    <a:lstStyle/>
                    <a:p>
                      <a:pPr algn="ctr" rtl="0">
                        <a:lnSpc>
                          <a:spcPct val="107000"/>
                        </a:lnSpc>
                        <a:spcAft>
                          <a:spcPts val="800"/>
                        </a:spcAft>
                        <a:tabLst>
                          <a:tab pos="231775" algn="l"/>
                          <a:tab pos="523240" algn="l"/>
                          <a:tab pos="845820" algn="ctr"/>
                          <a:tab pos="4015740" algn="l"/>
                        </a:tabLst>
                      </a:pPr>
                      <a:r>
                        <a:rPr lang="ar-IQ" sz="1400">
                          <a:effectLst/>
                          <a:latin typeface="Times New Roman" panose="02020603050405020304" pitchFamily="18" charset="0"/>
                          <a:cs typeface="Times New Roman" panose="02020603050405020304" pitchFamily="18" charset="0"/>
                        </a:rPr>
                        <a:t>مركز إطفاء</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1867892728"/>
                  </a:ext>
                </a:extLst>
              </a:tr>
              <a:tr h="173111">
                <a:tc>
                  <a:txBody>
                    <a:bodyPr/>
                    <a:lstStyle/>
                    <a:p>
                      <a:pPr algn="ctr" rtl="0">
                        <a:lnSpc>
                          <a:spcPct val="107000"/>
                        </a:lnSpc>
                        <a:spcAft>
                          <a:spcPts val="800"/>
                        </a:spcAft>
                        <a:tabLst>
                          <a:tab pos="231775" algn="l"/>
                          <a:tab pos="370840" algn="l"/>
                          <a:tab pos="845820" algn="ctr"/>
                          <a:tab pos="4015740" algn="l"/>
                        </a:tabLst>
                      </a:pPr>
                      <a:r>
                        <a:rPr lang="ar-IQ" sz="1400">
                          <a:effectLst/>
                          <a:latin typeface="Times New Roman" panose="02020603050405020304" pitchFamily="18" charset="0"/>
                          <a:cs typeface="Times New Roman" panose="02020603050405020304" pitchFamily="18" charset="0"/>
                        </a:rPr>
                        <a:t>محطة 	تعبئة وقود</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0.012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1600(د)</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2725769201"/>
                  </a:ext>
                </a:extLst>
              </a:tr>
              <a:tr h="355140">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ورشة ومحطة سيارات سعة (4-6) منصات</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nchor="ctr"/>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كذا</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0.3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a:effectLst/>
                          <a:latin typeface="Times New Roman" panose="02020603050405020304" pitchFamily="18" charset="0"/>
                          <a:cs typeface="Times New Roman" panose="02020603050405020304" pitchFamily="18" charset="0"/>
                        </a:rPr>
                        <a:t>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tc>
                  <a:txBody>
                    <a:bodyPr/>
                    <a:lstStyle/>
                    <a:p>
                      <a:pPr algn="ctr" rtl="0">
                        <a:lnSpc>
                          <a:spcPct val="107000"/>
                        </a:lnSpc>
                        <a:spcAft>
                          <a:spcPts val="800"/>
                        </a:spcAft>
                        <a:tabLst>
                          <a:tab pos="231775" algn="l"/>
                          <a:tab pos="4015740" algn="l"/>
                        </a:tabLst>
                      </a:pPr>
                      <a:r>
                        <a:rPr lang="ar-IQ" sz="1400" dirty="0">
                          <a:effectLst/>
                          <a:latin typeface="Times New Roman" panose="02020603050405020304" pitchFamily="18" charset="0"/>
                          <a:cs typeface="Times New Roman" panose="02020603050405020304" pitchFamily="18" charset="0"/>
                        </a:rPr>
                        <a:t>1600(د)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7" marR="63787" marT="0" marB="0"/>
                </a:tc>
                <a:extLst>
                  <a:ext uri="{0D108BD9-81ED-4DB2-BD59-A6C34878D82A}">
                    <a16:rowId xmlns:a16="http://schemas.microsoft.com/office/drawing/2014/main" val="2209890628"/>
                  </a:ext>
                </a:extLst>
              </a:tr>
            </a:tbl>
          </a:graphicData>
        </a:graphic>
      </p:graphicFrame>
      <p:sp>
        <p:nvSpPr>
          <p:cNvPr id="3" name="Rectangle 2">
            <a:extLst>
              <a:ext uri="{FF2B5EF4-FFF2-40B4-BE49-F238E27FC236}">
                <a16:creationId xmlns:a16="http://schemas.microsoft.com/office/drawing/2014/main" id="{88375696-21F2-4A51-8E2F-C74B38204895}"/>
              </a:ext>
            </a:extLst>
          </p:cNvPr>
          <p:cNvSpPr/>
          <p:nvPr/>
        </p:nvSpPr>
        <p:spPr>
          <a:xfrm>
            <a:off x="9442139" y="3988731"/>
            <a:ext cx="2231701" cy="369332"/>
          </a:xfrm>
          <a:prstGeom prst="rect">
            <a:avLst/>
          </a:prstGeom>
        </p:spPr>
        <p:txBody>
          <a:bodyPr wrap="none">
            <a:spAutoFit/>
          </a:bodyPr>
          <a:lstStyle/>
          <a:p>
            <a:r>
              <a:rPr lang="ar-IQ" dirty="0">
                <a:latin typeface="Calibri" panose="020F0502020204030204" pitchFamily="34" charset="0"/>
                <a:ea typeface="Calibri" panose="020F0502020204030204" pitchFamily="34" charset="0"/>
                <a:cs typeface="Arial" panose="020B0604020202020204" pitchFamily="34" charset="0"/>
              </a:rPr>
              <a:t> د- مسافة الوصول المطلوبة</a:t>
            </a:r>
            <a:endParaRPr lang="en-US" dirty="0"/>
          </a:p>
        </p:txBody>
      </p:sp>
    </p:spTree>
    <p:extLst>
      <p:ext uri="{BB962C8B-B14F-4D97-AF65-F5344CB8AC3E}">
        <p14:creationId xmlns:p14="http://schemas.microsoft.com/office/powerpoint/2010/main" val="403963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2DEA2A-8C2B-4B0E-86B7-B1B0AB2D1CE0}"/>
              </a:ext>
            </a:extLst>
          </p:cNvPr>
          <p:cNvGraphicFramePr>
            <a:graphicFrameLocks noGrp="1"/>
          </p:cNvGraphicFramePr>
          <p:nvPr>
            <p:extLst>
              <p:ext uri="{D42A27DB-BD31-4B8C-83A1-F6EECF244321}">
                <p14:modId xmlns:p14="http://schemas.microsoft.com/office/powerpoint/2010/main" val="1543865116"/>
              </p:ext>
            </p:extLst>
          </p:nvPr>
        </p:nvGraphicFramePr>
        <p:xfrm>
          <a:off x="792480" y="900885"/>
          <a:ext cx="10607039" cy="5056230"/>
        </p:xfrm>
        <a:graphic>
          <a:graphicData uri="http://schemas.openxmlformats.org/drawingml/2006/table">
            <a:tbl>
              <a:tblPr rtl="1" firstRow="1" firstCol="1" lastRow="1" lastCol="1" bandRow="1" bandCol="1">
                <a:tableStyleId>{5C22544A-7EE6-4342-B048-85BDC9FD1C3A}</a:tableStyleId>
              </a:tblPr>
              <a:tblGrid>
                <a:gridCol w="1893124">
                  <a:extLst>
                    <a:ext uri="{9D8B030D-6E8A-4147-A177-3AD203B41FA5}">
                      <a16:colId xmlns:a16="http://schemas.microsoft.com/office/drawing/2014/main" val="419986577"/>
                    </a:ext>
                  </a:extLst>
                </a:gridCol>
                <a:gridCol w="1416582">
                  <a:extLst>
                    <a:ext uri="{9D8B030D-6E8A-4147-A177-3AD203B41FA5}">
                      <a16:colId xmlns:a16="http://schemas.microsoft.com/office/drawing/2014/main" val="3928916857"/>
                    </a:ext>
                  </a:extLst>
                </a:gridCol>
                <a:gridCol w="1740935">
                  <a:extLst>
                    <a:ext uri="{9D8B030D-6E8A-4147-A177-3AD203B41FA5}">
                      <a16:colId xmlns:a16="http://schemas.microsoft.com/office/drawing/2014/main" val="489623956"/>
                    </a:ext>
                  </a:extLst>
                </a:gridCol>
                <a:gridCol w="1634097">
                  <a:extLst>
                    <a:ext uri="{9D8B030D-6E8A-4147-A177-3AD203B41FA5}">
                      <a16:colId xmlns:a16="http://schemas.microsoft.com/office/drawing/2014/main" val="3622485870"/>
                    </a:ext>
                  </a:extLst>
                </a:gridCol>
                <a:gridCol w="1852393">
                  <a:extLst>
                    <a:ext uri="{9D8B030D-6E8A-4147-A177-3AD203B41FA5}">
                      <a16:colId xmlns:a16="http://schemas.microsoft.com/office/drawing/2014/main" val="2565982465"/>
                    </a:ext>
                  </a:extLst>
                </a:gridCol>
                <a:gridCol w="2069908">
                  <a:extLst>
                    <a:ext uri="{9D8B030D-6E8A-4147-A177-3AD203B41FA5}">
                      <a16:colId xmlns:a16="http://schemas.microsoft.com/office/drawing/2014/main" val="1134012368"/>
                    </a:ext>
                  </a:extLst>
                </a:gridCol>
              </a:tblGrid>
              <a:tr h="213474">
                <a:tc gridSpan="6">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مسـاحات القطع للخدمـات العــامـة بالهكتار</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275002"/>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نوع أبنية الخدمات العامة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2400/شخص</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4800/شخص</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7200/شخص</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9600/شخص</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12000/شخص</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275833767"/>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حضانة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0.60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419965011"/>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روضة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0.96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4213249503"/>
                  </a:ext>
                </a:extLst>
              </a:tr>
              <a:tr h="157605">
                <a:tc>
                  <a:txBody>
                    <a:bodyPr/>
                    <a:lstStyle/>
                    <a:p>
                      <a:pPr algn="ctr" rtl="0">
                        <a:lnSpc>
                          <a:spcPct val="107000"/>
                        </a:lnSpc>
                        <a:spcAft>
                          <a:spcPts val="0"/>
                        </a:spcAft>
                        <a:tabLst>
                          <a:tab pos="135890" algn="l"/>
                          <a:tab pos="231775" algn="l"/>
                          <a:tab pos="421640" algn="l"/>
                          <a:tab pos="582295" algn="ctr"/>
                          <a:tab pos="1539240" algn="r"/>
                          <a:tab pos="4015740" algn="l"/>
                        </a:tabLst>
                      </a:pPr>
                      <a:r>
                        <a:rPr lang="ar-IQ" sz="1400">
                          <a:effectLst/>
                          <a:latin typeface="Times New Roman" panose="02020603050405020304" pitchFamily="18" charset="0"/>
                          <a:cs typeface="Times New Roman" panose="02020603050405020304" pitchFamily="18" charset="0"/>
                        </a:rPr>
                        <a:t>مدرسة ابتدائية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0.77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1.54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2.31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3.08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3.85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2119148342"/>
                  </a:ext>
                </a:extLst>
              </a:tr>
              <a:tr h="157605">
                <a:tc>
                  <a:txBody>
                    <a:bodyPr/>
                    <a:lstStyle/>
                    <a:p>
                      <a:pPr algn="ctr" rtl="0">
                        <a:lnSpc>
                          <a:spcPct val="107000"/>
                        </a:lnSpc>
                        <a:spcAft>
                          <a:spcPts val="0"/>
                        </a:spcAft>
                        <a:tabLst>
                          <a:tab pos="231775" algn="l"/>
                          <a:tab pos="256540" algn="l"/>
                          <a:tab pos="769620" algn="ctr"/>
                          <a:tab pos="4015740" algn="l"/>
                        </a:tabLst>
                      </a:pPr>
                      <a:r>
                        <a:rPr lang="ar-IQ" sz="1400">
                          <a:effectLst/>
                          <a:latin typeface="Times New Roman" panose="02020603050405020304" pitchFamily="18" charset="0"/>
                          <a:cs typeface="Times New Roman" panose="02020603050405020304" pitchFamily="18" charset="0"/>
                        </a:rPr>
                        <a:t>مدرسة متوسطة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2*0.48=0.96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0.58*2=1.16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0.77*2=1.54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0.96*2=1.92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3892212126"/>
                  </a:ext>
                </a:extLst>
              </a:tr>
              <a:tr h="323330">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مدرسة ثانوية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2*0.54=1.08</a:t>
                      </a:r>
                      <a:endParaRPr lang="en-US" sz="1400">
                        <a:effectLst/>
                        <a:latin typeface="Times New Roman" panose="02020603050405020304" pitchFamily="18" charset="0"/>
                        <a:cs typeface="Times New Roman" panose="02020603050405020304" pitchFamily="18" charset="0"/>
                      </a:endParaRPr>
                    </a:p>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1*0.84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2*0.62=1.12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2*0.48=1.68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2*1.02=2.04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1552474904"/>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مركز صحي</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0.34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704553214"/>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جامع/ كنيسة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313024741"/>
                  </a:ext>
                </a:extLst>
              </a:tr>
              <a:tr h="354893">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مركز ثقافي</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0.325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0.49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2*0.325=0.65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3*0.325=0.975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1233953751"/>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مركز شباب</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3749420534"/>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محل ركني</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4193101698"/>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سوق محلي</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2*0.2=0.4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3*0.2=0.6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4*0.2=0.8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5*0.2=1.0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2777065555"/>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مركز تسوق</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nchor="ctr"/>
                </a:tc>
                <a:extLst>
                  <a:ext uri="{0D108BD9-81ED-4DB2-BD59-A6C34878D82A}">
                    <a16:rowId xmlns:a16="http://schemas.microsoft.com/office/drawing/2014/main" val="946882665"/>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مقهى ومرطبات</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0.145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726076809"/>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مطعم وكازينو</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0.145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0.290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1332139858"/>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إدارة محلية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1293853055"/>
                  </a:ext>
                </a:extLst>
              </a:tr>
              <a:tr h="157605">
                <a:tc>
                  <a:txBody>
                    <a:bodyPr/>
                    <a:lstStyle/>
                    <a:p>
                      <a:pPr algn="r" rtl="0">
                        <a:lnSpc>
                          <a:spcPct val="107000"/>
                        </a:lnSpc>
                        <a:spcAft>
                          <a:spcPts val="0"/>
                        </a:spcAft>
                        <a:tabLst>
                          <a:tab pos="231775" algn="l"/>
                          <a:tab pos="269240" algn="l"/>
                          <a:tab pos="769620" algn="ctr"/>
                          <a:tab pos="4015740" algn="l"/>
                        </a:tabLst>
                      </a:pPr>
                      <a:r>
                        <a:rPr lang="ar-IQ" sz="1400">
                          <a:effectLst/>
                          <a:latin typeface="Times New Roman" panose="02020603050405020304" pitchFamily="18" charset="0"/>
                          <a:cs typeface="Times New Roman" panose="02020603050405020304" pitchFamily="18" charset="0"/>
                        </a:rPr>
                        <a:t>		مكتب 	بريد</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0.035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2*0.035=0.07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2096177185"/>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مركز شرطة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3332937298"/>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مركز إطفاء</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3071532196"/>
                  </a:ext>
                </a:extLst>
              </a:tr>
              <a:tr h="157605">
                <a:tc>
                  <a:txBody>
                    <a:bodyPr/>
                    <a:lstStyle/>
                    <a:p>
                      <a:pPr algn="ctr" rtl="1">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 محطة تعبئة وقود</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0.084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1324029909"/>
                  </a:ext>
                </a:extLst>
              </a:tr>
              <a:tr h="157605">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خدمة سيارات</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tc>
                  <a:txBody>
                    <a:bodyPr/>
                    <a:lstStyle/>
                    <a:p>
                      <a:pPr algn="ctr" rtl="0">
                        <a:lnSpc>
                          <a:spcPct val="107000"/>
                        </a:lnSpc>
                        <a:spcAft>
                          <a:spcPts val="0"/>
                        </a:spcAft>
                        <a:tabLst>
                          <a:tab pos="231775" algn="l"/>
                          <a:tab pos="4015740" algn="l"/>
                        </a:tabLst>
                      </a:pPr>
                      <a:r>
                        <a:rPr lang="ar-IQ" sz="1400" dirty="0">
                          <a:effectLst/>
                          <a:latin typeface="Times New Roman" panose="02020603050405020304" pitchFamily="18" charset="0"/>
                          <a:cs typeface="Times New Roman" panose="02020603050405020304" pitchFamily="18" charset="0"/>
                        </a:rPr>
                        <a:t>0.24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73" marR="58073" marT="0" marB="0"/>
                </a:tc>
                <a:extLst>
                  <a:ext uri="{0D108BD9-81ED-4DB2-BD59-A6C34878D82A}">
                    <a16:rowId xmlns:a16="http://schemas.microsoft.com/office/drawing/2014/main" val="1100772773"/>
                  </a:ext>
                </a:extLst>
              </a:tr>
            </a:tbl>
          </a:graphicData>
        </a:graphic>
      </p:graphicFrame>
    </p:spTree>
    <p:extLst>
      <p:ext uri="{BB962C8B-B14F-4D97-AF65-F5344CB8AC3E}">
        <p14:creationId xmlns:p14="http://schemas.microsoft.com/office/powerpoint/2010/main" val="13908038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TotalTime>
  <Words>2298</Words>
  <Application>Microsoft Office PowerPoint</Application>
  <PresentationFormat>Widescreen</PresentationFormat>
  <Paragraphs>577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Symbol</vt:lpstr>
      <vt:lpstr>Times New Roman</vt:lpstr>
      <vt:lpstr>Wingdings 3</vt:lpstr>
      <vt:lpstr>Wisp</vt:lpstr>
      <vt:lpstr>الإسكان / الفصل الدراسي الأول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الإسكان / الفصل الدراسي الأول </dc:title>
  <dc:creator>nabil taha</dc:creator>
  <cp:lastModifiedBy>nabil taha</cp:lastModifiedBy>
  <cp:revision>18</cp:revision>
  <dcterms:created xsi:type="dcterms:W3CDTF">2018-12-18T18:24:49Z</dcterms:created>
  <dcterms:modified xsi:type="dcterms:W3CDTF">2018-12-18T21:23:08Z</dcterms:modified>
</cp:coreProperties>
</file>