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9" r:id="rId4"/>
    <p:sldId id="270" r:id="rId5"/>
    <p:sldId id="260" r:id="rId6"/>
    <p:sldId id="261" r:id="rId7"/>
    <p:sldId id="278" r:id="rId8"/>
    <p:sldId id="279" r:id="rId9"/>
    <p:sldId id="264" r:id="rId10"/>
    <p:sldId id="280" r:id="rId11"/>
    <p:sldId id="265" r:id="rId12"/>
    <p:sldId id="284" r:id="rId13"/>
    <p:sldId id="283" r:id="rId14"/>
    <p:sldId id="282" r:id="rId15"/>
    <p:sldId id="281" r:id="rId16"/>
    <p:sldId id="285" r:id="rId17"/>
    <p:sldId id="286" r:id="rId18"/>
    <p:sldId id="287" r:id="rId19"/>
    <p:sldId id="288" r:id="rId20"/>
    <p:sldId id="289"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438400"/>
            <a:ext cx="7772400" cy="1470025"/>
          </a:xfrm>
        </p:spPr>
        <p:txBody>
          <a:bodyPr>
            <a:normAutofit fontScale="90000"/>
          </a:bodyPr>
          <a:lstStyle/>
          <a:p>
            <a:r>
              <a:rPr lang="en-US" dirty="0" smtClean="0">
                <a:solidFill>
                  <a:srgbClr val="00B050"/>
                </a:solidFill>
                <a:latin typeface="Algerian" pitchFamily="82" charset="0"/>
              </a:rPr>
              <a:t>Chapter 2</a:t>
            </a:r>
            <a:br>
              <a:rPr lang="en-US" dirty="0" smtClean="0">
                <a:solidFill>
                  <a:srgbClr val="00B050"/>
                </a:solidFill>
                <a:latin typeface="Algerian" pitchFamily="82" charset="0"/>
              </a:rPr>
            </a:br>
            <a:r>
              <a:rPr lang="en-US" dirty="0" smtClean="0">
                <a:solidFill>
                  <a:srgbClr val="00B050"/>
                </a:solidFill>
                <a:latin typeface="Algerian" pitchFamily="82" charset="0"/>
              </a:rPr>
              <a:t/>
            </a:r>
            <a:br>
              <a:rPr lang="en-US" dirty="0" smtClean="0">
                <a:solidFill>
                  <a:srgbClr val="00B050"/>
                </a:solidFill>
                <a:latin typeface="Algerian" pitchFamily="82" charset="0"/>
              </a:rPr>
            </a:br>
            <a:r>
              <a:rPr lang="en-US" dirty="0">
                <a:solidFill>
                  <a:srgbClr val="00B050"/>
                </a:solidFill>
                <a:latin typeface="Algerian" pitchFamily="82" charset="0"/>
              </a:rPr>
              <a:t>Software Process</a:t>
            </a:r>
            <a:endParaRPr lang="ar-IQ" dirty="0">
              <a:solidFill>
                <a:srgbClr val="00B050"/>
              </a:solidFill>
              <a:latin typeface="Algerian" pitchFamily="82" charset="0"/>
            </a:endParaRPr>
          </a:p>
        </p:txBody>
      </p:sp>
      <p:sp>
        <p:nvSpPr>
          <p:cNvPr id="3" name="TextBox 2"/>
          <p:cNvSpPr txBox="1"/>
          <p:nvPr/>
        </p:nvSpPr>
        <p:spPr>
          <a:xfrm>
            <a:off x="2095500" y="304800"/>
            <a:ext cx="4953000" cy="1107996"/>
          </a:xfrm>
          <a:prstGeom prst="rect">
            <a:avLst/>
          </a:prstGeom>
          <a:noFill/>
        </p:spPr>
        <p:txBody>
          <a:bodyPr wrap="square" rtlCol="1">
            <a:spAutoFit/>
          </a:bodyPr>
          <a:lstStyle/>
          <a:p>
            <a:r>
              <a:rPr lang="en-US" sz="6600" b="1" dirty="0" smtClean="0">
                <a:solidFill>
                  <a:srgbClr val="00B0F0"/>
                </a:solidFill>
                <a:latin typeface="Freestyle Script" pitchFamily="66" charset="0"/>
                <a:cs typeface="+mj-cs"/>
              </a:rPr>
              <a:t>Software engineering</a:t>
            </a:r>
            <a:endParaRPr lang="ar-IQ" sz="6600" b="1" dirty="0">
              <a:solidFill>
                <a:srgbClr val="00B0F0"/>
              </a:solidFill>
              <a:latin typeface="Freestyle Script" pitchFamily="66" charset="0"/>
              <a:cs typeface="+mj-cs"/>
            </a:endParaRPr>
          </a:p>
        </p:txBody>
      </p:sp>
      <p:sp>
        <p:nvSpPr>
          <p:cNvPr id="5" name="TextBox 4"/>
          <p:cNvSpPr txBox="1"/>
          <p:nvPr/>
        </p:nvSpPr>
        <p:spPr>
          <a:xfrm>
            <a:off x="609600" y="4572000"/>
            <a:ext cx="7924800" cy="646331"/>
          </a:xfrm>
          <a:prstGeom prst="rect">
            <a:avLst/>
          </a:prstGeom>
          <a:noFill/>
        </p:spPr>
        <p:txBody>
          <a:bodyPr wrap="square" rtlCol="1">
            <a:spAutoFit/>
          </a:bodyPr>
          <a:lstStyle/>
          <a:p>
            <a:pPr algn="ctr"/>
            <a:r>
              <a:rPr lang="en-US" sz="3600" b="1" dirty="0" smtClean="0">
                <a:latin typeface="Lucida Calligraphy" pitchFamily="66" charset="0"/>
              </a:rPr>
              <a:t>By: </a:t>
            </a:r>
            <a:r>
              <a:rPr lang="en-US" sz="3600" b="1" dirty="0" smtClean="0">
                <a:latin typeface="Lucida Calligraphy" pitchFamily="66" charset="0"/>
              </a:rPr>
              <a:t>Lecturer </a:t>
            </a:r>
            <a:r>
              <a:rPr lang="en-US" sz="3600" b="1" dirty="0" err="1" smtClean="0">
                <a:latin typeface="Lucida Calligraphy" pitchFamily="66" charset="0"/>
              </a:rPr>
              <a:t>Raoof</a:t>
            </a:r>
            <a:r>
              <a:rPr lang="en-US" sz="3600" b="1" dirty="0" smtClean="0">
                <a:latin typeface="Lucida Calligraphy" pitchFamily="66" charset="0"/>
              </a:rPr>
              <a:t> </a:t>
            </a:r>
            <a:r>
              <a:rPr lang="en-US" sz="3600" b="1" dirty="0" err="1" smtClean="0">
                <a:latin typeface="Lucida Calligraphy" pitchFamily="66" charset="0"/>
              </a:rPr>
              <a:t>Talal</a:t>
            </a:r>
            <a:endParaRPr lang="ar-IQ" sz="3600" b="1" dirty="0">
              <a:latin typeface="Lucida Calligraphy" pitchFamily="66" charset="0"/>
            </a:endParaRPr>
          </a:p>
        </p:txBody>
      </p:sp>
    </p:spTree>
    <p:extLst>
      <p:ext uri="{BB962C8B-B14F-4D97-AF65-F5344CB8AC3E}">
        <p14:creationId xmlns:p14="http://schemas.microsoft.com/office/powerpoint/2010/main" val="25691014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1143000"/>
            <a:ext cx="7086600" cy="4407360"/>
          </a:xfrm>
          <a:prstGeom prst="rect">
            <a:avLst/>
          </a:prstGeom>
        </p:spPr>
        <p:txBody>
          <a:bodyPr wrap="square">
            <a:spAutoFit/>
          </a:bodyPr>
          <a:lstStyle/>
          <a:p>
            <a:pPr>
              <a:lnSpc>
                <a:spcPct val="115000"/>
              </a:lnSpc>
            </a:pPr>
            <a:r>
              <a:rPr lang="en-US" sz="3200" b="1" dirty="0">
                <a:solidFill>
                  <a:srgbClr val="FF0000"/>
                </a:solidFill>
                <a:latin typeface="Times New Roman" panose="02020603050405020304" pitchFamily="18" charset="0"/>
                <a:ea typeface="Calibri"/>
                <a:cs typeface="Times New Roman" panose="02020603050405020304" pitchFamily="18" charset="0"/>
              </a:rPr>
              <a:t>2-3 the Linear Sequential Model</a:t>
            </a:r>
          </a:p>
          <a:p>
            <a:pPr>
              <a:lnSpc>
                <a:spcPct val="115000"/>
              </a:lnSpc>
            </a:pPr>
            <a:r>
              <a:rPr lang="en-US" sz="2400" dirty="0">
                <a:latin typeface="Times New Roman"/>
                <a:ea typeface="Calibri"/>
                <a:cs typeface="Arial"/>
              </a:rPr>
              <a:t> </a:t>
            </a:r>
            <a:endParaRPr lang="en-US" sz="1400" dirty="0">
              <a:ea typeface="Calibri"/>
              <a:cs typeface="Arial"/>
            </a:endParaRPr>
          </a:p>
          <a:p>
            <a:pPr indent="431800" algn="just">
              <a:lnSpc>
                <a:spcPct val="150000"/>
              </a:lnSpc>
            </a:pPr>
            <a:r>
              <a:rPr lang="en-US" sz="2400" dirty="0">
                <a:latin typeface="Times New Roman"/>
                <a:ea typeface="Calibri"/>
                <a:cs typeface="Arial"/>
              </a:rPr>
              <a:t>The linear sequential model suggests a systematic, sequential approach to software development that begins at the system level and progresses through </a:t>
            </a:r>
            <a:r>
              <a:rPr lang="en-US" sz="2400" dirty="0">
                <a:solidFill>
                  <a:srgbClr val="00B050"/>
                </a:solidFill>
                <a:latin typeface="Times New Roman"/>
                <a:ea typeface="Calibri"/>
                <a:cs typeface="Arial"/>
              </a:rPr>
              <a:t>analysis, design, coding, testing, and support</a:t>
            </a:r>
            <a:r>
              <a:rPr lang="en-US" sz="2400" dirty="0">
                <a:latin typeface="Times New Roman"/>
                <a:ea typeface="Calibri"/>
                <a:cs typeface="Arial"/>
              </a:rPr>
              <a:t>. Figure 2.3 illustrates the linear sequential model for software engineering. </a:t>
            </a:r>
          </a:p>
        </p:txBody>
      </p:sp>
    </p:spTree>
    <p:extLst>
      <p:ext uri="{BB962C8B-B14F-4D97-AF65-F5344CB8AC3E}">
        <p14:creationId xmlns:p14="http://schemas.microsoft.com/office/powerpoint/2010/main" val="1343935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590368"/>
            <a:ext cx="7295242" cy="3401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3645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5019" y="381000"/>
            <a:ext cx="7696200" cy="5262979"/>
          </a:xfrm>
          <a:prstGeom prst="rect">
            <a:avLst/>
          </a:prstGeom>
        </p:spPr>
        <p:txBody>
          <a:bodyPr wrap="square">
            <a:spAutoFit/>
          </a:bodyPr>
          <a:lstStyle/>
          <a:p>
            <a:pPr algn="just">
              <a:lnSpc>
                <a:spcPct val="150000"/>
              </a:lnSpc>
            </a:pPr>
            <a:r>
              <a:rPr lang="en-US" sz="2400" dirty="0">
                <a:latin typeface="Times New Roman"/>
                <a:ea typeface="Calibri"/>
                <a:cs typeface="Arial"/>
              </a:rPr>
              <a:t>The linear sequential model encompasses the following activities:</a:t>
            </a:r>
          </a:p>
          <a:p>
            <a:pPr marL="342900" lvl="0" indent="-342900">
              <a:lnSpc>
                <a:spcPct val="150000"/>
              </a:lnSpc>
              <a:buFont typeface="Symbol"/>
              <a:buChar char=""/>
            </a:pPr>
            <a:r>
              <a:rPr lang="en-US" sz="3200" b="1" dirty="0">
                <a:solidFill>
                  <a:srgbClr val="FF0000"/>
                </a:solidFill>
                <a:latin typeface="Times New Roman" panose="02020603050405020304" pitchFamily="18" charset="0"/>
                <a:ea typeface="Calibri"/>
                <a:cs typeface="Times New Roman" panose="02020603050405020304" pitchFamily="18" charset="0"/>
              </a:rPr>
              <a:t>System/information engineering </a:t>
            </a:r>
          </a:p>
          <a:p>
            <a:pPr indent="431800" algn="just">
              <a:lnSpc>
                <a:spcPct val="150000"/>
              </a:lnSpc>
            </a:pPr>
            <a:r>
              <a:rPr lang="en-US" sz="2400" dirty="0">
                <a:latin typeface="Times New Roman"/>
                <a:ea typeface="Calibri"/>
                <a:cs typeface="Arial"/>
              </a:rPr>
              <a:t>Because software is always part of a larger system, work begins by establishing requirements for all system elements and then allocating some subset of these requirements to software. This system view is essential when software must interact with other elements such as </a:t>
            </a:r>
            <a:r>
              <a:rPr lang="en-US" sz="2400" dirty="0">
                <a:solidFill>
                  <a:srgbClr val="00B050"/>
                </a:solidFill>
                <a:latin typeface="Times New Roman"/>
                <a:ea typeface="Calibri"/>
                <a:cs typeface="Arial"/>
              </a:rPr>
              <a:t>hardware, people, and databases. </a:t>
            </a:r>
          </a:p>
        </p:txBody>
      </p:sp>
    </p:spTree>
    <p:extLst>
      <p:ext uri="{BB962C8B-B14F-4D97-AF65-F5344CB8AC3E}">
        <p14:creationId xmlns:p14="http://schemas.microsoft.com/office/powerpoint/2010/main" val="2081786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609600"/>
            <a:ext cx="7772400" cy="3847207"/>
          </a:xfrm>
          <a:prstGeom prst="rect">
            <a:avLst/>
          </a:prstGeom>
        </p:spPr>
        <p:txBody>
          <a:bodyPr wrap="square">
            <a:spAutoFit/>
          </a:bodyPr>
          <a:lstStyle/>
          <a:p>
            <a:r>
              <a:rPr lang="en-US" sz="3200" b="1" dirty="0">
                <a:solidFill>
                  <a:srgbClr val="FF0000"/>
                </a:solidFill>
                <a:latin typeface="Times New Roman" panose="02020603050405020304" pitchFamily="18" charset="0"/>
                <a:ea typeface="Calibri"/>
                <a:cs typeface="Times New Roman" panose="02020603050405020304" pitchFamily="18" charset="0"/>
              </a:rPr>
              <a:t>Software Requirements Analysis </a:t>
            </a:r>
          </a:p>
          <a:p>
            <a:endParaRPr lang="en-US" sz="3200" b="1" dirty="0">
              <a:solidFill>
                <a:srgbClr val="FF0000"/>
              </a:solidFill>
              <a:latin typeface="Times New Roman" panose="02020603050405020304" pitchFamily="18" charset="0"/>
              <a:ea typeface="Calibri"/>
              <a:cs typeface="Times New Roman" panose="02020603050405020304" pitchFamily="18" charset="0"/>
            </a:endParaRPr>
          </a:p>
          <a:p>
            <a:pPr indent="431800" algn="just">
              <a:lnSpc>
                <a:spcPct val="150000"/>
              </a:lnSpc>
            </a:pPr>
            <a:r>
              <a:rPr lang="en-US" sz="2400" dirty="0">
                <a:latin typeface="Times New Roman"/>
                <a:ea typeface="Calibri"/>
                <a:cs typeface="Arial"/>
              </a:rPr>
              <a:t>To understand the nature of the program(s) to be built, the software engineer must understand the information domain for the software, as well as </a:t>
            </a:r>
            <a:r>
              <a:rPr lang="en-US" sz="2400" dirty="0">
                <a:solidFill>
                  <a:srgbClr val="00B050"/>
                </a:solidFill>
                <a:latin typeface="Times New Roman"/>
                <a:ea typeface="Calibri"/>
                <a:cs typeface="Arial"/>
              </a:rPr>
              <a:t>required function</a:t>
            </a:r>
            <a:r>
              <a:rPr lang="en-US" sz="2400" dirty="0">
                <a:latin typeface="Times New Roman"/>
                <a:ea typeface="Calibri"/>
                <a:cs typeface="Arial"/>
              </a:rPr>
              <a:t>, </a:t>
            </a:r>
            <a:r>
              <a:rPr lang="en-US" sz="2400" dirty="0">
                <a:solidFill>
                  <a:srgbClr val="00B050"/>
                </a:solidFill>
                <a:latin typeface="Times New Roman"/>
                <a:ea typeface="Calibri"/>
                <a:cs typeface="Arial"/>
              </a:rPr>
              <a:t>performance</a:t>
            </a:r>
            <a:r>
              <a:rPr lang="en-US" sz="2400" dirty="0">
                <a:latin typeface="Times New Roman"/>
                <a:ea typeface="Calibri"/>
                <a:cs typeface="Arial"/>
              </a:rPr>
              <a:t>, and </a:t>
            </a:r>
            <a:r>
              <a:rPr lang="en-US" sz="2400" dirty="0">
                <a:solidFill>
                  <a:srgbClr val="00B050"/>
                </a:solidFill>
                <a:latin typeface="Times New Roman"/>
                <a:ea typeface="Calibri"/>
                <a:cs typeface="Arial"/>
              </a:rPr>
              <a:t>interface</a:t>
            </a:r>
            <a:r>
              <a:rPr lang="en-US" sz="2400" dirty="0">
                <a:latin typeface="Times New Roman"/>
                <a:ea typeface="Calibri"/>
                <a:cs typeface="Arial"/>
              </a:rPr>
              <a:t>. Requirements for both the </a:t>
            </a:r>
            <a:r>
              <a:rPr lang="en-US" sz="2400" dirty="0">
                <a:solidFill>
                  <a:srgbClr val="00B050"/>
                </a:solidFill>
                <a:latin typeface="Times New Roman"/>
                <a:ea typeface="Calibri"/>
                <a:cs typeface="Arial"/>
              </a:rPr>
              <a:t>system</a:t>
            </a:r>
            <a:r>
              <a:rPr lang="en-US" sz="2400" dirty="0">
                <a:latin typeface="Times New Roman"/>
                <a:ea typeface="Calibri"/>
                <a:cs typeface="Arial"/>
              </a:rPr>
              <a:t> and the </a:t>
            </a:r>
            <a:r>
              <a:rPr lang="en-US" sz="2400" dirty="0">
                <a:solidFill>
                  <a:srgbClr val="00B050"/>
                </a:solidFill>
                <a:latin typeface="Times New Roman"/>
                <a:ea typeface="Calibri"/>
                <a:cs typeface="Arial"/>
              </a:rPr>
              <a:t>software</a:t>
            </a:r>
            <a:r>
              <a:rPr lang="en-US" sz="2400" dirty="0">
                <a:latin typeface="Times New Roman"/>
                <a:ea typeface="Calibri"/>
                <a:cs typeface="Arial"/>
              </a:rPr>
              <a:t> are documented and reviewed with the customer.</a:t>
            </a:r>
          </a:p>
        </p:txBody>
      </p:sp>
    </p:spTree>
    <p:extLst>
      <p:ext uri="{BB962C8B-B14F-4D97-AF65-F5344CB8AC3E}">
        <p14:creationId xmlns:p14="http://schemas.microsoft.com/office/powerpoint/2010/main" val="228578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8988" y="609600"/>
            <a:ext cx="8153400" cy="5442837"/>
          </a:xfrm>
          <a:prstGeom prst="rect">
            <a:avLst/>
          </a:prstGeom>
        </p:spPr>
        <p:txBody>
          <a:bodyPr wrap="square">
            <a:spAutoFit/>
          </a:bodyPr>
          <a:lstStyle/>
          <a:p>
            <a:pPr lvl="0"/>
            <a:r>
              <a:rPr lang="en-US" sz="3200" b="1" dirty="0">
                <a:solidFill>
                  <a:srgbClr val="FF0000"/>
                </a:solidFill>
                <a:latin typeface="Times New Roman" panose="02020603050405020304" pitchFamily="18" charset="0"/>
                <a:ea typeface="Calibri"/>
                <a:cs typeface="Times New Roman" panose="02020603050405020304" pitchFamily="18" charset="0"/>
              </a:rPr>
              <a:t>Design </a:t>
            </a:r>
            <a:endParaRPr lang="en-US" sz="3200" b="1" dirty="0" smtClean="0">
              <a:solidFill>
                <a:srgbClr val="FF0000"/>
              </a:solidFill>
              <a:latin typeface="Times New Roman" panose="02020603050405020304" pitchFamily="18" charset="0"/>
              <a:ea typeface="Calibri"/>
              <a:cs typeface="Times New Roman" panose="02020603050405020304" pitchFamily="18" charset="0"/>
            </a:endParaRPr>
          </a:p>
          <a:p>
            <a:pPr lvl="0"/>
            <a:endParaRPr lang="en-US" sz="3200" b="1" dirty="0">
              <a:solidFill>
                <a:srgbClr val="FF0000"/>
              </a:solidFill>
              <a:latin typeface="Times New Roman" panose="02020603050405020304" pitchFamily="18" charset="0"/>
              <a:ea typeface="Calibri"/>
              <a:cs typeface="Times New Roman" panose="02020603050405020304" pitchFamily="18" charset="0"/>
            </a:endParaRPr>
          </a:p>
          <a:p>
            <a:pPr indent="431800" algn="just">
              <a:lnSpc>
                <a:spcPct val="150000"/>
              </a:lnSpc>
            </a:pPr>
            <a:r>
              <a:rPr lang="en-US" sz="2400" dirty="0">
                <a:latin typeface="Times New Roman"/>
                <a:ea typeface="Calibri"/>
                <a:cs typeface="Arial"/>
              </a:rPr>
              <a:t>Software design is actually a multistep process that focuses on four distinct attributes of a program: </a:t>
            </a:r>
            <a:r>
              <a:rPr lang="en-US" sz="2400" dirty="0">
                <a:solidFill>
                  <a:srgbClr val="00B050"/>
                </a:solidFill>
                <a:latin typeface="Times New Roman"/>
                <a:ea typeface="Calibri"/>
                <a:cs typeface="Arial"/>
              </a:rPr>
              <a:t>data structure</a:t>
            </a:r>
            <a:r>
              <a:rPr lang="en-US" sz="2400" dirty="0">
                <a:latin typeface="Times New Roman"/>
                <a:ea typeface="Calibri"/>
                <a:cs typeface="Arial"/>
              </a:rPr>
              <a:t>, </a:t>
            </a:r>
            <a:r>
              <a:rPr lang="en-US" sz="2400" dirty="0">
                <a:solidFill>
                  <a:srgbClr val="00B050"/>
                </a:solidFill>
                <a:latin typeface="Times New Roman"/>
                <a:ea typeface="Calibri"/>
                <a:cs typeface="Arial"/>
              </a:rPr>
              <a:t>software</a:t>
            </a:r>
            <a:r>
              <a:rPr lang="en-US" sz="2400" dirty="0">
                <a:latin typeface="Times New Roman"/>
                <a:ea typeface="Calibri"/>
                <a:cs typeface="Arial"/>
              </a:rPr>
              <a:t> </a:t>
            </a:r>
            <a:r>
              <a:rPr lang="en-US" sz="2400" dirty="0">
                <a:solidFill>
                  <a:srgbClr val="00B050"/>
                </a:solidFill>
                <a:latin typeface="Times New Roman"/>
                <a:ea typeface="Calibri"/>
                <a:cs typeface="Arial"/>
              </a:rPr>
              <a:t>architecture</a:t>
            </a:r>
            <a:r>
              <a:rPr lang="en-US" sz="2400" dirty="0">
                <a:latin typeface="Times New Roman"/>
                <a:ea typeface="Calibri"/>
                <a:cs typeface="Arial"/>
              </a:rPr>
              <a:t>, </a:t>
            </a:r>
            <a:r>
              <a:rPr lang="en-US" sz="2400" dirty="0">
                <a:solidFill>
                  <a:srgbClr val="00B050"/>
                </a:solidFill>
                <a:latin typeface="Times New Roman"/>
                <a:ea typeface="Calibri"/>
                <a:cs typeface="Arial"/>
              </a:rPr>
              <a:t>interface</a:t>
            </a:r>
            <a:r>
              <a:rPr lang="en-US" sz="2400" dirty="0">
                <a:latin typeface="Times New Roman"/>
                <a:ea typeface="Calibri"/>
                <a:cs typeface="Arial"/>
              </a:rPr>
              <a:t> representations, and </a:t>
            </a:r>
            <a:r>
              <a:rPr lang="en-US" sz="2400" dirty="0">
                <a:solidFill>
                  <a:srgbClr val="00B050"/>
                </a:solidFill>
                <a:latin typeface="Times New Roman"/>
                <a:ea typeface="Calibri"/>
                <a:cs typeface="Arial"/>
              </a:rPr>
              <a:t>procedural</a:t>
            </a:r>
            <a:r>
              <a:rPr lang="en-US" sz="2400" dirty="0">
                <a:latin typeface="Times New Roman"/>
                <a:ea typeface="Calibri"/>
                <a:cs typeface="Arial"/>
              </a:rPr>
              <a:t> (</a:t>
            </a:r>
            <a:r>
              <a:rPr lang="en-US" sz="2400" dirty="0">
                <a:solidFill>
                  <a:srgbClr val="00B050"/>
                </a:solidFill>
                <a:latin typeface="Times New Roman"/>
                <a:ea typeface="Calibri"/>
                <a:cs typeface="Arial"/>
              </a:rPr>
              <a:t>algorithmic</a:t>
            </a:r>
            <a:r>
              <a:rPr lang="en-US" sz="2400" dirty="0">
                <a:latin typeface="Times New Roman"/>
                <a:ea typeface="Calibri"/>
                <a:cs typeface="Arial"/>
              </a:rPr>
              <a:t>) detail. </a:t>
            </a:r>
            <a:endParaRPr lang="en-US" sz="2400" dirty="0" smtClean="0">
              <a:latin typeface="Times New Roman"/>
              <a:ea typeface="Calibri"/>
              <a:cs typeface="Arial"/>
            </a:endParaRPr>
          </a:p>
          <a:p>
            <a:pPr indent="431800" algn="just">
              <a:lnSpc>
                <a:spcPct val="150000"/>
              </a:lnSpc>
            </a:pPr>
            <a:r>
              <a:rPr lang="en-US" sz="2400" dirty="0" smtClean="0">
                <a:latin typeface="Times New Roman"/>
                <a:ea typeface="Calibri"/>
                <a:cs typeface="Arial"/>
              </a:rPr>
              <a:t>The </a:t>
            </a:r>
            <a:r>
              <a:rPr lang="en-US" sz="2400" dirty="0">
                <a:latin typeface="Times New Roman"/>
                <a:ea typeface="Calibri"/>
                <a:cs typeface="Arial"/>
              </a:rPr>
              <a:t>design process translates requirements into a representation of the software that can be assessed for quality before coding begins. Like requirements, the design is documented and becomes part of the software configuration.</a:t>
            </a:r>
          </a:p>
        </p:txBody>
      </p:sp>
    </p:spTree>
    <p:extLst>
      <p:ext uri="{BB962C8B-B14F-4D97-AF65-F5344CB8AC3E}">
        <p14:creationId xmlns:p14="http://schemas.microsoft.com/office/powerpoint/2010/main" val="2500585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381000"/>
            <a:ext cx="8229600" cy="6001643"/>
          </a:xfrm>
          <a:prstGeom prst="rect">
            <a:avLst/>
          </a:prstGeom>
        </p:spPr>
        <p:txBody>
          <a:bodyPr wrap="square">
            <a:spAutoFit/>
          </a:bodyPr>
          <a:lstStyle/>
          <a:p>
            <a:pPr marL="342900" lvl="0" indent="-342900">
              <a:lnSpc>
                <a:spcPct val="150000"/>
              </a:lnSpc>
              <a:buFont typeface="Symbol"/>
              <a:buChar char=""/>
            </a:pPr>
            <a:r>
              <a:rPr lang="en-US" sz="3200" b="1" dirty="0">
                <a:solidFill>
                  <a:srgbClr val="FF0000"/>
                </a:solidFill>
                <a:latin typeface="Times New Roman" panose="02020603050405020304" pitchFamily="18" charset="0"/>
                <a:ea typeface="Calibri"/>
                <a:cs typeface="Times New Roman" panose="02020603050405020304" pitchFamily="18" charset="0"/>
              </a:rPr>
              <a:t>Code generation </a:t>
            </a:r>
          </a:p>
          <a:p>
            <a:pPr indent="431800" algn="just">
              <a:lnSpc>
                <a:spcPct val="150000"/>
              </a:lnSpc>
            </a:pPr>
            <a:r>
              <a:rPr lang="en-US" sz="2400" dirty="0">
                <a:latin typeface="Times New Roman"/>
                <a:ea typeface="Calibri"/>
                <a:cs typeface="Arial"/>
              </a:rPr>
              <a:t>The design must be translated into a machine-readable form. The code generation step performs this task. </a:t>
            </a:r>
            <a:endParaRPr lang="en-US" sz="1400" dirty="0">
              <a:ea typeface="Calibri"/>
              <a:cs typeface="Arial"/>
            </a:endParaRPr>
          </a:p>
          <a:p>
            <a:pPr marL="342900" indent="-342900">
              <a:lnSpc>
                <a:spcPct val="150000"/>
              </a:lnSpc>
              <a:buFont typeface="Symbol"/>
              <a:buChar char=""/>
            </a:pPr>
            <a:r>
              <a:rPr lang="en-US" sz="3200" b="1" dirty="0">
                <a:solidFill>
                  <a:srgbClr val="FF0000"/>
                </a:solidFill>
                <a:latin typeface="Times New Roman" panose="02020603050405020304" pitchFamily="18" charset="0"/>
                <a:ea typeface="Calibri"/>
                <a:cs typeface="Times New Roman" panose="02020603050405020304" pitchFamily="18" charset="0"/>
              </a:rPr>
              <a:t>Testing </a:t>
            </a:r>
          </a:p>
          <a:p>
            <a:pPr indent="431800" algn="just">
              <a:lnSpc>
                <a:spcPct val="150000"/>
              </a:lnSpc>
            </a:pPr>
            <a:r>
              <a:rPr lang="en-US" sz="2400" dirty="0">
                <a:latin typeface="Times New Roman"/>
                <a:ea typeface="Calibri"/>
                <a:cs typeface="Arial"/>
              </a:rPr>
              <a:t>Once code has been generated, program testing begins. The testing process focuses on the </a:t>
            </a:r>
            <a:r>
              <a:rPr lang="en-US" sz="2400" dirty="0">
                <a:solidFill>
                  <a:srgbClr val="00B050"/>
                </a:solidFill>
                <a:latin typeface="Times New Roman"/>
                <a:ea typeface="Calibri"/>
                <a:cs typeface="Arial"/>
              </a:rPr>
              <a:t>logical internals </a:t>
            </a:r>
            <a:r>
              <a:rPr lang="en-US" sz="2400" dirty="0">
                <a:latin typeface="Times New Roman"/>
                <a:ea typeface="Calibri"/>
                <a:cs typeface="Arial"/>
              </a:rPr>
              <a:t>of the software, ensuring that all statements have been tested, and on the </a:t>
            </a:r>
            <a:r>
              <a:rPr lang="en-US" sz="2400" dirty="0">
                <a:solidFill>
                  <a:srgbClr val="00B050"/>
                </a:solidFill>
                <a:latin typeface="Times New Roman"/>
                <a:ea typeface="Calibri"/>
                <a:cs typeface="Arial"/>
              </a:rPr>
              <a:t>functional externals</a:t>
            </a:r>
            <a:r>
              <a:rPr lang="en-US" sz="2400" dirty="0">
                <a:latin typeface="Times New Roman"/>
                <a:ea typeface="Calibri"/>
                <a:cs typeface="Arial"/>
              </a:rPr>
              <a:t>; that is, conducting tests to uncover errors and ensure that defined input will produce actual results that agree with required results.</a:t>
            </a:r>
          </a:p>
        </p:txBody>
      </p:sp>
    </p:spTree>
    <p:extLst>
      <p:ext uri="{BB962C8B-B14F-4D97-AF65-F5344CB8AC3E}">
        <p14:creationId xmlns:p14="http://schemas.microsoft.com/office/powerpoint/2010/main" val="979770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82094"/>
            <a:ext cx="7772400" cy="5816977"/>
          </a:xfrm>
          <a:prstGeom prst="rect">
            <a:avLst/>
          </a:prstGeom>
        </p:spPr>
        <p:txBody>
          <a:bodyPr wrap="square">
            <a:spAutoFit/>
          </a:bodyPr>
          <a:lstStyle/>
          <a:p>
            <a:pPr marL="342900" lvl="0" indent="-342900">
              <a:lnSpc>
                <a:spcPct val="150000"/>
              </a:lnSpc>
              <a:buFont typeface="Symbol"/>
              <a:buChar char=""/>
            </a:pPr>
            <a:r>
              <a:rPr lang="en-US" sz="3200" b="1" dirty="0">
                <a:solidFill>
                  <a:srgbClr val="FF0000"/>
                </a:solidFill>
                <a:latin typeface="Times New Roman" panose="02020603050405020304" pitchFamily="18" charset="0"/>
                <a:ea typeface="Calibri"/>
                <a:cs typeface="Times New Roman" panose="02020603050405020304" pitchFamily="18" charset="0"/>
              </a:rPr>
              <a:t>Support</a:t>
            </a:r>
          </a:p>
          <a:p>
            <a:pPr indent="431800" algn="just">
              <a:lnSpc>
                <a:spcPct val="150000"/>
              </a:lnSpc>
            </a:pPr>
            <a:r>
              <a:rPr lang="en-US" dirty="0">
                <a:latin typeface="Times New Roman"/>
                <a:ea typeface="Calibri"/>
                <a:cs typeface="Arial"/>
              </a:rPr>
              <a:t> </a:t>
            </a:r>
            <a:r>
              <a:rPr lang="en-US" sz="2400" dirty="0">
                <a:latin typeface="Times New Roman"/>
                <a:ea typeface="Calibri"/>
                <a:cs typeface="Arial"/>
              </a:rPr>
              <a:t>Software will undergo change </a:t>
            </a:r>
            <a:r>
              <a:rPr lang="en-US" sz="2400" dirty="0">
                <a:solidFill>
                  <a:srgbClr val="00B050"/>
                </a:solidFill>
                <a:latin typeface="Times New Roman"/>
                <a:ea typeface="Calibri"/>
                <a:cs typeface="Arial"/>
              </a:rPr>
              <a:t>after</a:t>
            </a:r>
            <a:r>
              <a:rPr lang="en-US" sz="2400" dirty="0">
                <a:latin typeface="Times New Roman"/>
                <a:ea typeface="Calibri"/>
                <a:cs typeface="Arial"/>
              </a:rPr>
              <a:t> </a:t>
            </a:r>
            <a:r>
              <a:rPr lang="en-US" sz="2400" dirty="0">
                <a:solidFill>
                  <a:srgbClr val="00B050"/>
                </a:solidFill>
                <a:latin typeface="Times New Roman"/>
                <a:ea typeface="Calibri"/>
                <a:cs typeface="Arial"/>
              </a:rPr>
              <a:t>it is delivered </a:t>
            </a:r>
            <a:r>
              <a:rPr lang="en-US" sz="2400" dirty="0">
                <a:latin typeface="Times New Roman"/>
                <a:ea typeface="Calibri"/>
                <a:cs typeface="Arial"/>
              </a:rPr>
              <a:t>to the customer (a possible exception is embedded software). Change will occur because </a:t>
            </a:r>
            <a:r>
              <a:rPr lang="en-US" sz="2400" dirty="0">
                <a:solidFill>
                  <a:srgbClr val="00B050"/>
                </a:solidFill>
                <a:latin typeface="Times New Roman"/>
                <a:ea typeface="Calibri"/>
                <a:cs typeface="Arial"/>
              </a:rPr>
              <a:t>errors have been encountered</a:t>
            </a:r>
            <a:r>
              <a:rPr lang="en-US" sz="2400" dirty="0">
                <a:latin typeface="Times New Roman"/>
                <a:ea typeface="Calibri"/>
                <a:cs typeface="Arial"/>
              </a:rPr>
              <a:t>, because the software must be adapted to changes in its </a:t>
            </a:r>
            <a:r>
              <a:rPr lang="en-US" sz="2400" dirty="0">
                <a:solidFill>
                  <a:srgbClr val="00B050"/>
                </a:solidFill>
                <a:latin typeface="Times New Roman"/>
                <a:ea typeface="Calibri"/>
                <a:cs typeface="Arial"/>
              </a:rPr>
              <a:t>external environment </a:t>
            </a:r>
            <a:r>
              <a:rPr lang="en-US" sz="2400" dirty="0">
                <a:latin typeface="Times New Roman"/>
                <a:ea typeface="Calibri"/>
                <a:cs typeface="Arial"/>
              </a:rPr>
              <a:t>(e.g., a change required because of a new operating system or peripheral device), or because the </a:t>
            </a:r>
            <a:r>
              <a:rPr lang="en-US" sz="2400" dirty="0">
                <a:solidFill>
                  <a:srgbClr val="00B050"/>
                </a:solidFill>
                <a:latin typeface="Times New Roman"/>
                <a:ea typeface="Calibri"/>
                <a:cs typeface="Arial"/>
              </a:rPr>
              <a:t>customer requires functional or performance enhancements</a:t>
            </a:r>
            <a:r>
              <a:rPr lang="en-US" sz="2400" dirty="0">
                <a:latin typeface="Times New Roman"/>
                <a:ea typeface="Calibri"/>
                <a:cs typeface="Arial"/>
              </a:rPr>
              <a:t>. Software support/maintenance reapplies each of the preceding phases to an existing program rather than a new one.</a:t>
            </a:r>
          </a:p>
        </p:txBody>
      </p:sp>
    </p:spTree>
    <p:extLst>
      <p:ext uri="{BB962C8B-B14F-4D97-AF65-F5344CB8AC3E}">
        <p14:creationId xmlns:p14="http://schemas.microsoft.com/office/powerpoint/2010/main" val="3030342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088359"/>
            <a:ext cx="7696200" cy="4961358"/>
          </a:xfrm>
          <a:prstGeom prst="rect">
            <a:avLst/>
          </a:prstGeom>
        </p:spPr>
        <p:txBody>
          <a:bodyPr wrap="square">
            <a:spAutoFit/>
          </a:bodyPr>
          <a:lstStyle/>
          <a:p>
            <a:pPr>
              <a:lnSpc>
                <a:spcPct val="115000"/>
              </a:lnSpc>
            </a:pPr>
            <a:r>
              <a:rPr lang="en-US" sz="3200" b="1" dirty="0">
                <a:solidFill>
                  <a:srgbClr val="FF0000"/>
                </a:solidFill>
                <a:latin typeface="Times New Roman" panose="02020603050405020304" pitchFamily="18" charset="0"/>
                <a:ea typeface="Calibri"/>
                <a:cs typeface="Times New Roman" panose="02020603050405020304" pitchFamily="18" charset="0"/>
              </a:rPr>
              <a:t>2-4 the Prototyping Model</a:t>
            </a:r>
          </a:p>
          <a:p>
            <a:pPr>
              <a:lnSpc>
                <a:spcPct val="115000"/>
              </a:lnSpc>
            </a:pPr>
            <a:r>
              <a:rPr lang="en-US" sz="2400" dirty="0">
                <a:latin typeface="Times New Roman"/>
                <a:ea typeface="Calibri"/>
                <a:cs typeface="Arial"/>
              </a:rPr>
              <a:t> </a:t>
            </a:r>
            <a:endParaRPr lang="en-US" sz="1400" dirty="0">
              <a:ea typeface="Calibri"/>
              <a:cs typeface="Arial"/>
            </a:endParaRPr>
          </a:p>
          <a:p>
            <a:pPr indent="431800" algn="just">
              <a:lnSpc>
                <a:spcPct val="150000"/>
              </a:lnSpc>
            </a:pPr>
            <a:r>
              <a:rPr lang="en-US" sz="2400" dirty="0">
                <a:latin typeface="Times New Roman"/>
                <a:ea typeface="Calibri"/>
                <a:cs typeface="Arial"/>
              </a:rPr>
              <a:t>Often, a customer defines a set of general objectives for software but does not identify detailed input, or output requirements. In other cases, the developer may be unsure of the efficiency of an algorithm, the adaptability of an operating system, or the form that human/machine interaction should take. In these, and many other situations, a prototyping paradigm may offer the best approach. </a:t>
            </a:r>
          </a:p>
        </p:txBody>
      </p:sp>
    </p:spTree>
    <p:extLst>
      <p:ext uri="{BB962C8B-B14F-4D97-AF65-F5344CB8AC3E}">
        <p14:creationId xmlns:p14="http://schemas.microsoft.com/office/powerpoint/2010/main" val="2971334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928590"/>
            <a:ext cx="7391400" cy="3416320"/>
          </a:xfrm>
          <a:prstGeom prst="rect">
            <a:avLst/>
          </a:prstGeom>
        </p:spPr>
        <p:txBody>
          <a:bodyPr wrap="square">
            <a:spAutoFit/>
          </a:bodyPr>
          <a:lstStyle/>
          <a:p>
            <a:pPr indent="431800" algn="just">
              <a:lnSpc>
                <a:spcPct val="150000"/>
              </a:lnSpc>
            </a:pPr>
            <a:r>
              <a:rPr lang="en-US" sz="2400" dirty="0">
                <a:latin typeface="Times New Roman"/>
                <a:ea typeface="Calibri"/>
                <a:cs typeface="Arial"/>
              </a:rPr>
              <a:t>The prototyping paradigm (Figure 2.4) begins with </a:t>
            </a:r>
            <a:r>
              <a:rPr lang="en-US" sz="2400" dirty="0">
                <a:solidFill>
                  <a:srgbClr val="00B050"/>
                </a:solidFill>
                <a:latin typeface="Times New Roman"/>
                <a:ea typeface="Calibri"/>
                <a:cs typeface="Arial"/>
              </a:rPr>
              <a:t>requirements gathering</a:t>
            </a:r>
            <a:r>
              <a:rPr lang="en-US" sz="2400" dirty="0">
                <a:latin typeface="Times New Roman"/>
                <a:ea typeface="Calibri"/>
                <a:cs typeface="Arial"/>
              </a:rPr>
              <a:t>. Developer and customer meet and define the overall objectives for the software, and identify whatever requirements are known.  A "</a:t>
            </a:r>
            <a:r>
              <a:rPr lang="en-US" sz="2400" dirty="0">
                <a:solidFill>
                  <a:srgbClr val="00B050"/>
                </a:solidFill>
                <a:latin typeface="Times New Roman"/>
                <a:ea typeface="Calibri"/>
                <a:cs typeface="Arial"/>
              </a:rPr>
              <a:t>quick design</a:t>
            </a:r>
            <a:r>
              <a:rPr lang="en-US" sz="2400" dirty="0">
                <a:latin typeface="Times New Roman"/>
                <a:ea typeface="Calibri"/>
                <a:cs typeface="Arial"/>
              </a:rPr>
              <a:t>" then occurs. The quick design leads to the construction of a prototype. </a:t>
            </a:r>
          </a:p>
        </p:txBody>
      </p:sp>
    </p:spTree>
    <p:extLst>
      <p:ext uri="{BB962C8B-B14F-4D97-AF65-F5344CB8AC3E}">
        <p14:creationId xmlns:p14="http://schemas.microsoft.com/office/powerpoint/2010/main" val="1753992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097593"/>
            <a:ext cx="7543800" cy="4524315"/>
          </a:xfrm>
          <a:prstGeom prst="rect">
            <a:avLst/>
          </a:prstGeom>
        </p:spPr>
        <p:txBody>
          <a:bodyPr wrap="square">
            <a:spAutoFit/>
          </a:bodyPr>
          <a:lstStyle/>
          <a:p>
            <a:pPr indent="431800" algn="just">
              <a:lnSpc>
                <a:spcPct val="150000"/>
              </a:lnSpc>
            </a:pPr>
            <a:r>
              <a:rPr lang="en-US" sz="2400" dirty="0">
                <a:latin typeface="Times New Roman"/>
                <a:ea typeface="Calibri"/>
                <a:cs typeface="Arial"/>
              </a:rPr>
              <a:t>The prototype is evaluated by the </a:t>
            </a:r>
            <a:r>
              <a:rPr lang="en-US" sz="2400" dirty="0">
                <a:solidFill>
                  <a:srgbClr val="00B050"/>
                </a:solidFill>
                <a:latin typeface="Times New Roman"/>
                <a:ea typeface="Calibri"/>
                <a:cs typeface="Arial"/>
              </a:rPr>
              <a:t>customer/user</a:t>
            </a:r>
            <a:r>
              <a:rPr lang="en-US" sz="2400" dirty="0">
                <a:latin typeface="Times New Roman"/>
                <a:ea typeface="Calibri"/>
                <a:cs typeface="Arial"/>
              </a:rPr>
              <a:t> and used to refine requirements for the software to be developed. </a:t>
            </a:r>
            <a:r>
              <a:rPr lang="en-US" sz="2400" dirty="0">
                <a:solidFill>
                  <a:srgbClr val="00B050"/>
                </a:solidFill>
                <a:latin typeface="Times New Roman"/>
                <a:ea typeface="Calibri"/>
                <a:cs typeface="Arial"/>
              </a:rPr>
              <a:t>Iteration</a:t>
            </a:r>
            <a:r>
              <a:rPr lang="en-US" sz="2400" dirty="0">
                <a:latin typeface="Times New Roman"/>
                <a:ea typeface="Calibri"/>
                <a:cs typeface="Arial"/>
              </a:rPr>
              <a:t> occurs as the prototype is tuned to satisfy the needs of the customer, while at the same time enabling the developer to better understand what needs to be done.  It is true that both customers and developers like the prototyping paradigm. Users get a feel for the actual system and developers get to build something immediately.</a:t>
            </a:r>
          </a:p>
        </p:txBody>
      </p:sp>
    </p:spTree>
    <p:extLst>
      <p:ext uri="{BB962C8B-B14F-4D97-AF65-F5344CB8AC3E}">
        <p14:creationId xmlns:p14="http://schemas.microsoft.com/office/powerpoint/2010/main" val="511352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914400"/>
            <a:ext cx="8153400" cy="1224951"/>
          </a:xfrm>
          <a:prstGeom prst="rect">
            <a:avLst/>
          </a:prstGeom>
        </p:spPr>
        <p:txBody>
          <a:bodyPr wrap="square">
            <a:spAutoFit/>
          </a:bodyPr>
          <a:lstStyle/>
          <a:p>
            <a:pPr>
              <a:lnSpc>
                <a:spcPct val="115000"/>
              </a:lnSpc>
            </a:pPr>
            <a:r>
              <a:rPr lang="en-US" sz="3200" b="1" dirty="0">
                <a:solidFill>
                  <a:srgbClr val="FF0000"/>
                </a:solidFill>
                <a:latin typeface="Times New Roman" panose="02020603050405020304" pitchFamily="18" charset="0"/>
                <a:ea typeface="Calibri"/>
                <a:cs typeface="Times New Roman" panose="02020603050405020304" pitchFamily="18" charset="0"/>
              </a:rPr>
              <a:t>2-1 Software Engineering: A Layered Technology</a:t>
            </a:r>
          </a:p>
        </p:txBody>
      </p:sp>
      <p:sp>
        <p:nvSpPr>
          <p:cNvPr id="3" name="Rectangle 2"/>
          <p:cNvSpPr/>
          <p:nvPr/>
        </p:nvSpPr>
        <p:spPr>
          <a:xfrm>
            <a:off x="762000" y="2690336"/>
            <a:ext cx="7620000" cy="2241960"/>
          </a:xfrm>
          <a:prstGeom prst="rect">
            <a:avLst/>
          </a:prstGeom>
        </p:spPr>
        <p:txBody>
          <a:bodyPr wrap="square">
            <a:spAutoFit/>
          </a:bodyPr>
          <a:lstStyle/>
          <a:p>
            <a:pPr indent="431800" algn="just">
              <a:lnSpc>
                <a:spcPct val="150000"/>
              </a:lnSpc>
            </a:pPr>
            <a:r>
              <a:rPr lang="en-US" sz="2400" dirty="0">
                <a:latin typeface="Times New Roman"/>
                <a:ea typeface="Calibri"/>
                <a:cs typeface="Arial"/>
              </a:rPr>
              <a:t>Software engineering is a </a:t>
            </a:r>
            <a:r>
              <a:rPr lang="en-US" sz="2400" dirty="0">
                <a:solidFill>
                  <a:srgbClr val="00B050"/>
                </a:solidFill>
                <a:latin typeface="Times New Roman"/>
                <a:ea typeface="Calibri"/>
                <a:cs typeface="Arial"/>
              </a:rPr>
              <a:t>layered</a:t>
            </a:r>
            <a:r>
              <a:rPr lang="en-US" sz="2400" dirty="0">
                <a:latin typeface="Times New Roman"/>
                <a:ea typeface="Calibri"/>
                <a:cs typeface="Arial"/>
              </a:rPr>
              <a:t> </a:t>
            </a:r>
            <a:r>
              <a:rPr lang="en-US" sz="2400" dirty="0">
                <a:solidFill>
                  <a:srgbClr val="00B050"/>
                </a:solidFill>
                <a:latin typeface="Times New Roman"/>
                <a:ea typeface="Calibri"/>
                <a:cs typeface="Arial"/>
              </a:rPr>
              <a:t>technology</a:t>
            </a:r>
            <a:r>
              <a:rPr lang="en-US" sz="2400" dirty="0">
                <a:latin typeface="Times New Roman"/>
                <a:ea typeface="Calibri"/>
                <a:cs typeface="Arial"/>
              </a:rPr>
              <a:t>. Referring to Figure 2.1, any engineering approach (including software engineering) must rest on an organizational commitment to </a:t>
            </a:r>
            <a:r>
              <a:rPr lang="en-US" sz="2400" dirty="0">
                <a:solidFill>
                  <a:srgbClr val="00B050"/>
                </a:solidFill>
                <a:latin typeface="Times New Roman"/>
                <a:ea typeface="Calibri"/>
                <a:cs typeface="Arial"/>
              </a:rPr>
              <a:t>quality</a:t>
            </a:r>
            <a:r>
              <a:rPr lang="en-US" sz="2400" dirty="0">
                <a:latin typeface="Times New Roman"/>
                <a:ea typeface="Calibri"/>
                <a:cs typeface="Arial"/>
              </a:rPr>
              <a:t>.</a:t>
            </a:r>
          </a:p>
        </p:txBody>
      </p:sp>
    </p:spTree>
    <p:extLst>
      <p:ext uri="{BB962C8B-B14F-4D97-AF65-F5344CB8AC3E}">
        <p14:creationId xmlns:p14="http://schemas.microsoft.com/office/powerpoint/2010/main" val="30424270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678483"/>
            <a:ext cx="7086599" cy="5442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1094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914400"/>
            <a:ext cx="8229600" cy="5011949"/>
          </a:xfrm>
          <a:prstGeom prst="rect">
            <a:avLst/>
          </a:prstGeom>
        </p:spPr>
        <p:txBody>
          <a:bodyPr wrap="square">
            <a:spAutoFit/>
          </a:bodyPr>
          <a:lstStyle/>
          <a:p>
            <a:pPr indent="431800" algn="just">
              <a:lnSpc>
                <a:spcPct val="150000"/>
              </a:lnSpc>
            </a:pPr>
            <a:r>
              <a:rPr lang="en-US" sz="2400" dirty="0">
                <a:latin typeface="Times New Roman"/>
                <a:ea typeface="Calibri"/>
                <a:cs typeface="Arial"/>
              </a:rPr>
              <a:t>The foundation for software engineering is the </a:t>
            </a:r>
            <a:r>
              <a:rPr lang="en-US" sz="2400" dirty="0">
                <a:solidFill>
                  <a:srgbClr val="00B050"/>
                </a:solidFill>
                <a:latin typeface="Times New Roman"/>
                <a:ea typeface="Calibri"/>
                <a:cs typeface="Arial"/>
              </a:rPr>
              <a:t>process</a:t>
            </a:r>
            <a:r>
              <a:rPr lang="en-US" sz="2400" dirty="0">
                <a:latin typeface="Times New Roman"/>
                <a:ea typeface="Calibri"/>
                <a:cs typeface="Arial"/>
              </a:rPr>
              <a:t> </a:t>
            </a:r>
            <a:r>
              <a:rPr lang="en-US" sz="2400" dirty="0">
                <a:solidFill>
                  <a:srgbClr val="00B050"/>
                </a:solidFill>
                <a:latin typeface="Times New Roman"/>
                <a:ea typeface="Calibri"/>
                <a:cs typeface="Arial"/>
              </a:rPr>
              <a:t>layer</a:t>
            </a:r>
            <a:r>
              <a:rPr lang="en-US" sz="2400" dirty="0">
                <a:latin typeface="Times New Roman"/>
                <a:ea typeface="Calibri"/>
                <a:cs typeface="Arial"/>
              </a:rPr>
              <a:t>. Software engineering process is the glue that holds the technology layers together and enables rational and timely development of computer software. </a:t>
            </a:r>
            <a:endParaRPr lang="en-US" sz="2400" dirty="0" smtClean="0">
              <a:latin typeface="Times New Roman"/>
              <a:ea typeface="Calibri"/>
              <a:cs typeface="Arial"/>
            </a:endParaRPr>
          </a:p>
          <a:p>
            <a:pPr indent="431800" algn="just">
              <a:lnSpc>
                <a:spcPct val="150000"/>
              </a:lnSpc>
            </a:pPr>
            <a:r>
              <a:rPr lang="en-US" sz="2400" dirty="0" smtClean="0">
                <a:latin typeface="Times New Roman"/>
                <a:ea typeface="Calibri"/>
                <a:cs typeface="Arial"/>
              </a:rPr>
              <a:t>The </a:t>
            </a:r>
            <a:r>
              <a:rPr lang="en-US" sz="2400" dirty="0">
                <a:latin typeface="Times New Roman"/>
                <a:ea typeface="Calibri"/>
                <a:cs typeface="Arial"/>
              </a:rPr>
              <a:t>process areas form the basis for management control of software projects and establish the context in which </a:t>
            </a:r>
            <a:r>
              <a:rPr lang="en-US" sz="2400" dirty="0">
                <a:solidFill>
                  <a:srgbClr val="00B050"/>
                </a:solidFill>
                <a:latin typeface="Times New Roman"/>
                <a:ea typeface="Calibri"/>
                <a:cs typeface="Arial"/>
              </a:rPr>
              <a:t>technical</a:t>
            </a:r>
            <a:r>
              <a:rPr lang="en-US" sz="2400" dirty="0">
                <a:latin typeface="Times New Roman"/>
                <a:ea typeface="Calibri"/>
                <a:cs typeface="Arial"/>
              </a:rPr>
              <a:t> </a:t>
            </a:r>
            <a:r>
              <a:rPr lang="en-US" sz="2400" dirty="0">
                <a:solidFill>
                  <a:srgbClr val="00B050"/>
                </a:solidFill>
                <a:latin typeface="Times New Roman"/>
                <a:ea typeface="Calibri"/>
                <a:cs typeface="Arial"/>
              </a:rPr>
              <a:t>methods</a:t>
            </a:r>
            <a:r>
              <a:rPr lang="en-US" sz="2400" dirty="0">
                <a:latin typeface="Times New Roman"/>
                <a:ea typeface="Calibri"/>
                <a:cs typeface="Arial"/>
              </a:rPr>
              <a:t> are applied, </a:t>
            </a:r>
            <a:r>
              <a:rPr lang="en-US" sz="2400" dirty="0">
                <a:solidFill>
                  <a:srgbClr val="00B050"/>
                </a:solidFill>
                <a:latin typeface="Times New Roman"/>
                <a:ea typeface="Calibri"/>
                <a:cs typeface="Arial"/>
              </a:rPr>
              <a:t>work products </a:t>
            </a:r>
            <a:r>
              <a:rPr lang="en-US" sz="2400" dirty="0">
                <a:latin typeface="Times New Roman"/>
                <a:ea typeface="Calibri"/>
                <a:cs typeface="Arial"/>
              </a:rPr>
              <a:t>(models, documents, data, reports, forms, etc.) are produced, </a:t>
            </a:r>
            <a:r>
              <a:rPr lang="en-US" sz="2400" dirty="0">
                <a:solidFill>
                  <a:srgbClr val="00B050"/>
                </a:solidFill>
                <a:latin typeface="Times New Roman"/>
                <a:ea typeface="Calibri"/>
                <a:cs typeface="Arial"/>
              </a:rPr>
              <a:t>quality</a:t>
            </a:r>
            <a:r>
              <a:rPr lang="en-US" sz="2400" dirty="0">
                <a:latin typeface="Times New Roman"/>
                <a:ea typeface="Calibri"/>
                <a:cs typeface="Arial"/>
              </a:rPr>
              <a:t> is ensured, and </a:t>
            </a:r>
            <a:r>
              <a:rPr lang="en-US" sz="2400" dirty="0">
                <a:solidFill>
                  <a:srgbClr val="00B050"/>
                </a:solidFill>
                <a:latin typeface="Times New Roman"/>
                <a:ea typeface="Calibri"/>
                <a:cs typeface="Arial"/>
              </a:rPr>
              <a:t>change</a:t>
            </a:r>
            <a:r>
              <a:rPr lang="en-US" sz="2400" dirty="0">
                <a:latin typeface="Times New Roman"/>
                <a:ea typeface="Calibri"/>
                <a:cs typeface="Arial"/>
              </a:rPr>
              <a:t> is properly managed. </a:t>
            </a:r>
          </a:p>
        </p:txBody>
      </p:sp>
    </p:spTree>
    <p:extLst>
      <p:ext uri="{BB962C8B-B14F-4D97-AF65-F5344CB8AC3E}">
        <p14:creationId xmlns:p14="http://schemas.microsoft.com/office/powerpoint/2010/main" val="4105851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71600" y="1905000"/>
            <a:ext cx="6629400" cy="2862322"/>
          </a:xfrm>
          <a:prstGeom prst="rect">
            <a:avLst/>
          </a:prstGeom>
        </p:spPr>
        <p:txBody>
          <a:bodyPr wrap="square">
            <a:spAutoFit/>
          </a:bodyPr>
          <a:lstStyle/>
          <a:p>
            <a:pPr indent="431800" algn="just">
              <a:lnSpc>
                <a:spcPct val="150000"/>
              </a:lnSpc>
            </a:pPr>
            <a:r>
              <a:rPr lang="en-US" sz="2400" dirty="0">
                <a:latin typeface="Times New Roman"/>
                <a:ea typeface="Calibri"/>
                <a:cs typeface="Arial"/>
              </a:rPr>
              <a:t>Software engineering methods provide the technical </a:t>
            </a:r>
            <a:r>
              <a:rPr lang="en-US" sz="2400" dirty="0">
                <a:solidFill>
                  <a:srgbClr val="00B050"/>
                </a:solidFill>
                <a:latin typeface="Times New Roman"/>
                <a:ea typeface="Calibri"/>
                <a:cs typeface="Arial"/>
              </a:rPr>
              <a:t>how-</a:t>
            </a:r>
            <a:r>
              <a:rPr lang="en-US" sz="2400" dirty="0" err="1">
                <a:solidFill>
                  <a:srgbClr val="00B050"/>
                </a:solidFill>
                <a:latin typeface="Times New Roman"/>
                <a:ea typeface="Calibri"/>
                <a:cs typeface="Arial"/>
              </a:rPr>
              <a:t>to's</a:t>
            </a:r>
            <a:r>
              <a:rPr lang="en-US" sz="2400" dirty="0">
                <a:solidFill>
                  <a:srgbClr val="00B050"/>
                </a:solidFill>
                <a:latin typeface="Times New Roman"/>
                <a:ea typeface="Calibri"/>
                <a:cs typeface="Arial"/>
              </a:rPr>
              <a:t> </a:t>
            </a:r>
            <a:r>
              <a:rPr lang="en-US" sz="2400" dirty="0">
                <a:latin typeface="Times New Roman"/>
                <a:ea typeface="Calibri"/>
                <a:cs typeface="Arial"/>
              </a:rPr>
              <a:t>for building software. Methods encompass a broad array of tasks that include </a:t>
            </a:r>
            <a:r>
              <a:rPr lang="en-US" sz="2400" dirty="0">
                <a:solidFill>
                  <a:srgbClr val="00B050"/>
                </a:solidFill>
                <a:latin typeface="Times New Roman"/>
                <a:ea typeface="Calibri"/>
                <a:cs typeface="Arial"/>
              </a:rPr>
              <a:t>requirements analysis, design, program construction, testing, and support. </a:t>
            </a:r>
          </a:p>
        </p:txBody>
      </p:sp>
    </p:spTree>
    <p:extLst>
      <p:ext uri="{BB962C8B-B14F-4D97-AF65-F5344CB8AC3E}">
        <p14:creationId xmlns:p14="http://schemas.microsoft.com/office/powerpoint/2010/main" val="2617482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8200" y="1295400"/>
            <a:ext cx="7620000" cy="3970318"/>
          </a:xfrm>
          <a:prstGeom prst="rect">
            <a:avLst/>
          </a:prstGeom>
        </p:spPr>
        <p:txBody>
          <a:bodyPr wrap="square">
            <a:spAutoFit/>
          </a:bodyPr>
          <a:lstStyle/>
          <a:p>
            <a:pPr indent="431800" algn="just">
              <a:lnSpc>
                <a:spcPct val="150000"/>
              </a:lnSpc>
            </a:pPr>
            <a:r>
              <a:rPr lang="en-US" sz="2400" dirty="0">
                <a:latin typeface="Times New Roman"/>
                <a:ea typeface="Calibri"/>
                <a:cs typeface="Arial"/>
              </a:rPr>
              <a:t>Software engineering tools provide </a:t>
            </a:r>
            <a:r>
              <a:rPr lang="en-US" sz="2400" dirty="0">
                <a:solidFill>
                  <a:srgbClr val="00B050"/>
                </a:solidFill>
                <a:latin typeface="Times New Roman"/>
                <a:ea typeface="Calibri"/>
                <a:cs typeface="Arial"/>
              </a:rPr>
              <a:t>automated</a:t>
            </a:r>
            <a:r>
              <a:rPr lang="en-US" sz="2400" dirty="0">
                <a:latin typeface="Times New Roman"/>
                <a:ea typeface="Calibri"/>
                <a:cs typeface="Arial"/>
              </a:rPr>
              <a:t> or </a:t>
            </a:r>
            <a:r>
              <a:rPr lang="en-US" sz="2400" dirty="0">
                <a:solidFill>
                  <a:srgbClr val="00B050"/>
                </a:solidFill>
                <a:latin typeface="Times New Roman"/>
                <a:ea typeface="Calibri"/>
                <a:cs typeface="Arial"/>
              </a:rPr>
              <a:t>semi-automated</a:t>
            </a:r>
            <a:r>
              <a:rPr lang="en-US" sz="2400" dirty="0">
                <a:latin typeface="Times New Roman"/>
                <a:ea typeface="Calibri"/>
                <a:cs typeface="Arial"/>
              </a:rPr>
              <a:t> support for the process and the methods. When tools are integrated so that information created by one tool can be used by another, a system for the support of software development, called </a:t>
            </a:r>
            <a:r>
              <a:rPr lang="en-US" sz="2400" dirty="0">
                <a:solidFill>
                  <a:srgbClr val="00B050"/>
                </a:solidFill>
                <a:latin typeface="Times New Roman"/>
                <a:ea typeface="Calibri"/>
                <a:cs typeface="Arial"/>
              </a:rPr>
              <a:t>computer-aided software engineering</a:t>
            </a:r>
            <a:r>
              <a:rPr lang="en-US" sz="2400" dirty="0">
                <a:latin typeface="Times New Roman"/>
                <a:ea typeface="Calibri"/>
                <a:cs typeface="Arial"/>
              </a:rPr>
              <a:t>, is established. </a:t>
            </a:r>
            <a:r>
              <a:rPr lang="en-US" sz="2400" dirty="0">
                <a:solidFill>
                  <a:srgbClr val="00B050"/>
                </a:solidFill>
                <a:latin typeface="Times New Roman"/>
                <a:ea typeface="Calibri"/>
                <a:cs typeface="Arial"/>
              </a:rPr>
              <a:t>CASE</a:t>
            </a:r>
            <a:r>
              <a:rPr lang="en-US" sz="2400" dirty="0">
                <a:latin typeface="Times New Roman"/>
                <a:ea typeface="Calibri"/>
                <a:cs typeface="Arial"/>
              </a:rPr>
              <a:t> combines software, hardware, and a software engineering database.</a:t>
            </a:r>
          </a:p>
        </p:txBody>
      </p:sp>
    </p:spTree>
    <p:extLst>
      <p:ext uri="{BB962C8B-B14F-4D97-AF65-F5344CB8AC3E}">
        <p14:creationId xmlns:p14="http://schemas.microsoft.com/office/powerpoint/2010/main" val="1001458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981200"/>
            <a:ext cx="7567189"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9914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23568" y="304800"/>
            <a:ext cx="8001000" cy="4796698"/>
          </a:xfrm>
          <a:prstGeom prst="rect">
            <a:avLst/>
          </a:prstGeom>
        </p:spPr>
        <p:txBody>
          <a:bodyPr wrap="square">
            <a:spAutoFit/>
          </a:bodyPr>
          <a:lstStyle/>
          <a:p>
            <a:pPr>
              <a:lnSpc>
                <a:spcPct val="115000"/>
              </a:lnSpc>
            </a:pPr>
            <a:r>
              <a:rPr lang="en-US" sz="3200" b="1" dirty="0">
                <a:solidFill>
                  <a:srgbClr val="FF0000"/>
                </a:solidFill>
                <a:latin typeface="Times New Roman" panose="02020603050405020304" pitchFamily="18" charset="0"/>
                <a:ea typeface="Calibri"/>
                <a:cs typeface="Times New Roman" panose="02020603050405020304" pitchFamily="18" charset="0"/>
              </a:rPr>
              <a:t>2-2 the Software </a:t>
            </a:r>
            <a:r>
              <a:rPr lang="en-US" sz="3200" b="1" dirty="0" smtClean="0">
                <a:solidFill>
                  <a:srgbClr val="FF0000"/>
                </a:solidFill>
                <a:latin typeface="Times New Roman" panose="02020603050405020304" pitchFamily="18" charset="0"/>
                <a:ea typeface="Calibri"/>
                <a:cs typeface="Times New Roman" panose="02020603050405020304" pitchFamily="18" charset="0"/>
              </a:rPr>
              <a:t>Process</a:t>
            </a:r>
          </a:p>
          <a:p>
            <a:pPr>
              <a:lnSpc>
                <a:spcPct val="115000"/>
              </a:lnSpc>
            </a:pPr>
            <a:endParaRPr lang="en-US" sz="3200" b="1" dirty="0">
              <a:solidFill>
                <a:srgbClr val="FF0000"/>
              </a:solidFill>
              <a:latin typeface="Times New Roman" panose="02020603050405020304" pitchFamily="18" charset="0"/>
              <a:ea typeface="Calibri"/>
              <a:cs typeface="Times New Roman" panose="02020603050405020304" pitchFamily="18" charset="0"/>
            </a:endParaRPr>
          </a:p>
          <a:p>
            <a:pPr>
              <a:lnSpc>
                <a:spcPct val="115000"/>
              </a:lnSpc>
            </a:pPr>
            <a:endParaRPr lang="en-US" sz="1400" dirty="0">
              <a:ea typeface="Calibri"/>
              <a:cs typeface="Arial"/>
            </a:endParaRPr>
          </a:p>
          <a:p>
            <a:pPr indent="431800" algn="just">
              <a:lnSpc>
                <a:spcPct val="150000"/>
              </a:lnSpc>
            </a:pPr>
            <a:r>
              <a:rPr lang="en-US" sz="2400" dirty="0">
                <a:latin typeface="Times New Roman"/>
                <a:ea typeface="Calibri"/>
                <a:cs typeface="Arial"/>
              </a:rPr>
              <a:t>A software process can be characterized as shown in Figure 2.2. A </a:t>
            </a:r>
            <a:r>
              <a:rPr lang="en-US" sz="2400" dirty="0">
                <a:solidFill>
                  <a:srgbClr val="00B050"/>
                </a:solidFill>
                <a:latin typeface="Times New Roman"/>
                <a:ea typeface="Calibri"/>
                <a:cs typeface="Arial"/>
              </a:rPr>
              <a:t>common process framework </a:t>
            </a:r>
            <a:r>
              <a:rPr lang="en-US" sz="2400" dirty="0">
                <a:latin typeface="Times New Roman"/>
                <a:ea typeface="Calibri"/>
                <a:cs typeface="Arial"/>
              </a:rPr>
              <a:t>is established by defining a small number of </a:t>
            </a:r>
            <a:r>
              <a:rPr lang="en-US" sz="2400" dirty="0">
                <a:solidFill>
                  <a:srgbClr val="00B050"/>
                </a:solidFill>
                <a:latin typeface="Times New Roman"/>
                <a:ea typeface="Calibri"/>
                <a:cs typeface="Arial"/>
              </a:rPr>
              <a:t>framework activities </a:t>
            </a:r>
            <a:r>
              <a:rPr lang="en-US" sz="2400" dirty="0">
                <a:latin typeface="Times New Roman"/>
                <a:ea typeface="Calibri"/>
                <a:cs typeface="Arial"/>
              </a:rPr>
              <a:t>that are applicable to all software projects. A number of </a:t>
            </a:r>
            <a:r>
              <a:rPr lang="en-US" sz="2400" dirty="0">
                <a:solidFill>
                  <a:srgbClr val="00B050"/>
                </a:solidFill>
                <a:latin typeface="Times New Roman"/>
                <a:ea typeface="Calibri"/>
                <a:cs typeface="Arial"/>
              </a:rPr>
              <a:t>task sets </a:t>
            </a:r>
            <a:r>
              <a:rPr lang="en-US" sz="2400" dirty="0">
                <a:latin typeface="Times New Roman"/>
                <a:ea typeface="Calibri"/>
                <a:cs typeface="Arial"/>
              </a:rPr>
              <a:t>enable the framework activities to be adapted to the characteristics of the software project and the requirements of the project team. </a:t>
            </a:r>
          </a:p>
        </p:txBody>
      </p:sp>
    </p:spTree>
    <p:extLst>
      <p:ext uri="{BB962C8B-B14F-4D97-AF65-F5344CB8AC3E}">
        <p14:creationId xmlns:p14="http://schemas.microsoft.com/office/powerpoint/2010/main" val="94234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75071" y="1219200"/>
            <a:ext cx="7315200" cy="3903954"/>
          </a:xfrm>
          <a:prstGeom prst="rect">
            <a:avLst/>
          </a:prstGeom>
        </p:spPr>
        <p:txBody>
          <a:bodyPr wrap="square">
            <a:spAutoFit/>
          </a:bodyPr>
          <a:lstStyle/>
          <a:p>
            <a:pPr indent="431800" algn="just">
              <a:lnSpc>
                <a:spcPct val="150000"/>
              </a:lnSpc>
            </a:pPr>
            <a:r>
              <a:rPr lang="en-US" sz="2400" dirty="0">
                <a:latin typeface="Times New Roman"/>
                <a:ea typeface="Calibri"/>
                <a:cs typeface="Arial"/>
              </a:rPr>
              <a:t>Finally, umbrella activities—such as </a:t>
            </a:r>
            <a:r>
              <a:rPr lang="en-US" sz="2400" dirty="0">
                <a:solidFill>
                  <a:srgbClr val="00B050"/>
                </a:solidFill>
                <a:latin typeface="Times New Roman"/>
                <a:ea typeface="Calibri"/>
                <a:cs typeface="Arial"/>
              </a:rPr>
              <a:t>software quality assurance,</a:t>
            </a:r>
            <a:r>
              <a:rPr lang="en-US" sz="2400" dirty="0">
                <a:latin typeface="Times New Roman"/>
                <a:ea typeface="Calibri"/>
                <a:cs typeface="Arial"/>
              </a:rPr>
              <a:t> software </a:t>
            </a:r>
            <a:r>
              <a:rPr lang="en-US" sz="2400" dirty="0">
                <a:solidFill>
                  <a:srgbClr val="00B050"/>
                </a:solidFill>
                <a:latin typeface="Times New Roman"/>
                <a:ea typeface="Calibri"/>
                <a:cs typeface="Arial"/>
              </a:rPr>
              <a:t>configuration management</a:t>
            </a:r>
            <a:r>
              <a:rPr lang="en-US" sz="2400" dirty="0">
                <a:latin typeface="Times New Roman"/>
                <a:ea typeface="Calibri"/>
                <a:cs typeface="Arial"/>
              </a:rPr>
              <a:t>, and </a:t>
            </a:r>
            <a:r>
              <a:rPr lang="en-US" sz="2400" dirty="0" smtClean="0">
                <a:solidFill>
                  <a:srgbClr val="00B050"/>
                </a:solidFill>
                <a:latin typeface="Times New Roman"/>
                <a:ea typeface="Calibri"/>
                <a:cs typeface="Arial"/>
              </a:rPr>
              <a:t>measurement</a:t>
            </a:r>
            <a:r>
              <a:rPr lang="en-US" sz="2400" dirty="0" smtClean="0">
                <a:latin typeface="Times New Roman"/>
                <a:ea typeface="Calibri"/>
                <a:cs typeface="Arial"/>
              </a:rPr>
              <a:t> —</a:t>
            </a:r>
            <a:r>
              <a:rPr lang="en-US" sz="2400" dirty="0">
                <a:latin typeface="Times New Roman"/>
                <a:ea typeface="Calibri"/>
                <a:cs typeface="Arial"/>
              </a:rPr>
              <a:t>overlay the process model</a:t>
            </a:r>
            <a:r>
              <a:rPr lang="en-US" sz="2400" dirty="0" smtClean="0">
                <a:latin typeface="Times New Roman"/>
                <a:ea typeface="Calibri"/>
                <a:cs typeface="Arial"/>
              </a:rPr>
              <a:t>.</a:t>
            </a:r>
          </a:p>
          <a:p>
            <a:pPr indent="431800" algn="just">
              <a:lnSpc>
                <a:spcPct val="150000"/>
              </a:lnSpc>
            </a:pPr>
            <a:r>
              <a:rPr lang="en-US" sz="2400" dirty="0" smtClean="0">
                <a:latin typeface="Times New Roman"/>
                <a:ea typeface="Calibri"/>
                <a:cs typeface="Arial"/>
              </a:rPr>
              <a:t>Software </a:t>
            </a:r>
            <a:r>
              <a:rPr lang="en-US" sz="2400" dirty="0">
                <a:latin typeface="Times New Roman"/>
                <a:ea typeface="Calibri"/>
                <a:cs typeface="Arial"/>
              </a:rPr>
              <a:t>process model is a simplified representation of a software process. Each process model represents a process from a particular perspective, and thus provides only partial information about that process.  </a:t>
            </a:r>
          </a:p>
        </p:txBody>
      </p:sp>
    </p:spTree>
    <p:extLst>
      <p:ext uri="{BB962C8B-B14F-4D97-AF65-F5344CB8AC3E}">
        <p14:creationId xmlns:p14="http://schemas.microsoft.com/office/powerpoint/2010/main" val="25728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244" y="914399"/>
            <a:ext cx="6953756" cy="4959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3402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TotalTime>
  <Words>833</Words>
  <Application>Microsoft Office PowerPoint</Application>
  <PresentationFormat>On-screen Show (4:3)</PresentationFormat>
  <Paragraphs>39</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Chapter 2  Software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introduction</dc:title>
  <dc:creator>dell</dc:creator>
  <cp:lastModifiedBy>rth</cp:lastModifiedBy>
  <cp:revision>64</cp:revision>
  <dcterms:created xsi:type="dcterms:W3CDTF">2006-08-16T00:00:00Z</dcterms:created>
  <dcterms:modified xsi:type="dcterms:W3CDTF">2018-11-02T15:33:44Z</dcterms:modified>
</cp:coreProperties>
</file>