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2" d="100"/>
          <a:sy n="52" d="100"/>
        </p:scale>
        <p:origin x="-2112" y="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96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96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96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96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96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727322" y="8797147"/>
            <a:ext cx="318135" cy="351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ct val="100000"/>
              </a:lnSpc>
              <a:spcBef>
                <a:spcPts val="96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758786"/>
            <a:ext cx="5870575" cy="842644"/>
          </a:xfrm>
          <a:prstGeom prst="rect">
            <a:avLst/>
          </a:prstGeom>
        </p:spPr>
        <p:txBody>
          <a:bodyPr vert="horz" wrap="square" lIns="0" tIns="137795" rIns="0" bIns="0" rtlCol="0">
            <a:spAutoFit/>
          </a:bodyPr>
          <a:lstStyle/>
          <a:p>
            <a:pPr marL="113030">
              <a:lnSpc>
                <a:spcPct val="100000"/>
              </a:lnSpc>
              <a:spcBef>
                <a:spcPts val="1085"/>
              </a:spcBef>
            </a:pPr>
            <a:r>
              <a:rPr sz="2000" b="1" spc="-5" dirty="0">
                <a:latin typeface="Times New Roman"/>
                <a:cs typeface="Times New Roman"/>
              </a:rPr>
              <a:t>Characteristics </a:t>
            </a:r>
            <a:r>
              <a:rPr sz="2000" b="1" dirty="0">
                <a:latin typeface="Times New Roman"/>
                <a:cs typeface="Times New Roman"/>
              </a:rPr>
              <a:t>of Logic </a:t>
            </a:r>
            <a:r>
              <a:rPr sz="2000" b="1" spc="-5" dirty="0">
                <a:latin typeface="Times New Roman"/>
                <a:cs typeface="Times New Roman"/>
              </a:rPr>
              <a:t>Families </a:t>
            </a:r>
            <a:r>
              <a:rPr sz="2000" b="1" dirty="0">
                <a:latin typeface="Times New Roman"/>
                <a:cs typeface="Times New Roman"/>
              </a:rPr>
              <a:t>: I-V</a:t>
            </a:r>
            <a:r>
              <a:rPr sz="2000" b="1" spc="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Requirements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Voltage and Current</a:t>
            </a:r>
            <a:r>
              <a:rPr sz="1800" b="1" u="heavy" spc="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parameters: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2989" y="1833118"/>
            <a:ext cx="6184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IH</a:t>
            </a:r>
            <a:r>
              <a:rPr sz="900" b="1" spc="45" dirty="0">
                <a:latin typeface="Times New Roman"/>
                <a:cs typeface="Times New Roman"/>
              </a:rPr>
              <a:t> </a:t>
            </a:r>
            <a:r>
              <a:rPr sz="900" b="1" dirty="0">
                <a:latin typeface="Times New Roman"/>
                <a:cs typeface="Times New Roman"/>
              </a:rPr>
              <a:t>(max)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02535" y="2025142"/>
            <a:ext cx="4006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V</a:t>
            </a:r>
            <a:r>
              <a:rPr sz="1350" b="1" spc="-7" baseline="-12345" dirty="0">
                <a:latin typeface="Times New Roman"/>
                <a:cs typeface="Times New Roman"/>
              </a:rPr>
              <a:t>IH</a:t>
            </a:r>
            <a:r>
              <a:rPr sz="1350" b="1" spc="-104" baseline="-12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{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02989" y="2275077"/>
            <a:ext cx="5969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IH</a:t>
            </a:r>
            <a:r>
              <a:rPr sz="900" b="1" spc="50" dirty="0">
                <a:latin typeface="Times New Roman"/>
                <a:cs typeface="Times New Roman"/>
              </a:rPr>
              <a:t> </a:t>
            </a:r>
            <a:r>
              <a:rPr sz="900" b="1" spc="-5" dirty="0">
                <a:latin typeface="Times New Roman"/>
                <a:cs typeface="Times New Roman"/>
              </a:rPr>
              <a:t>(min)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02989" y="2717419"/>
            <a:ext cx="560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IL(max)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46730" y="2907919"/>
            <a:ext cx="3594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Times New Roman"/>
                <a:cs typeface="Times New Roman"/>
              </a:rPr>
              <a:t>V</a:t>
            </a:r>
            <a:r>
              <a:rPr sz="1350" b="1" spc="-15" baseline="-12345" dirty="0">
                <a:latin typeface="Times New Roman"/>
                <a:cs typeface="Times New Roman"/>
              </a:rPr>
              <a:t>IL</a:t>
            </a:r>
            <a:r>
              <a:rPr sz="1400" dirty="0">
                <a:latin typeface="Times New Roman"/>
                <a:cs typeface="Times New Roman"/>
              </a:rPr>
              <a:t>{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93035" y="3157855"/>
            <a:ext cx="1950720" cy="626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2100" b="1" spc="-15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IL</a:t>
            </a:r>
            <a:r>
              <a:rPr sz="900" b="1" spc="5" dirty="0">
                <a:latin typeface="Times New Roman"/>
                <a:cs typeface="Times New Roman"/>
              </a:rPr>
              <a:t>(</a:t>
            </a:r>
            <a:r>
              <a:rPr sz="900" b="1" spc="-20" dirty="0">
                <a:latin typeface="Times New Roman"/>
                <a:cs typeface="Times New Roman"/>
              </a:rPr>
              <a:t>m</a:t>
            </a:r>
            <a:r>
              <a:rPr sz="900" b="1" spc="10" dirty="0">
                <a:latin typeface="Times New Roman"/>
                <a:cs typeface="Times New Roman"/>
              </a:rPr>
              <a:t>i</a:t>
            </a:r>
            <a:r>
              <a:rPr sz="900" b="1" spc="-15" dirty="0">
                <a:latin typeface="Times New Roman"/>
                <a:cs typeface="Times New Roman"/>
              </a:rPr>
              <a:t>n</a:t>
            </a:r>
            <a:r>
              <a:rPr sz="900" b="1" dirty="0">
                <a:latin typeface="Times New Roman"/>
                <a:cs typeface="Times New Roman"/>
              </a:rPr>
              <a:t>)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Fig.1 (a) Input logic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levels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02989" y="4229226"/>
            <a:ext cx="6629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OH</a:t>
            </a:r>
            <a:r>
              <a:rPr sz="900" b="1" spc="45" dirty="0">
                <a:latin typeface="Times New Roman"/>
                <a:cs typeface="Times New Roman"/>
              </a:rPr>
              <a:t> </a:t>
            </a:r>
            <a:r>
              <a:rPr sz="900" b="1" dirty="0">
                <a:latin typeface="Times New Roman"/>
                <a:cs typeface="Times New Roman"/>
              </a:rPr>
              <a:t>(max)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58339" y="4421251"/>
            <a:ext cx="445134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Times New Roman"/>
                <a:cs typeface="Times New Roman"/>
              </a:rPr>
              <a:t>V</a:t>
            </a:r>
            <a:r>
              <a:rPr sz="1350" b="1" spc="-7" baseline="-12345" dirty="0">
                <a:latin typeface="Times New Roman"/>
                <a:cs typeface="Times New Roman"/>
              </a:rPr>
              <a:t>OH</a:t>
            </a:r>
            <a:r>
              <a:rPr sz="1350" b="1" spc="-104" baseline="-12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{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02989" y="4671440"/>
            <a:ext cx="6413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OH</a:t>
            </a:r>
            <a:r>
              <a:rPr sz="900" b="1" spc="50" dirty="0">
                <a:latin typeface="Times New Roman"/>
                <a:cs typeface="Times New Roman"/>
              </a:rPr>
              <a:t> </a:t>
            </a:r>
            <a:r>
              <a:rPr sz="900" b="1" spc="-5" dirty="0">
                <a:latin typeface="Times New Roman"/>
                <a:cs typeface="Times New Roman"/>
              </a:rPr>
              <a:t>(min)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02989" y="5111876"/>
            <a:ext cx="6045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OL(max)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502535" y="5303901"/>
            <a:ext cx="40386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Times New Roman"/>
                <a:cs typeface="Times New Roman"/>
              </a:rPr>
              <a:t>V</a:t>
            </a:r>
            <a:r>
              <a:rPr sz="1350" b="1" spc="-7" baseline="-12345" dirty="0">
                <a:latin typeface="Times New Roman"/>
                <a:cs typeface="Times New Roman"/>
              </a:rPr>
              <a:t>OL</a:t>
            </a:r>
            <a:r>
              <a:rPr sz="1400" dirty="0">
                <a:latin typeface="Times New Roman"/>
                <a:cs typeface="Times New Roman"/>
              </a:rPr>
              <a:t>{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2004" y="5553836"/>
            <a:ext cx="5064125" cy="33966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57550">
              <a:lnSpc>
                <a:spcPct val="100000"/>
              </a:lnSpc>
              <a:spcBef>
                <a:spcPts val="105"/>
              </a:spcBef>
            </a:pP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OL(min)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Times New Roman"/>
              <a:cs typeface="Times New Roman"/>
            </a:endParaRPr>
          </a:p>
          <a:p>
            <a:pPr marL="178943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Fig.1 (b) </a:t>
            </a:r>
            <a:r>
              <a:rPr sz="1200" dirty="0">
                <a:latin typeface="Times New Roman"/>
                <a:cs typeface="Times New Roman"/>
              </a:rPr>
              <a:t>Output </a:t>
            </a:r>
            <a:r>
              <a:rPr sz="1200" spc="-5" dirty="0">
                <a:latin typeface="Times New Roman"/>
                <a:cs typeface="Times New Roman"/>
              </a:rPr>
              <a:t>logic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levels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sz="1400" b="1" spc="-5" dirty="0">
                <a:latin typeface="Times New Roman"/>
                <a:cs typeface="Times New Roman"/>
              </a:rPr>
              <a:t>V</a:t>
            </a:r>
            <a:r>
              <a:rPr sz="1350" b="1" spc="-7" baseline="-12345" dirty="0">
                <a:latin typeface="Times New Roman"/>
                <a:cs typeface="Times New Roman"/>
              </a:rPr>
              <a:t>IH </a:t>
            </a:r>
            <a:r>
              <a:rPr sz="1400" b="1" spc="-5" dirty="0">
                <a:latin typeface="Times New Roman"/>
                <a:cs typeface="Times New Roman"/>
              </a:rPr>
              <a:t>-High-Level Input</a:t>
            </a:r>
            <a:r>
              <a:rPr sz="1400" b="1" spc="-9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Voltage: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is the range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voltage </a:t>
            </a:r>
            <a:r>
              <a:rPr sz="1400" dirty="0">
                <a:latin typeface="Times New Roman"/>
                <a:cs typeface="Times New Roman"/>
              </a:rPr>
              <a:t>in a </a:t>
            </a:r>
            <a:r>
              <a:rPr sz="1400" spc="-5" dirty="0">
                <a:latin typeface="Times New Roman"/>
                <a:cs typeface="Times New Roman"/>
              </a:rPr>
              <a:t>gate for the input to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5" dirty="0">
                <a:latin typeface="Times New Roman"/>
                <a:cs typeface="Times New Roman"/>
              </a:rPr>
              <a:t>treated </a:t>
            </a:r>
            <a:r>
              <a:rPr sz="140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logic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100" baseline="7936" dirty="0">
                <a:latin typeface="Times New Roman"/>
                <a:cs typeface="Times New Roman"/>
              </a:rPr>
              <a:t>Range = </a:t>
            </a: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IH(max) </a:t>
            </a:r>
            <a:r>
              <a:rPr sz="900" b="1" dirty="0">
                <a:latin typeface="Times New Roman"/>
                <a:cs typeface="Times New Roman"/>
              </a:rPr>
              <a:t>- </a:t>
            </a: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IH(min)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Times New Roman"/>
                <a:cs typeface="Times New Roman"/>
              </a:rPr>
              <a:t>V</a:t>
            </a:r>
            <a:r>
              <a:rPr sz="1350" b="1" spc="-7" baseline="-12345" dirty="0">
                <a:latin typeface="Times New Roman"/>
                <a:cs typeface="Times New Roman"/>
              </a:rPr>
              <a:t>IL(max) </a:t>
            </a:r>
            <a:r>
              <a:rPr sz="1400" b="1" spc="-5" dirty="0">
                <a:latin typeface="Times New Roman"/>
                <a:cs typeface="Times New Roman"/>
              </a:rPr>
              <a:t>-Low-Level </a:t>
            </a:r>
            <a:r>
              <a:rPr sz="1400" b="1" dirty="0">
                <a:latin typeface="Times New Roman"/>
                <a:cs typeface="Times New Roman"/>
              </a:rPr>
              <a:t>Input</a:t>
            </a:r>
            <a:r>
              <a:rPr sz="1400" b="1" spc="-8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Voltage: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is the range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voltage </a:t>
            </a:r>
            <a:r>
              <a:rPr sz="1400" dirty="0">
                <a:latin typeface="Times New Roman"/>
                <a:cs typeface="Times New Roman"/>
              </a:rPr>
              <a:t>in a </a:t>
            </a:r>
            <a:r>
              <a:rPr sz="1400" spc="-5" dirty="0">
                <a:latin typeface="Times New Roman"/>
                <a:cs typeface="Times New Roman"/>
              </a:rPr>
              <a:t>gate for the input to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5" dirty="0">
                <a:latin typeface="Times New Roman"/>
                <a:cs typeface="Times New Roman"/>
              </a:rPr>
              <a:t>treated </a:t>
            </a:r>
            <a:r>
              <a:rPr sz="140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logic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100" baseline="7936" dirty="0">
                <a:latin typeface="Times New Roman"/>
                <a:cs typeface="Times New Roman"/>
              </a:rPr>
              <a:t>Range = </a:t>
            </a: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IL(max) </a:t>
            </a:r>
            <a:r>
              <a:rPr sz="900" b="1" dirty="0">
                <a:latin typeface="Times New Roman"/>
                <a:cs typeface="Times New Roman"/>
              </a:rPr>
              <a:t>- </a:t>
            </a: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IL(min)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spc="-5" dirty="0">
                <a:latin typeface="Times New Roman"/>
                <a:cs typeface="Times New Roman"/>
              </a:rPr>
              <a:t>V</a:t>
            </a:r>
            <a:r>
              <a:rPr sz="1350" b="1" spc="-7" baseline="-12345" dirty="0">
                <a:latin typeface="Times New Roman"/>
                <a:cs typeface="Times New Roman"/>
              </a:rPr>
              <a:t>OH </a:t>
            </a:r>
            <a:r>
              <a:rPr sz="1400" b="1" spc="-5" dirty="0">
                <a:latin typeface="Times New Roman"/>
                <a:cs typeface="Times New Roman"/>
              </a:rPr>
              <a:t>-High-Level Output</a:t>
            </a:r>
            <a:r>
              <a:rPr sz="1400" b="1" spc="-9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Voltage: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is the range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voltage </a:t>
            </a:r>
            <a:r>
              <a:rPr sz="1400" dirty="0">
                <a:latin typeface="Times New Roman"/>
                <a:cs typeface="Times New Roman"/>
              </a:rPr>
              <a:t>in a </a:t>
            </a:r>
            <a:r>
              <a:rPr sz="1400" spc="-5" dirty="0">
                <a:latin typeface="Times New Roman"/>
                <a:cs typeface="Times New Roman"/>
              </a:rPr>
              <a:t>gate for the output </a:t>
            </a:r>
            <a:r>
              <a:rPr sz="1400" dirty="0">
                <a:latin typeface="Times New Roman"/>
                <a:cs typeface="Times New Roman"/>
              </a:rPr>
              <a:t>to be </a:t>
            </a:r>
            <a:r>
              <a:rPr sz="1400" spc="-5" dirty="0">
                <a:latin typeface="Times New Roman"/>
                <a:cs typeface="Times New Roman"/>
              </a:rPr>
              <a:t>treated </a:t>
            </a:r>
            <a:r>
              <a:rPr sz="1400" spc="-1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logic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100" baseline="7936" dirty="0">
                <a:latin typeface="Times New Roman"/>
                <a:cs typeface="Times New Roman"/>
              </a:rPr>
              <a:t>Range = </a:t>
            </a: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OH(max) </a:t>
            </a:r>
            <a:r>
              <a:rPr sz="900" b="1" dirty="0">
                <a:latin typeface="Times New Roman"/>
                <a:cs typeface="Times New Roman"/>
              </a:rPr>
              <a:t>–</a:t>
            </a:r>
            <a:r>
              <a:rPr sz="900" b="1" spc="5" dirty="0">
                <a:latin typeface="Times New Roman"/>
                <a:cs typeface="Times New Roman"/>
              </a:rPr>
              <a:t> </a:t>
            </a: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OH(min)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014472" y="1856232"/>
            <a:ext cx="1072896" cy="6644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26664" y="1917192"/>
            <a:ext cx="1048512" cy="547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03550" y="1833117"/>
            <a:ext cx="1069975" cy="660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3281298" y="1863598"/>
            <a:ext cx="5156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logic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014472" y="2851404"/>
            <a:ext cx="1072896" cy="5501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026664" y="2910839"/>
            <a:ext cx="1048512" cy="43129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03550" y="2828289"/>
            <a:ext cx="1069975" cy="5461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281298" y="2862198"/>
            <a:ext cx="5156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logic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3009900" y="2330069"/>
            <a:ext cx="1057275" cy="533400"/>
          </a:xfrm>
          <a:custGeom>
            <a:avLst/>
            <a:gdLst/>
            <a:ahLst/>
            <a:cxnLst/>
            <a:rect l="l" t="t" r="r" b="b"/>
            <a:pathLst>
              <a:path w="1057275" h="533400">
                <a:moveTo>
                  <a:pt x="0" y="533400"/>
                </a:moveTo>
                <a:lnTo>
                  <a:pt x="1057275" y="533400"/>
                </a:lnTo>
                <a:lnTo>
                  <a:pt x="1057275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009900" y="2330069"/>
            <a:ext cx="1057275" cy="5334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R="108585" algn="ctr">
              <a:lnSpc>
                <a:spcPct val="100000"/>
              </a:lnSpc>
              <a:spcBef>
                <a:spcPts val="355"/>
              </a:spcBef>
            </a:pPr>
            <a:r>
              <a:rPr sz="1100" spc="-5" dirty="0">
                <a:latin typeface="Calibri"/>
                <a:cs typeface="Calibri"/>
              </a:rPr>
              <a:t>Intermediate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50">
              <a:latin typeface="Times New Roman"/>
              <a:cs typeface="Times New Roman"/>
            </a:endParaRPr>
          </a:p>
          <a:p>
            <a:pPr marR="178435" algn="ctr">
              <a:lnSpc>
                <a:spcPts val="1300"/>
              </a:lnSpc>
              <a:spcBef>
                <a:spcPts val="5"/>
              </a:spcBef>
            </a:pPr>
            <a:r>
              <a:rPr sz="1100" spc="-5" dirty="0">
                <a:latin typeface="Calibri"/>
                <a:cs typeface="Calibri"/>
              </a:rPr>
              <a:t>Level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014472" y="4253484"/>
            <a:ext cx="1072896" cy="66293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26664" y="4312920"/>
            <a:ext cx="1048512" cy="54559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03550" y="4228846"/>
            <a:ext cx="1069975" cy="660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281298" y="4259707"/>
            <a:ext cx="5156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logic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014472" y="5247132"/>
            <a:ext cx="1072896" cy="54863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26664" y="5306567"/>
            <a:ext cx="1048512" cy="43281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03550" y="5222494"/>
            <a:ext cx="1069975" cy="5461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3281298" y="5253608"/>
            <a:ext cx="5156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logic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009900" y="4725670"/>
            <a:ext cx="1057275" cy="533400"/>
          </a:xfrm>
          <a:custGeom>
            <a:avLst/>
            <a:gdLst/>
            <a:ahLst/>
            <a:cxnLst/>
            <a:rect l="l" t="t" r="r" b="b"/>
            <a:pathLst>
              <a:path w="1057275" h="533400">
                <a:moveTo>
                  <a:pt x="0" y="533400"/>
                </a:moveTo>
                <a:lnTo>
                  <a:pt x="1057275" y="533400"/>
                </a:lnTo>
                <a:lnTo>
                  <a:pt x="1057275" y="0"/>
                </a:lnTo>
                <a:lnTo>
                  <a:pt x="0" y="0"/>
                </a:lnTo>
                <a:lnTo>
                  <a:pt x="0" y="533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3009900" y="4725670"/>
            <a:ext cx="1057275" cy="5334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R="108585" algn="ctr">
              <a:lnSpc>
                <a:spcPct val="100000"/>
              </a:lnSpc>
              <a:spcBef>
                <a:spcPts val="360"/>
              </a:spcBef>
            </a:pPr>
            <a:r>
              <a:rPr sz="1100" spc="-5" dirty="0">
                <a:latin typeface="Calibri"/>
                <a:cs typeface="Calibri"/>
              </a:rPr>
              <a:t>Intermediate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050">
              <a:latin typeface="Times New Roman"/>
              <a:cs typeface="Times New Roman"/>
            </a:endParaRPr>
          </a:p>
          <a:p>
            <a:pPr marR="178435" algn="ctr">
              <a:lnSpc>
                <a:spcPts val="1295"/>
              </a:lnSpc>
            </a:pPr>
            <a:r>
              <a:rPr sz="1100" spc="-5" dirty="0">
                <a:latin typeface="Calibri"/>
                <a:cs typeface="Calibri"/>
              </a:rPr>
              <a:t>Level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60"/>
              </a:spcBef>
            </a:pPr>
            <a:r>
              <a:rPr dirty="0"/>
              <a:t>128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3665"/>
            <a:ext cx="5064125" cy="707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V</a:t>
            </a:r>
            <a:r>
              <a:rPr sz="1350" b="1" spc="-7" baseline="-12345" dirty="0">
                <a:latin typeface="Times New Roman"/>
                <a:cs typeface="Times New Roman"/>
              </a:rPr>
              <a:t>OL</a:t>
            </a:r>
            <a:r>
              <a:rPr sz="1400" b="1" spc="-5" dirty="0">
                <a:latin typeface="Times New Roman"/>
                <a:cs typeface="Times New Roman"/>
              </a:rPr>
              <a:t>- Low Level Output</a:t>
            </a:r>
            <a:r>
              <a:rPr sz="1400" b="1" spc="2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Voltage</a:t>
            </a:r>
            <a:r>
              <a:rPr sz="1400" spc="-5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is the range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voltage </a:t>
            </a:r>
            <a:r>
              <a:rPr sz="1400" dirty="0">
                <a:latin typeface="Times New Roman"/>
                <a:cs typeface="Times New Roman"/>
              </a:rPr>
              <a:t>in a </a:t>
            </a:r>
            <a:r>
              <a:rPr sz="1400" spc="-5" dirty="0">
                <a:latin typeface="Times New Roman"/>
                <a:cs typeface="Times New Roman"/>
              </a:rPr>
              <a:t>gate for the output </a:t>
            </a:r>
            <a:r>
              <a:rPr sz="1400" dirty="0">
                <a:latin typeface="Times New Roman"/>
                <a:cs typeface="Times New Roman"/>
              </a:rPr>
              <a:t>to be </a:t>
            </a:r>
            <a:r>
              <a:rPr sz="1400" spc="-5" dirty="0">
                <a:latin typeface="Times New Roman"/>
                <a:cs typeface="Times New Roman"/>
              </a:rPr>
              <a:t>treated </a:t>
            </a:r>
            <a:r>
              <a:rPr sz="1400" spc="-1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logic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2100" baseline="7936" dirty="0">
                <a:latin typeface="Times New Roman"/>
                <a:cs typeface="Times New Roman"/>
              </a:rPr>
              <a:t>Range = </a:t>
            </a: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OL(max) </a:t>
            </a:r>
            <a:r>
              <a:rPr sz="900" b="1" dirty="0">
                <a:latin typeface="Times New Roman"/>
                <a:cs typeface="Times New Roman"/>
              </a:rPr>
              <a:t>–</a:t>
            </a:r>
            <a:r>
              <a:rPr sz="900" b="1" spc="-5" dirty="0">
                <a:latin typeface="Times New Roman"/>
                <a:cs typeface="Times New Roman"/>
              </a:rPr>
              <a:t> </a:t>
            </a:r>
            <a:r>
              <a:rPr sz="2100" b="1" spc="-7" baseline="7936" dirty="0">
                <a:latin typeface="Times New Roman"/>
                <a:cs typeface="Times New Roman"/>
              </a:rPr>
              <a:t>V</a:t>
            </a:r>
            <a:r>
              <a:rPr sz="900" b="1" spc="-5" dirty="0">
                <a:latin typeface="Times New Roman"/>
                <a:cs typeface="Times New Roman"/>
              </a:rPr>
              <a:t>OL(min)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628894" y="1987042"/>
            <a:ext cx="12433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range </a:t>
            </a:r>
            <a:r>
              <a:rPr sz="1400" spc="-5" dirty="0">
                <a:latin typeface="Times New Roman"/>
                <a:cs typeface="Times New Roman"/>
              </a:rPr>
              <a:t>(logic1)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1769110"/>
            <a:ext cx="4571365" cy="67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I</a:t>
            </a:r>
            <a:r>
              <a:rPr sz="1350" b="1" baseline="-12345" dirty="0">
                <a:latin typeface="Times New Roman"/>
                <a:cs typeface="Times New Roman"/>
              </a:rPr>
              <a:t>IH </a:t>
            </a:r>
            <a:r>
              <a:rPr sz="1400" b="1" dirty="0">
                <a:latin typeface="Times New Roman"/>
                <a:cs typeface="Times New Roman"/>
              </a:rPr>
              <a:t>- High </a:t>
            </a:r>
            <a:r>
              <a:rPr sz="1400" b="1" spc="-5" dirty="0">
                <a:latin typeface="Times New Roman"/>
                <a:cs typeface="Times New Roman"/>
              </a:rPr>
              <a:t>Level Input</a:t>
            </a:r>
            <a:r>
              <a:rPr sz="1400" b="1" spc="-13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Current:</a:t>
            </a:r>
            <a:endParaRPr sz="14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40"/>
              </a:spcBef>
            </a:pPr>
            <a:r>
              <a:rPr sz="1400" dirty="0">
                <a:latin typeface="Times New Roman"/>
                <a:cs typeface="Times New Roman"/>
              </a:rPr>
              <a:t>It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current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that</a:t>
            </a:r>
            <a:r>
              <a:rPr sz="1400" spc="204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flows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2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input</a:t>
            </a:r>
            <a:r>
              <a:rPr sz="1400" spc="19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when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voltage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of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V</a:t>
            </a:r>
            <a:r>
              <a:rPr sz="1350" b="1" spc="-15" baseline="-12345" dirty="0">
                <a:latin typeface="Times New Roman"/>
                <a:cs typeface="Times New Roman"/>
              </a:rPr>
              <a:t>IH</a:t>
            </a:r>
            <a:endParaRPr sz="1350" baseline="-12345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-5" dirty="0">
                <a:latin typeface="Times New Roman"/>
                <a:cs typeface="Times New Roman"/>
              </a:rPr>
              <a:t>applied.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28894" y="2869819"/>
            <a:ext cx="12433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range </a:t>
            </a:r>
            <a:r>
              <a:rPr sz="1400" spc="-5" dirty="0">
                <a:latin typeface="Times New Roman"/>
                <a:cs typeface="Times New Roman"/>
              </a:rPr>
              <a:t>(logic0)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2651886"/>
            <a:ext cx="4571365" cy="67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515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I</a:t>
            </a:r>
            <a:r>
              <a:rPr sz="1350" b="1" spc="-7" baseline="-12345" dirty="0">
                <a:latin typeface="Times New Roman"/>
                <a:cs typeface="Times New Roman"/>
              </a:rPr>
              <a:t>IL</a:t>
            </a:r>
            <a:r>
              <a:rPr sz="1400" b="1" spc="-5" dirty="0">
                <a:latin typeface="Times New Roman"/>
                <a:cs typeface="Times New Roman"/>
              </a:rPr>
              <a:t>- Low Level Input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Current:</a:t>
            </a:r>
            <a:endParaRPr sz="14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40"/>
              </a:spcBef>
            </a:pPr>
            <a:r>
              <a:rPr sz="1400" dirty="0">
                <a:latin typeface="Times New Roman"/>
                <a:cs typeface="Times New Roman"/>
              </a:rPr>
              <a:t>It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current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that</a:t>
            </a:r>
            <a:r>
              <a:rPr sz="1400" spc="204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flows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2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input</a:t>
            </a:r>
            <a:r>
              <a:rPr sz="1400" spc="19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when</a:t>
            </a:r>
            <a:r>
              <a:rPr sz="1400" spc="2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voltage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of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V</a:t>
            </a:r>
            <a:r>
              <a:rPr sz="1350" b="1" spc="-15" baseline="-12345" dirty="0">
                <a:latin typeface="Times New Roman"/>
                <a:cs typeface="Times New Roman"/>
              </a:rPr>
              <a:t>IH</a:t>
            </a:r>
            <a:endParaRPr sz="1350" baseline="-12345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-5" dirty="0">
                <a:latin typeface="Times New Roman"/>
                <a:cs typeface="Times New Roman"/>
              </a:rPr>
              <a:t>applied.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37682" y="3752214"/>
            <a:ext cx="10350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range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(logic1)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2004" y="3534282"/>
            <a:ext cx="4844415" cy="67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I</a:t>
            </a:r>
            <a:r>
              <a:rPr sz="1350" b="1" baseline="-12345" dirty="0">
                <a:latin typeface="Times New Roman"/>
                <a:cs typeface="Times New Roman"/>
              </a:rPr>
              <a:t>OH </a:t>
            </a:r>
            <a:r>
              <a:rPr sz="1400" b="1" dirty="0">
                <a:latin typeface="Times New Roman"/>
                <a:cs typeface="Times New Roman"/>
              </a:rPr>
              <a:t>- High </a:t>
            </a:r>
            <a:r>
              <a:rPr sz="1400" b="1" spc="-5" dirty="0">
                <a:latin typeface="Times New Roman"/>
                <a:cs typeface="Times New Roman"/>
              </a:rPr>
              <a:t>Level Output</a:t>
            </a:r>
            <a:r>
              <a:rPr sz="1400" b="1" spc="-11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Current:</a:t>
            </a:r>
            <a:endParaRPr sz="14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40"/>
              </a:spcBef>
            </a:pPr>
            <a:r>
              <a:rPr sz="1400" dirty="0">
                <a:latin typeface="Times New Roman"/>
                <a:cs typeface="Times New Roman"/>
              </a:rPr>
              <a:t>It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current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that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flows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from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output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when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voltage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V</a:t>
            </a:r>
            <a:r>
              <a:rPr sz="1350" b="1" spc="-7" baseline="-12345" dirty="0">
                <a:latin typeface="Times New Roman"/>
                <a:cs typeface="Times New Roman"/>
              </a:rPr>
              <a:t>OH</a:t>
            </a:r>
            <a:endParaRPr sz="1350" baseline="-12345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obtained under given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load.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34634" y="4634864"/>
            <a:ext cx="103822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range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(logic0)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004" y="4416678"/>
            <a:ext cx="4831715" cy="6788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Times New Roman"/>
                <a:cs typeface="Times New Roman"/>
              </a:rPr>
              <a:t>I</a:t>
            </a:r>
            <a:r>
              <a:rPr sz="1350" b="1" spc="-7" baseline="-12345" dirty="0">
                <a:latin typeface="Times New Roman"/>
                <a:cs typeface="Times New Roman"/>
              </a:rPr>
              <a:t>OL</a:t>
            </a:r>
            <a:r>
              <a:rPr sz="1400" b="1" spc="-5" dirty="0">
                <a:latin typeface="Times New Roman"/>
                <a:cs typeface="Times New Roman"/>
              </a:rPr>
              <a:t>- Low Level Output</a:t>
            </a:r>
            <a:r>
              <a:rPr sz="1400" b="1" spc="-1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Current: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400" dirty="0">
                <a:latin typeface="Times New Roman"/>
                <a:cs typeface="Times New Roman"/>
              </a:rPr>
              <a:t>It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is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current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that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flows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from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output</a:t>
            </a:r>
            <a:r>
              <a:rPr sz="1400" spc="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when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voltage</a:t>
            </a:r>
            <a:r>
              <a:rPr sz="1400" spc="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V</a:t>
            </a:r>
            <a:r>
              <a:rPr sz="1350" b="1" spc="-7" baseline="-12345" dirty="0">
                <a:latin typeface="Times New Roman"/>
                <a:cs typeface="Times New Roman"/>
              </a:rPr>
              <a:t>OL</a:t>
            </a:r>
            <a:endParaRPr sz="1350" baseline="-12345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obtained under given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load.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25370" y="8518652"/>
            <a:ext cx="31197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Fig.2: Currents </a:t>
            </a:r>
            <a:r>
              <a:rPr sz="1200" dirty="0">
                <a:latin typeface="Times New Roman"/>
                <a:cs typeface="Times New Roman"/>
              </a:rPr>
              <a:t>and </a:t>
            </a:r>
            <a:r>
              <a:rPr sz="1200" spc="-5" dirty="0">
                <a:latin typeface="Times New Roman"/>
                <a:cs typeface="Times New Roman"/>
              </a:rPr>
              <a:t>voltages </a:t>
            </a:r>
            <a:r>
              <a:rPr sz="1200" dirty="0">
                <a:latin typeface="Times New Roman"/>
                <a:cs typeface="Times New Roman"/>
              </a:rPr>
              <a:t>in the </a:t>
            </a:r>
            <a:r>
              <a:rPr sz="1200" spc="-5" dirty="0">
                <a:latin typeface="Times New Roman"/>
                <a:cs typeface="Times New Roman"/>
              </a:rPr>
              <a:t>two logic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states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02665" y="5661816"/>
            <a:ext cx="3652596" cy="11217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51784" y="7069095"/>
            <a:ext cx="3935654" cy="112343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60"/>
              </a:spcBef>
            </a:pPr>
            <a:r>
              <a:rPr dirty="0"/>
              <a:t>129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741036"/>
            <a:ext cx="5967730" cy="1782445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Fan-in and</a:t>
            </a: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Fan-out: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3600"/>
              </a:lnSpc>
              <a:spcBef>
                <a:spcPts val="819"/>
              </a:spcBef>
            </a:pP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Fan-in: </a:t>
            </a:r>
            <a:r>
              <a:rPr sz="1400" spc="-5" dirty="0">
                <a:latin typeface="Times New Roman"/>
                <a:cs typeface="Times New Roman"/>
              </a:rPr>
              <a:t>the number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inputs </a:t>
            </a:r>
            <a:r>
              <a:rPr sz="1400" dirty="0">
                <a:latin typeface="Times New Roman"/>
                <a:cs typeface="Times New Roman"/>
              </a:rPr>
              <a:t>of a </a:t>
            </a:r>
            <a:r>
              <a:rPr sz="1400" spc="-5" dirty="0">
                <a:latin typeface="Times New Roman"/>
                <a:cs typeface="Times New Roman"/>
              </a:rPr>
              <a:t>gate that </a:t>
            </a: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5" dirty="0">
                <a:latin typeface="Times New Roman"/>
                <a:cs typeface="Times New Roman"/>
              </a:rPr>
              <a:t>can </a:t>
            </a:r>
            <a:r>
              <a:rPr sz="1400" spc="-5" dirty="0">
                <a:latin typeface="Times New Roman"/>
                <a:cs typeface="Times New Roman"/>
              </a:rPr>
              <a:t>handle </a:t>
            </a:r>
            <a:r>
              <a:rPr sz="1400" spc="-10" dirty="0">
                <a:latin typeface="Times New Roman"/>
                <a:cs typeface="Times New Roman"/>
              </a:rPr>
              <a:t>without </a:t>
            </a:r>
            <a:r>
              <a:rPr sz="1400" spc="-5" dirty="0">
                <a:latin typeface="Times New Roman"/>
                <a:cs typeface="Times New Roman"/>
              </a:rPr>
              <a:t>impairing its  normal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operation.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050">
              <a:latin typeface="Times New Roman"/>
              <a:cs typeface="Times New Roman"/>
            </a:endParaRPr>
          </a:p>
          <a:p>
            <a:pPr marR="1438275" algn="r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3052698"/>
            <a:ext cx="5862955" cy="2807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95400" algn="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R="1266190" algn="r">
              <a:lnSpc>
                <a:spcPct val="100000"/>
              </a:lnSpc>
              <a:spcBef>
                <a:spcPts val="1600"/>
              </a:spcBef>
            </a:pPr>
            <a:r>
              <a:rPr sz="1800" dirty="0"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  <a:p>
            <a:pPr marL="2050414">
              <a:lnSpc>
                <a:spcPct val="100000"/>
              </a:lnSpc>
              <a:spcBef>
                <a:spcPts val="915"/>
              </a:spcBef>
            </a:pPr>
            <a:r>
              <a:rPr sz="1400" dirty="0">
                <a:latin typeface="Times New Roman"/>
                <a:cs typeface="Times New Roman"/>
              </a:rPr>
              <a:t>Fan-in = </a:t>
            </a:r>
            <a:r>
              <a:rPr sz="1400" spc="-5" dirty="0">
                <a:latin typeface="Times New Roman"/>
                <a:cs typeface="Times New Roman"/>
              </a:rPr>
              <a:t>number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inputs</a:t>
            </a:r>
            <a:endParaRPr sz="1400">
              <a:latin typeface="Times New Roman"/>
              <a:cs typeface="Times New Roman"/>
            </a:endParaRPr>
          </a:p>
          <a:p>
            <a:pPr marL="12700" marR="177800">
              <a:lnSpc>
                <a:spcPct val="103600"/>
              </a:lnSpc>
              <a:spcBef>
                <a:spcPts val="795"/>
              </a:spcBef>
            </a:pPr>
            <a:r>
              <a:rPr sz="1400" spc="-5" dirty="0">
                <a:latin typeface="Times New Roman"/>
                <a:cs typeface="Times New Roman"/>
              </a:rPr>
              <a:t>Propagation delay increases with number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inputs. </a:t>
            </a:r>
            <a:r>
              <a:rPr sz="1400" dirty="0">
                <a:latin typeface="Times New Roman"/>
                <a:cs typeface="Times New Roman"/>
              </a:rPr>
              <a:t>Therefore a 2 </a:t>
            </a:r>
            <a:r>
              <a:rPr sz="1400" spc="-5" dirty="0">
                <a:latin typeface="Times New Roman"/>
                <a:cs typeface="Times New Roman"/>
              </a:rPr>
              <a:t>input NAND  gate is faster than </a:t>
            </a:r>
            <a:r>
              <a:rPr sz="1400" dirty="0">
                <a:latin typeface="Times New Roman"/>
                <a:cs typeface="Times New Roman"/>
              </a:rPr>
              <a:t>4 </a:t>
            </a:r>
            <a:r>
              <a:rPr sz="1400" spc="-5" dirty="0">
                <a:latin typeface="Times New Roman"/>
                <a:cs typeface="Times New Roman"/>
              </a:rPr>
              <a:t>input NAND</a:t>
            </a:r>
            <a:r>
              <a:rPr sz="1400" spc="5" dirty="0">
                <a:latin typeface="Times New Roman"/>
                <a:cs typeface="Times New Roman"/>
              </a:rPr>
              <a:t> gate.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03600"/>
              </a:lnSpc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Fan-out:</a:t>
            </a:r>
            <a:r>
              <a:rPr sz="1400" b="1" spc="-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 number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standard loads can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5" dirty="0">
                <a:latin typeface="Times New Roman"/>
                <a:cs typeface="Times New Roman"/>
              </a:rPr>
              <a:t>connected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the output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the gate  without affecting its normal operation. Sometimes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term </a:t>
            </a:r>
            <a:r>
              <a:rPr sz="1400" dirty="0">
                <a:latin typeface="Times New Roman"/>
                <a:cs typeface="Times New Roman"/>
              </a:rPr>
              <a:t>loading </a:t>
            </a:r>
            <a:r>
              <a:rPr sz="1400" spc="-5" dirty="0">
                <a:latin typeface="Times New Roman"/>
                <a:cs typeface="Times New Roman"/>
              </a:rPr>
              <a:t>is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used.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54223" y="8433307"/>
            <a:ext cx="1663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Fig.3: fan-out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computation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43200" y="1842516"/>
            <a:ext cx="2219325" cy="628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86050" y="2643123"/>
            <a:ext cx="2257425" cy="6572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419352" y="5995920"/>
            <a:ext cx="4949825" cy="239485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437254" y="3590925"/>
            <a:ext cx="619125" cy="428625"/>
          </a:xfrm>
          <a:custGeom>
            <a:avLst/>
            <a:gdLst/>
            <a:ahLst/>
            <a:cxnLst/>
            <a:rect l="l" t="t" r="r" b="b"/>
            <a:pathLst>
              <a:path w="619125" h="428625">
                <a:moveTo>
                  <a:pt x="0" y="0"/>
                </a:moveTo>
                <a:lnTo>
                  <a:pt x="309499" y="0"/>
                </a:lnTo>
                <a:lnTo>
                  <a:pt x="365172" y="3450"/>
                </a:lnTo>
                <a:lnTo>
                  <a:pt x="417564" y="13399"/>
                </a:lnTo>
                <a:lnTo>
                  <a:pt x="465803" y="29242"/>
                </a:lnTo>
                <a:lnTo>
                  <a:pt x="509014" y="50376"/>
                </a:lnTo>
                <a:lnTo>
                  <a:pt x="546326" y="76195"/>
                </a:lnTo>
                <a:lnTo>
                  <a:pt x="576866" y="106096"/>
                </a:lnTo>
                <a:lnTo>
                  <a:pt x="599761" y="139475"/>
                </a:lnTo>
                <a:lnTo>
                  <a:pt x="614138" y="175727"/>
                </a:lnTo>
                <a:lnTo>
                  <a:pt x="619125" y="214249"/>
                </a:lnTo>
                <a:lnTo>
                  <a:pt x="614138" y="252774"/>
                </a:lnTo>
                <a:lnTo>
                  <a:pt x="599761" y="289038"/>
                </a:lnTo>
                <a:lnTo>
                  <a:pt x="576866" y="322434"/>
                </a:lnTo>
                <a:lnTo>
                  <a:pt x="546326" y="352355"/>
                </a:lnTo>
                <a:lnTo>
                  <a:pt x="509014" y="378195"/>
                </a:lnTo>
                <a:lnTo>
                  <a:pt x="465803" y="399349"/>
                </a:lnTo>
                <a:lnTo>
                  <a:pt x="417564" y="415209"/>
                </a:lnTo>
                <a:lnTo>
                  <a:pt x="365172" y="425170"/>
                </a:lnTo>
                <a:lnTo>
                  <a:pt x="309499" y="428625"/>
                </a:lnTo>
                <a:lnTo>
                  <a:pt x="0" y="428625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056379" y="3827145"/>
            <a:ext cx="447675" cy="0"/>
          </a:xfrm>
          <a:custGeom>
            <a:avLst/>
            <a:gdLst/>
            <a:ahLst/>
            <a:cxnLst/>
            <a:rect l="l" t="t" r="r" b="b"/>
            <a:pathLst>
              <a:path w="447675">
                <a:moveTo>
                  <a:pt x="0" y="0"/>
                </a:moveTo>
                <a:lnTo>
                  <a:pt x="44767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18154" y="3647440"/>
            <a:ext cx="419100" cy="0"/>
          </a:xfrm>
          <a:custGeom>
            <a:avLst/>
            <a:gdLst/>
            <a:ahLst/>
            <a:cxnLst/>
            <a:rect l="l" t="t" r="r" b="b"/>
            <a:pathLst>
              <a:path w="419100">
                <a:moveTo>
                  <a:pt x="419099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008629" y="3780790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42862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08629" y="3952621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428624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727322" y="8740759"/>
            <a:ext cx="318135" cy="222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630"/>
              </a:lnSpc>
            </a:pPr>
            <a:r>
              <a:rPr sz="1400" dirty="0">
                <a:latin typeface="Times New Roman"/>
                <a:cs typeface="Times New Roman"/>
              </a:rPr>
              <a:t>130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8547" y="1862074"/>
            <a:ext cx="1962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44" baseline="11111" dirty="0">
                <a:latin typeface="Cambria Math"/>
                <a:cs typeface="Cambria Math"/>
              </a:rPr>
              <a:t>I</a:t>
            </a:r>
            <a:r>
              <a:rPr sz="800" spc="85" dirty="0">
                <a:latin typeface="Cambria Math"/>
                <a:cs typeface="Cambria Math"/>
              </a:rPr>
              <a:t>IH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82647" y="1835150"/>
            <a:ext cx="632460" cy="0"/>
          </a:xfrm>
          <a:custGeom>
            <a:avLst/>
            <a:gdLst/>
            <a:ahLst/>
            <a:cxnLst/>
            <a:rect l="l" t="t" r="r" b="b"/>
            <a:pathLst>
              <a:path w="632460">
                <a:moveTo>
                  <a:pt x="0" y="0"/>
                </a:moveTo>
                <a:lnTo>
                  <a:pt x="63246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2004" y="2147061"/>
            <a:ext cx="20777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Low state fan-out </a:t>
            </a: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500" spc="104" baseline="47222" dirty="0">
                <a:latin typeface="Cambria Math"/>
                <a:cs typeface="Cambria Math"/>
              </a:rPr>
              <a:t>I</a:t>
            </a:r>
            <a:r>
              <a:rPr sz="1200" spc="104" baseline="41666" dirty="0">
                <a:latin typeface="Cambria Math"/>
                <a:cs typeface="Cambria Math"/>
              </a:rPr>
              <a:t>OL</a:t>
            </a:r>
            <a:r>
              <a:rPr sz="1200" spc="352" baseline="41666" dirty="0">
                <a:latin typeface="Cambria Math"/>
                <a:cs typeface="Cambria Math"/>
              </a:rPr>
              <a:t> </a:t>
            </a:r>
            <a:r>
              <a:rPr sz="1500" spc="60" baseline="47222" dirty="0">
                <a:latin typeface="Cambria Math"/>
                <a:cs typeface="Cambria Math"/>
              </a:rPr>
              <a:t>(max)</a:t>
            </a:r>
            <a:endParaRPr sz="1500" baseline="47222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9591" y="2314701"/>
            <a:ext cx="1784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44" baseline="11111" dirty="0">
                <a:latin typeface="Cambria Math"/>
                <a:cs typeface="Cambria Math"/>
              </a:rPr>
              <a:t>I</a:t>
            </a:r>
            <a:r>
              <a:rPr sz="800" spc="75" dirty="0">
                <a:latin typeface="Cambria Math"/>
                <a:cs typeface="Cambria Math"/>
              </a:rPr>
              <a:t>IL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53310" y="2287777"/>
            <a:ext cx="614680" cy="0"/>
          </a:xfrm>
          <a:custGeom>
            <a:avLst/>
            <a:gdLst/>
            <a:ahLst/>
            <a:cxnLst/>
            <a:rect l="l" t="t" r="r" b="b"/>
            <a:pathLst>
              <a:path w="614680">
                <a:moveTo>
                  <a:pt x="0" y="0"/>
                </a:moveTo>
                <a:lnTo>
                  <a:pt x="614476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902004" y="2543301"/>
            <a:ext cx="10337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For </a:t>
            </a:r>
            <a:r>
              <a:rPr sz="1400" spc="-5" dirty="0">
                <a:latin typeface="Times New Roman"/>
                <a:cs typeface="Times New Roman"/>
              </a:rPr>
              <a:t>TTL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gate: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06523" y="3057270"/>
            <a:ext cx="3289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5" dirty="0">
                <a:latin typeface="Cambria Math"/>
                <a:cs typeface="Cambria Math"/>
              </a:rPr>
              <a:t>40</a:t>
            </a:r>
            <a:r>
              <a:rPr sz="1000" i="1" spc="-5" dirty="0">
                <a:latin typeface="Times New Roman"/>
                <a:cs typeface="Times New Roman"/>
              </a:rPr>
              <a:t>µ</a:t>
            </a:r>
            <a:r>
              <a:rPr sz="1000" spc="40" dirty="0">
                <a:latin typeface="Cambria Math"/>
                <a:cs typeface="Cambria Math"/>
              </a:rPr>
              <a:t>𝐴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382647" y="3056254"/>
            <a:ext cx="379730" cy="0"/>
          </a:xfrm>
          <a:custGeom>
            <a:avLst/>
            <a:gdLst/>
            <a:ahLst/>
            <a:cxnLst/>
            <a:rect l="l" t="t" r="r" b="b"/>
            <a:pathLst>
              <a:path w="379730">
                <a:moveTo>
                  <a:pt x="0" y="0"/>
                </a:moveTo>
                <a:lnTo>
                  <a:pt x="379475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02004" y="2915538"/>
            <a:ext cx="22409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High state fan-out </a:t>
            </a: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500" spc="22" baseline="47222" dirty="0">
                <a:latin typeface="Cambria Math"/>
                <a:cs typeface="Cambria Math"/>
              </a:rPr>
              <a:t>400</a:t>
            </a:r>
            <a:r>
              <a:rPr sz="1500" i="1" spc="22" baseline="47222" dirty="0">
                <a:latin typeface="Times New Roman"/>
                <a:cs typeface="Times New Roman"/>
              </a:rPr>
              <a:t>µ</a:t>
            </a:r>
            <a:r>
              <a:rPr sz="1500" spc="22" baseline="47222" dirty="0">
                <a:latin typeface="Cambria Math"/>
                <a:cs typeface="Cambria Math"/>
              </a:rPr>
              <a:t>𝐴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40610" y="3506851"/>
            <a:ext cx="4044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35" dirty="0">
                <a:latin typeface="Cambria Math"/>
                <a:cs typeface="Cambria Math"/>
              </a:rPr>
              <a:t>1.6mA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353310" y="3505834"/>
            <a:ext cx="381635" cy="0"/>
          </a:xfrm>
          <a:custGeom>
            <a:avLst/>
            <a:gdLst/>
            <a:ahLst/>
            <a:cxnLst/>
            <a:rect l="l" t="t" r="r" b="b"/>
            <a:pathLst>
              <a:path w="381635">
                <a:moveTo>
                  <a:pt x="0" y="0"/>
                </a:moveTo>
                <a:lnTo>
                  <a:pt x="381304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902004" y="3365119"/>
            <a:ext cx="22085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Low state fan-out </a:t>
            </a: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500" spc="75" baseline="47222" dirty="0">
                <a:latin typeface="Cambria Math"/>
                <a:cs typeface="Cambria Math"/>
              </a:rPr>
              <a:t>16mA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1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2004" y="3947677"/>
            <a:ext cx="5310505" cy="94805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Noise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margin: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1490"/>
              </a:lnSpc>
              <a:spcBef>
                <a:spcPts val="375"/>
              </a:spcBef>
            </a:pPr>
            <a:r>
              <a:rPr sz="1400" spc="-5" dirty="0">
                <a:latin typeface="Times New Roman"/>
                <a:cs typeface="Times New Roman"/>
              </a:rPr>
              <a:t>-The unwanted signals </a:t>
            </a:r>
            <a:r>
              <a:rPr sz="140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referred to </a:t>
            </a:r>
            <a:r>
              <a:rPr sz="1400" dirty="0">
                <a:latin typeface="Times New Roman"/>
                <a:cs typeface="Times New Roman"/>
              </a:rPr>
              <a:t>as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noise.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75800"/>
              </a:lnSpc>
              <a:spcBef>
                <a:spcPts val="215"/>
              </a:spcBef>
              <a:tabLst>
                <a:tab pos="833755" algn="l"/>
              </a:tabLst>
            </a:pPr>
            <a:r>
              <a:rPr sz="1400" dirty="0">
                <a:latin typeface="Times New Roman"/>
                <a:cs typeface="Times New Roman"/>
              </a:rPr>
              <a:t>- </a:t>
            </a:r>
            <a:r>
              <a:rPr sz="1400" b="1" spc="-5" dirty="0">
                <a:latin typeface="Times New Roman"/>
                <a:cs typeface="Times New Roman"/>
              </a:rPr>
              <a:t>Noise margin </a:t>
            </a:r>
            <a:r>
              <a:rPr sz="1400" spc="-5" dirty="0">
                <a:latin typeface="Times New Roman"/>
                <a:cs typeface="Times New Roman"/>
              </a:rPr>
              <a:t>is the maximum </a:t>
            </a:r>
            <a:r>
              <a:rPr sz="1400" dirty="0">
                <a:latin typeface="Times New Roman"/>
                <a:cs typeface="Times New Roman"/>
              </a:rPr>
              <a:t>noise </a:t>
            </a:r>
            <a:r>
              <a:rPr sz="1400" spc="-10" dirty="0">
                <a:latin typeface="Times New Roman"/>
                <a:cs typeface="Times New Roman"/>
              </a:rPr>
              <a:t>added </a:t>
            </a:r>
            <a:r>
              <a:rPr sz="1400" spc="-5" dirty="0">
                <a:latin typeface="Times New Roman"/>
                <a:cs typeface="Times New Roman"/>
              </a:rPr>
              <a:t>to </a:t>
            </a:r>
            <a:r>
              <a:rPr sz="1400" spc="-1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input </a:t>
            </a:r>
            <a:r>
              <a:rPr sz="1400" spc="-10" dirty="0">
                <a:latin typeface="Times New Roman"/>
                <a:cs typeface="Times New Roman"/>
              </a:rPr>
              <a:t>signal </a:t>
            </a:r>
            <a:r>
              <a:rPr sz="1400" dirty="0">
                <a:latin typeface="Times New Roman"/>
                <a:cs typeface="Times New Roman"/>
              </a:rPr>
              <a:t>of a </a:t>
            </a:r>
            <a:r>
              <a:rPr sz="1400" spc="-5" dirty="0">
                <a:latin typeface="Times New Roman"/>
                <a:cs typeface="Times New Roman"/>
              </a:rPr>
              <a:t>digital  circuit	</a:t>
            </a:r>
            <a:r>
              <a:rPr sz="1400" dirty="0">
                <a:latin typeface="Times New Roman"/>
                <a:cs typeface="Times New Roman"/>
              </a:rPr>
              <a:t>that </a:t>
            </a:r>
            <a:r>
              <a:rPr sz="1400" spc="-5" dirty="0">
                <a:latin typeface="Times New Roman"/>
                <a:cs typeface="Times New Roman"/>
              </a:rPr>
              <a:t>does not cause </a:t>
            </a:r>
            <a:r>
              <a:rPr sz="140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undesirable change in the circuit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output.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89730" y="8382833"/>
            <a:ext cx="1306830" cy="61468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95"/>
              </a:spcBef>
            </a:pPr>
            <a:r>
              <a:rPr sz="1200" spc="-5" dirty="0">
                <a:latin typeface="Times New Roman"/>
                <a:cs typeface="Times New Roman"/>
              </a:rPr>
              <a:t>Fig.4: </a:t>
            </a:r>
            <a:r>
              <a:rPr sz="1200" dirty="0">
                <a:latin typeface="Times New Roman"/>
                <a:cs typeface="Times New Roman"/>
              </a:rPr>
              <a:t>Noise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margins</a:t>
            </a:r>
            <a:endParaRPr sz="12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819"/>
              </a:spcBef>
            </a:pPr>
            <a:r>
              <a:rPr sz="1400" spc="-5" dirty="0">
                <a:latin typeface="Times New Roman"/>
                <a:cs typeface="Times New Roman"/>
              </a:rPr>
              <a:t>131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392719" y="1218332"/>
            <a:ext cx="349250" cy="0"/>
          </a:xfrm>
          <a:custGeom>
            <a:avLst/>
            <a:gdLst/>
            <a:ahLst/>
            <a:cxnLst/>
            <a:rect l="l" t="t" r="r" b="b"/>
            <a:pathLst>
              <a:path w="349250">
                <a:moveTo>
                  <a:pt x="0" y="0"/>
                </a:moveTo>
                <a:lnTo>
                  <a:pt x="348657" y="0"/>
                </a:lnTo>
              </a:path>
            </a:pathLst>
          </a:custGeom>
          <a:ln w="106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76925" y="1218332"/>
            <a:ext cx="313055" cy="0"/>
          </a:xfrm>
          <a:custGeom>
            <a:avLst/>
            <a:gdLst/>
            <a:ahLst/>
            <a:cxnLst/>
            <a:rect l="l" t="t" r="r" b="b"/>
            <a:pathLst>
              <a:path w="313055">
                <a:moveTo>
                  <a:pt x="0" y="0"/>
                </a:moveTo>
                <a:lnTo>
                  <a:pt x="312694" y="0"/>
                </a:lnTo>
              </a:path>
            </a:pathLst>
          </a:custGeom>
          <a:ln w="1064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902004" y="1047922"/>
            <a:ext cx="2381250" cy="886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7150">
              <a:lnSpc>
                <a:spcPts val="1845"/>
              </a:lnSpc>
              <a:spcBef>
                <a:spcPts val="105"/>
              </a:spcBef>
            </a:pPr>
            <a:r>
              <a:rPr sz="1650" i="1" spc="20" dirty="0">
                <a:latin typeface="Times New Roman"/>
                <a:cs typeface="Times New Roman"/>
              </a:rPr>
              <a:t>Fan </a:t>
            </a:r>
            <a:r>
              <a:rPr sz="1650" spc="15" dirty="0">
                <a:latin typeface="Symbol"/>
                <a:cs typeface="Symbol"/>
              </a:rPr>
              <a:t></a:t>
            </a:r>
            <a:r>
              <a:rPr sz="1650" spc="15" dirty="0">
                <a:latin typeface="Times New Roman"/>
                <a:cs typeface="Times New Roman"/>
              </a:rPr>
              <a:t> </a:t>
            </a:r>
            <a:r>
              <a:rPr sz="1650" i="1" dirty="0">
                <a:latin typeface="Times New Roman"/>
                <a:cs typeface="Times New Roman"/>
              </a:rPr>
              <a:t>out </a:t>
            </a:r>
            <a:r>
              <a:rPr sz="1650" spc="15" dirty="0">
                <a:latin typeface="Symbol"/>
                <a:cs typeface="Symbol"/>
              </a:rPr>
              <a:t></a:t>
            </a:r>
            <a:r>
              <a:rPr sz="1650" spc="15" dirty="0">
                <a:latin typeface="Times New Roman"/>
                <a:cs typeface="Times New Roman"/>
              </a:rPr>
              <a:t> </a:t>
            </a:r>
            <a:r>
              <a:rPr sz="1650" spc="-25" dirty="0">
                <a:latin typeface="Times New Roman"/>
                <a:cs typeface="Times New Roman"/>
              </a:rPr>
              <a:t>min( </a:t>
            </a:r>
            <a:r>
              <a:rPr sz="2475" i="1" spc="52" baseline="37037" dirty="0">
                <a:latin typeface="Times New Roman"/>
                <a:cs typeface="Times New Roman"/>
              </a:rPr>
              <a:t>I</a:t>
            </a:r>
            <a:r>
              <a:rPr sz="1500" i="1" spc="52" baseline="38888" dirty="0">
                <a:latin typeface="Times New Roman"/>
                <a:cs typeface="Times New Roman"/>
              </a:rPr>
              <a:t>OH </a:t>
            </a:r>
            <a:r>
              <a:rPr sz="1650" spc="5" dirty="0">
                <a:latin typeface="Times New Roman"/>
                <a:cs typeface="Times New Roman"/>
              </a:rPr>
              <a:t>, </a:t>
            </a:r>
            <a:r>
              <a:rPr sz="2475" i="1" spc="52" baseline="37037" dirty="0">
                <a:latin typeface="Times New Roman"/>
                <a:cs typeface="Times New Roman"/>
              </a:rPr>
              <a:t>I</a:t>
            </a:r>
            <a:r>
              <a:rPr sz="1500" i="1" spc="52" baseline="38888" dirty="0">
                <a:latin typeface="Times New Roman"/>
                <a:cs typeface="Times New Roman"/>
              </a:rPr>
              <a:t>OL </a:t>
            </a:r>
            <a:r>
              <a:rPr sz="1650" spc="5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  <a:p>
            <a:pPr marL="1534795">
              <a:lnSpc>
                <a:spcPts val="1845"/>
              </a:lnSpc>
              <a:tabLst>
                <a:tab pos="2019300" algn="l"/>
              </a:tabLst>
            </a:pPr>
            <a:r>
              <a:rPr sz="2475" i="1" spc="7" baseline="13468" dirty="0">
                <a:latin typeface="Times New Roman"/>
                <a:cs typeface="Times New Roman"/>
              </a:rPr>
              <a:t>I</a:t>
            </a:r>
            <a:r>
              <a:rPr sz="2475" i="1" spc="-352" baseline="13468" dirty="0">
                <a:latin typeface="Times New Roman"/>
                <a:cs typeface="Times New Roman"/>
              </a:rPr>
              <a:t> </a:t>
            </a:r>
            <a:r>
              <a:rPr sz="1000" i="1" spc="10" dirty="0">
                <a:latin typeface="Times New Roman"/>
                <a:cs typeface="Times New Roman"/>
              </a:rPr>
              <a:t>IH	</a:t>
            </a:r>
            <a:r>
              <a:rPr sz="2475" i="1" spc="7" baseline="13468" dirty="0">
                <a:latin typeface="Times New Roman"/>
                <a:cs typeface="Times New Roman"/>
              </a:rPr>
              <a:t>I</a:t>
            </a:r>
            <a:r>
              <a:rPr sz="2475" i="1" spc="-382" baseline="13468" dirty="0">
                <a:latin typeface="Times New Roman"/>
                <a:cs typeface="Times New Roman"/>
              </a:rPr>
              <a:t> </a:t>
            </a:r>
            <a:r>
              <a:rPr sz="1000" i="1" spc="15" dirty="0">
                <a:latin typeface="Times New Roman"/>
                <a:cs typeface="Times New Roman"/>
              </a:rPr>
              <a:t>IL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95"/>
              </a:spcBef>
            </a:pPr>
            <a:r>
              <a:rPr sz="1400" spc="-5" dirty="0">
                <a:latin typeface="Times New Roman"/>
                <a:cs typeface="Times New Roman"/>
              </a:rPr>
              <a:t>High state fan-out </a:t>
            </a: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500" spc="120" baseline="47222" dirty="0">
                <a:latin typeface="Cambria Math"/>
                <a:cs typeface="Cambria Math"/>
              </a:rPr>
              <a:t>I</a:t>
            </a:r>
            <a:r>
              <a:rPr sz="1200" spc="120" baseline="41666" dirty="0">
                <a:latin typeface="Cambria Math"/>
                <a:cs typeface="Cambria Math"/>
              </a:rPr>
              <a:t>OH</a:t>
            </a:r>
            <a:r>
              <a:rPr sz="1200" spc="-150" baseline="41666" dirty="0">
                <a:latin typeface="Cambria Math"/>
                <a:cs typeface="Cambria Math"/>
              </a:rPr>
              <a:t> </a:t>
            </a:r>
            <a:r>
              <a:rPr sz="1500" spc="60" baseline="47222" dirty="0">
                <a:latin typeface="Cambria Math"/>
                <a:cs typeface="Cambria Math"/>
              </a:rPr>
              <a:t>(max)</a:t>
            </a:r>
            <a:endParaRPr sz="1500" baseline="47222">
              <a:latin typeface="Cambria Math"/>
              <a:cs typeface="Cambria Math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625832" y="5328546"/>
            <a:ext cx="4543393" cy="29590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9476" y="7546085"/>
            <a:ext cx="110489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spc="25" dirty="0">
                <a:latin typeface="Cambria Math"/>
                <a:cs typeface="Cambria Math"/>
              </a:rPr>
              <a:t>2</a:t>
            </a:r>
            <a:endParaRPr sz="1150">
              <a:latin typeface="Cambria Math"/>
              <a:cs typeface="Cambria Math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62176" y="7538973"/>
            <a:ext cx="83820" cy="13970"/>
          </a:xfrm>
          <a:custGeom>
            <a:avLst/>
            <a:gdLst/>
            <a:ahLst/>
            <a:cxnLst/>
            <a:rect l="l" t="t" r="r" b="b"/>
            <a:pathLst>
              <a:path w="83819" h="13970">
                <a:moveTo>
                  <a:pt x="0" y="13715"/>
                </a:moveTo>
                <a:lnTo>
                  <a:pt x="83819" y="13715"/>
                </a:lnTo>
                <a:lnTo>
                  <a:pt x="83819" y="0"/>
                </a:lnTo>
                <a:lnTo>
                  <a:pt x="0" y="0"/>
                </a:lnTo>
                <a:lnTo>
                  <a:pt x="0" y="137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58392" y="7488173"/>
            <a:ext cx="82804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60705" algn="l"/>
              </a:tabLst>
            </a:pPr>
            <a:r>
              <a:rPr sz="1050" dirty="0">
                <a:latin typeface="Times New Roman"/>
                <a:cs typeface="Times New Roman"/>
              </a:rPr>
              <a:t>P	P</a:t>
            </a:r>
            <a:r>
              <a:rPr sz="1050" spc="5" dirty="0">
                <a:latin typeface="Times New Roman"/>
                <a:cs typeface="Times New Roman"/>
              </a:rPr>
              <a:t>H</a:t>
            </a:r>
            <a:r>
              <a:rPr sz="1050" dirty="0">
                <a:latin typeface="Times New Roman"/>
                <a:cs typeface="Times New Roman"/>
              </a:rPr>
              <a:t>L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27322" y="8681323"/>
            <a:ext cx="318135" cy="28257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420"/>
              </a:spcBef>
            </a:pPr>
            <a:r>
              <a:rPr sz="1400" dirty="0">
                <a:latin typeface="Times New Roman"/>
                <a:cs typeface="Times New Roman"/>
              </a:rPr>
              <a:t>132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31822" y="7488173"/>
            <a:ext cx="27813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10" dirty="0">
                <a:latin typeface="Times New Roman"/>
                <a:cs typeface="Times New Roman"/>
              </a:rPr>
              <a:t>P</a:t>
            </a:r>
            <a:r>
              <a:rPr sz="1050" spc="-25" dirty="0">
                <a:latin typeface="Times New Roman"/>
                <a:cs typeface="Times New Roman"/>
              </a:rPr>
              <a:t>L</a:t>
            </a:r>
            <a:r>
              <a:rPr sz="1050" dirty="0">
                <a:latin typeface="Times New Roman"/>
                <a:cs typeface="Times New Roman"/>
              </a:rPr>
              <a:t>H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7387590"/>
            <a:ext cx="15767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970915" algn="l"/>
                <a:tab pos="1495425" algn="l"/>
              </a:tabLst>
            </a:pPr>
            <a:r>
              <a:rPr sz="1600" spc="-5" dirty="0">
                <a:latin typeface="Times New Roman"/>
                <a:cs typeface="Times New Roman"/>
              </a:rPr>
              <a:t>t </a:t>
            </a:r>
            <a:r>
              <a:rPr sz="1600" spc="19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= </a:t>
            </a:r>
            <a:r>
              <a:rPr sz="1725" spc="37" baseline="45893" dirty="0">
                <a:latin typeface="Cambria Math"/>
                <a:cs typeface="Cambria Math"/>
              </a:rPr>
              <a:t>1</a:t>
            </a:r>
            <a:r>
              <a:rPr sz="1725" baseline="45893" dirty="0">
                <a:latin typeface="Cambria Math"/>
                <a:cs typeface="Cambria Math"/>
              </a:rPr>
              <a:t> </a:t>
            </a:r>
            <a:r>
              <a:rPr sz="1725" spc="-179" baseline="45893" dirty="0">
                <a:latin typeface="Cambria Math"/>
                <a:cs typeface="Cambria Math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(</a:t>
            </a:r>
            <a:r>
              <a:rPr sz="1600" spc="-5" dirty="0">
                <a:latin typeface="Times New Roman"/>
                <a:cs typeface="Times New Roman"/>
              </a:rPr>
              <a:t>t</a:t>
            </a:r>
            <a:r>
              <a:rPr sz="1600" dirty="0">
                <a:latin typeface="Times New Roman"/>
                <a:cs typeface="Times New Roman"/>
              </a:rPr>
              <a:t>	</a:t>
            </a:r>
            <a:r>
              <a:rPr sz="1600" spc="-5" dirty="0">
                <a:latin typeface="Times New Roman"/>
                <a:cs typeface="Times New Roman"/>
              </a:rPr>
              <a:t>+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</a:t>
            </a:r>
            <a:r>
              <a:rPr sz="1600" dirty="0">
                <a:latin typeface="Times New Roman"/>
                <a:cs typeface="Times New Roman"/>
              </a:rPr>
              <a:t>	</a:t>
            </a:r>
            <a:r>
              <a:rPr sz="1600" spc="-5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8119109"/>
            <a:ext cx="5970905" cy="459105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03000"/>
              </a:lnSpc>
              <a:spcBef>
                <a:spcPts val="50"/>
              </a:spcBef>
            </a:pPr>
            <a:r>
              <a:rPr sz="1400" dirty="0">
                <a:latin typeface="Times New Roman"/>
                <a:cs typeface="Times New Roman"/>
              </a:rPr>
              <a:t>Figure 5 </a:t>
            </a:r>
            <a:r>
              <a:rPr sz="1400" spc="-5" dirty="0">
                <a:latin typeface="Times New Roman"/>
                <a:cs typeface="Times New Roman"/>
              </a:rPr>
              <a:t>shows logic gates with different fan-outs and their corresponding  propagation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delays.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93444" y="933958"/>
            <a:ext cx="2012950" cy="678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High state noise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margin: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0"/>
              </a:lnSpc>
              <a:spcBef>
                <a:spcPts val="1070"/>
              </a:spcBef>
              <a:tabLst>
                <a:tab pos="349250" algn="l"/>
                <a:tab pos="783590" algn="l"/>
              </a:tabLst>
            </a:pPr>
            <a:r>
              <a:rPr sz="1400" dirty="0">
                <a:latin typeface="Times New Roman"/>
                <a:cs typeface="Times New Roman"/>
              </a:rPr>
              <a:t>V	=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	</a:t>
            </a:r>
            <a:r>
              <a:rPr sz="1400" spc="-5" dirty="0">
                <a:latin typeface="Times New Roman"/>
                <a:cs typeface="Times New Roman"/>
              </a:rPr>
              <a:t>(min) </a:t>
            </a:r>
            <a:r>
              <a:rPr sz="1400" dirty="0">
                <a:latin typeface="Times New Roman"/>
                <a:cs typeface="Times New Roman"/>
              </a:rPr>
              <a:t>– V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(min)</a:t>
            </a:r>
            <a:endParaRPr sz="1400">
              <a:latin typeface="Times New Roman"/>
              <a:cs typeface="Times New Roman"/>
            </a:endParaRPr>
          </a:p>
          <a:p>
            <a:pPr marL="140335">
              <a:lnSpc>
                <a:spcPts val="890"/>
              </a:lnSpc>
              <a:tabLst>
                <a:tab pos="619125" algn="l"/>
                <a:tab pos="1483360" algn="l"/>
              </a:tabLst>
            </a:pPr>
            <a:r>
              <a:rPr sz="900" spc="-5" dirty="0">
                <a:latin typeface="Times New Roman"/>
                <a:cs typeface="Times New Roman"/>
              </a:rPr>
              <a:t>NH	OH	</a:t>
            </a:r>
            <a:r>
              <a:rPr sz="900" dirty="0">
                <a:latin typeface="Times New Roman"/>
                <a:cs typeface="Times New Roman"/>
              </a:rPr>
              <a:t>IH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2004" y="2185161"/>
            <a:ext cx="5967095" cy="5065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Low state noise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margin:</a:t>
            </a:r>
            <a:endParaRPr sz="1400">
              <a:latin typeface="Times New Roman"/>
              <a:cs typeface="Times New Roman"/>
            </a:endParaRPr>
          </a:p>
          <a:p>
            <a:pPr marL="104139">
              <a:lnSpc>
                <a:spcPts val="1495"/>
              </a:lnSpc>
              <a:spcBef>
                <a:spcPts val="1070"/>
              </a:spcBef>
              <a:tabLst>
                <a:tab pos="426720" algn="l"/>
                <a:tab pos="1685925" algn="l"/>
              </a:tabLst>
            </a:pPr>
            <a:r>
              <a:rPr sz="1400" dirty="0">
                <a:latin typeface="Times New Roman"/>
                <a:cs typeface="Times New Roman"/>
              </a:rPr>
              <a:t>V	= V   (max)</a:t>
            </a:r>
            <a:r>
              <a:rPr sz="1400" spc="-2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	</a:t>
            </a:r>
            <a:r>
              <a:rPr sz="1400" spc="-5" dirty="0">
                <a:latin typeface="Times New Roman"/>
                <a:cs typeface="Times New Roman"/>
              </a:rPr>
              <a:t>(max)</a:t>
            </a:r>
            <a:endParaRPr sz="1400">
              <a:latin typeface="Times New Roman"/>
              <a:cs typeface="Times New Roman"/>
            </a:endParaRPr>
          </a:p>
          <a:p>
            <a:pPr marR="4037965" algn="ctr">
              <a:lnSpc>
                <a:spcPts val="894"/>
              </a:lnSpc>
              <a:tabLst>
                <a:tab pos="466090" algn="l"/>
                <a:tab pos="1301750" algn="l"/>
              </a:tabLst>
            </a:pPr>
            <a:r>
              <a:rPr sz="900" spc="-5" dirty="0">
                <a:latin typeface="Times New Roman"/>
                <a:cs typeface="Times New Roman"/>
              </a:rPr>
              <a:t>NL	</a:t>
            </a:r>
            <a:r>
              <a:rPr sz="900" dirty="0">
                <a:latin typeface="Times New Roman"/>
                <a:cs typeface="Times New Roman"/>
              </a:rPr>
              <a:t>IL	</a:t>
            </a:r>
            <a:r>
              <a:rPr sz="900" spc="10" dirty="0">
                <a:latin typeface="Times New Roman"/>
                <a:cs typeface="Times New Roman"/>
              </a:rPr>
              <a:t>OL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Propagation delay:</a:t>
            </a:r>
            <a:endParaRPr sz="1800">
              <a:latin typeface="Times New Roman"/>
              <a:cs typeface="Times New Roman"/>
            </a:endParaRPr>
          </a:p>
          <a:p>
            <a:pPr marL="12700" marR="53340">
              <a:lnSpc>
                <a:spcPct val="75700"/>
              </a:lnSpc>
              <a:spcBef>
                <a:spcPts val="795"/>
              </a:spcBef>
            </a:pPr>
            <a:r>
              <a:rPr sz="1400" spc="-5" dirty="0">
                <a:latin typeface="Times New Roman"/>
                <a:cs typeface="Times New Roman"/>
              </a:rPr>
              <a:t>The average </a:t>
            </a:r>
            <a:r>
              <a:rPr sz="1400" b="1" spc="-5" dirty="0">
                <a:latin typeface="Times New Roman"/>
                <a:cs typeface="Times New Roman"/>
              </a:rPr>
              <a:t>transition-delay </a:t>
            </a:r>
            <a:r>
              <a:rPr sz="1400" b="1" spc="-10" dirty="0">
                <a:latin typeface="Times New Roman"/>
                <a:cs typeface="Times New Roman"/>
              </a:rPr>
              <a:t>time </a:t>
            </a:r>
            <a:r>
              <a:rPr sz="1400" dirty="0">
                <a:latin typeface="Times New Roman"/>
                <a:cs typeface="Times New Roman"/>
              </a:rPr>
              <a:t>for </a:t>
            </a:r>
            <a:r>
              <a:rPr sz="1400" spc="-5" dirty="0">
                <a:latin typeface="Times New Roman"/>
                <a:cs typeface="Times New Roman"/>
              </a:rPr>
              <a:t>the signal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propagate from </a:t>
            </a:r>
            <a:r>
              <a:rPr sz="1400" dirty="0">
                <a:latin typeface="Times New Roman"/>
                <a:cs typeface="Times New Roman"/>
              </a:rPr>
              <a:t>input </a:t>
            </a:r>
            <a:r>
              <a:rPr sz="1400" spc="-5" dirty="0">
                <a:latin typeface="Times New Roman"/>
                <a:cs typeface="Times New Roman"/>
              </a:rPr>
              <a:t>to output  when the binary signal changes in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value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2700" marR="5080">
              <a:lnSpc>
                <a:spcPct val="103600"/>
              </a:lnSpc>
              <a:spcBef>
                <a:spcPts val="960"/>
              </a:spcBef>
              <a:buAutoNum type="arabicPeriod"/>
              <a:tabLst>
                <a:tab pos="216535" algn="l"/>
                <a:tab pos="2463165" algn="l"/>
                <a:tab pos="2993390" algn="l"/>
                <a:tab pos="5864225" algn="l"/>
              </a:tabLst>
            </a:pPr>
            <a:r>
              <a:rPr sz="1400" spc="-5" dirty="0">
                <a:latin typeface="Times New Roman"/>
                <a:cs typeface="Times New Roman"/>
              </a:rPr>
              <a:t>t</a:t>
            </a:r>
            <a:r>
              <a:rPr sz="1350" spc="7" baseline="-12345" dirty="0">
                <a:latin typeface="Times New Roman"/>
                <a:cs typeface="Times New Roman"/>
              </a:rPr>
              <a:t>P</a:t>
            </a:r>
            <a:r>
              <a:rPr sz="1350" spc="-15" baseline="-12345" dirty="0">
                <a:latin typeface="Times New Roman"/>
                <a:cs typeface="Times New Roman"/>
              </a:rPr>
              <a:t>L</a:t>
            </a:r>
            <a:r>
              <a:rPr sz="1350" spc="-7" baseline="-12345" dirty="0">
                <a:latin typeface="Times New Roman"/>
                <a:cs typeface="Times New Roman"/>
              </a:rPr>
              <a:t>H</a:t>
            </a:r>
            <a:r>
              <a:rPr sz="1350" baseline="-12345" dirty="0">
                <a:latin typeface="Times New Roman"/>
                <a:cs typeface="Times New Roman"/>
              </a:rPr>
              <a:t> </a:t>
            </a:r>
            <a:r>
              <a:rPr sz="1350" spc="150" baseline="-12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s 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</a:t>
            </a:r>
            <a:r>
              <a:rPr sz="1400" dirty="0">
                <a:latin typeface="Times New Roman"/>
                <a:cs typeface="Times New Roman"/>
              </a:rPr>
              <a:t>he 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10" dirty="0">
                <a:latin typeface="Times New Roman"/>
                <a:cs typeface="Times New Roman"/>
              </a:rPr>
              <a:t>l</a:t>
            </a:r>
            <a:r>
              <a:rPr sz="1400" dirty="0">
                <a:latin typeface="Times New Roman"/>
                <a:cs typeface="Times New Roman"/>
              </a:rPr>
              <a:t>ay </a:t>
            </a:r>
            <a:r>
              <a:rPr sz="1400" spc="-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400" spc="15" dirty="0">
                <a:latin typeface="Times New Roman"/>
                <a:cs typeface="Times New Roman"/>
              </a:rPr>
              <a:t>i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e </a:t>
            </a:r>
            <a:r>
              <a:rPr sz="1400" spc="-14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ea</a:t>
            </a:r>
            <a:r>
              <a:rPr sz="1400" spc="5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ur</a:t>
            </a: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d	</a:t>
            </a:r>
            <a:r>
              <a:rPr sz="1400" spc="-10" dirty="0">
                <a:latin typeface="Times New Roman"/>
                <a:cs typeface="Times New Roman"/>
              </a:rPr>
              <a:t>w</a:t>
            </a:r>
            <a:r>
              <a:rPr sz="1400" dirty="0">
                <a:latin typeface="Times New Roman"/>
                <a:cs typeface="Times New Roman"/>
              </a:rPr>
              <a:t>hen </a:t>
            </a:r>
            <a:r>
              <a:rPr sz="1400" spc="-1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-10" dirty="0">
                <a:latin typeface="Times New Roman"/>
                <a:cs typeface="Times New Roman"/>
              </a:rPr>
              <a:t>ut</a:t>
            </a:r>
            <a:r>
              <a:rPr sz="1400" dirty="0">
                <a:latin typeface="Times New Roman"/>
                <a:cs typeface="Times New Roman"/>
              </a:rPr>
              <a:t>p</a:t>
            </a:r>
            <a:r>
              <a:rPr sz="1400" spc="-10" dirty="0">
                <a:latin typeface="Times New Roman"/>
                <a:cs typeface="Times New Roman"/>
              </a:rPr>
              <a:t>u</a:t>
            </a:r>
            <a:r>
              <a:rPr sz="1400" dirty="0">
                <a:latin typeface="Times New Roman"/>
                <a:cs typeface="Times New Roman"/>
              </a:rPr>
              <a:t>t 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s 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400" spc="-10" dirty="0">
                <a:latin typeface="Times New Roman"/>
                <a:cs typeface="Times New Roman"/>
              </a:rPr>
              <a:t>h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-10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g</a:t>
            </a:r>
            <a:r>
              <a:rPr sz="1400" spc="-10" dirty="0">
                <a:latin typeface="Times New Roman"/>
                <a:cs typeface="Times New Roman"/>
              </a:rPr>
              <a:t>in</a:t>
            </a:r>
            <a:r>
              <a:rPr sz="1400" dirty="0">
                <a:latin typeface="Times New Roman"/>
                <a:cs typeface="Times New Roman"/>
              </a:rPr>
              <a:t>g 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fr</a:t>
            </a:r>
            <a:r>
              <a:rPr sz="1400" spc="5" dirty="0">
                <a:latin typeface="Times New Roman"/>
                <a:cs typeface="Times New Roman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m </a:t>
            </a:r>
            <a:r>
              <a:rPr sz="1400" spc="-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lo</a:t>
            </a:r>
            <a:r>
              <a:rPr sz="1400" spc="-10" dirty="0">
                <a:latin typeface="Times New Roman"/>
                <a:cs typeface="Times New Roman"/>
              </a:rPr>
              <a:t>g</a:t>
            </a:r>
            <a:r>
              <a:rPr sz="1400" dirty="0">
                <a:latin typeface="Times New Roman"/>
                <a:cs typeface="Times New Roman"/>
              </a:rPr>
              <a:t>ic	0  to	</a:t>
            </a:r>
            <a:r>
              <a:rPr sz="1400" spc="-5" dirty="0">
                <a:latin typeface="Times New Roman"/>
                <a:cs typeface="Times New Roman"/>
              </a:rPr>
              <a:t>logic </a:t>
            </a:r>
            <a:r>
              <a:rPr sz="1400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state (LOW </a:t>
            </a:r>
            <a:r>
              <a:rPr sz="1400" dirty="0">
                <a:latin typeface="Times New Roman"/>
                <a:cs typeface="Times New Roman"/>
              </a:rPr>
              <a:t>to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HIGH).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/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Times New Roman"/>
              <a:buAutoNum type="arabicPeriod"/>
            </a:pPr>
            <a:endParaRPr sz="1400">
              <a:latin typeface="Times New Roman"/>
              <a:cs typeface="Times New Roman"/>
            </a:endParaRPr>
          </a:p>
          <a:p>
            <a:pPr marL="12700" marR="9525" indent="43815">
              <a:lnSpc>
                <a:spcPct val="102899"/>
              </a:lnSpc>
              <a:buAutoNum type="arabicPeriod"/>
              <a:tabLst>
                <a:tab pos="262890" algn="l"/>
                <a:tab pos="723900" algn="l"/>
              </a:tabLst>
            </a:pPr>
            <a:r>
              <a:rPr sz="1400" spc="-5" dirty="0">
                <a:latin typeface="Times New Roman"/>
                <a:cs typeface="Times New Roman"/>
              </a:rPr>
              <a:t>t</a:t>
            </a:r>
            <a:r>
              <a:rPr sz="1350" spc="-7" baseline="-12345" dirty="0">
                <a:latin typeface="Times New Roman"/>
                <a:cs typeface="Times New Roman"/>
              </a:rPr>
              <a:t>PHL</a:t>
            </a:r>
            <a:r>
              <a:rPr sz="1400" spc="-5" dirty="0">
                <a:latin typeface="Times New Roman"/>
                <a:cs typeface="Times New Roman"/>
              </a:rPr>
              <a:t>: </a:t>
            </a:r>
            <a:r>
              <a:rPr sz="1400" dirty="0">
                <a:latin typeface="Times New Roman"/>
                <a:cs typeface="Times New Roman"/>
              </a:rPr>
              <a:t>It is </a:t>
            </a:r>
            <a:r>
              <a:rPr sz="1400" spc="-5" dirty="0">
                <a:latin typeface="Times New Roman"/>
                <a:cs typeface="Times New Roman"/>
              </a:rPr>
              <a:t>the delay time measured </a:t>
            </a:r>
            <a:r>
              <a:rPr sz="1400" spc="-10" dirty="0">
                <a:latin typeface="Times New Roman"/>
                <a:cs typeface="Times New Roman"/>
              </a:rPr>
              <a:t>when </a:t>
            </a:r>
            <a:r>
              <a:rPr sz="1400" spc="-5" dirty="0">
                <a:latin typeface="Times New Roman"/>
                <a:cs typeface="Times New Roman"/>
              </a:rPr>
              <a:t>output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changing from logic </a:t>
            </a:r>
            <a:r>
              <a:rPr sz="1400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to  logic	</a:t>
            </a:r>
            <a:r>
              <a:rPr sz="1400" dirty="0">
                <a:latin typeface="Times New Roman"/>
                <a:cs typeface="Times New Roman"/>
              </a:rPr>
              <a:t>0 </a:t>
            </a:r>
            <a:r>
              <a:rPr sz="1400" spc="-5" dirty="0">
                <a:latin typeface="Times New Roman"/>
                <a:cs typeface="Times New Roman"/>
              </a:rPr>
              <a:t>state (HIGH </a:t>
            </a:r>
            <a:r>
              <a:rPr sz="1400" dirty="0">
                <a:latin typeface="Times New Roman"/>
                <a:cs typeface="Times New Roman"/>
              </a:rPr>
              <a:t>to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LOW).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12700" marR="6350">
              <a:lnSpc>
                <a:spcPct val="103600"/>
              </a:lnSpc>
            </a:pPr>
            <a:r>
              <a:rPr sz="1400" spc="-5" dirty="0">
                <a:latin typeface="Times New Roman"/>
                <a:cs typeface="Times New Roman"/>
              </a:rPr>
              <a:t>When 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350" baseline="-12345" dirty="0">
                <a:latin typeface="Times New Roman"/>
                <a:cs typeface="Times New Roman"/>
              </a:rPr>
              <a:t>PHL </a:t>
            </a:r>
            <a:r>
              <a:rPr sz="1400" spc="-5" dirty="0">
                <a:latin typeface="Times New Roman"/>
                <a:cs typeface="Times New Roman"/>
              </a:rPr>
              <a:t>and t</a:t>
            </a:r>
            <a:r>
              <a:rPr sz="1350" spc="-7" baseline="-12345" dirty="0">
                <a:latin typeface="Times New Roman"/>
                <a:cs typeface="Times New Roman"/>
              </a:rPr>
              <a:t>PLH </a:t>
            </a:r>
            <a:r>
              <a:rPr sz="1400" spc="-5" dirty="0">
                <a:latin typeface="Times New Roman"/>
                <a:cs typeface="Times New Roman"/>
              </a:rPr>
              <a:t>are not equal, the larger value is considered </a:t>
            </a:r>
            <a:r>
              <a:rPr sz="1400" dirty="0">
                <a:latin typeface="Times New Roman"/>
                <a:cs typeface="Times New Roman"/>
              </a:rPr>
              <a:t>as a </a:t>
            </a:r>
            <a:r>
              <a:rPr sz="1400" spc="-5" dirty="0">
                <a:latin typeface="Times New Roman"/>
                <a:cs typeface="Times New Roman"/>
              </a:rPr>
              <a:t>propagation  delay time </a:t>
            </a:r>
            <a:r>
              <a:rPr sz="1400" dirty="0">
                <a:latin typeface="Times New Roman"/>
                <a:cs typeface="Times New Roman"/>
              </a:rPr>
              <a:t>for that </a:t>
            </a:r>
            <a:r>
              <a:rPr sz="1400" spc="-5" dirty="0">
                <a:latin typeface="Times New Roman"/>
                <a:cs typeface="Times New Roman"/>
              </a:rPr>
              <a:t>logic gate,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i.e.</a:t>
            </a:r>
            <a:endParaRPr sz="1400">
              <a:latin typeface="Times New Roman"/>
              <a:cs typeface="Times New Roman"/>
            </a:endParaRPr>
          </a:p>
          <a:p>
            <a:pPr marL="62865">
              <a:lnSpc>
                <a:spcPct val="100000"/>
              </a:lnSpc>
              <a:spcBef>
                <a:spcPts val="844"/>
              </a:spcBef>
            </a:pPr>
            <a:r>
              <a:rPr sz="1600" dirty="0">
                <a:latin typeface="Times New Roman"/>
                <a:cs typeface="Times New Roman"/>
              </a:rPr>
              <a:t>t</a:t>
            </a:r>
            <a:r>
              <a:rPr sz="1575" baseline="-13227" dirty="0">
                <a:latin typeface="Times New Roman"/>
                <a:cs typeface="Times New Roman"/>
              </a:rPr>
              <a:t>p </a:t>
            </a:r>
            <a:r>
              <a:rPr sz="1600" spc="-5" dirty="0">
                <a:latin typeface="Times New Roman"/>
                <a:cs typeface="Times New Roman"/>
              </a:rPr>
              <a:t>= </a:t>
            </a:r>
            <a:r>
              <a:rPr sz="1600" spc="-10" dirty="0">
                <a:latin typeface="Times New Roman"/>
                <a:cs typeface="Times New Roman"/>
              </a:rPr>
              <a:t>max </a:t>
            </a:r>
            <a:r>
              <a:rPr sz="1600" spc="-5" dirty="0">
                <a:latin typeface="Times New Roman"/>
                <a:cs typeface="Times New Roman"/>
              </a:rPr>
              <a:t>(t</a:t>
            </a:r>
            <a:r>
              <a:rPr sz="1575" spc="-7" baseline="-13227" dirty="0">
                <a:latin typeface="Times New Roman"/>
                <a:cs typeface="Times New Roman"/>
              </a:rPr>
              <a:t>PLH</a:t>
            </a:r>
            <a:r>
              <a:rPr sz="1600" spc="-5" dirty="0">
                <a:latin typeface="Times New Roman"/>
                <a:cs typeface="Times New Roman"/>
              </a:rPr>
              <a:t>,</a:t>
            </a:r>
            <a:r>
              <a:rPr sz="1600" spc="-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</a:t>
            </a:r>
            <a:r>
              <a:rPr sz="1575" baseline="-13227" dirty="0">
                <a:latin typeface="Times New Roman"/>
                <a:cs typeface="Times New Roman"/>
              </a:rPr>
              <a:t>PHL</a:t>
            </a:r>
            <a:r>
              <a:rPr sz="1600" dirty="0">
                <a:latin typeface="Times New Roman"/>
                <a:cs typeface="Times New Roman"/>
              </a:rPr>
              <a:t>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90"/>
              </a:spcBef>
            </a:pPr>
            <a:r>
              <a:rPr sz="1400" spc="-5" dirty="0">
                <a:latin typeface="Times New Roman"/>
                <a:cs typeface="Times New Roman"/>
              </a:rPr>
              <a:t>Sometimes propagation delay </a:t>
            </a:r>
            <a:r>
              <a:rPr sz="1400" dirty="0">
                <a:latin typeface="Times New Roman"/>
                <a:cs typeface="Times New Roman"/>
              </a:rPr>
              <a:t>tp </a:t>
            </a:r>
            <a:r>
              <a:rPr sz="1400" spc="-5" dirty="0">
                <a:latin typeface="Times New Roman"/>
                <a:cs typeface="Times New Roman"/>
              </a:rPr>
              <a:t>is taken to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5" dirty="0">
                <a:latin typeface="Times New Roman"/>
                <a:cs typeface="Times New Roman"/>
              </a:rPr>
              <a:t>the simple average of the two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26310" y="2885058"/>
            <a:ext cx="331660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Fig.5: Fan-outs </a:t>
            </a:r>
            <a:r>
              <a:rPr sz="1200" dirty="0">
                <a:latin typeface="Times New Roman"/>
                <a:cs typeface="Times New Roman"/>
              </a:rPr>
              <a:t>and </a:t>
            </a:r>
            <a:r>
              <a:rPr sz="1200" spc="-5" dirty="0">
                <a:latin typeface="Times New Roman"/>
                <a:cs typeface="Times New Roman"/>
              </a:rPr>
              <a:t>corresponding propagation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delays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96310" y="8433307"/>
            <a:ext cx="17849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Fig.6: Currents </a:t>
            </a:r>
            <a:r>
              <a:rPr sz="1200" dirty="0">
                <a:latin typeface="Times New Roman"/>
                <a:cs typeface="Times New Roman"/>
              </a:rPr>
              <a:t>l</a:t>
            </a:r>
            <a:r>
              <a:rPr sz="1200" baseline="-10416" dirty="0">
                <a:latin typeface="Times New Roman"/>
                <a:cs typeface="Times New Roman"/>
              </a:rPr>
              <a:t>CCH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</a:t>
            </a:r>
            <a:r>
              <a:rPr sz="1200" spc="-7" baseline="-10416" dirty="0">
                <a:latin typeface="Times New Roman"/>
                <a:cs typeface="Times New Roman"/>
              </a:rPr>
              <a:t>CCL</a:t>
            </a:r>
            <a:endParaRPr sz="1200" baseline="-10416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77938" y="4518581"/>
            <a:ext cx="1207770" cy="0"/>
          </a:xfrm>
          <a:custGeom>
            <a:avLst/>
            <a:gdLst/>
            <a:ahLst/>
            <a:cxnLst/>
            <a:rect l="l" t="t" r="r" b="b"/>
            <a:pathLst>
              <a:path w="1207770">
                <a:moveTo>
                  <a:pt x="0" y="0"/>
                </a:moveTo>
                <a:lnTo>
                  <a:pt x="1207639" y="0"/>
                </a:lnTo>
              </a:path>
            </a:pathLst>
          </a:custGeom>
          <a:ln w="125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063056" y="4479170"/>
            <a:ext cx="211454" cy="21145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i="1" spc="-75" dirty="0">
                <a:latin typeface="Times New Roman"/>
                <a:cs typeface="Times New Roman"/>
              </a:rPr>
              <a:t>CC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3263636"/>
            <a:ext cx="3707129" cy="1278890"/>
          </a:xfrm>
          <a:prstGeom prst="rect">
            <a:avLst/>
          </a:prstGeom>
        </p:spPr>
        <p:txBody>
          <a:bodyPr vert="horz" wrap="square" lIns="0" tIns="154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Power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dissipation: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80"/>
              </a:spcBef>
            </a:pPr>
            <a:r>
              <a:rPr sz="1400" spc="-5" dirty="0">
                <a:latin typeface="Times New Roman"/>
                <a:cs typeface="Times New Roman"/>
              </a:rPr>
              <a:t>-The power needed by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gate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expressed in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mW.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marL="2030730" indent="-200660">
              <a:lnSpc>
                <a:spcPct val="100000"/>
              </a:lnSpc>
              <a:buFont typeface="Symbol"/>
              <a:buChar char=""/>
              <a:tabLst>
                <a:tab pos="2031364" algn="l"/>
              </a:tabLst>
            </a:pPr>
            <a:r>
              <a:rPr sz="3000" i="1" spc="7" baseline="13888" dirty="0">
                <a:latin typeface="Times New Roman"/>
                <a:cs typeface="Times New Roman"/>
              </a:rPr>
              <a:t>I</a:t>
            </a:r>
            <a:r>
              <a:rPr sz="1200" i="1" spc="5" dirty="0">
                <a:latin typeface="Times New Roman"/>
                <a:cs typeface="Times New Roman"/>
              </a:rPr>
              <a:t>CCL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57604" y="4840171"/>
            <a:ext cx="261683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i="1" spc="-85" dirty="0">
                <a:latin typeface="Times New Roman"/>
                <a:cs typeface="Times New Roman"/>
              </a:rPr>
              <a:t>P</a:t>
            </a:r>
            <a:r>
              <a:rPr sz="1800" i="1" spc="-127" baseline="-23148" dirty="0">
                <a:latin typeface="Times New Roman"/>
                <a:cs typeface="Times New Roman"/>
              </a:rPr>
              <a:t>D </a:t>
            </a:r>
            <a:r>
              <a:rPr sz="2000" spc="55" dirty="0">
                <a:latin typeface="Times New Roman"/>
                <a:cs typeface="Times New Roman"/>
              </a:rPr>
              <a:t>(</a:t>
            </a:r>
            <a:r>
              <a:rPr sz="2000" i="1" spc="55" dirty="0">
                <a:latin typeface="Times New Roman"/>
                <a:cs typeface="Times New Roman"/>
              </a:rPr>
              <a:t>avg</a:t>
            </a:r>
            <a:r>
              <a:rPr sz="2000" spc="55" dirty="0">
                <a:latin typeface="Times New Roman"/>
                <a:cs typeface="Times New Roman"/>
              </a:rPr>
              <a:t>) </a:t>
            </a:r>
            <a:r>
              <a:rPr sz="2000" spc="25" dirty="0">
                <a:latin typeface="Symbol"/>
                <a:cs typeface="Symbol"/>
              </a:rPr>
              <a:t>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i="1" spc="35" dirty="0">
                <a:latin typeface="Times New Roman"/>
                <a:cs typeface="Times New Roman"/>
              </a:rPr>
              <a:t>I</a:t>
            </a:r>
            <a:r>
              <a:rPr sz="1800" i="1" spc="52" baseline="-23148" dirty="0">
                <a:latin typeface="Times New Roman"/>
                <a:cs typeface="Times New Roman"/>
              </a:rPr>
              <a:t>CC </a:t>
            </a:r>
            <a:r>
              <a:rPr sz="2000" spc="55" dirty="0">
                <a:latin typeface="Times New Roman"/>
                <a:cs typeface="Times New Roman"/>
              </a:rPr>
              <a:t>(</a:t>
            </a:r>
            <a:r>
              <a:rPr sz="2000" i="1" spc="55" dirty="0">
                <a:latin typeface="Times New Roman"/>
                <a:cs typeface="Times New Roman"/>
              </a:rPr>
              <a:t>avg</a:t>
            </a:r>
            <a:r>
              <a:rPr sz="2000" spc="55" dirty="0">
                <a:latin typeface="Times New Roman"/>
                <a:cs typeface="Times New Roman"/>
              </a:rPr>
              <a:t>)</a:t>
            </a:r>
            <a:r>
              <a:rPr sz="2000" spc="-38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Symbol"/>
                <a:cs typeface="Symbol"/>
              </a:rPr>
              <a:t></a:t>
            </a:r>
            <a:r>
              <a:rPr sz="2000" i="1" spc="-10" dirty="0">
                <a:latin typeface="Times New Roman"/>
                <a:cs typeface="Times New Roman"/>
              </a:rPr>
              <a:t>V</a:t>
            </a:r>
            <a:r>
              <a:rPr sz="1800" i="1" spc="-15" baseline="-23148" dirty="0">
                <a:latin typeface="Times New Roman"/>
                <a:cs typeface="Times New Roman"/>
              </a:rPr>
              <a:t>CC</a:t>
            </a:r>
            <a:endParaRPr sz="1800" baseline="-23148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707765" y="4514756"/>
            <a:ext cx="15557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spc="20" dirty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57604" y="4312453"/>
            <a:ext cx="1667510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70840" algn="l"/>
              </a:tabLst>
            </a:pPr>
            <a:r>
              <a:rPr sz="2000" i="1" spc="15" dirty="0">
                <a:latin typeface="Times New Roman"/>
                <a:cs typeface="Times New Roman"/>
              </a:rPr>
              <a:t>I	</a:t>
            </a:r>
            <a:r>
              <a:rPr sz="2000" spc="55" dirty="0">
                <a:latin typeface="Times New Roman"/>
                <a:cs typeface="Times New Roman"/>
              </a:rPr>
              <a:t>(</a:t>
            </a:r>
            <a:r>
              <a:rPr sz="2000" i="1" spc="55" dirty="0">
                <a:latin typeface="Times New Roman"/>
                <a:cs typeface="Times New Roman"/>
              </a:rPr>
              <a:t>avg</a:t>
            </a:r>
            <a:r>
              <a:rPr sz="2000" spc="55" dirty="0">
                <a:latin typeface="Times New Roman"/>
                <a:cs typeface="Times New Roman"/>
              </a:rPr>
              <a:t>) </a:t>
            </a:r>
            <a:r>
              <a:rPr sz="2000" spc="25" dirty="0">
                <a:latin typeface="Symbol"/>
                <a:cs typeface="Symbol"/>
              </a:rPr>
              <a:t>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3000" i="1" spc="15" baseline="37500" dirty="0">
                <a:latin typeface="Times New Roman"/>
                <a:cs typeface="Times New Roman"/>
              </a:rPr>
              <a:t>I</a:t>
            </a:r>
            <a:r>
              <a:rPr sz="1800" i="1" spc="15" baseline="39351" dirty="0">
                <a:latin typeface="Times New Roman"/>
                <a:cs typeface="Times New Roman"/>
              </a:rPr>
              <a:t>CCH</a:t>
            </a:r>
            <a:endParaRPr sz="1800" baseline="39351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855470" y="750569"/>
            <a:ext cx="3658234" cy="2023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794510" y="5377179"/>
            <a:ext cx="3196590" cy="29000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727322" y="8681323"/>
            <a:ext cx="318135" cy="28257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420"/>
              </a:spcBef>
            </a:pPr>
            <a:r>
              <a:rPr sz="1400" dirty="0">
                <a:latin typeface="Times New Roman"/>
                <a:cs typeface="Times New Roman"/>
              </a:rPr>
              <a:t>133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3665"/>
            <a:ext cx="5969000" cy="103695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 marR="5080" algn="just">
              <a:lnSpc>
                <a:spcPct val="103600"/>
              </a:lnSpc>
              <a:spcBef>
                <a:spcPts val="25"/>
              </a:spcBef>
            </a:pPr>
            <a:r>
              <a:rPr sz="1600" b="1" spc="-5" dirty="0">
                <a:latin typeface="Times New Roman"/>
                <a:cs typeface="Times New Roman"/>
              </a:rPr>
              <a:t>Example </a:t>
            </a:r>
            <a:r>
              <a:rPr sz="1600" b="1" dirty="0">
                <a:latin typeface="Times New Roman"/>
                <a:cs typeface="Times New Roman"/>
              </a:rPr>
              <a:t>2</a:t>
            </a:r>
            <a:r>
              <a:rPr sz="1600" dirty="0">
                <a:latin typeface="Times New Roman"/>
                <a:cs typeface="Times New Roman"/>
              </a:rPr>
              <a:t>: </a:t>
            </a:r>
            <a:r>
              <a:rPr sz="1400" dirty="0">
                <a:latin typeface="Times New Roman"/>
                <a:cs typeface="Times New Roman"/>
              </a:rPr>
              <a:t>A certain </a:t>
            </a:r>
            <a:r>
              <a:rPr sz="1400" spc="-5" dirty="0">
                <a:latin typeface="Times New Roman"/>
                <a:cs typeface="Times New Roman"/>
              </a:rPr>
              <a:t>gate draws 1.8 mA when its output is HIGH </a:t>
            </a:r>
            <a:r>
              <a:rPr sz="1400" dirty="0">
                <a:latin typeface="Times New Roman"/>
                <a:cs typeface="Times New Roman"/>
              </a:rPr>
              <a:t>and 3.2 </a:t>
            </a:r>
            <a:r>
              <a:rPr sz="1400" spc="-10" dirty="0">
                <a:latin typeface="Times New Roman"/>
                <a:cs typeface="Times New Roman"/>
              </a:rPr>
              <a:t>mA  </a:t>
            </a:r>
            <a:r>
              <a:rPr sz="1400" spc="-5" dirty="0">
                <a:latin typeface="Times New Roman"/>
                <a:cs typeface="Times New Roman"/>
              </a:rPr>
              <a:t>when its output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10" dirty="0">
                <a:latin typeface="Times New Roman"/>
                <a:cs typeface="Times New Roman"/>
              </a:rPr>
              <a:t>LOW. </a:t>
            </a:r>
            <a:r>
              <a:rPr sz="1400" spc="-5" dirty="0">
                <a:latin typeface="Times New Roman"/>
                <a:cs typeface="Times New Roman"/>
              </a:rPr>
              <a:t>What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its average power dissipation </a:t>
            </a:r>
            <a:r>
              <a:rPr sz="1400" dirty="0">
                <a:latin typeface="Times New Roman"/>
                <a:cs typeface="Times New Roman"/>
              </a:rPr>
              <a:t>if </a:t>
            </a:r>
            <a:r>
              <a:rPr sz="1400" spc="-5" dirty="0">
                <a:latin typeface="Times New Roman"/>
                <a:cs typeface="Times New Roman"/>
              </a:rPr>
              <a:t>V</a:t>
            </a:r>
            <a:r>
              <a:rPr sz="1350" spc="-7" baseline="-12345" dirty="0">
                <a:latin typeface="Times New Roman"/>
                <a:cs typeface="Times New Roman"/>
              </a:rPr>
              <a:t>CC </a:t>
            </a:r>
            <a:r>
              <a:rPr sz="1400" dirty="0">
                <a:latin typeface="Times New Roman"/>
                <a:cs typeface="Times New Roman"/>
              </a:rPr>
              <a:t>is 5 V </a:t>
            </a:r>
            <a:r>
              <a:rPr sz="1400" spc="-5" dirty="0">
                <a:latin typeface="Times New Roman"/>
                <a:cs typeface="Times New Roman"/>
              </a:rPr>
              <a:t>and it 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operated on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50 </a:t>
            </a:r>
            <a:r>
              <a:rPr sz="1400" dirty="0">
                <a:latin typeface="Times New Roman"/>
                <a:cs typeface="Times New Roman"/>
              </a:rPr>
              <a:t>% duty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cycle?</a:t>
            </a: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875"/>
              </a:spcBef>
            </a:pPr>
            <a:r>
              <a:rPr sz="1400" b="1" spc="-5" dirty="0">
                <a:latin typeface="Times New Roman"/>
                <a:cs typeface="Times New Roman"/>
              </a:rPr>
              <a:t>Solution</a:t>
            </a:r>
            <a:r>
              <a:rPr sz="1400" spc="-5" dirty="0">
                <a:latin typeface="Times New Roman"/>
                <a:cs typeface="Times New Roman"/>
              </a:rPr>
              <a:t>: The average </a:t>
            </a:r>
            <a:r>
              <a:rPr sz="1400" dirty="0">
                <a:latin typeface="Times New Roman"/>
                <a:cs typeface="Times New Roman"/>
              </a:rPr>
              <a:t>Ice </a:t>
            </a:r>
            <a:r>
              <a:rPr sz="1400" spc="-5" dirty="0">
                <a:latin typeface="Times New Roman"/>
                <a:cs typeface="Times New Roman"/>
              </a:rPr>
              <a:t>is given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as,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80361" y="2040382"/>
            <a:ext cx="838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Cambria Math"/>
                <a:cs typeface="Cambria Math"/>
              </a:rPr>
              <a:t>I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38273" y="2128774"/>
            <a:ext cx="50545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55" dirty="0">
                <a:latin typeface="Cambria Math"/>
                <a:cs typeface="Cambria Math"/>
              </a:rPr>
              <a:t>CC</a:t>
            </a:r>
            <a:r>
              <a:rPr sz="1000" dirty="0">
                <a:latin typeface="Cambria Math"/>
                <a:cs typeface="Cambria Math"/>
              </a:rPr>
              <a:t>(</a:t>
            </a:r>
            <a:r>
              <a:rPr sz="1000" spc="60" dirty="0">
                <a:latin typeface="Cambria Math"/>
                <a:cs typeface="Cambria Math"/>
              </a:rPr>
              <a:t>av</a:t>
            </a:r>
            <a:r>
              <a:rPr sz="1000" spc="70" dirty="0">
                <a:latin typeface="Cambria Math"/>
                <a:cs typeface="Cambria Math"/>
              </a:rPr>
              <a:t>g</a:t>
            </a:r>
            <a:r>
              <a:rPr sz="1000" spc="-5" dirty="0">
                <a:latin typeface="Cambria Math"/>
                <a:cs typeface="Cambria Math"/>
              </a:rPr>
              <a:t>)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69007" y="1961134"/>
            <a:ext cx="7861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aseline="-23809" dirty="0">
                <a:latin typeface="Times New Roman"/>
                <a:cs typeface="Times New Roman"/>
              </a:rPr>
              <a:t>=</a:t>
            </a:r>
            <a:r>
              <a:rPr sz="2100" spc="-75" baseline="-23809" dirty="0">
                <a:latin typeface="Times New Roman"/>
                <a:cs typeface="Times New Roman"/>
              </a:rPr>
              <a:t> </a:t>
            </a:r>
            <a:r>
              <a:rPr sz="1500" spc="104" baseline="11111" dirty="0">
                <a:latin typeface="Cambria Math"/>
                <a:cs typeface="Cambria Math"/>
              </a:rPr>
              <a:t>I</a:t>
            </a:r>
            <a:r>
              <a:rPr sz="800" spc="70" dirty="0">
                <a:latin typeface="Cambria Math"/>
                <a:cs typeface="Cambria Math"/>
              </a:rPr>
              <a:t>CCH</a:t>
            </a:r>
            <a:r>
              <a:rPr sz="1500" spc="104" baseline="11111" dirty="0">
                <a:latin typeface="Cambria Math"/>
                <a:cs typeface="Cambria Math"/>
              </a:rPr>
              <a:t>+I</a:t>
            </a:r>
            <a:r>
              <a:rPr sz="800" spc="70" dirty="0">
                <a:latin typeface="Cambria Math"/>
                <a:cs typeface="Cambria Math"/>
              </a:rPr>
              <a:t>CCL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86582" y="2182114"/>
            <a:ext cx="990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20" dirty="0">
                <a:latin typeface="Cambria Math"/>
                <a:cs typeface="Cambria Math"/>
              </a:rPr>
              <a:t>2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26486" y="2181098"/>
            <a:ext cx="619125" cy="0"/>
          </a:xfrm>
          <a:custGeom>
            <a:avLst/>
            <a:gdLst/>
            <a:ahLst/>
            <a:cxnLst/>
            <a:rect l="l" t="t" r="r" b="b"/>
            <a:pathLst>
              <a:path w="619125">
                <a:moveTo>
                  <a:pt x="0" y="0"/>
                </a:moveTo>
                <a:lnTo>
                  <a:pt x="618744" y="0"/>
                </a:lnTo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264534" y="2040382"/>
            <a:ext cx="702945" cy="594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858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sz="1400" dirty="0">
                <a:latin typeface="Times New Roman"/>
                <a:cs typeface="Times New Roman"/>
              </a:rPr>
              <a:t>= 2.5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mA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90"/>
              </a:spcBef>
            </a:pPr>
            <a:r>
              <a:rPr dirty="0"/>
              <a:t>134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902004" y="2590011"/>
            <a:ext cx="5969000" cy="1522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57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Then average </a:t>
            </a:r>
            <a:r>
              <a:rPr sz="1400" dirty="0">
                <a:latin typeface="Times New Roman"/>
                <a:cs typeface="Times New Roman"/>
              </a:rPr>
              <a:t>power </a:t>
            </a:r>
            <a:r>
              <a:rPr sz="1400" spc="-5" dirty="0">
                <a:latin typeface="Times New Roman"/>
                <a:cs typeface="Times New Roman"/>
              </a:rPr>
              <a:t>dissipation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given as, </a:t>
            </a:r>
            <a:r>
              <a:rPr sz="1400" dirty="0">
                <a:latin typeface="Times New Roman"/>
                <a:cs typeface="Times New Roman"/>
              </a:rPr>
              <a:t>PD </a:t>
            </a:r>
            <a:r>
              <a:rPr sz="1200" spc="-5" dirty="0">
                <a:latin typeface="Times New Roman"/>
                <a:cs typeface="Times New Roman"/>
              </a:rPr>
              <a:t>(avg) </a:t>
            </a: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400" spc="40" dirty="0">
                <a:latin typeface="Cambria Math"/>
                <a:cs typeface="Cambria Math"/>
              </a:rPr>
              <a:t>I</a:t>
            </a:r>
            <a:r>
              <a:rPr sz="1500" spc="60" baseline="-16666" dirty="0">
                <a:latin typeface="Cambria Math"/>
                <a:cs typeface="Cambria Math"/>
              </a:rPr>
              <a:t>CC(avg) </a:t>
            </a:r>
            <a:r>
              <a:rPr sz="1400" dirty="0">
                <a:latin typeface="Times New Roman"/>
                <a:cs typeface="Times New Roman"/>
              </a:rPr>
              <a:t>X </a:t>
            </a:r>
            <a:r>
              <a:rPr sz="1400" spc="-5" dirty="0">
                <a:latin typeface="Times New Roman"/>
                <a:cs typeface="Times New Roman"/>
              </a:rPr>
              <a:t>V</a:t>
            </a:r>
            <a:r>
              <a:rPr sz="1350" spc="-7" baseline="-12345" dirty="0">
                <a:latin typeface="Times New Roman"/>
                <a:cs typeface="Times New Roman"/>
              </a:rPr>
              <a:t>CC </a:t>
            </a:r>
            <a:r>
              <a:rPr sz="1400" dirty="0">
                <a:latin typeface="Times New Roman"/>
                <a:cs typeface="Times New Roman"/>
              </a:rPr>
              <a:t>= 2.5 </a:t>
            </a:r>
            <a:r>
              <a:rPr sz="1400" spc="-10" dirty="0">
                <a:latin typeface="Times New Roman"/>
                <a:cs typeface="Times New Roman"/>
              </a:rPr>
              <a:t>mA </a:t>
            </a:r>
            <a:r>
              <a:rPr sz="1400" dirty="0">
                <a:latin typeface="Times New Roman"/>
                <a:cs typeface="Times New Roman"/>
              </a:rPr>
              <a:t>x  5 V = </a:t>
            </a:r>
            <a:r>
              <a:rPr sz="1400" spc="-5" dirty="0">
                <a:latin typeface="Times New Roman"/>
                <a:cs typeface="Times New Roman"/>
              </a:rPr>
              <a:t>12.5</a:t>
            </a:r>
            <a:r>
              <a:rPr sz="1400" spc="-10" dirty="0">
                <a:latin typeface="Times New Roman"/>
                <a:cs typeface="Times New Roman"/>
              </a:rPr>
              <a:t> mW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Speed-power product(J)=Propagation delay (Seconds) </a:t>
            </a:r>
            <a:r>
              <a:rPr sz="1400" dirty="0">
                <a:latin typeface="Times New Roman"/>
                <a:cs typeface="Times New Roman"/>
              </a:rPr>
              <a:t>x </a:t>
            </a:r>
            <a:r>
              <a:rPr sz="1400" spc="-5" dirty="0">
                <a:latin typeface="Times New Roman"/>
                <a:cs typeface="Times New Roman"/>
              </a:rPr>
              <a:t>Power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dissipation</a:t>
            </a:r>
            <a:endParaRPr sz="1400">
              <a:latin typeface="Times New Roman"/>
              <a:cs typeface="Times New Roman"/>
            </a:endParaRPr>
          </a:p>
          <a:p>
            <a:pPr marR="41275" algn="r">
              <a:lnSpc>
                <a:spcPct val="100000"/>
              </a:lnSpc>
              <a:spcBef>
                <a:spcPts val="60"/>
              </a:spcBef>
            </a:pPr>
            <a:r>
              <a:rPr sz="1400" spc="10" dirty="0">
                <a:latin typeface="Times New Roman"/>
                <a:cs typeface="Times New Roman"/>
              </a:rPr>
              <a:t>(</a:t>
            </a:r>
            <a:r>
              <a:rPr sz="1400" spc="-10" dirty="0">
                <a:latin typeface="Times New Roman"/>
                <a:cs typeface="Times New Roman"/>
              </a:rPr>
              <a:t>j</a:t>
            </a:r>
            <a:r>
              <a:rPr sz="1400" dirty="0">
                <a:latin typeface="Times New Roman"/>
                <a:cs typeface="Times New Roman"/>
              </a:rPr>
              <a:t>oul</a:t>
            </a: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spc="-10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/s</a:t>
            </a: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400" spc="-10" dirty="0">
                <a:latin typeface="Times New Roman"/>
                <a:cs typeface="Times New Roman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-10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s)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8236" y="4759833"/>
            <a:ext cx="5998210" cy="361251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247650" marR="5715" indent="-5080">
              <a:lnSpc>
                <a:spcPct val="101699"/>
              </a:lnSpc>
              <a:spcBef>
                <a:spcPts val="60"/>
              </a:spcBef>
            </a:pPr>
            <a:r>
              <a:rPr sz="1600" b="1" spc="-5" dirty="0">
                <a:latin typeface="Times New Roman"/>
                <a:cs typeface="Times New Roman"/>
              </a:rPr>
              <a:t>Example </a:t>
            </a:r>
            <a:r>
              <a:rPr sz="1600" b="1" dirty="0">
                <a:latin typeface="Times New Roman"/>
                <a:cs typeface="Times New Roman"/>
              </a:rPr>
              <a:t>3</a:t>
            </a:r>
            <a:r>
              <a:rPr sz="1400" dirty="0">
                <a:latin typeface="Times New Roman"/>
                <a:cs typeface="Times New Roman"/>
              </a:rPr>
              <a:t>: For a </a:t>
            </a:r>
            <a:r>
              <a:rPr sz="1400" spc="-5" dirty="0">
                <a:latin typeface="Times New Roman"/>
                <a:cs typeface="Times New Roman"/>
              </a:rPr>
              <a:t>certain </a:t>
            </a:r>
            <a:r>
              <a:rPr sz="1400" dirty="0">
                <a:latin typeface="Times New Roman"/>
                <a:cs typeface="Times New Roman"/>
              </a:rPr>
              <a:t>IC </a:t>
            </a:r>
            <a:r>
              <a:rPr sz="1400" spc="-5" dirty="0">
                <a:latin typeface="Times New Roman"/>
                <a:cs typeface="Times New Roman"/>
              </a:rPr>
              <a:t>family, propagation delay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10 </a:t>
            </a:r>
            <a:r>
              <a:rPr sz="1400" dirty="0">
                <a:latin typeface="Times New Roman"/>
                <a:cs typeface="Times New Roman"/>
              </a:rPr>
              <a:t>ns </a:t>
            </a:r>
            <a:r>
              <a:rPr sz="1400" spc="-10" dirty="0">
                <a:latin typeface="Times New Roman"/>
                <a:cs typeface="Times New Roman"/>
              </a:rPr>
              <a:t>with an </a:t>
            </a:r>
            <a:r>
              <a:rPr sz="1400" spc="-5" dirty="0">
                <a:latin typeface="Times New Roman"/>
                <a:cs typeface="Times New Roman"/>
              </a:rPr>
              <a:t>average  power dissipation </a:t>
            </a:r>
            <a:r>
              <a:rPr sz="1400" dirty="0">
                <a:latin typeface="Times New Roman"/>
                <a:cs typeface="Times New Roman"/>
              </a:rPr>
              <a:t>of 6 </a:t>
            </a:r>
            <a:r>
              <a:rPr sz="1400" spc="-10" dirty="0">
                <a:latin typeface="Times New Roman"/>
                <a:cs typeface="Times New Roman"/>
              </a:rPr>
              <a:t>mW. </a:t>
            </a:r>
            <a:r>
              <a:rPr sz="1400" spc="-5" dirty="0">
                <a:latin typeface="Times New Roman"/>
                <a:cs typeface="Times New Roman"/>
              </a:rPr>
              <a:t>What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its speed power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product?</a:t>
            </a:r>
            <a:endParaRPr sz="1400">
              <a:latin typeface="Times New Roman"/>
              <a:cs typeface="Times New Roman"/>
            </a:endParaRPr>
          </a:p>
          <a:p>
            <a:pPr marL="242570">
              <a:lnSpc>
                <a:spcPct val="100000"/>
              </a:lnSpc>
              <a:spcBef>
                <a:spcPts val="60"/>
              </a:spcBef>
            </a:pPr>
            <a:r>
              <a:rPr sz="1400" b="1" spc="-5" dirty="0">
                <a:latin typeface="Times New Roman"/>
                <a:cs typeface="Times New Roman"/>
              </a:rPr>
              <a:t>Solution</a:t>
            </a:r>
            <a:r>
              <a:rPr sz="1400" spc="-5" dirty="0">
                <a:latin typeface="Times New Roman"/>
                <a:cs typeface="Times New Roman"/>
              </a:rPr>
              <a:t>: The </a:t>
            </a:r>
            <a:r>
              <a:rPr sz="1400" dirty="0">
                <a:latin typeface="Times New Roman"/>
                <a:cs typeface="Times New Roman"/>
              </a:rPr>
              <a:t>speed- </a:t>
            </a:r>
            <a:r>
              <a:rPr sz="1400" spc="-5" dirty="0">
                <a:latin typeface="Times New Roman"/>
                <a:cs typeface="Times New Roman"/>
              </a:rPr>
              <a:t>power product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given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as,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SPP = </a:t>
            </a:r>
            <a:r>
              <a:rPr sz="1400" spc="-5" dirty="0">
                <a:latin typeface="Times New Roman"/>
                <a:cs typeface="Times New Roman"/>
              </a:rPr>
              <a:t>Propagation delay </a:t>
            </a:r>
            <a:r>
              <a:rPr sz="1400" dirty="0">
                <a:latin typeface="Times New Roman"/>
                <a:cs typeface="Times New Roman"/>
              </a:rPr>
              <a:t>x </a:t>
            </a:r>
            <a:r>
              <a:rPr sz="1400" spc="-5" dirty="0">
                <a:latin typeface="Times New Roman"/>
                <a:cs typeface="Times New Roman"/>
              </a:rPr>
              <a:t>Average power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dissipation</a:t>
            </a:r>
            <a:endParaRPr sz="1400">
              <a:latin typeface="Times New Roman"/>
              <a:cs typeface="Times New Roman"/>
            </a:endParaRPr>
          </a:p>
          <a:p>
            <a:pPr marL="1355090">
              <a:lnSpc>
                <a:spcPct val="100000"/>
              </a:lnSpc>
              <a:spcBef>
                <a:spcPts val="60"/>
              </a:spcBef>
            </a:pPr>
            <a:r>
              <a:rPr sz="1400" dirty="0">
                <a:latin typeface="Times New Roman"/>
                <a:cs typeface="Times New Roman"/>
              </a:rPr>
              <a:t>= 10 ns x 6 </a:t>
            </a:r>
            <a:r>
              <a:rPr sz="1400" spc="-5" dirty="0">
                <a:latin typeface="Times New Roman"/>
                <a:cs typeface="Times New Roman"/>
              </a:rPr>
              <a:t>mW </a:t>
            </a:r>
            <a:r>
              <a:rPr sz="1400" dirty="0">
                <a:latin typeface="Times New Roman"/>
                <a:cs typeface="Times New Roman"/>
              </a:rPr>
              <a:t>x 60 </a:t>
            </a:r>
            <a:r>
              <a:rPr sz="1400" spc="-5" dirty="0">
                <a:latin typeface="Times New Roman"/>
                <a:cs typeface="Times New Roman"/>
              </a:rPr>
              <a:t>pico joules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(pJ)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</a:pPr>
            <a:r>
              <a:rPr sz="1600" b="1" spc="-5" dirty="0">
                <a:latin typeface="Times New Roman"/>
                <a:cs typeface="Times New Roman"/>
              </a:rPr>
              <a:t>Example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4:</a:t>
            </a:r>
            <a:endParaRPr sz="1600">
              <a:latin typeface="Times New Roman"/>
              <a:cs typeface="Times New Roman"/>
            </a:endParaRPr>
          </a:p>
          <a:p>
            <a:pPr marL="331470">
              <a:lnSpc>
                <a:spcPct val="100000"/>
              </a:lnSpc>
              <a:spcBef>
                <a:spcPts val="35"/>
              </a:spcBef>
            </a:pPr>
            <a:r>
              <a:rPr sz="1400" dirty="0">
                <a:latin typeface="Times New Roman"/>
                <a:cs typeface="Times New Roman"/>
              </a:rPr>
              <a:t>If V cc = </a:t>
            </a:r>
            <a:r>
              <a:rPr sz="1400" spc="-5" dirty="0">
                <a:latin typeface="Times New Roman"/>
                <a:cs typeface="Times New Roman"/>
              </a:rPr>
              <a:t>5V</a:t>
            </a:r>
            <a:r>
              <a:rPr sz="1350" spc="-7" baseline="-12345" dirty="0">
                <a:latin typeface="Times New Roman"/>
                <a:cs typeface="Times New Roman"/>
              </a:rPr>
              <a:t>CC</a:t>
            </a:r>
            <a:r>
              <a:rPr sz="1400" spc="-5" dirty="0">
                <a:latin typeface="Times New Roman"/>
                <a:cs typeface="Times New Roman"/>
              </a:rPr>
              <a:t>= </a:t>
            </a:r>
            <a:r>
              <a:rPr sz="1400" dirty="0">
                <a:latin typeface="Times New Roman"/>
                <a:cs typeface="Times New Roman"/>
              </a:rPr>
              <a:t>5V, ICC </a:t>
            </a:r>
            <a:r>
              <a:rPr sz="1350" baseline="-12345" dirty="0">
                <a:latin typeface="Times New Roman"/>
                <a:cs typeface="Times New Roman"/>
              </a:rPr>
              <a:t>(0) </a:t>
            </a:r>
            <a:r>
              <a:rPr sz="1400" spc="-5" dirty="0">
                <a:latin typeface="Times New Roman"/>
                <a:cs typeface="Times New Roman"/>
              </a:rPr>
              <a:t>22 </a:t>
            </a:r>
            <a:r>
              <a:rPr sz="1400" spc="-15" dirty="0">
                <a:latin typeface="Times New Roman"/>
                <a:cs typeface="Times New Roman"/>
              </a:rPr>
              <a:t>m</a:t>
            </a:r>
            <a:r>
              <a:rPr sz="1400" i="1" spc="-15" dirty="0">
                <a:latin typeface="Times New Roman"/>
                <a:cs typeface="Times New Roman"/>
              </a:rPr>
              <a:t>A</a:t>
            </a:r>
            <a:r>
              <a:rPr sz="1400" spc="-15" dirty="0">
                <a:latin typeface="Times New Roman"/>
                <a:cs typeface="Times New Roman"/>
              </a:rPr>
              <a:t>, </a:t>
            </a:r>
            <a:r>
              <a:rPr sz="1400" dirty="0">
                <a:latin typeface="Times New Roman"/>
                <a:cs typeface="Times New Roman"/>
              </a:rPr>
              <a:t>1</a:t>
            </a:r>
            <a:r>
              <a:rPr sz="1350" baseline="-12345" dirty="0">
                <a:latin typeface="Times New Roman"/>
                <a:cs typeface="Times New Roman"/>
              </a:rPr>
              <a:t>CC (1</a:t>
            </a:r>
            <a:r>
              <a:rPr sz="1400" dirty="0">
                <a:latin typeface="Times New Roman"/>
                <a:cs typeface="Times New Roman"/>
              </a:rPr>
              <a:t>) = </a:t>
            </a:r>
            <a:r>
              <a:rPr sz="1400" i="1" spc="-5" dirty="0">
                <a:latin typeface="Times New Roman"/>
                <a:cs typeface="Times New Roman"/>
              </a:rPr>
              <a:t>8mA</a:t>
            </a:r>
            <a:r>
              <a:rPr sz="1400" spc="-5" dirty="0">
                <a:latin typeface="Times New Roman"/>
                <a:cs typeface="Times New Roman"/>
              </a:rPr>
              <a:t>, V</a:t>
            </a:r>
            <a:r>
              <a:rPr sz="1350" spc="-7" baseline="-12345" dirty="0">
                <a:latin typeface="Times New Roman"/>
                <a:cs typeface="Times New Roman"/>
              </a:rPr>
              <a:t>OH </a:t>
            </a:r>
            <a:r>
              <a:rPr sz="1400" dirty="0">
                <a:latin typeface="Times New Roman"/>
                <a:cs typeface="Times New Roman"/>
              </a:rPr>
              <a:t>= 2.4 </a:t>
            </a:r>
            <a:r>
              <a:rPr sz="1400" spc="-5" dirty="0">
                <a:latin typeface="Times New Roman"/>
                <a:cs typeface="Times New Roman"/>
              </a:rPr>
              <a:t>V, V</a:t>
            </a:r>
            <a:r>
              <a:rPr sz="1350" spc="-7" baseline="-12345" dirty="0">
                <a:latin typeface="Times New Roman"/>
                <a:cs typeface="Times New Roman"/>
              </a:rPr>
              <a:t>IH</a:t>
            </a:r>
            <a:r>
              <a:rPr sz="1350" spc="-75" baseline="-12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=2 </a:t>
            </a:r>
            <a:r>
              <a:rPr sz="1400" spc="-5" dirty="0">
                <a:latin typeface="Times New Roman"/>
                <a:cs typeface="Times New Roman"/>
              </a:rPr>
              <a:t>V,</a:t>
            </a:r>
            <a:endParaRPr sz="140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V</a:t>
            </a:r>
            <a:r>
              <a:rPr sz="1350" spc="-7" baseline="-12345" dirty="0">
                <a:latin typeface="Times New Roman"/>
                <a:cs typeface="Times New Roman"/>
              </a:rPr>
              <a:t>OL </a:t>
            </a:r>
            <a:r>
              <a:rPr sz="1400" dirty="0">
                <a:latin typeface="Times New Roman"/>
                <a:cs typeface="Times New Roman"/>
              </a:rPr>
              <a:t>= 0.45 </a:t>
            </a:r>
            <a:r>
              <a:rPr sz="1400" spc="-5" dirty="0">
                <a:latin typeface="Times New Roman"/>
                <a:cs typeface="Times New Roman"/>
              </a:rPr>
              <a:t>V, V</a:t>
            </a:r>
            <a:r>
              <a:rPr sz="1350" spc="-7" baseline="-12345" dirty="0">
                <a:latin typeface="Times New Roman"/>
                <a:cs typeface="Times New Roman"/>
              </a:rPr>
              <a:t>IL </a:t>
            </a:r>
            <a:r>
              <a:rPr sz="1400" dirty="0">
                <a:latin typeface="Times New Roman"/>
                <a:cs typeface="Times New Roman"/>
              </a:rPr>
              <a:t>= 0.8 </a:t>
            </a:r>
            <a:r>
              <a:rPr sz="1400" spc="-5" dirty="0">
                <a:latin typeface="Times New Roman"/>
                <a:cs typeface="Times New Roman"/>
              </a:rPr>
              <a:t>V, 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350" baseline="-12345" dirty="0">
                <a:latin typeface="Times New Roman"/>
                <a:cs typeface="Times New Roman"/>
              </a:rPr>
              <a:t>PHL </a:t>
            </a:r>
            <a:r>
              <a:rPr sz="1400" dirty="0">
                <a:latin typeface="Times New Roman"/>
                <a:cs typeface="Times New Roman"/>
              </a:rPr>
              <a:t>= 15</a:t>
            </a:r>
            <a:r>
              <a:rPr sz="1350" baseline="-12345" dirty="0">
                <a:latin typeface="Times New Roman"/>
                <a:cs typeface="Times New Roman"/>
              </a:rPr>
              <a:t>nsec</a:t>
            </a:r>
            <a:r>
              <a:rPr sz="1400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t</a:t>
            </a:r>
            <a:r>
              <a:rPr sz="1350" spc="-7" baseline="-12345" dirty="0">
                <a:latin typeface="Times New Roman"/>
                <a:cs typeface="Times New Roman"/>
              </a:rPr>
              <a:t>PLH </a:t>
            </a:r>
            <a:r>
              <a:rPr sz="1400" dirty="0">
                <a:latin typeface="Times New Roman"/>
                <a:cs typeface="Times New Roman"/>
              </a:rPr>
              <a:t>= 22 </a:t>
            </a:r>
            <a:r>
              <a:rPr sz="1350" spc="-7" baseline="-12345" dirty="0">
                <a:latin typeface="Times New Roman"/>
                <a:cs typeface="Times New Roman"/>
              </a:rPr>
              <a:t>nsec</a:t>
            </a:r>
            <a:r>
              <a:rPr sz="1400" spc="-5" dirty="0">
                <a:latin typeface="Times New Roman"/>
                <a:cs typeface="Times New Roman"/>
              </a:rPr>
              <a:t>,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350" baseline="-12345" dirty="0">
                <a:latin typeface="Times New Roman"/>
                <a:cs typeface="Times New Roman"/>
              </a:rPr>
              <a:t>IH </a:t>
            </a: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400" spc="5" dirty="0">
                <a:latin typeface="Times New Roman"/>
                <a:cs typeface="Times New Roman"/>
              </a:rPr>
              <a:t>40</a:t>
            </a:r>
            <a:r>
              <a:rPr sz="1400" spc="5" dirty="0">
                <a:latin typeface="Cambria Math"/>
                <a:cs typeface="Cambria Math"/>
              </a:rPr>
              <a:t>𝜇</a:t>
            </a:r>
            <a:r>
              <a:rPr sz="1400" spc="5" dirty="0">
                <a:latin typeface="Times New Roman"/>
                <a:cs typeface="Times New Roman"/>
              </a:rPr>
              <a:t>A,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350" baseline="-12345" dirty="0">
                <a:latin typeface="Times New Roman"/>
                <a:cs typeface="Times New Roman"/>
              </a:rPr>
              <a:t>OH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5.2 </a:t>
            </a:r>
            <a:r>
              <a:rPr sz="1400" spc="-10" dirty="0">
                <a:latin typeface="Times New Roman"/>
                <a:cs typeface="Times New Roman"/>
              </a:rPr>
              <a:t>mA.</a:t>
            </a:r>
            <a:endParaRPr sz="1400">
              <a:latin typeface="Times New Roman"/>
              <a:cs typeface="Times New Roman"/>
            </a:endParaRPr>
          </a:p>
          <a:p>
            <a:pPr marL="295910">
              <a:lnSpc>
                <a:spcPct val="100000"/>
              </a:lnSpc>
              <a:spcBef>
                <a:spcPts val="60"/>
              </a:spcBef>
            </a:pPr>
            <a:r>
              <a:rPr sz="1400" spc="-5" dirty="0">
                <a:latin typeface="Times New Roman"/>
                <a:cs typeface="Times New Roman"/>
              </a:rPr>
              <a:t>calculate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45"/>
              </a:spcBef>
              <a:buAutoNum type="romanLcParenR"/>
              <a:tabLst>
                <a:tab pos="469900" algn="l"/>
                <a:tab pos="470534" algn="l"/>
              </a:tabLst>
            </a:pPr>
            <a:r>
              <a:rPr sz="1400" spc="-5" dirty="0">
                <a:latin typeface="Times New Roman"/>
                <a:cs typeface="Times New Roman"/>
              </a:rPr>
              <a:t>Noise margin logic </a:t>
            </a:r>
            <a:r>
              <a:rPr sz="1400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and logic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0.</a:t>
            </a:r>
            <a:endParaRPr sz="1400">
              <a:latin typeface="Times New Roman"/>
              <a:cs typeface="Times New Roman"/>
            </a:endParaRPr>
          </a:p>
          <a:p>
            <a:pPr marL="514350" indent="-501650">
              <a:lnSpc>
                <a:spcPct val="100000"/>
              </a:lnSpc>
              <a:spcBef>
                <a:spcPts val="60"/>
              </a:spcBef>
              <a:buAutoNum type="romanLcParenR"/>
              <a:tabLst>
                <a:tab pos="513715" algn="l"/>
                <a:tab pos="514984" algn="l"/>
              </a:tabLst>
            </a:pPr>
            <a:r>
              <a:rPr sz="1400" dirty="0">
                <a:latin typeface="Times New Roman"/>
                <a:cs typeface="Times New Roman"/>
              </a:rPr>
              <a:t>Power</a:t>
            </a:r>
            <a:r>
              <a:rPr sz="1400" spc="-5" dirty="0">
                <a:latin typeface="Times New Roman"/>
                <a:cs typeface="Times New Roman"/>
              </a:rPr>
              <a:t> dissipation.</a:t>
            </a:r>
            <a:endParaRPr sz="14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60"/>
              </a:spcBef>
              <a:buAutoNum type="romanLcParenR"/>
              <a:tabLst>
                <a:tab pos="469900" algn="l"/>
                <a:tab pos="470534" algn="l"/>
              </a:tabLst>
            </a:pPr>
            <a:r>
              <a:rPr sz="1400" spc="-5" dirty="0">
                <a:latin typeface="Times New Roman"/>
                <a:cs typeface="Times New Roman"/>
              </a:rPr>
              <a:t>Propagation delay </a:t>
            </a:r>
            <a:r>
              <a:rPr sz="1400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figure of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merit.</a:t>
            </a:r>
            <a:endParaRPr sz="1400">
              <a:latin typeface="Times New Roman"/>
              <a:cs typeface="Times New Roman"/>
            </a:endParaRPr>
          </a:p>
          <a:p>
            <a:pPr marL="514350" indent="-501650">
              <a:lnSpc>
                <a:spcPct val="100000"/>
              </a:lnSpc>
              <a:spcBef>
                <a:spcPts val="60"/>
              </a:spcBef>
              <a:buAutoNum type="romanLcParenR"/>
              <a:tabLst>
                <a:tab pos="513715" algn="l"/>
                <a:tab pos="514984" algn="l"/>
              </a:tabLst>
            </a:pPr>
            <a:r>
              <a:rPr sz="1400" spc="-5" dirty="0">
                <a:latin typeface="Times New Roman"/>
                <a:cs typeface="Times New Roman"/>
              </a:rPr>
              <a:t>Fan-out.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8238"/>
            <a:ext cx="2430780" cy="9283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Solution:</a:t>
            </a:r>
            <a:endParaRPr sz="16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5"/>
              </a:spcBef>
            </a:pPr>
            <a:r>
              <a:rPr sz="1400" b="1" dirty="0">
                <a:latin typeface="Times New Roman"/>
                <a:cs typeface="Times New Roman"/>
              </a:rPr>
              <a:t>i) </a:t>
            </a:r>
            <a:r>
              <a:rPr sz="1400" b="1" spc="-5" dirty="0">
                <a:latin typeface="Times New Roman"/>
                <a:cs typeface="Times New Roman"/>
              </a:rPr>
              <a:t>Noise margin logic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  <a:p>
            <a:pPr marL="702310" algn="ctr">
              <a:lnSpc>
                <a:spcPts val="1610"/>
              </a:lnSpc>
              <a:spcBef>
                <a:spcPts val="240"/>
              </a:spcBef>
            </a:pPr>
            <a:r>
              <a:rPr sz="2100" spc="-7" baseline="7936" dirty="0">
                <a:latin typeface="Times New Roman"/>
                <a:cs typeface="Times New Roman"/>
              </a:rPr>
              <a:t>V</a:t>
            </a:r>
            <a:r>
              <a:rPr sz="900" spc="-5" dirty="0">
                <a:latin typeface="Times New Roman"/>
                <a:cs typeface="Times New Roman"/>
              </a:rPr>
              <a:t>NH </a:t>
            </a:r>
            <a:r>
              <a:rPr sz="2100" baseline="7936" dirty="0">
                <a:latin typeface="Times New Roman"/>
                <a:cs typeface="Times New Roman"/>
              </a:rPr>
              <a:t>= </a:t>
            </a:r>
            <a:r>
              <a:rPr sz="2100" spc="-7" baseline="7936" dirty="0">
                <a:latin typeface="Times New Roman"/>
                <a:cs typeface="Times New Roman"/>
              </a:rPr>
              <a:t>V</a:t>
            </a:r>
            <a:r>
              <a:rPr sz="900" spc="-5" dirty="0">
                <a:latin typeface="Times New Roman"/>
                <a:cs typeface="Times New Roman"/>
              </a:rPr>
              <a:t>OH(min) </a:t>
            </a:r>
            <a:r>
              <a:rPr sz="2100" baseline="7936" dirty="0">
                <a:latin typeface="Times New Roman"/>
                <a:cs typeface="Times New Roman"/>
              </a:rPr>
              <a:t>-</a:t>
            </a:r>
            <a:r>
              <a:rPr sz="2100" spc="-337" baseline="7936" dirty="0">
                <a:latin typeface="Times New Roman"/>
                <a:cs typeface="Times New Roman"/>
              </a:rPr>
              <a:t> </a:t>
            </a:r>
            <a:r>
              <a:rPr sz="2100" spc="-7" baseline="7936" dirty="0">
                <a:latin typeface="Times New Roman"/>
                <a:cs typeface="Times New Roman"/>
              </a:rPr>
              <a:t>V</a:t>
            </a:r>
            <a:r>
              <a:rPr sz="900" spc="-5" dirty="0">
                <a:latin typeface="Times New Roman"/>
                <a:cs typeface="Times New Roman"/>
              </a:rPr>
              <a:t>IH(min</a:t>
            </a:r>
            <a:r>
              <a:rPr sz="2100" spc="-7" baseline="7936" dirty="0">
                <a:latin typeface="Times New Roman"/>
                <a:cs typeface="Times New Roman"/>
              </a:rPr>
              <a:t>)</a:t>
            </a:r>
            <a:endParaRPr sz="2100" baseline="7936">
              <a:latin typeface="Times New Roman"/>
              <a:cs typeface="Times New Roman"/>
            </a:endParaRPr>
          </a:p>
          <a:p>
            <a:pPr marL="783590" algn="ctr">
              <a:lnSpc>
                <a:spcPts val="1610"/>
              </a:lnSpc>
            </a:pPr>
            <a:r>
              <a:rPr sz="1400" dirty="0">
                <a:latin typeface="Times New Roman"/>
                <a:cs typeface="Times New Roman"/>
              </a:rPr>
              <a:t>= 2.4 V — 2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6972" y="2432278"/>
            <a:ext cx="2357755" cy="70929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1400" b="1" spc="-5" dirty="0">
                <a:latin typeface="Times New Roman"/>
                <a:cs typeface="Times New Roman"/>
              </a:rPr>
              <a:t>Noise margin logic</a:t>
            </a:r>
            <a:r>
              <a:rPr sz="1400" b="1" dirty="0">
                <a:latin typeface="Times New Roman"/>
                <a:cs typeface="Times New Roman"/>
              </a:rPr>
              <a:t> 0</a:t>
            </a:r>
            <a:endParaRPr sz="1400">
              <a:latin typeface="Times New Roman"/>
              <a:cs typeface="Times New Roman"/>
            </a:endParaRPr>
          </a:p>
          <a:p>
            <a:pPr marL="545465">
              <a:lnSpc>
                <a:spcPts val="1610"/>
              </a:lnSpc>
              <a:spcBef>
                <a:spcPts val="245"/>
              </a:spcBef>
            </a:pPr>
            <a:r>
              <a:rPr sz="2100" baseline="7936" dirty="0">
                <a:latin typeface="Times New Roman"/>
                <a:cs typeface="Times New Roman"/>
              </a:rPr>
              <a:t>V</a:t>
            </a:r>
            <a:r>
              <a:rPr sz="900" dirty="0">
                <a:latin typeface="Times New Roman"/>
                <a:cs typeface="Times New Roman"/>
              </a:rPr>
              <a:t>NL </a:t>
            </a:r>
            <a:r>
              <a:rPr sz="2100" baseline="7936" dirty="0">
                <a:latin typeface="Times New Roman"/>
                <a:cs typeface="Times New Roman"/>
              </a:rPr>
              <a:t>= </a:t>
            </a:r>
            <a:r>
              <a:rPr sz="2100" spc="-7" baseline="7936" dirty="0">
                <a:latin typeface="Times New Roman"/>
                <a:cs typeface="Times New Roman"/>
              </a:rPr>
              <a:t>V</a:t>
            </a:r>
            <a:r>
              <a:rPr sz="900" spc="-5" dirty="0">
                <a:latin typeface="Times New Roman"/>
                <a:cs typeface="Times New Roman"/>
              </a:rPr>
              <a:t>IL(max) </a:t>
            </a:r>
            <a:r>
              <a:rPr sz="2100" baseline="7936" dirty="0">
                <a:latin typeface="Times New Roman"/>
                <a:cs typeface="Times New Roman"/>
              </a:rPr>
              <a:t>—</a:t>
            </a:r>
            <a:r>
              <a:rPr sz="2100" spc="-375" baseline="7936" dirty="0">
                <a:latin typeface="Times New Roman"/>
                <a:cs typeface="Times New Roman"/>
              </a:rPr>
              <a:t> </a:t>
            </a:r>
            <a:r>
              <a:rPr sz="2100" spc="-7" baseline="7936" dirty="0">
                <a:latin typeface="Times New Roman"/>
                <a:cs typeface="Times New Roman"/>
              </a:rPr>
              <a:t>V</a:t>
            </a:r>
            <a:r>
              <a:rPr sz="900" spc="-5" dirty="0">
                <a:latin typeface="Times New Roman"/>
                <a:cs typeface="Times New Roman"/>
              </a:rPr>
              <a:t>OL(max)</a:t>
            </a:r>
            <a:endParaRPr sz="900">
              <a:latin typeface="Times New Roman"/>
              <a:cs typeface="Times New Roman"/>
            </a:endParaRPr>
          </a:p>
          <a:p>
            <a:pPr marL="876300">
              <a:lnSpc>
                <a:spcPts val="1610"/>
              </a:lnSpc>
            </a:pPr>
            <a:r>
              <a:rPr sz="1400" dirty="0">
                <a:latin typeface="Times New Roman"/>
                <a:cs typeface="Times New Roman"/>
              </a:rPr>
              <a:t>= 0.8 V — </a:t>
            </a:r>
            <a:r>
              <a:rPr sz="1400" spc="-10" dirty="0">
                <a:latin typeface="Times New Roman"/>
                <a:cs typeface="Times New Roman"/>
              </a:rPr>
              <a:t>0.45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46200" y="3757396"/>
            <a:ext cx="1990725" cy="51308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1400" b="1" dirty="0">
                <a:latin typeface="Times New Roman"/>
                <a:cs typeface="Times New Roman"/>
              </a:rPr>
              <a:t>ii) </a:t>
            </a:r>
            <a:r>
              <a:rPr sz="1400" b="1" spc="-5" dirty="0">
                <a:latin typeface="Times New Roman"/>
                <a:cs typeface="Times New Roman"/>
              </a:rPr>
              <a:t>Power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dissipation</a:t>
            </a:r>
            <a:endParaRPr sz="1400">
              <a:latin typeface="Times New Roman"/>
              <a:cs typeface="Times New Roman"/>
            </a:endParaRPr>
          </a:p>
          <a:p>
            <a:pPr marL="1071245">
              <a:lnSpc>
                <a:spcPct val="100000"/>
              </a:lnSpc>
              <a:spcBef>
                <a:spcPts val="240"/>
              </a:spcBef>
            </a:pPr>
            <a:r>
              <a:rPr sz="2100" spc="-7" baseline="7936" dirty="0">
                <a:latin typeface="Times New Roman"/>
                <a:cs typeface="Times New Roman"/>
              </a:rPr>
              <a:t>I</a:t>
            </a:r>
            <a:r>
              <a:rPr sz="900" spc="-5" dirty="0">
                <a:latin typeface="Times New Roman"/>
                <a:cs typeface="Times New Roman"/>
              </a:rPr>
              <a:t>CC(avg)</a:t>
            </a:r>
            <a:r>
              <a:rPr sz="900" spc="85" dirty="0">
                <a:latin typeface="Times New Roman"/>
                <a:cs typeface="Times New Roman"/>
              </a:rPr>
              <a:t> </a:t>
            </a:r>
            <a:r>
              <a:rPr sz="2100" spc="-15" baseline="7936" dirty="0">
                <a:latin typeface="Times New Roman"/>
                <a:cs typeface="Times New Roman"/>
              </a:rPr>
              <a:t>XV</a:t>
            </a:r>
            <a:r>
              <a:rPr sz="900" spc="-10" dirty="0">
                <a:latin typeface="Times New Roman"/>
                <a:cs typeface="Times New Roman"/>
              </a:rPr>
              <a:t>CC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33929" y="4544948"/>
            <a:ext cx="850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93366" y="4634865"/>
            <a:ext cx="4184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Times New Roman"/>
                <a:cs typeface="Times New Roman"/>
              </a:rPr>
              <a:t>C</a:t>
            </a:r>
            <a:r>
              <a:rPr sz="900" spc="10" dirty="0">
                <a:latin typeface="Times New Roman"/>
                <a:cs typeface="Times New Roman"/>
              </a:rPr>
              <a:t>C</a:t>
            </a:r>
            <a:r>
              <a:rPr sz="900" dirty="0">
                <a:latin typeface="Times New Roman"/>
                <a:cs typeface="Times New Roman"/>
              </a:rPr>
              <a:t>(</a:t>
            </a:r>
            <a:r>
              <a:rPr sz="900" spc="-5" dirty="0">
                <a:latin typeface="Times New Roman"/>
                <a:cs typeface="Times New Roman"/>
              </a:rPr>
              <a:t>a</a:t>
            </a:r>
            <a:r>
              <a:rPr sz="900" spc="-10" dirty="0">
                <a:latin typeface="Times New Roman"/>
                <a:cs typeface="Times New Roman"/>
              </a:rPr>
              <a:t>vg</a:t>
            </a:r>
            <a:r>
              <a:rPr sz="900" dirty="0">
                <a:latin typeface="Times New Roman"/>
                <a:cs typeface="Times New Roman"/>
              </a:rPr>
              <a:t>)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31135" y="4471542"/>
            <a:ext cx="836294" cy="313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750">
              <a:lnSpc>
                <a:spcPts val="894"/>
              </a:lnSpc>
              <a:spcBef>
                <a:spcPts val="95"/>
              </a:spcBef>
            </a:pPr>
            <a:r>
              <a:rPr sz="1500" spc="30" baseline="13888" dirty="0">
                <a:latin typeface="Cambria Math"/>
                <a:cs typeface="Cambria Math"/>
              </a:rPr>
              <a:t>𝐼</a:t>
            </a:r>
            <a:r>
              <a:rPr sz="800" spc="20" dirty="0">
                <a:latin typeface="Cambria Math"/>
                <a:cs typeface="Cambria Math"/>
              </a:rPr>
              <a:t>𝐶</a:t>
            </a:r>
            <a:r>
              <a:rPr sz="1200" spc="30" baseline="3472" dirty="0">
                <a:latin typeface="Cambria Math"/>
                <a:cs typeface="Cambria Math"/>
              </a:rPr>
              <a:t>(</a:t>
            </a:r>
            <a:r>
              <a:rPr sz="800" spc="20" dirty="0">
                <a:latin typeface="Cambria Math"/>
                <a:cs typeface="Cambria Math"/>
              </a:rPr>
              <a:t>0</a:t>
            </a:r>
            <a:r>
              <a:rPr sz="1200" spc="30" baseline="3472" dirty="0">
                <a:latin typeface="Cambria Math"/>
                <a:cs typeface="Cambria Math"/>
              </a:rPr>
              <a:t>)</a:t>
            </a:r>
            <a:r>
              <a:rPr sz="800" spc="20" dirty="0">
                <a:latin typeface="Cambria Math"/>
                <a:cs typeface="Cambria Math"/>
              </a:rPr>
              <a:t>+𝐼</a:t>
            </a:r>
            <a:r>
              <a:rPr sz="1200" spc="30" baseline="-17361" dirty="0">
                <a:latin typeface="Cambria Math"/>
                <a:cs typeface="Cambria Math"/>
              </a:rPr>
              <a:t>𝐶𝐶(1)</a:t>
            </a:r>
            <a:endParaRPr sz="1200" baseline="-17361">
              <a:latin typeface="Cambria Math"/>
              <a:cs typeface="Cambria Math"/>
            </a:endParaRPr>
          </a:p>
          <a:p>
            <a:pPr marL="12700">
              <a:lnSpc>
                <a:spcPts val="1375"/>
              </a:lnSpc>
            </a:pP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176142" y="4686680"/>
            <a:ext cx="990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20" dirty="0">
                <a:latin typeface="Cambria Math"/>
                <a:cs typeface="Cambria Math"/>
              </a:rPr>
              <a:t>2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90139" y="4685512"/>
            <a:ext cx="670560" cy="0"/>
          </a:xfrm>
          <a:custGeom>
            <a:avLst/>
            <a:gdLst/>
            <a:ahLst/>
            <a:cxnLst/>
            <a:rect l="l" t="t" r="r" b="b"/>
            <a:pathLst>
              <a:path w="670560">
                <a:moveTo>
                  <a:pt x="0" y="0"/>
                </a:moveTo>
                <a:lnTo>
                  <a:pt x="670560" y="0"/>
                </a:lnTo>
              </a:path>
            </a:pathLst>
          </a:custGeom>
          <a:ln w="124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46200" y="4800066"/>
            <a:ext cx="2648585" cy="138493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92225">
              <a:lnSpc>
                <a:spcPct val="100000"/>
              </a:lnSpc>
              <a:spcBef>
                <a:spcPts val="195"/>
              </a:spcBef>
            </a:pPr>
            <a:r>
              <a:rPr sz="1400" dirty="0">
                <a:latin typeface="Times New Roman"/>
                <a:cs typeface="Times New Roman"/>
              </a:rPr>
              <a:t>= 15 </a:t>
            </a:r>
            <a:r>
              <a:rPr sz="1400" spc="-10" dirty="0">
                <a:latin typeface="Times New Roman"/>
                <a:cs typeface="Times New Roman"/>
              </a:rPr>
              <a:t>mA</a:t>
            </a:r>
            <a:endParaRPr sz="1400">
              <a:latin typeface="Times New Roman"/>
              <a:cs typeface="Times New Roman"/>
            </a:endParaRPr>
          </a:p>
          <a:p>
            <a:pPr marL="133985" algn="ctr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latin typeface="Cambria Math"/>
                <a:cs typeface="Cambria Math"/>
              </a:rPr>
              <a:t>∴ </a:t>
            </a:r>
            <a:r>
              <a:rPr sz="1400" dirty="0">
                <a:latin typeface="Times New Roman"/>
                <a:cs typeface="Times New Roman"/>
              </a:rPr>
              <a:t>Power </a:t>
            </a:r>
            <a:r>
              <a:rPr sz="1400" spc="-5" dirty="0">
                <a:latin typeface="Times New Roman"/>
                <a:cs typeface="Times New Roman"/>
              </a:rPr>
              <a:t>dissipation </a:t>
            </a:r>
            <a:r>
              <a:rPr sz="1400" dirty="0">
                <a:latin typeface="Times New Roman"/>
                <a:cs typeface="Times New Roman"/>
              </a:rPr>
              <a:t>= 15 </a:t>
            </a:r>
            <a:r>
              <a:rPr sz="1400" spc="-15" dirty="0">
                <a:latin typeface="Times New Roman"/>
                <a:cs typeface="Times New Roman"/>
              </a:rPr>
              <a:t>mA </a:t>
            </a:r>
            <a:r>
              <a:rPr sz="1400" dirty="0">
                <a:latin typeface="Times New Roman"/>
                <a:cs typeface="Times New Roman"/>
              </a:rPr>
              <a:t>x5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  <a:p>
            <a:pPr marL="894715">
              <a:lnSpc>
                <a:spcPct val="100000"/>
              </a:lnSpc>
              <a:spcBef>
                <a:spcPts val="60"/>
              </a:spcBef>
            </a:pPr>
            <a:r>
              <a:rPr sz="1400" dirty="0">
                <a:latin typeface="Times New Roman"/>
                <a:cs typeface="Times New Roman"/>
              </a:rPr>
              <a:t>= 75</a:t>
            </a:r>
            <a:r>
              <a:rPr sz="1400" spc="-5" dirty="0">
                <a:latin typeface="Times New Roman"/>
                <a:cs typeface="Times New Roman"/>
              </a:rPr>
              <a:t> mwatts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1400" b="1" spc="-5" dirty="0">
                <a:latin typeface="Times New Roman"/>
                <a:cs typeface="Times New Roman"/>
              </a:rPr>
              <a:t>iii) Propagation</a:t>
            </a:r>
            <a:r>
              <a:rPr sz="1400" b="1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delay</a:t>
            </a:r>
            <a:endParaRPr sz="1400">
              <a:latin typeface="Times New Roman"/>
              <a:cs typeface="Times New Roman"/>
            </a:endParaRPr>
          </a:p>
          <a:p>
            <a:pPr marL="847725">
              <a:lnSpc>
                <a:spcPct val="100000"/>
              </a:lnSpc>
              <a:spcBef>
                <a:spcPts val="40"/>
              </a:spcBef>
            </a:pP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350" baseline="-12345" dirty="0">
                <a:latin typeface="Times New Roman"/>
                <a:cs typeface="Times New Roman"/>
              </a:rPr>
              <a:t>p </a:t>
            </a: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400" spc="-10" dirty="0">
                <a:latin typeface="Times New Roman"/>
                <a:cs typeface="Times New Roman"/>
              </a:rPr>
              <a:t>max </a:t>
            </a:r>
            <a:r>
              <a:rPr sz="1400" spc="-5" dirty="0">
                <a:latin typeface="Times New Roman"/>
                <a:cs typeface="Times New Roman"/>
              </a:rPr>
              <a:t>(t</a:t>
            </a:r>
            <a:r>
              <a:rPr sz="1350" spc="-7" baseline="-12345" dirty="0">
                <a:latin typeface="Times New Roman"/>
                <a:cs typeface="Times New Roman"/>
              </a:rPr>
              <a:t>PLH</a:t>
            </a:r>
            <a:r>
              <a:rPr sz="1350" spc="217" baseline="-12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350" baseline="-12345" dirty="0">
                <a:latin typeface="Times New Roman"/>
                <a:cs typeface="Times New Roman"/>
              </a:rPr>
              <a:t>PHL</a:t>
            </a:r>
            <a:r>
              <a:rPr sz="1400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  <a:p>
            <a:pPr marL="847725">
              <a:lnSpc>
                <a:spcPct val="100000"/>
              </a:lnSpc>
              <a:spcBef>
                <a:spcPts val="260"/>
              </a:spcBef>
            </a:pPr>
            <a:r>
              <a:rPr sz="2100" baseline="7936" dirty="0">
                <a:latin typeface="Times New Roman"/>
                <a:cs typeface="Times New Roman"/>
              </a:rPr>
              <a:t>t</a:t>
            </a:r>
            <a:r>
              <a:rPr sz="900" dirty="0">
                <a:latin typeface="Times New Roman"/>
                <a:cs typeface="Times New Roman"/>
              </a:rPr>
              <a:t>p </a:t>
            </a:r>
            <a:r>
              <a:rPr sz="2100" baseline="7936" dirty="0">
                <a:latin typeface="Times New Roman"/>
                <a:cs typeface="Times New Roman"/>
              </a:rPr>
              <a:t>= </a:t>
            </a:r>
            <a:r>
              <a:rPr sz="2100" spc="-7" baseline="7936" dirty="0">
                <a:latin typeface="Times New Roman"/>
                <a:cs typeface="Times New Roman"/>
              </a:rPr>
              <a:t>t</a:t>
            </a:r>
            <a:r>
              <a:rPr sz="900" spc="-5" dirty="0">
                <a:latin typeface="Times New Roman"/>
                <a:cs typeface="Times New Roman"/>
              </a:rPr>
              <a:t>PGL </a:t>
            </a:r>
            <a:r>
              <a:rPr sz="2100" baseline="7936" dirty="0">
                <a:latin typeface="Times New Roman"/>
                <a:cs typeface="Times New Roman"/>
              </a:rPr>
              <a:t>=</a:t>
            </a:r>
            <a:r>
              <a:rPr sz="2100" spc="-179" baseline="7936" dirty="0">
                <a:latin typeface="Times New Roman"/>
                <a:cs typeface="Times New Roman"/>
              </a:rPr>
              <a:t> </a:t>
            </a:r>
            <a:r>
              <a:rPr sz="2100" baseline="7936" dirty="0">
                <a:latin typeface="Times New Roman"/>
                <a:cs typeface="Times New Roman"/>
              </a:rPr>
              <a:t>22</a:t>
            </a:r>
            <a:r>
              <a:rPr sz="900" dirty="0">
                <a:latin typeface="Times New Roman"/>
                <a:cs typeface="Times New Roman"/>
              </a:rPr>
              <a:t>nsec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07438" y="6331077"/>
            <a:ext cx="990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20" dirty="0">
                <a:latin typeface="Cambria Math"/>
                <a:cs typeface="Cambria Math"/>
              </a:rPr>
              <a:t>2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20138" y="6323964"/>
            <a:ext cx="73660" cy="12700"/>
          </a:xfrm>
          <a:custGeom>
            <a:avLst/>
            <a:gdLst/>
            <a:ahLst/>
            <a:cxnLst/>
            <a:rect l="l" t="t" r="r" b="b"/>
            <a:pathLst>
              <a:path w="73660" h="12700">
                <a:moveTo>
                  <a:pt x="0" y="12192"/>
                </a:moveTo>
                <a:lnTo>
                  <a:pt x="73151" y="12192"/>
                </a:lnTo>
                <a:lnTo>
                  <a:pt x="73151" y="0"/>
                </a:lnTo>
                <a:lnTo>
                  <a:pt x="0" y="0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831594" y="6279260"/>
            <a:ext cx="11442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8165" algn="l"/>
                <a:tab pos="913130" algn="l"/>
              </a:tabLst>
            </a:pPr>
            <a:r>
              <a:rPr sz="900" dirty="0">
                <a:latin typeface="Times New Roman"/>
                <a:cs typeface="Times New Roman"/>
              </a:rPr>
              <a:t>p	</a:t>
            </a:r>
            <a:r>
              <a:rPr sz="900" spc="5" dirty="0">
                <a:latin typeface="Times New Roman"/>
                <a:cs typeface="Times New Roman"/>
              </a:rPr>
              <a:t>P</a:t>
            </a:r>
            <a:r>
              <a:rPr sz="900" spc="-10" dirty="0">
                <a:latin typeface="Times New Roman"/>
                <a:cs typeface="Times New Roman"/>
              </a:rPr>
              <a:t>L</a:t>
            </a:r>
            <a:r>
              <a:rPr sz="900" spc="-5" dirty="0">
                <a:latin typeface="Times New Roman"/>
                <a:cs typeface="Times New Roman"/>
              </a:rPr>
              <a:t>H</a:t>
            </a:r>
            <a:r>
              <a:rPr sz="900" dirty="0">
                <a:latin typeface="Times New Roman"/>
                <a:cs typeface="Times New Roman"/>
              </a:rPr>
              <a:t>	</a:t>
            </a:r>
            <a:r>
              <a:rPr sz="900" spc="5" dirty="0">
                <a:latin typeface="Times New Roman"/>
                <a:cs typeface="Times New Roman"/>
              </a:rPr>
              <a:t>P</a:t>
            </a:r>
            <a:r>
              <a:rPr sz="900" spc="-5" dirty="0">
                <a:latin typeface="Times New Roman"/>
                <a:cs typeface="Times New Roman"/>
              </a:rPr>
              <a:t>HL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81301" y="6189345"/>
            <a:ext cx="12528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13130" algn="l"/>
                <a:tab pos="1179830" algn="l"/>
              </a:tabLst>
            </a:pPr>
            <a:r>
              <a:rPr sz="1400" dirty="0">
                <a:latin typeface="Times New Roman"/>
                <a:cs typeface="Times New Roman"/>
              </a:rPr>
              <a:t>t 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500" spc="30" baseline="47222" dirty="0">
                <a:latin typeface="Cambria Math"/>
                <a:cs typeface="Cambria Math"/>
              </a:rPr>
              <a:t>1</a:t>
            </a:r>
            <a:r>
              <a:rPr sz="1500" baseline="47222" dirty="0">
                <a:latin typeface="Cambria Math"/>
                <a:cs typeface="Cambria Math"/>
              </a:rPr>
              <a:t>  </a:t>
            </a:r>
            <a:r>
              <a:rPr sz="1500" spc="52" baseline="47222" dirty="0">
                <a:latin typeface="Cambria Math"/>
                <a:cs typeface="Cambria Math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(t	t	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118614" y="6639814"/>
            <a:ext cx="73660" cy="12700"/>
          </a:xfrm>
          <a:custGeom>
            <a:avLst/>
            <a:gdLst/>
            <a:ahLst/>
            <a:cxnLst/>
            <a:rect l="l" t="t" r="r" b="b"/>
            <a:pathLst>
              <a:path w="73660" h="12700">
                <a:moveTo>
                  <a:pt x="0" y="12192"/>
                </a:moveTo>
                <a:lnTo>
                  <a:pt x="73151" y="12192"/>
                </a:lnTo>
                <a:lnTo>
                  <a:pt x="73151" y="0"/>
                </a:lnTo>
                <a:lnTo>
                  <a:pt x="0" y="0"/>
                </a:lnTo>
                <a:lnTo>
                  <a:pt x="0" y="121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916938" y="6505194"/>
            <a:ext cx="126873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= </a:t>
            </a:r>
            <a:r>
              <a:rPr sz="1500" spc="30" baseline="47222" dirty="0">
                <a:latin typeface="Cambria Math"/>
                <a:cs typeface="Cambria Math"/>
              </a:rPr>
              <a:t>1</a:t>
            </a:r>
            <a:r>
              <a:rPr sz="1500" spc="270" baseline="47222" dirty="0">
                <a:latin typeface="Cambria Math"/>
                <a:cs typeface="Cambria Math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(22+15)nsec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16938" y="6646926"/>
            <a:ext cx="797560" cy="3644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1295">
              <a:lnSpc>
                <a:spcPts val="1095"/>
              </a:lnSpc>
              <a:spcBef>
                <a:spcPts val="95"/>
              </a:spcBef>
            </a:pPr>
            <a:r>
              <a:rPr sz="1000" spc="20" dirty="0">
                <a:latin typeface="Cambria Math"/>
                <a:cs typeface="Cambria Math"/>
              </a:rPr>
              <a:t>2</a:t>
            </a:r>
            <a:endParaRPr sz="1000">
              <a:latin typeface="Cambria Math"/>
              <a:cs typeface="Cambria Math"/>
            </a:endParaRPr>
          </a:p>
          <a:p>
            <a:pPr marL="12700">
              <a:lnSpc>
                <a:spcPts val="1575"/>
              </a:lnSpc>
            </a:pP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18.5nsec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37056" y="7213854"/>
            <a:ext cx="3819525" cy="680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3020" algn="l"/>
              </a:tabLst>
            </a:pPr>
            <a:r>
              <a:rPr sz="1400" b="1" dirty="0">
                <a:latin typeface="Times New Roman"/>
                <a:cs typeface="Times New Roman"/>
              </a:rPr>
              <a:t>Figure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of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merit	</a:t>
            </a:r>
            <a:r>
              <a:rPr sz="1400" b="1" dirty="0">
                <a:latin typeface="Times New Roman"/>
                <a:cs typeface="Times New Roman"/>
              </a:rPr>
              <a:t>= </a:t>
            </a:r>
            <a:r>
              <a:rPr sz="1400" dirty="0">
                <a:latin typeface="Times New Roman"/>
                <a:cs typeface="Times New Roman"/>
              </a:rPr>
              <a:t>SPP = </a:t>
            </a:r>
            <a:r>
              <a:rPr sz="1400" spc="-5" dirty="0">
                <a:latin typeface="Times New Roman"/>
                <a:cs typeface="Times New Roman"/>
              </a:rPr>
              <a:t>Delay </a:t>
            </a:r>
            <a:r>
              <a:rPr sz="1400" dirty="0">
                <a:latin typeface="Times New Roman"/>
                <a:cs typeface="Times New Roman"/>
              </a:rPr>
              <a:t>x Power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dissipation</a:t>
            </a:r>
            <a:endParaRPr sz="1400">
              <a:latin typeface="Times New Roman"/>
              <a:cs typeface="Times New Roman"/>
            </a:endParaRPr>
          </a:p>
          <a:p>
            <a:pPr marL="1301750">
              <a:lnSpc>
                <a:spcPct val="100000"/>
              </a:lnSpc>
              <a:spcBef>
                <a:spcPts val="65"/>
              </a:spcBef>
            </a:pPr>
            <a:r>
              <a:rPr sz="1400" b="1" dirty="0">
                <a:latin typeface="Times New Roman"/>
                <a:cs typeface="Times New Roman"/>
              </a:rPr>
              <a:t>=</a:t>
            </a:r>
            <a:r>
              <a:rPr sz="1400" dirty="0">
                <a:latin typeface="Times New Roman"/>
                <a:cs typeface="Times New Roman"/>
              </a:rPr>
              <a:t>18.5 </a:t>
            </a:r>
            <a:r>
              <a:rPr sz="1400" spc="-5" dirty="0">
                <a:latin typeface="Times New Roman"/>
                <a:cs typeface="Times New Roman"/>
              </a:rPr>
              <a:t>nsec </a:t>
            </a:r>
            <a:r>
              <a:rPr sz="1400" dirty="0">
                <a:latin typeface="Times New Roman"/>
                <a:cs typeface="Times New Roman"/>
              </a:rPr>
              <a:t>x 75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mwat</a:t>
            </a:r>
            <a:endParaRPr sz="1400">
              <a:latin typeface="Times New Roman"/>
              <a:cs typeface="Times New Roman"/>
            </a:endParaRPr>
          </a:p>
          <a:p>
            <a:pPr marL="1301750">
              <a:lnSpc>
                <a:spcPct val="100000"/>
              </a:lnSpc>
              <a:spcBef>
                <a:spcPts val="45"/>
              </a:spcBef>
            </a:pPr>
            <a:r>
              <a:rPr sz="1400" b="1" dirty="0">
                <a:latin typeface="Times New Roman"/>
                <a:cs typeface="Times New Roman"/>
              </a:rPr>
              <a:t>=</a:t>
            </a:r>
            <a:r>
              <a:rPr sz="1400" dirty="0">
                <a:latin typeface="Times New Roman"/>
                <a:cs typeface="Times New Roman"/>
              </a:rPr>
              <a:t>1387.5 </a:t>
            </a:r>
            <a:r>
              <a:rPr sz="1400" spc="-5" dirty="0">
                <a:latin typeface="Times New Roman"/>
                <a:cs typeface="Times New Roman"/>
              </a:rPr>
              <a:t>pico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joule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02004" y="8161781"/>
            <a:ext cx="13696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56030" algn="l"/>
              </a:tabLst>
            </a:pPr>
            <a:r>
              <a:rPr sz="1400" b="1" dirty="0">
                <a:latin typeface="Times New Roman"/>
                <a:cs typeface="Times New Roman"/>
              </a:rPr>
              <a:t>iv)</a:t>
            </a:r>
            <a:r>
              <a:rPr sz="1400" b="1" spc="-20" dirty="0">
                <a:latin typeface="Times New Roman"/>
                <a:cs typeface="Times New Roman"/>
              </a:rPr>
              <a:t>F</a:t>
            </a:r>
            <a:r>
              <a:rPr sz="1400" b="1" dirty="0">
                <a:latin typeface="Times New Roman"/>
                <a:cs typeface="Times New Roman"/>
              </a:rPr>
              <a:t>an</a:t>
            </a:r>
            <a:r>
              <a:rPr sz="1400" b="1" spc="-15" dirty="0">
                <a:latin typeface="Times New Roman"/>
                <a:cs typeface="Times New Roman"/>
              </a:rPr>
              <a:t>-</a:t>
            </a:r>
            <a:r>
              <a:rPr sz="1400" b="1" dirty="0">
                <a:latin typeface="Times New Roman"/>
                <a:cs typeface="Times New Roman"/>
              </a:rPr>
              <a:t>out	</a:t>
            </a:r>
            <a:r>
              <a:rPr sz="1400" dirty="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36038" y="8122157"/>
            <a:ext cx="5441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52" baseline="11111" dirty="0">
                <a:latin typeface="Cambria Math"/>
                <a:cs typeface="Cambria Math"/>
              </a:rPr>
              <a:t>I</a:t>
            </a:r>
            <a:r>
              <a:rPr sz="800" spc="100" dirty="0">
                <a:latin typeface="Cambria Math"/>
                <a:cs typeface="Cambria Math"/>
              </a:rPr>
              <a:t>O</a:t>
            </a:r>
            <a:r>
              <a:rPr sz="800" spc="95" dirty="0">
                <a:latin typeface="Cambria Math"/>
                <a:cs typeface="Cambria Math"/>
              </a:rPr>
              <a:t>H</a:t>
            </a:r>
            <a:r>
              <a:rPr sz="800" dirty="0">
                <a:latin typeface="Cambria Math"/>
                <a:cs typeface="Cambria Math"/>
              </a:rPr>
              <a:t>(</a:t>
            </a:r>
            <a:r>
              <a:rPr sz="800" spc="130" dirty="0">
                <a:latin typeface="Cambria Math"/>
                <a:cs typeface="Cambria Math"/>
              </a:rPr>
              <a:t>m</a:t>
            </a:r>
            <a:r>
              <a:rPr sz="800" spc="85" dirty="0">
                <a:latin typeface="Cambria Math"/>
                <a:cs typeface="Cambria Math"/>
              </a:rPr>
              <a:t>a</a:t>
            </a:r>
            <a:r>
              <a:rPr sz="800" spc="90" dirty="0">
                <a:latin typeface="Cambria Math"/>
                <a:cs typeface="Cambria Math"/>
              </a:rPr>
              <a:t>x</a:t>
            </a:r>
            <a:r>
              <a:rPr sz="800" dirty="0">
                <a:latin typeface="Cambria Math"/>
                <a:cs typeface="Cambria Math"/>
              </a:rPr>
              <a:t>)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43657" y="8329676"/>
            <a:ext cx="5270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500" spc="52" baseline="11111" dirty="0">
                <a:latin typeface="Cambria Math"/>
                <a:cs typeface="Cambria Math"/>
              </a:rPr>
              <a:t>I</a:t>
            </a:r>
            <a:r>
              <a:rPr sz="800" spc="55" dirty="0">
                <a:latin typeface="Cambria Math"/>
                <a:cs typeface="Cambria Math"/>
              </a:rPr>
              <a:t>I</a:t>
            </a:r>
            <a:r>
              <a:rPr sz="800" spc="100" dirty="0">
                <a:latin typeface="Cambria Math"/>
                <a:cs typeface="Cambria Math"/>
              </a:rPr>
              <a:t>H</a:t>
            </a:r>
            <a:r>
              <a:rPr sz="800" dirty="0">
                <a:latin typeface="Cambria Math"/>
                <a:cs typeface="Cambria Math"/>
              </a:rPr>
              <a:t>(</a:t>
            </a:r>
            <a:r>
              <a:rPr sz="800" spc="110" dirty="0">
                <a:latin typeface="Cambria Math"/>
                <a:cs typeface="Cambria Math"/>
              </a:rPr>
              <a:t>M</a:t>
            </a:r>
            <a:r>
              <a:rPr sz="800" spc="105" dirty="0">
                <a:latin typeface="Cambria Math"/>
                <a:cs typeface="Cambria Math"/>
              </a:rPr>
              <a:t>A</a:t>
            </a:r>
            <a:r>
              <a:rPr sz="800" spc="100" dirty="0">
                <a:latin typeface="Cambria Math"/>
                <a:cs typeface="Cambria Math"/>
              </a:rPr>
              <a:t>X</a:t>
            </a:r>
            <a:r>
              <a:rPr sz="800" dirty="0">
                <a:latin typeface="Cambria Math"/>
                <a:cs typeface="Cambria Math"/>
              </a:rPr>
              <a:t>)</a:t>
            </a:r>
            <a:endParaRPr sz="80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348738" y="8302497"/>
            <a:ext cx="521970" cy="0"/>
          </a:xfrm>
          <a:custGeom>
            <a:avLst/>
            <a:gdLst/>
            <a:ahLst/>
            <a:cxnLst/>
            <a:rect l="l" t="t" r="r" b="b"/>
            <a:pathLst>
              <a:path w="521969">
                <a:moveTo>
                  <a:pt x="0" y="0"/>
                </a:moveTo>
                <a:lnTo>
                  <a:pt x="52151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296922" y="8673083"/>
            <a:ext cx="380365" cy="0"/>
          </a:xfrm>
          <a:custGeom>
            <a:avLst/>
            <a:gdLst/>
            <a:ahLst/>
            <a:cxnLst/>
            <a:rect l="l" t="t" r="r" b="b"/>
            <a:pathLst>
              <a:path w="380364">
                <a:moveTo>
                  <a:pt x="0" y="0"/>
                </a:moveTo>
                <a:lnTo>
                  <a:pt x="37978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2137917" y="8380808"/>
            <a:ext cx="1008380" cy="470534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100" baseline="-33730" dirty="0">
                <a:latin typeface="Times New Roman"/>
                <a:cs typeface="Times New Roman"/>
              </a:rPr>
              <a:t>= </a:t>
            </a:r>
            <a:r>
              <a:rPr sz="1000" spc="40" dirty="0">
                <a:latin typeface="Cambria Math"/>
                <a:cs typeface="Cambria Math"/>
              </a:rPr>
              <a:t>5.2mA </a:t>
            </a:r>
            <a:r>
              <a:rPr sz="2100" baseline="-33730" dirty="0">
                <a:latin typeface="Times New Roman"/>
                <a:cs typeface="Times New Roman"/>
              </a:rPr>
              <a:t>=</a:t>
            </a:r>
            <a:r>
              <a:rPr sz="2100" spc="44" baseline="-33730" dirty="0">
                <a:latin typeface="Times New Roman"/>
                <a:cs typeface="Times New Roman"/>
              </a:rPr>
              <a:t> </a:t>
            </a:r>
            <a:r>
              <a:rPr sz="2100" baseline="-33730" dirty="0">
                <a:latin typeface="Times New Roman"/>
                <a:cs typeface="Times New Roman"/>
              </a:rPr>
              <a:t>130</a:t>
            </a:r>
            <a:endParaRPr sz="2100" baseline="-33730">
              <a:latin typeface="Times New Roman"/>
              <a:cs typeface="Times New Roman"/>
            </a:endParaRPr>
          </a:p>
          <a:p>
            <a:pPr marL="190500">
              <a:lnSpc>
                <a:spcPct val="100000"/>
              </a:lnSpc>
              <a:spcBef>
                <a:spcPts val="254"/>
              </a:spcBef>
            </a:pPr>
            <a:r>
              <a:rPr sz="1000" spc="45" dirty="0">
                <a:latin typeface="Cambria Math"/>
                <a:cs typeface="Cambria Math"/>
              </a:rPr>
              <a:t>40μA</a:t>
            </a:r>
            <a:endParaRPr sz="10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90"/>
              </a:spcBef>
            </a:pPr>
            <a:r>
              <a:rPr dirty="0"/>
              <a:t>135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2047875" y="1869694"/>
            <a:ext cx="1114425" cy="28575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429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270"/>
              </a:spcBef>
            </a:pPr>
            <a:r>
              <a:rPr sz="1400" spc="-5" dirty="0">
                <a:latin typeface="Times New Roman"/>
                <a:cs typeface="Times New Roman"/>
              </a:rPr>
              <a:t>V</a:t>
            </a:r>
            <a:r>
              <a:rPr sz="1350" spc="-7" baseline="-12345" dirty="0">
                <a:latin typeface="Times New Roman"/>
                <a:cs typeface="Times New Roman"/>
              </a:rPr>
              <a:t>NH </a:t>
            </a:r>
            <a:r>
              <a:rPr sz="1400" dirty="0">
                <a:latin typeface="Times New Roman"/>
                <a:cs typeface="Times New Roman"/>
              </a:rPr>
              <a:t>= 0.4</a:t>
            </a:r>
            <a:r>
              <a:rPr sz="1400" spc="-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047875" y="3198622"/>
            <a:ext cx="1276350" cy="28575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142240">
              <a:lnSpc>
                <a:spcPct val="100000"/>
              </a:lnSpc>
              <a:spcBef>
                <a:spcPts val="275"/>
              </a:spcBef>
            </a:pPr>
            <a:r>
              <a:rPr sz="1400" spc="-5" dirty="0">
                <a:latin typeface="Times New Roman"/>
                <a:cs typeface="Times New Roman"/>
              </a:rPr>
              <a:t>VNL </a:t>
            </a:r>
            <a:r>
              <a:rPr sz="1400" dirty="0">
                <a:latin typeface="Times New Roman"/>
                <a:cs typeface="Times New Roman"/>
              </a:rPr>
              <a:t>= 0.35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3983038"/>
            <a:ext cx="2914650" cy="177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3630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942</Words>
  <Application>Microsoft Office PowerPoint</Application>
  <PresentationFormat>Custom</PresentationFormat>
  <Paragraphs>196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Radhi</dc:creator>
  <cp:lastModifiedBy>Radhi</cp:lastModifiedBy>
  <cp:revision>1</cp:revision>
  <dcterms:created xsi:type="dcterms:W3CDTF">2018-12-22T22:25:22Z</dcterms:created>
  <dcterms:modified xsi:type="dcterms:W3CDTF">2018-12-23T16:44:59Z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2018-12-23T00:00:00Z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2018-12-22T00:00:00Z</vt:filetime>
  </property>
</Properties>
</file>