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0057D-FFB0-40D0-97FC-A68698901665}" type="datetimeFigureOut">
              <a:rPr lang="en-GB" smtClean="0"/>
              <a:t>24/12/2018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1FEE3-FFFB-48B2-A17F-457B91E9014F}" type="slidenum">
              <a:rPr lang="en-GB" smtClean="0"/>
              <a:t>‹#›</a:t>
            </a:fld>
            <a:endParaRPr lang="en-GB"/>
          </a:p>
        </p:txBody>
      </p:sp>
    </p:spTree>
    <p:extLst>
      <p:ext uri="{BB962C8B-B14F-4D97-AF65-F5344CB8AC3E}">
        <p14:creationId xmlns:p14="http://schemas.microsoft.com/office/powerpoint/2010/main" val="4283028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A9D7B81-BF25-4339-8B8D-935CCB5B2201}" type="slidenum">
              <a:rPr lang="ru-RU" sz="1200">
                <a:solidFill>
                  <a:srgbClr val="000000"/>
                </a:solidFill>
              </a:rPr>
              <a:pPr eaLnBrk="1" hangingPunct="1"/>
              <a:t>17</a:t>
            </a:fld>
            <a:endParaRPr lang="ru-RU" sz="1200">
              <a:solidFill>
                <a:srgbClr val="000000"/>
              </a:solidFill>
            </a:endParaRPr>
          </a:p>
        </p:txBody>
      </p:sp>
      <p:sp>
        <p:nvSpPr>
          <p:cNvPr id="64515" name="Rectangle 2"/>
          <p:cNvSpPr>
            <a:spLocks noRot="1" noChangeArrowheads="1" noTextEdit="1"/>
          </p:cNvSpPr>
          <p:nvPr>
            <p:ph type="sldImg"/>
          </p:nvPr>
        </p:nvSpPr>
        <p:spPr bwMode="auto">
          <a:xfrm>
            <a:off x="385763" y="687388"/>
            <a:ext cx="6091237"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2221538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6ABBB24-F668-4D4E-AD93-DB6B6E3B3E14}" type="datetimeFigureOut">
              <a:rPr lang="en-GB" smtClean="0"/>
              <a:t>24/12/2018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582FA2-F72F-415C-A11C-EA569DAF8E71}" type="slidenum">
              <a:rPr lang="en-GB" smtClean="0"/>
              <a:t>‹#›</a:t>
            </a:fld>
            <a:endParaRPr lang="en-GB"/>
          </a:p>
        </p:txBody>
      </p:sp>
    </p:spTree>
    <p:extLst>
      <p:ext uri="{BB962C8B-B14F-4D97-AF65-F5344CB8AC3E}">
        <p14:creationId xmlns:p14="http://schemas.microsoft.com/office/powerpoint/2010/main" val="1429457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ABBB24-F668-4D4E-AD93-DB6B6E3B3E14}" type="datetimeFigureOut">
              <a:rPr lang="en-GB" smtClean="0"/>
              <a:t>24/12/2018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582FA2-F72F-415C-A11C-EA569DAF8E71}" type="slidenum">
              <a:rPr lang="en-GB" smtClean="0"/>
              <a:t>‹#›</a:t>
            </a:fld>
            <a:endParaRPr lang="en-GB"/>
          </a:p>
        </p:txBody>
      </p:sp>
    </p:spTree>
    <p:extLst>
      <p:ext uri="{BB962C8B-B14F-4D97-AF65-F5344CB8AC3E}">
        <p14:creationId xmlns:p14="http://schemas.microsoft.com/office/powerpoint/2010/main" val="3217532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ABBB24-F668-4D4E-AD93-DB6B6E3B3E14}" type="datetimeFigureOut">
              <a:rPr lang="en-GB" smtClean="0"/>
              <a:t>24/12/2018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582FA2-F72F-415C-A11C-EA569DAF8E71}" type="slidenum">
              <a:rPr lang="en-GB" smtClean="0"/>
              <a:t>‹#›</a:t>
            </a:fld>
            <a:endParaRPr lang="en-GB"/>
          </a:p>
        </p:txBody>
      </p:sp>
    </p:spTree>
    <p:extLst>
      <p:ext uri="{BB962C8B-B14F-4D97-AF65-F5344CB8AC3E}">
        <p14:creationId xmlns:p14="http://schemas.microsoft.com/office/powerpoint/2010/main" val="2824275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ABBB24-F668-4D4E-AD93-DB6B6E3B3E14}" type="datetimeFigureOut">
              <a:rPr lang="en-GB" smtClean="0"/>
              <a:t>24/12/2018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582FA2-F72F-415C-A11C-EA569DAF8E71}" type="slidenum">
              <a:rPr lang="en-GB" smtClean="0"/>
              <a:t>‹#›</a:t>
            </a:fld>
            <a:endParaRPr lang="en-GB"/>
          </a:p>
        </p:txBody>
      </p:sp>
    </p:spTree>
    <p:extLst>
      <p:ext uri="{BB962C8B-B14F-4D97-AF65-F5344CB8AC3E}">
        <p14:creationId xmlns:p14="http://schemas.microsoft.com/office/powerpoint/2010/main" val="326188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ABBB24-F668-4D4E-AD93-DB6B6E3B3E14}" type="datetimeFigureOut">
              <a:rPr lang="en-GB" smtClean="0"/>
              <a:t>24/12/2018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582FA2-F72F-415C-A11C-EA569DAF8E71}" type="slidenum">
              <a:rPr lang="en-GB" smtClean="0"/>
              <a:t>‹#›</a:t>
            </a:fld>
            <a:endParaRPr lang="en-GB"/>
          </a:p>
        </p:txBody>
      </p:sp>
    </p:spTree>
    <p:extLst>
      <p:ext uri="{BB962C8B-B14F-4D97-AF65-F5344CB8AC3E}">
        <p14:creationId xmlns:p14="http://schemas.microsoft.com/office/powerpoint/2010/main" val="2744428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6ABBB24-F668-4D4E-AD93-DB6B6E3B3E14}" type="datetimeFigureOut">
              <a:rPr lang="en-GB" smtClean="0"/>
              <a:t>24/12/2018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582FA2-F72F-415C-A11C-EA569DAF8E71}" type="slidenum">
              <a:rPr lang="en-GB" smtClean="0"/>
              <a:t>‹#›</a:t>
            </a:fld>
            <a:endParaRPr lang="en-GB"/>
          </a:p>
        </p:txBody>
      </p:sp>
    </p:spTree>
    <p:extLst>
      <p:ext uri="{BB962C8B-B14F-4D97-AF65-F5344CB8AC3E}">
        <p14:creationId xmlns:p14="http://schemas.microsoft.com/office/powerpoint/2010/main" val="256750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6ABBB24-F668-4D4E-AD93-DB6B6E3B3E14}" type="datetimeFigureOut">
              <a:rPr lang="en-GB" smtClean="0"/>
              <a:t>24/12/2018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582FA2-F72F-415C-A11C-EA569DAF8E71}" type="slidenum">
              <a:rPr lang="en-GB" smtClean="0"/>
              <a:t>‹#›</a:t>
            </a:fld>
            <a:endParaRPr lang="en-GB"/>
          </a:p>
        </p:txBody>
      </p:sp>
    </p:spTree>
    <p:extLst>
      <p:ext uri="{BB962C8B-B14F-4D97-AF65-F5344CB8AC3E}">
        <p14:creationId xmlns:p14="http://schemas.microsoft.com/office/powerpoint/2010/main" val="2922206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6ABBB24-F668-4D4E-AD93-DB6B6E3B3E14}" type="datetimeFigureOut">
              <a:rPr lang="en-GB" smtClean="0"/>
              <a:t>24/12/2018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582FA2-F72F-415C-A11C-EA569DAF8E71}" type="slidenum">
              <a:rPr lang="en-GB" smtClean="0"/>
              <a:t>‹#›</a:t>
            </a:fld>
            <a:endParaRPr lang="en-GB"/>
          </a:p>
        </p:txBody>
      </p:sp>
    </p:spTree>
    <p:extLst>
      <p:ext uri="{BB962C8B-B14F-4D97-AF65-F5344CB8AC3E}">
        <p14:creationId xmlns:p14="http://schemas.microsoft.com/office/powerpoint/2010/main" val="3224554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ABBB24-F668-4D4E-AD93-DB6B6E3B3E14}" type="datetimeFigureOut">
              <a:rPr lang="en-GB" smtClean="0"/>
              <a:t>24/12/2018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582FA2-F72F-415C-A11C-EA569DAF8E71}" type="slidenum">
              <a:rPr lang="en-GB" smtClean="0"/>
              <a:t>‹#›</a:t>
            </a:fld>
            <a:endParaRPr lang="en-GB"/>
          </a:p>
        </p:txBody>
      </p:sp>
    </p:spTree>
    <p:extLst>
      <p:ext uri="{BB962C8B-B14F-4D97-AF65-F5344CB8AC3E}">
        <p14:creationId xmlns:p14="http://schemas.microsoft.com/office/powerpoint/2010/main" val="22913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ABBB24-F668-4D4E-AD93-DB6B6E3B3E14}" type="datetimeFigureOut">
              <a:rPr lang="en-GB" smtClean="0"/>
              <a:t>24/12/2018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582FA2-F72F-415C-A11C-EA569DAF8E71}" type="slidenum">
              <a:rPr lang="en-GB" smtClean="0"/>
              <a:t>‹#›</a:t>
            </a:fld>
            <a:endParaRPr lang="en-GB"/>
          </a:p>
        </p:txBody>
      </p:sp>
    </p:spTree>
    <p:extLst>
      <p:ext uri="{BB962C8B-B14F-4D97-AF65-F5344CB8AC3E}">
        <p14:creationId xmlns:p14="http://schemas.microsoft.com/office/powerpoint/2010/main" val="99864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ABBB24-F668-4D4E-AD93-DB6B6E3B3E14}" type="datetimeFigureOut">
              <a:rPr lang="en-GB" smtClean="0"/>
              <a:t>24/12/2018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582FA2-F72F-415C-A11C-EA569DAF8E71}" type="slidenum">
              <a:rPr lang="en-GB" smtClean="0"/>
              <a:t>‹#›</a:t>
            </a:fld>
            <a:endParaRPr lang="en-GB"/>
          </a:p>
        </p:txBody>
      </p:sp>
    </p:spTree>
    <p:extLst>
      <p:ext uri="{BB962C8B-B14F-4D97-AF65-F5344CB8AC3E}">
        <p14:creationId xmlns:p14="http://schemas.microsoft.com/office/powerpoint/2010/main" val="3482075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ABBB24-F668-4D4E-AD93-DB6B6E3B3E14}" type="datetimeFigureOut">
              <a:rPr lang="en-GB" smtClean="0"/>
              <a:t>24/12/2018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82FA2-F72F-415C-A11C-EA569DAF8E71}" type="slidenum">
              <a:rPr lang="en-GB" smtClean="0"/>
              <a:t>‹#›</a:t>
            </a:fld>
            <a:endParaRPr lang="en-GB"/>
          </a:p>
        </p:txBody>
      </p:sp>
    </p:spTree>
    <p:extLst>
      <p:ext uri="{BB962C8B-B14F-4D97-AF65-F5344CB8AC3E}">
        <p14:creationId xmlns:p14="http://schemas.microsoft.com/office/powerpoint/2010/main" val="256600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http://nano.cancer.gov/objects/img_resource/nanoshells_ani.gif" TargetMode="External"/><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http://nano.cancer.gov/objects/img_resource/nanoparticles_ani.gif" TargetMode="External"/><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http://nano.cancer.gov/objects/img_resource/nanowires_ani.gif" TargetMode="External"/><Relationship Id="rId2" Type="http://schemas.openxmlformats.org/officeDocument/2006/relationships/image" Target="../media/image4.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04326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1524000" y="1371600"/>
            <a:ext cx="9144000" cy="5486400"/>
          </a:xfrm>
          <a:prstGeom prst="rect">
            <a:avLst/>
          </a:prstGeom>
          <a:gradFill rotWithShape="0">
            <a:gsLst>
              <a:gs pos="0">
                <a:srgbClr val="58B0F4"/>
              </a:gs>
              <a:gs pos="100000">
                <a:srgbClr val="FFFFFF"/>
              </a:gs>
            </a:gsLst>
            <a:lin ang="5400000" scaled="1"/>
          </a:gra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56323" name="Rectangle 3"/>
          <p:cNvSpPr>
            <a:spLocks noChangeArrowheads="1"/>
          </p:cNvSpPr>
          <p:nvPr/>
        </p:nvSpPr>
        <p:spPr bwMode="auto">
          <a:xfrm>
            <a:off x="1524000" y="1066800"/>
            <a:ext cx="9144000" cy="304800"/>
          </a:xfrm>
          <a:prstGeom prst="rect">
            <a:avLst/>
          </a:prstGeom>
          <a:gradFill rotWithShape="0">
            <a:gsLst>
              <a:gs pos="0">
                <a:srgbClr val="0033CC"/>
              </a:gs>
              <a:gs pos="100000">
                <a:srgbClr val="00185E"/>
              </a:gs>
            </a:gsLst>
            <a:path path="rect">
              <a:fillToRect r="100000" b="100000"/>
            </a:path>
          </a:gra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56324" name="Rectangle 4"/>
          <p:cNvSpPr>
            <a:spLocks noChangeArrowheads="1"/>
          </p:cNvSpPr>
          <p:nvPr/>
        </p:nvSpPr>
        <p:spPr bwMode="auto">
          <a:xfrm>
            <a:off x="152400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56325" name="Text Box 5"/>
          <p:cNvSpPr txBox="1">
            <a:spLocks noChangeArrowheads="1"/>
          </p:cNvSpPr>
          <p:nvPr/>
        </p:nvSpPr>
        <p:spPr bwMode="auto">
          <a:xfrm>
            <a:off x="1828800" y="1508126"/>
            <a:ext cx="5562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u="sng">
                <a:latin typeface="Times" panose="02020603050405020304" pitchFamily="18" charset="0"/>
              </a:rPr>
              <a:t>Past</a:t>
            </a:r>
          </a:p>
          <a:p>
            <a:pPr algn="l"/>
            <a:r>
              <a:rPr lang="en-US">
                <a:latin typeface="Times" panose="02020603050405020304" pitchFamily="18" charset="0"/>
              </a:rPr>
              <a:t>Shared computing	     thousands of people sharing a mainframe computer </a:t>
            </a:r>
            <a:endParaRPr lang="en-US" u="sng">
              <a:latin typeface="Times" panose="02020603050405020304" pitchFamily="18" charset="0"/>
            </a:endParaRPr>
          </a:p>
        </p:txBody>
      </p:sp>
      <p:sp>
        <p:nvSpPr>
          <p:cNvPr id="56326" name="AutoShape 6"/>
          <p:cNvSpPr>
            <a:spLocks noChangeArrowheads="1"/>
          </p:cNvSpPr>
          <p:nvPr/>
        </p:nvSpPr>
        <p:spPr bwMode="auto">
          <a:xfrm>
            <a:off x="4283075" y="2057400"/>
            <a:ext cx="596900" cy="152400"/>
          </a:xfrm>
          <a:prstGeom prst="rightArrow">
            <a:avLst>
              <a:gd name="adj1" fmla="val 50000"/>
              <a:gd name="adj2" fmla="val 97917"/>
            </a:avLst>
          </a:prstGeom>
          <a:solidFill>
            <a:srgbClr val="ED181E"/>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67591" name="Picture 7" descr=" eniac.tif                                                      0000108D&#10;Amara Data                     B758C920:"/>
          <p:cNvPicPr>
            <a:picLocks noChangeAspect="1" noChangeArrowheads="1"/>
          </p:cNvPicPr>
          <p:nvPr/>
        </p:nvPicPr>
        <p:blipFill>
          <a:blip r:embed="rId2"/>
          <a:srcRect/>
          <a:stretch>
            <a:fillRect/>
          </a:stretch>
        </p:blipFill>
        <p:spPr bwMode="auto">
          <a:xfrm>
            <a:off x="6934200" y="1609726"/>
            <a:ext cx="3429000" cy="2657475"/>
          </a:xfrm>
          <a:prstGeom prst="rect">
            <a:avLst/>
          </a:prstGeom>
          <a:noFill/>
          <a:effectLst>
            <a:outerShdw dist="107763" dir="18900000" algn="ctr" rotWithShape="0">
              <a:srgbClr val="808080"/>
            </a:outerShdw>
          </a:effectLst>
        </p:spPr>
      </p:pic>
      <p:sp>
        <p:nvSpPr>
          <p:cNvPr id="56328" name="Text Box 8"/>
          <p:cNvSpPr txBox="1">
            <a:spLocks noChangeArrowheads="1"/>
          </p:cNvSpPr>
          <p:nvPr/>
        </p:nvSpPr>
        <p:spPr bwMode="auto">
          <a:xfrm>
            <a:off x="4191000" y="3886201"/>
            <a:ext cx="26356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u="sng">
                <a:latin typeface="Times" panose="02020603050405020304" pitchFamily="18" charset="0"/>
              </a:rPr>
              <a:t>Present</a:t>
            </a:r>
            <a:endParaRPr lang="en-US">
              <a:latin typeface="Times" panose="02020603050405020304" pitchFamily="18" charset="0"/>
            </a:endParaRPr>
          </a:p>
          <a:p>
            <a:pPr algn="l"/>
            <a:r>
              <a:rPr lang="en-US">
                <a:latin typeface="Times" panose="02020603050405020304" pitchFamily="18" charset="0"/>
              </a:rPr>
              <a:t>Personal computing</a:t>
            </a:r>
          </a:p>
        </p:txBody>
      </p:sp>
      <p:sp>
        <p:nvSpPr>
          <p:cNvPr id="56329" name="Text Box 9"/>
          <p:cNvSpPr txBox="1">
            <a:spLocks noChangeArrowheads="1"/>
          </p:cNvSpPr>
          <p:nvPr/>
        </p:nvSpPr>
        <p:spPr bwMode="auto">
          <a:xfrm>
            <a:off x="1752601" y="4876800"/>
            <a:ext cx="849944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u="sng">
                <a:latin typeface="Times" panose="02020603050405020304" pitchFamily="18" charset="0"/>
              </a:rPr>
              <a:t>Future</a:t>
            </a:r>
            <a:endParaRPr lang="en-US">
              <a:latin typeface="Times" panose="02020603050405020304" pitchFamily="18" charset="0"/>
            </a:endParaRPr>
          </a:p>
          <a:p>
            <a:pPr algn="l"/>
            <a:r>
              <a:rPr lang="en-US">
                <a:latin typeface="Times" panose="02020603050405020304" pitchFamily="18" charset="0"/>
              </a:rPr>
              <a:t>Ubiquitous computing	             thousands of computers sharing each</a:t>
            </a:r>
          </a:p>
          <a:p>
            <a:pPr algn="l"/>
            <a:r>
              <a:rPr lang="en-US">
                <a:latin typeface="Times" panose="02020603050405020304" pitchFamily="18" charset="0"/>
              </a:rPr>
              <a:t>and everyone of us; computers embedded in walls, chairs, clothing,</a:t>
            </a:r>
          </a:p>
          <a:p>
            <a:pPr algn="l"/>
            <a:r>
              <a:rPr lang="en-US">
                <a:latin typeface="Times" panose="02020603050405020304" pitchFamily="18" charset="0"/>
              </a:rPr>
              <a:t>light switches, cars….; characterized by the connection of things in</a:t>
            </a:r>
          </a:p>
          <a:p>
            <a:pPr algn="l"/>
            <a:r>
              <a:rPr lang="en-US">
                <a:latin typeface="Times" panose="02020603050405020304" pitchFamily="18" charset="0"/>
              </a:rPr>
              <a:t>the world with computation.</a:t>
            </a:r>
          </a:p>
        </p:txBody>
      </p:sp>
      <p:pic>
        <p:nvPicPr>
          <p:cNvPr id="67594" name="Picture 10" descr="laptop_used.jpg                                                00001384&#10;Amara Data                     B758C920:"/>
          <p:cNvPicPr>
            <a:picLocks noChangeAspect="1" noChangeArrowheads="1"/>
          </p:cNvPicPr>
          <p:nvPr/>
        </p:nvPicPr>
        <p:blipFill>
          <a:blip r:embed="rId3"/>
          <a:srcRect/>
          <a:stretch>
            <a:fillRect/>
          </a:stretch>
        </p:blipFill>
        <p:spPr bwMode="auto">
          <a:xfrm>
            <a:off x="1828800" y="2895601"/>
            <a:ext cx="2133600" cy="1738313"/>
          </a:xfrm>
          <a:prstGeom prst="rect">
            <a:avLst/>
          </a:prstGeom>
          <a:noFill/>
          <a:effectLst>
            <a:outerShdw dist="107763" dir="8100000" algn="ctr" rotWithShape="0">
              <a:srgbClr val="808080"/>
            </a:outerShdw>
          </a:effectLst>
        </p:spPr>
      </p:pic>
      <p:sp>
        <p:nvSpPr>
          <p:cNvPr id="56331" name="AutoShape 11"/>
          <p:cNvSpPr>
            <a:spLocks noChangeArrowheads="1"/>
          </p:cNvSpPr>
          <p:nvPr/>
        </p:nvSpPr>
        <p:spPr bwMode="auto">
          <a:xfrm>
            <a:off x="4724400" y="5410201"/>
            <a:ext cx="762000" cy="195263"/>
          </a:xfrm>
          <a:prstGeom prst="rightArrow">
            <a:avLst>
              <a:gd name="adj1" fmla="val 50000"/>
              <a:gd name="adj2" fmla="val 97561"/>
            </a:avLst>
          </a:prstGeom>
          <a:solidFill>
            <a:srgbClr val="ED181E"/>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56332" name="Text Box 12"/>
          <p:cNvSpPr txBox="1">
            <a:spLocks noChangeArrowheads="1"/>
          </p:cNvSpPr>
          <p:nvPr/>
        </p:nvSpPr>
        <p:spPr bwMode="auto">
          <a:xfrm>
            <a:off x="2057400" y="22860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a:solidFill>
                  <a:srgbClr val="FF0066"/>
                </a:solidFill>
              </a:rPr>
              <a:t>2.	Nano Computing Technology</a:t>
            </a:r>
          </a:p>
        </p:txBody>
      </p:sp>
    </p:spTree>
    <p:extLst>
      <p:ext uri="{BB962C8B-B14F-4D97-AF65-F5344CB8AC3E}">
        <p14:creationId xmlns:p14="http://schemas.microsoft.com/office/powerpoint/2010/main" val="3439051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1676400" y="76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577850" algn="l"/>
              </a:tabLst>
              <a:defRPr sz="2400">
                <a:solidFill>
                  <a:schemeClr val="tx1"/>
                </a:solidFill>
                <a:latin typeface="Times New Roman" panose="02020603050405020304" pitchFamily="18" charset="0"/>
              </a:defRPr>
            </a:lvl1pPr>
            <a:lvl2pPr marL="742950" indent="-285750" eaLnBrk="0" hangingPunct="0">
              <a:tabLst>
                <a:tab pos="577850" algn="l"/>
              </a:tabLst>
              <a:defRPr sz="2400">
                <a:solidFill>
                  <a:schemeClr val="tx1"/>
                </a:solidFill>
                <a:latin typeface="Times New Roman" panose="02020603050405020304" pitchFamily="18" charset="0"/>
              </a:defRPr>
            </a:lvl2pPr>
            <a:lvl3pPr marL="1143000" indent="-228600" eaLnBrk="0" hangingPunct="0">
              <a:tabLst>
                <a:tab pos="577850" algn="l"/>
              </a:tabLst>
              <a:defRPr sz="2400">
                <a:solidFill>
                  <a:schemeClr val="tx1"/>
                </a:solidFill>
                <a:latin typeface="Times New Roman" panose="02020603050405020304" pitchFamily="18" charset="0"/>
              </a:defRPr>
            </a:lvl3pPr>
            <a:lvl4pPr marL="1600200" indent="-228600" eaLnBrk="0" hangingPunct="0">
              <a:tabLst>
                <a:tab pos="577850" algn="l"/>
              </a:tabLst>
              <a:defRPr sz="2400">
                <a:solidFill>
                  <a:schemeClr val="tx1"/>
                </a:solidFill>
                <a:latin typeface="Times New Roman" panose="02020603050405020304" pitchFamily="18" charset="0"/>
              </a:defRPr>
            </a:lvl4pPr>
            <a:lvl5pPr marL="2057400" indent="-228600" eaLnBrk="0" hangingPunct="0">
              <a:tabLst>
                <a:tab pos="57785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7785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7785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7785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77850" algn="l"/>
              </a:tabLst>
              <a:defRPr sz="2400">
                <a:solidFill>
                  <a:schemeClr val="tx1"/>
                </a:solidFill>
                <a:latin typeface="Times New Roman" panose="02020603050405020304" pitchFamily="18" charset="0"/>
              </a:defRPr>
            </a:lvl9pPr>
          </a:lstStyle>
          <a:p>
            <a:pPr algn="l" eaLnBrk="1" hangingPunct="1"/>
            <a:r>
              <a:rPr lang="en-US" b="1">
                <a:solidFill>
                  <a:srgbClr val="FF0066"/>
                </a:solidFill>
              </a:rPr>
              <a:t>3.	Sunscreens and Cosmetics</a:t>
            </a:r>
          </a:p>
        </p:txBody>
      </p:sp>
      <p:sp>
        <p:nvSpPr>
          <p:cNvPr id="57347" name="Rectangle 3"/>
          <p:cNvSpPr>
            <a:spLocks noChangeArrowheads="1"/>
          </p:cNvSpPr>
          <p:nvPr/>
        </p:nvSpPr>
        <p:spPr bwMode="auto">
          <a:xfrm>
            <a:off x="1676400" y="533401"/>
            <a:ext cx="8610600" cy="1273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30188" indent="-230188"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buFontTx/>
              <a:buChar char="•"/>
            </a:pPr>
            <a:r>
              <a:rPr lang="en-US"/>
              <a:t>Nanosized titanium dioxide and zinc oxide are currently used in some sunscreens, as they absorb and reflect ultraviolet (UV) rays.</a:t>
            </a:r>
          </a:p>
          <a:p>
            <a:pPr algn="l" eaLnBrk="1" hangingPunct="1">
              <a:buFontTx/>
              <a:buChar char="•"/>
            </a:pPr>
            <a:endParaRPr lang="en-US" sz="500"/>
          </a:p>
          <a:p>
            <a:pPr algn="l" eaLnBrk="1" hangingPunct="1">
              <a:buFontTx/>
              <a:buChar char="•"/>
            </a:pPr>
            <a:r>
              <a:rPr lang="en-US"/>
              <a:t>Nanosized iron oxide is present in some lipsticks as a pigment.</a:t>
            </a:r>
          </a:p>
        </p:txBody>
      </p:sp>
      <p:sp>
        <p:nvSpPr>
          <p:cNvPr id="57348" name="Rectangle 4"/>
          <p:cNvSpPr>
            <a:spLocks noChangeArrowheads="1"/>
          </p:cNvSpPr>
          <p:nvPr/>
        </p:nvSpPr>
        <p:spPr bwMode="auto">
          <a:xfrm>
            <a:off x="1752600" y="19050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US" b="1">
                <a:solidFill>
                  <a:srgbClr val="FF0066"/>
                </a:solidFill>
              </a:rPr>
              <a:t>4.     Fuel Cells</a:t>
            </a:r>
          </a:p>
        </p:txBody>
      </p:sp>
      <p:sp>
        <p:nvSpPr>
          <p:cNvPr id="57349" name="Rectangle 5"/>
          <p:cNvSpPr>
            <a:spLocks noChangeArrowheads="1"/>
          </p:cNvSpPr>
          <p:nvPr/>
        </p:nvSpPr>
        <p:spPr bwMode="auto">
          <a:xfrm>
            <a:off x="1752600" y="2362201"/>
            <a:ext cx="8686800" cy="1196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t>The potential use of nano-engineered membranes to intensify catalytic processes could enable higher-efficiency, small-scale fuel cells.</a:t>
            </a:r>
          </a:p>
        </p:txBody>
      </p:sp>
      <p:sp>
        <p:nvSpPr>
          <p:cNvPr id="57350" name="Rectangle 7"/>
          <p:cNvSpPr>
            <a:spLocks noChangeArrowheads="1"/>
          </p:cNvSpPr>
          <p:nvPr/>
        </p:nvSpPr>
        <p:spPr bwMode="auto">
          <a:xfrm>
            <a:off x="1676400" y="3657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US" b="1">
                <a:solidFill>
                  <a:srgbClr val="FF0066"/>
                </a:solidFill>
              </a:rPr>
              <a:t> 5.      Displays</a:t>
            </a:r>
          </a:p>
        </p:txBody>
      </p:sp>
      <p:sp>
        <p:nvSpPr>
          <p:cNvPr id="57351" name="Rectangle 8"/>
          <p:cNvSpPr>
            <a:spLocks noChangeArrowheads="1"/>
          </p:cNvSpPr>
          <p:nvPr/>
        </p:nvSpPr>
        <p:spPr bwMode="auto">
          <a:xfrm>
            <a:off x="1600200" y="4191000"/>
            <a:ext cx="9067800" cy="2368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30188" indent="-230188"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buFontTx/>
              <a:buChar char="•"/>
            </a:pPr>
            <a:r>
              <a:rPr lang="en-US"/>
              <a:t>Nanocrystalline zinc selenide, zinc sulphide, cadmium sulphide and lead telluride are candidates for the next generation of light-emitting phosphors. </a:t>
            </a:r>
          </a:p>
          <a:p>
            <a:pPr algn="just" eaLnBrk="1" hangingPunct="1">
              <a:buFontTx/>
              <a:buChar char="•"/>
            </a:pPr>
            <a:endParaRPr lang="en-US" sz="500"/>
          </a:p>
          <a:p>
            <a:pPr algn="just" eaLnBrk="1" hangingPunct="1">
              <a:buFontTx/>
              <a:buChar char="•"/>
            </a:pPr>
            <a:r>
              <a:rPr lang="en-US"/>
              <a:t>CNTs are being investigated for low voltage field-emission displays; their strength, sharpness, conductivity and inertness make them potentially very efficient and long-lasting emitters.</a:t>
            </a:r>
          </a:p>
        </p:txBody>
      </p:sp>
    </p:spTree>
    <p:extLst>
      <p:ext uri="{BB962C8B-B14F-4D97-AF65-F5344CB8AC3E}">
        <p14:creationId xmlns:p14="http://schemas.microsoft.com/office/powerpoint/2010/main" val="3367641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ChangeArrowheads="1"/>
          </p:cNvSpPr>
          <p:nvPr/>
        </p:nvSpPr>
        <p:spPr bwMode="auto">
          <a:xfrm>
            <a:off x="20574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577850" algn="l"/>
              </a:tabLst>
              <a:defRPr sz="2400">
                <a:solidFill>
                  <a:schemeClr val="tx1"/>
                </a:solidFill>
                <a:latin typeface="Times New Roman" panose="02020603050405020304" pitchFamily="18" charset="0"/>
              </a:defRPr>
            </a:lvl1pPr>
            <a:lvl2pPr marL="742950" indent="-285750" eaLnBrk="0" hangingPunct="0">
              <a:tabLst>
                <a:tab pos="577850" algn="l"/>
              </a:tabLst>
              <a:defRPr sz="2400">
                <a:solidFill>
                  <a:schemeClr val="tx1"/>
                </a:solidFill>
                <a:latin typeface="Times New Roman" panose="02020603050405020304" pitchFamily="18" charset="0"/>
              </a:defRPr>
            </a:lvl2pPr>
            <a:lvl3pPr marL="1143000" indent="-228600" eaLnBrk="0" hangingPunct="0">
              <a:tabLst>
                <a:tab pos="577850" algn="l"/>
              </a:tabLst>
              <a:defRPr sz="2400">
                <a:solidFill>
                  <a:schemeClr val="tx1"/>
                </a:solidFill>
                <a:latin typeface="Times New Roman" panose="02020603050405020304" pitchFamily="18" charset="0"/>
              </a:defRPr>
            </a:lvl3pPr>
            <a:lvl4pPr marL="1600200" indent="-228600" eaLnBrk="0" hangingPunct="0">
              <a:tabLst>
                <a:tab pos="577850" algn="l"/>
              </a:tabLst>
              <a:defRPr sz="2400">
                <a:solidFill>
                  <a:schemeClr val="tx1"/>
                </a:solidFill>
                <a:latin typeface="Times New Roman" panose="02020603050405020304" pitchFamily="18" charset="0"/>
              </a:defRPr>
            </a:lvl4pPr>
            <a:lvl5pPr marL="2057400" indent="-228600" eaLnBrk="0" hangingPunct="0">
              <a:tabLst>
                <a:tab pos="57785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7785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7785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7785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77850" algn="l"/>
              </a:tabLst>
              <a:defRPr sz="2400">
                <a:solidFill>
                  <a:schemeClr val="tx1"/>
                </a:solidFill>
                <a:latin typeface="Times New Roman" panose="02020603050405020304" pitchFamily="18" charset="0"/>
              </a:defRPr>
            </a:lvl9pPr>
          </a:lstStyle>
          <a:p>
            <a:pPr algn="l" eaLnBrk="1" hangingPunct="1"/>
            <a:r>
              <a:rPr lang="en-US" b="1">
                <a:solidFill>
                  <a:srgbClr val="FF0066"/>
                </a:solidFill>
              </a:rPr>
              <a:t>6.	Batteries</a:t>
            </a:r>
          </a:p>
        </p:txBody>
      </p:sp>
      <p:sp>
        <p:nvSpPr>
          <p:cNvPr id="58371" name="Rectangle 7"/>
          <p:cNvSpPr>
            <a:spLocks noChangeArrowheads="1"/>
          </p:cNvSpPr>
          <p:nvPr/>
        </p:nvSpPr>
        <p:spPr bwMode="auto">
          <a:xfrm>
            <a:off x="1676400" y="685801"/>
            <a:ext cx="8839200" cy="4117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30188" indent="-230188"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buFontTx/>
              <a:buChar char="•"/>
            </a:pPr>
            <a:r>
              <a:rPr lang="en-US"/>
              <a:t>With the growth in portable electronic equipment (mobile phones, navigation devices, laptop computers, remote sensors), there is great demand for lightweight, high-energy density batteries. </a:t>
            </a:r>
          </a:p>
          <a:p>
            <a:pPr algn="just" eaLnBrk="1" hangingPunct="1">
              <a:buFontTx/>
              <a:buChar char="•"/>
            </a:pPr>
            <a:endParaRPr lang="en-US"/>
          </a:p>
          <a:p>
            <a:pPr algn="just" eaLnBrk="1" hangingPunct="1">
              <a:buFontTx/>
              <a:buChar char="•"/>
            </a:pPr>
            <a:r>
              <a:rPr lang="en-US"/>
              <a:t>Nanocrystalline materials are candidates for separator plates in batteries because of their foam-like (aerogel) structure, which can hold considerably more energy than conventional ones. </a:t>
            </a:r>
          </a:p>
          <a:p>
            <a:pPr algn="just" eaLnBrk="1" hangingPunct="1">
              <a:buFontTx/>
              <a:buChar char="•"/>
            </a:pPr>
            <a:endParaRPr lang="en-US"/>
          </a:p>
          <a:p>
            <a:pPr algn="just" eaLnBrk="1" hangingPunct="1">
              <a:buFontTx/>
              <a:buChar char="•"/>
            </a:pPr>
            <a:r>
              <a:rPr lang="en-US"/>
              <a:t>Nickel–metal hydride batteries made of nanocrystalline nickel and metal hydrides are envisioned to require less frequent recharging and to last longer because of their large grain boundary (surface) area.</a:t>
            </a:r>
          </a:p>
        </p:txBody>
      </p:sp>
      <p:sp>
        <p:nvSpPr>
          <p:cNvPr id="58372" name="Rectangle 8"/>
          <p:cNvSpPr>
            <a:spLocks noChangeArrowheads="1"/>
          </p:cNvSpPr>
          <p:nvPr/>
        </p:nvSpPr>
        <p:spPr bwMode="auto">
          <a:xfrm>
            <a:off x="1981200" y="4876800"/>
            <a:ext cx="1849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461963" algn="l"/>
              </a:tabLst>
              <a:defRPr sz="2400">
                <a:solidFill>
                  <a:schemeClr val="tx1"/>
                </a:solidFill>
                <a:latin typeface="Times New Roman" panose="02020603050405020304" pitchFamily="18" charset="0"/>
              </a:defRPr>
            </a:lvl1pPr>
            <a:lvl2pPr marL="742950" indent="-285750" eaLnBrk="0" hangingPunct="0">
              <a:tabLst>
                <a:tab pos="461963" algn="l"/>
              </a:tabLst>
              <a:defRPr sz="2400">
                <a:solidFill>
                  <a:schemeClr val="tx1"/>
                </a:solidFill>
                <a:latin typeface="Times New Roman" panose="02020603050405020304" pitchFamily="18" charset="0"/>
              </a:defRPr>
            </a:lvl2pPr>
            <a:lvl3pPr marL="1143000" indent="-228600" eaLnBrk="0" hangingPunct="0">
              <a:tabLst>
                <a:tab pos="461963" algn="l"/>
              </a:tabLst>
              <a:defRPr sz="2400">
                <a:solidFill>
                  <a:schemeClr val="tx1"/>
                </a:solidFill>
                <a:latin typeface="Times New Roman" panose="02020603050405020304" pitchFamily="18" charset="0"/>
              </a:defRPr>
            </a:lvl3pPr>
            <a:lvl4pPr marL="1600200" indent="-228600" eaLnBrk="0" hangingPunct="0">
              <a:tabLst>
                <a:tab pos="461963" algn="l"/>
              </a:tabLst>
              <a:defRPr sz="2400">
                <a:solidFill>
                  <a:schemeClr val="tx1"/>
                </a:solidFill>
                <a:latin typeface="Times New Roman" panose="02020603050405020304" pitchFamily="18" charset="0"/>
              </a:defRPr>
            </a:lvl4pPr>
            <a:lvl5pPr marL="2057400" indent="-228600" eaLnBrk="0" hangingPunct="0">
              <a:tabLst>
                <a:tab pos="461963"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461963"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461963"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461963"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461963" algn="l"/>
              </a:tabLst>
              <a:defRPr sz="2400">
                <a:solidFill>
                  <a:schemeClr val="tx1"/>
                </a:solidFill>
                <a:latin typeface="Times New Roman" panose="02020603050405020304" pitchFamily="18" charset="0"/>
              </a:defRPr>
            </a:lvl9pPr>
          </a:lstStyle>
          <a:p>
            <a:pPr eaLnBrk="1" hangingPunct="1"/>
            <a:r>
              <a:rPr lang="en-US" b="1">
                <a:solidFill>
                  <a:srgbClr val="FF0066"/>
                </a:solidFill>
              </a:rPr>
              <a:t>7.	Catalysts</a:t>
            </a:r>
          </a:p>
        </p:txBody>
      </p:sp>
      <p:sp>
        <p:nvSpPr>
          <p:cNvPr id="58373" name="Rectangle 9"/>
          <p:cNvSpPr>
            <a:spLocks noChangeArrowheads="1"/>
          </p:cNvSpPr>
          <p:nvPr/>
        </p:nvSpPr>
        <p:spPr bwMode="auto">
          <a:xfrm>
            <a:off x="1676400" y="5486400"/>
            <a:ext cx="8839200" cy="831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US"/>
              <a:t>In general, nanoparticles have a high surface area, and hence provide higher catalytic activity. </a:t>
            </a:r>
          </a:p>
        </p:txBody>
      </p:sp>
    </p:spTree>
    <p:extLst>
      <p:ext uri="{BB962C8B-B14F-4D97-AF65-F5344CB8AC3E}">
        <p14:creationId xmlns:p14="http://schemas.microsoft.com/office/powerpoint/2010/main" val="2329808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ChangeArrowheads="1"/>
          </p:cNvSpPr>
          <p:nvPr/>
        </p:nvSpPr>
        <p:spPr bwMode="auto">
          <a:xfrm>
            <a:off x="1697039" y="228600"/>
            <a:ext cx="5786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635000" algn="l"/>
              </a:tabLst>
              <a:defRPr sz="2400">
                <a:solidFill>
                  <a:schemeClr val="tx1"/>
                </a:solidFill>
                <a:latin typeface="Times New Roman" panose="02020603050405020304" pitchFamily="18" charset="0"/>
              </a:defRPr>
            </a:lvl1pPr>
            <a:lvl2pPr marL="742950" indent="-285750" eaLnBrk="0" hangingPunct="0">
              <a:tabLst>
                <a:tab pos="635000" algn="l"/>
              </a:tabLst>
              <a:defRPr sz="2400">
                <a:solidFill>
                  <a:schemeClr val="tx1"/>
                </a:solidFill>
                <a:latin typeface="Times New Roman" panose="02020603050405020304" pitchFamily="18" charset="0"/>
              </a:defRPr>
            </a:lvl2pPr>
            <a:lvl3pPr marL="1143000" indent="-228600" eaLnBrk="0" hangingPunct="0">
              <a:tabLst>
                <a:tab pos="635000" algn="l"/>
              </a:tabLst>
              <a:defRPr sz="2400">
                <a:solidFill>
                  <a:schemeClr val="tx1"/>
                </a:solidFill>
                <a:latin typeface="Times New Roman" panose="02020603050405020304" pitchFamily="18" charset="0"/>
              </a:defRPr>
            </a:lvl3pPr>
            <a:lvl4pPr marL="1600200" indent="-228600" eaLnBrk="0" hangingPunct="0">
              <a:tabLst>
                <a:tab pos="635000" algn="l"/>
              </a:tabLst>
              <a:defRPr sz="2400">
                <a:solidFill>
                  <a:schemeClr val="tx1"/>
                </a:solidFill>
                <a:latin typeface="Times New Roman" panose="02020603050405020304" pitchFamily="18" charset="0"/>
              </a:defRPr>
            </a:lvl4pPr>
            <a:lvl5pPr marL="2057400" indent="-228600" eaLnBrk="0" hangingPunct="0">
              <a:tabLst>
                <a:tab pos="6350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350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350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350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35000" algn="l"/>
              </a:tabLst>
              <a:defRPr sz="2400">
                <a:solidFill>
                  <a:schemeClr val="tx1"/>
                </a:solidFill>
                <a:latin typeface="Times New Roman" panose="02020603050405020304" pitchFamily="18" charset="0"/>
              </a:defRPr>
            </a:lvl9pPr>
          </a:lstStyle>
          <a:p>
            <a:pPr eaLnBrk="1" hangingPunct="1"/>
            <a:r>
              <a:rPr lang="en-US" b="1">
                <a:solidFill>
                  <a:srgbClr val="FF0066"/>
                </a:solidFill>
              </a:rPr>
              <a:t>8.	Magnetic Nano Materials applications</a:t>
            </a:r>
          </a:p>
        </p:txBody>
      </p:sp>
      <p:sp>
        <p:nvSpPr>
          <p:cNvPr id="59395" name="Rectangle 7"/>
          <p:cNvSpPr>
            <a:spLocks noChangeArrowheads="1"/>
          </p:cNvSpPr>
          <p:nvPr/>
        </p:nvSpPr>
        <p:spPr bwMode="auto">
          <a:xfrm>
            <a:off x="1676400" y="762000"/>
            <a:ext cx="8686800" cy="5943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6075" indent="-346075"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buFontTx/>
              <a:buChar char="•"/>
            </a:pPr>
            <a:r>
              <a:rPr lang="en-US"/>
              <a:t>It has been shown that magnets made of nanocrystalline yttrium–samarium–cobalt grains possess unusual magnetic properties due to their extremely large grain interface area (high coercivity can be obtained because magnetization flips cannot easily propagate past the grain boundaries). </a:t>
            </a:r>
          </a:p>
          <a:p>
            <a:pPr algn="just" eaLnBrk="1" hangingPunct="1">
              <a:buFontTx/>
              <a:buChar char="•"/>
            </a:pPr>
            <a:endParaRPr lang="en-US"/>
          </a:p>
          <a:p>
            <a:pPr algn="just" eaLnBrk="1" hangingPunct="1">
              <a:buFontTx/>
              <a:buChar char="•"/>
            </a:pPr>
            <a:r>
              <a:rPr lang="en-US"/>
              <a:t>This could lead to applications in motors, analytical instruments like magnetic resonance imaging (MRI), used widely in hospitals, and microsensors. </a:t>
            </a:r>
          </a:p>
          <a:p>
            <a:pPr algn="just" eaLnBrk="1" hangingPunct="1">
              <a:buFontTx/>
              <a:buChar char="•"/>
            </a:pPr>
            <a:endParaRPr lang="en-US"/>
          </a:p>
          <a:p>
            <a:pPr algn="l" eaLnBrk="1" hangingPunct="1">
              <a:buFontTx/>
              <a:buChar char="•"/>
            </a:pPr>
            <a:r>
              <a:rPr lang="en-US"/>
              <a:t>Nanoscale-fabricated magnetic materials also have applications in data storage. </a:t>
            </a:r>
          </a:p>
          <a:p>
            <a:pPr algn="l" eaLnBrk="1" hangingPunct="1">
              <a:buFontTx/>
              <a:buChar char="•"/>
            </a:pPr>
            <a:endParaRPr lang="en-US"/>
          </a:p>
          <a:p>
            <a:pPr algn="l" eaLnBrk="1" hangingPunct="1">
              <a:buFontTx/>
              <a:buChar char="•"/>
            </a:pPr>
            <a:r>
              <a:rPr lang="en-US"/>
              <a:t>Devices such as computer hard disks  storage capacity is increased with Magnetic Nano materials</a:t>
            </a:r>
          </a:p>
          <a:p>
            <a:pPr algn="just" eaLnBrk="1" hangingPunct="1"/>
            <a:endParaRPr lang="en-US"/>
          </a:p>
        </p:txBody>
      </p:sp>
    </p:spTree>
    <p:extLst>
      <p:ext uri="{BB962C8B-B14F-4D97-AF65-F5344CB8AC3E}">
        <p14:creationId xmlns:p14="http://schemas.microsoft.com/office/powerpoint/2010/main" val="2534770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ChangeArrowheads="1"/>
          </p:cNvSpPr>
          <p:nvPr/>
        </p:nvSpPr>
        <p:spPr bwMode="auto">
          <a:xfrm>
            <a:off x="1981200" y="1447801"/>
            <a:ext cx="8001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endParaRPr lang="en-US"/>
          </a:p>
          <a:p>
            <a:pPr algn="l" eaLnBrk="1" hangingPunct="1"/>
            <a:r>
              <a:rPr lang="en-US"/>
              <a:t>. </a:t>
            </a:r>
          </a:p>
        </p:txBody>
      </p:sp>
      <p:sp>
        <p:nvSpPr>
          <p:cNvPr id="60419" name="Rectangle 5"/>
          <p:cNvSpPr>
            <a:spLocks noChangeArrowheads="1"/>
          </p:cNvSpPr>
          <p:nvPr/>
        </p:nvSpPr>
        <p:spPr bwMode="auto">
          <a:xfrm>
            <a:off x="1676400" y="533400"/>
            <a:ext cx="8839200" cy="4483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3038" indent="-173038"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buFontTx/>
              <a:buChar char="•"/>
            </a:pPr>
            <a:r>
              <a:rPr lang="en-US"/>
              <a:t>Unfortunately, in some cases, the biomedical metal alloys may wear out within the lifetime of the patient. But Nano materials increases the life time of the implant materials.</a:t>
            </a:r>
          </a:p>
          <a:p>
            <a:pPr algn="just" eaLnBrk="1" hangingPunct="1">
              <a:buFontTx/>
              <a:buChar char="•"/>
            </a:pPr>
            <a:endParaRPr lang="en-US"/>
          </a:p>
          <a:p>
            <a:pPr algn="just" eaLnBrk="1" hangingPunct="1">
              <a:buFontTx/>
              <a:buChar char="•"/>
            </a:pPr>
            <a:r>
              <a:rPr lang="en-US"/>
              <a:t>Nanocrystalline zirconium oxide (zirconia) is hard, wear resistant, bio-corrosion resistant and bio-compatible. </a:t>
            </a:r>
          </a:p>
          <a:p>
            <a:pPr algn="just" eaLnBrk="1" hangingPunct="1">
              <a:buFontTx/>
              <a:buChar char="•"/>
            </a:pPr>
            <a:endParaRPr lang="en-US"/>
          </a:p>
          <a:p>
            <a:pPr algn="just" eaLnBrk="1" hangingPunct="1">
              <a:buFontTx/>
              <a:buChar char="•"/>
            </a:pPr>
            <a:r>
              <a:rPr lang="en-US"/>
              <a:t>It therefore presents an attractive alternative material for implants. </a:t>
            </a:r>
          </a:p>
          <a:p>
            <a:pPr algn="just" eaLnBrk="1" hangingPunct="1">
              <a:buFontTx/>
              <a:buChar char="•"/>
            </a:pPr>
            <a:endParaRPr lang="en-US"/>
          </a:p>
          <a:p>
            <a:pPr algn="just" eaLnBrk="1" hangingPunct="1">
              <a:buFontTx/>
              <a:buChar char="•"/>
            </a:pPr>
            <a:r>
              <a:rPr lang="en-US"/>
              <a:t>Nanocrystalline silicon carbide is a candidate material for artificial heart valves primarily because of its low weight, high strength and inertness.</a:t>
            </a:r>
          </a:p>
        </p:txBody>
      </p:sp>
      <p:sp>
        <p:nvSpPr>
          <p:cNvPr id="60420" name="Text Box 6"/>
          <p:cNvSpPr txBox="1">
            <a:spLocks noChangeArrowheads="1"/>
          </p:cNvSpPr>
          <p:nvPr/>
        </p:nvSpPr>
        <p:spPr bwMode="auto">
          <a:xfrm>
            <a:off x="1752600" y="762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519113" algn="l"/>
              </a:tabLst>
              <a:defRPr sz="2400">
                <a:solidFill>
                  <a:schemeClr val="tx1"/>
                </a:solidFill>
                <a:latin typeface="Times New Roman" panose="02020603050405020304" pitchFamily="18" charset="0"/>
              </a:defRPr>
            </a:lvl1pPr>
            <a:lvl2pPr marL="742950" indent="-285750" eaLnBrk="0" hangingPunct="0">
              <a:tabLst>
                <a:tab pos="519113" algn="l"/>
              </a:tabLst>
              <a:defRPr sz="2400">
                <a:solidFill>
                  <a:schemeClr val="tx1"/>
                </a:solidFill>
                <a:latin typeface="Times New Roman" panose="02020603050405020304" pitchFamily="18" charset="0"/>
              </a:defRPr>
            </a:lvl2pPr>
            <a:lvl3pPr marL="1143000" indent="-228600" eaLnBrk="0" hangingPunct="0">
              <a:tabLst>
                <a:tab pos="519113" algn="l"/>
              </a:tabLst>
              <a:defRPr sz="2400">
                <a:solidFill>
                  <a:schemeClr val="tx1"/>
                </a:solidFill>
                <a:latin typeface="Times New Roman" panose="02020603050405020304" pitchFamily="18" charset="0"/>
              </a:defRPr>
            </a:lvl3pPr>
            <a:lvl4pPr marL="1600200" indent="-228600" eaLnBrk="0" hangingPunct="0">
              <a:tabLst>
                <a:tab pos="519113" algn="l"/>
              </a:tabLst>
              <a:defRPr sz="2400">
                <a:solidFill>
                  <a:schemeClr val="tx1"/>
                </a:solidFill>
                <a:latin typeface="Times New Roman" panose="02020603050405020304" pitchFamily="18" charset="0"/>
              </a:defRPr>
            </a:lvl4pPr>
            <a:lvl5pPr marL="2057400" indent="-228600" eaLnBrk="0" hangingPunct="0">
              <a:tabLst>
                <a:tab pos="519113"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19113"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19113"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19113"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19113" algn="l"/>
              </a:tabLst>
              <a:defRPr sz="2400">
                <a:solidFill>
                  <a:schemeClr val="tx1"/>
                </a:solidFill>
                <a:latin typeface="Times New Roman" panose="02020603050405020304" pitchFamily="18" charset="0"/>
              </a:defRPr>
            </a:lvl9pPr>
          </a:lstStyle>
          <a:p>
            <a:pPr eaLnBrk="1" hangingPunct="1">
              <a:spcBef>
                <a:spcPct val="50000"/>
              </a:spcBef>
            </a:pPr>
            <a:r>
              <a:rPr lang="en-US" b="1">
                <a:solidFill>
                  <a:srgbClr val="FF0066"/>
                </a:solidFill>
              </a:rPr>
              <a:t>9.	Medical Implantation</a:t>
            </a:r>
          </a:p>
        </p:txBody>
      </p:sp>
      <p:sp>
        <p:nvSpPr>
          <p:cNvPr id="60421" name="Text Box 7"/>
          <p:cNvSpPr txBox="1">
            <a:spLocks noChangeArrowheads="1"/>
          </p:cNvSpPr>
          <p:nvPr/>
        </p:nvSpPr>
        <p:spPr bwMode="auto">
          <a:xfrm>
            <a:off x="1828800" y="51054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a:solidFill>
                  <a:srgbClr val="FF0066"/>
                </a:solidFill>
              </a:rPr>
              <a:t>10. Water purification</a:t>
            </a:r>
          </a:p>
        </p:txBody>
      </p:sp>
      <p:sp>
        <p:nvSpPr>
          <p:cNvPr id="60422" name="Rectangle 8"/>
          <p:cNvSpPr>
            <a:spLocks noChangeArrowheads="1"/>
          </p:cNvSpPr>
          <p:nvPr/>
        </p:nvSpPr>
        <p:spPr bwMode="auto">
          <a:xfrm>
            <a:off x="1600200" y="5568950"/>
            <a:ext cx="8915400" cy="831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57150" indent="-5715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buFontTx/>
              <a:buChar char="•"/>
            </a:pPr>
            <a:r>
              <a:rPr lang="en-US"/>
              <a:t>Nano-engineered membranes could potentially lead to more energy-efficient water purification processes, notably in desalination process.</a:t>
            </a:r>
          </a:p>
        </p:txBody>
      </p:sp>
    </p:spTree>
    <p:extLst>
      <p:ext uri="{BB962C8B-B14F-4D97-AF65-F5344CB8AC3E}">
        <p14:creationId xmlns:p14="http://schemas.microsoft.com/office/powerpoint/2010/main" val="2164287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ChangeArrowheads="1"/>
          </p:cNvSpPr>
          <p:nvPr/>
        </p:nvSpPr>
        <p:spPr bwMode="auto">
          <a:xfrm>
            <a:off x="1752601" y="304801"/>
            <a:ext cx="3484563" cy="466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tabLst>
                <a:tab pos="635000" algn="l"/>
              </a:tabLst>
              <a:defRPr sz="2400">
                <a:solidFill>
                  <a:schemeClr val="tx1"/>
                </a:solidFill>
                <a:latin typeface="Times New Roman" panose="02020603050405020304" pitchFamily="18" charset="0"/>
              </a:defRPr>
            </a:lvl1pPr>
            <a:lvl2pPr marL="742950" indent="-285750" eaLnBrk="0" hangingPunct="0">
              <a:tabLst>
                <a:tab pos="635000" algn="l"/>
              </a:tabLst>
              <a:defRPr sz="2400">
                <a:solidFill>
                  <a:schemeClr val="tx1"/>
                </a:solidFill>
                <a:latin typeface="Times New Roman" panose="02020603050405020304" pitchFamily="18" charset="0"/>
              </a:defRPr>
            </a:lvl2pPr>
            <a:lvl3pPr marL="1143000" indent="-228600" eaLnBrk="0" hangingPunct="0">
              <a:tabLst>
                <a:tab pos="635000" algn="l"/>
              </a:tabLst>
              <a:defRPr sz="2400">
                <a:solidFill>
                  <a:schemeClr val="tx1"/>
                </a:solidFill>
                <a:latin typeface="Times New Roman" panose="02020603050405020304" pitchFamily="18" charset="0"/>
              </a:defRPr>
            </a:lvl3pPr>
            <a:lvl4pPr marL="1600200" indent="-228600" eaLnBrk="0" hangingPunct="0">
              <a:tabLst>
                <a:tab pos="635000" algn="l"/>
              </a:tabLst>
              <a:defRPr sz="2400">
                <a:solidFill>
                  <a:schemeClr val="tx1"/>
                </a:solidFill>
                <a:latin typeface="Times New Roman" panose="02020603050405020304" pitchFamily="18" charset="0"/>
              </a:defRPr>
            </a:lvl4pPr>
            <a:lvl5pPr marL="2057400" indent="-228600" eaLnBrk="0" hangingPunct="0">
              <a:tabLst>
                <a:tab pos="635000"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635000"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635000"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635000"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635000" algn="l"/>
              </a:tabLst>
              <a:defRPr sz="2400">
                <a:solidFill>
                  <a:schemeClr val="tx1"/>
                </a:solidFill>
                <a:latin typeface="Times New Roman" panose="02020603050405020304" pitchFamily="18" charset="0"/>
              </a:defRPr>
            </a:lvl9pPr>
          </a:lstStyle>
          <a:p>
            <a:pPr eaLnBrk="1" hangingPunct="1"/>
            <a:r>
              <a:rPr lang="en-US" b="1">
                <a:solidFill>
                  <a:srgbClr val="FF0066"/>
                </a:solidFill>
              </a:rPr>
              <a:t>11.	Military Battle Suits</a:t>
            </a:r>
          </a:p>
        </p:txBody>
      </p:sp>
      <p:sp>
        <p:nvSpPr>
          <p:cNvPr id="61443" name="Rectangle 5"/>
          <p:cNvSpPr>
            <a:spLocks noChangeArrowheads="1"/>
          </p:cNvSpPr>
          <p:nvPr/>
        </p:nvSpPr>
        <p:spPr bwMode="auto">
          <a:xfrm>
            <a:off x="1752600" y="1143000"/>
            <a:ext cx="8229600" cy="3752850"/>
          </a:xfrm>
          <a:prstGeom prst="rect">
            <a:avLst/>
          </a:prstGeom>
          <a:solidFill>
            <a:srgbClr val="FFFFFF"/>
          </a:solidFill>
          <a:ln w="9525">
            <a:solidFill>
              <a:srgbClr val="000000"/>
            </a:solidFill>
            <a:miter lim="800000"/>
            <a:headEnd/>
            <a:tailEnd/>
          </a:ln>
        </p:spPr>
        <p:txBody>
          <a:bodyPr>
            <a:spAutoFit/>
          </a:bodyPr>
          <a:lstStyle>
            <a:lvl1pPr marL="346075" indent="-346075"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buFontTx/>
              <a:buChar char="•"/>
            </a:pPr>
            <a:r>
              <a:rPr lang="en-US"/>
              <a:t>Enhanced nanomaterials form the basis of a state-of- the-art ‘battle suit’ that is being developed.</a:t>
            </a:r>
          </a:p>
          <a:p>
            <a:pPr algn="just" eaLnBrk="1" hangingPunct="1">
              <a:buFontTx/>
              <a:buChar char="•"/>
            </a:pPr>
            <a:endParaRPr lang="en-US"/>
          </a:p>
          <a:p>
            <a:pPr algn="just" eaLnBrk="1" hangingPunct="1">
              <a:buFontTx/>
              <a:buChar char="•"/>
            </a:pPr>
            <a:r>
              <a:rPr lang="en-US"/>
              <a:t>A short-term development is likely to be energy-absorbing materials that will withstand blast waves; </a:t>
            </a:r>
          </a:p>
          <a:p>
            <a:pPr algn="just" eaLnBrk="1" hangingPunct="1">
              <a:buFontTx/>
              <a:buChar char="•"/>
            </a:pPr>
            <a:endParaRPr lang="en-US"/>
          </a:p>
          <a:p>
            <a:pPr algn="just" eaLnBrk="1" hangingPunct="1">
              <a:buFontTx/>
              <a:buChar char="•"/>
            </a:pPr>
            <a:r>
              <a:rPr lang="en-US"/>
              <a:t>longer-term are those that incorporate sensors to detect or respond to chemical and biological weapons (for example, responsive nanopores that ‘close’ upon detection of a biological agent). </a:t>
            </a:r>
          </a:p>
        </p:txBody>
      </p:sp>
    </p:spTree>
    <p:extLst>
      <p:ext uri="{BB962C8B-B14F-4D97-AF65-F5344CB8AC3E}">
        <p14:creationId xmlns:p14="http://schemas.microsoft.com/office/powerpoint/2010/main" val="3002047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6731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4002" name="Group 2"/>
          <p:cNvGraphicFramePr>
            <a:graphicFrameLocks noGrp="1"/>
          </p:cNvGraphicFramePr>
          <p:nvPr/>
        </p:nvGraphicFramePr>
        <p:xfrm>
          <a:off x="1981200" y="914401"/>
          <a:ext cx="8534400" cy="5638801"/>
        </p:xfrm>
        <a:graphic>
          <a:graphicData uri="http://schemas.openxmlformats.org/drawingml/2006/table">
            <a:tbl>
              <a:tblPr/>
              <a:tblGrid>
                <a:gridCol w="4267200"/>
                <a:gridCol w="4267200"/>
              </a:tblGrid>
              <a:tr h="53022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400" b="1" i="0" u="none" strike="noStrike" cap="none" normalizeH="0" baseline="0" dirty="0" smtClean="0">
                          <a:ln>
                            <a:noFill/>
                          </a:ln>
                          <a:solidFill>
                            <a:srgbClr val="336699"/>
                          </a:solidFill>
                          <a:effectLst/>
                          <a:latin typeface="Arial" charset="0"/>
                          <a:cs typeface="Arial" charset="0"/>
                        </a:rPr>
                        <a:t>PHYSISORPTION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2400" b="1" i="0" u="none" strike="noStrike" cap="none" normalizeH="0" baseline="0" smtClean="0">
                          <a:ln>
                            <a:noFill/>
                          </a:ln>
                          <a:solidFill>
                            <a:srgbClr val="336699"/>
                          </a:solidFill>
                          <a:effectLst/>
                          <a:latin typeface="Arial" charset="0"/>
                          <a:cs typeface="Arial" charset="0"/>
                        </a:rPr>
                        <a:t>CHEMISORPTION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r>
              <a:tr h="87788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1" i="0" u="none" strike="noStrike" cap="none" normalizeH="0" baseline="0" smtClean="0">
                          <a:ln>
                            <a:noFill/>
                          </a:ln>
                          <a:solidFill>
                            <a:srgbClr val="336699"/>
                          </a:solidFill>
                          <a:effectLst/>
                          <a:latin typeface="Arial" charset="0"/>
                          <a:cs typeface="Arial" charset="0"/>
                        </a:rPr>
                        <a:t>WEAK, LONG RANGE BONDING</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1" i="0" u="none" strike="noStrike" cap="none" normalizeH="0" baseline="0" smtClean="0">
                          <a:ln>
                            <a:noFill/>
                          </a:ln>
                          <a:solidFill>
                            <a:srgbClr val="336699"/>
                          </a:solidFill>
                          <a:effectLst/>
                          <a:latin typeface="Arial" charset="0"/>
                          <a:cs typeface="Arial" charset="0"/>
                        </a:rPr>
                        <a:t>Van der Waals interactions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1" i="0" u="none" strike="noStrike" cap="none" normalizeH="0" baseline="0" smtClean="0">
                          <a:ln>
                            <a:noFill/>
                          </a:ln>
                          <a:solidFill>
                            <a:srgbClr val="336699"/>
                          </a:solidFill>
                          <a:effectLst/>
                          <a:latin typeface="Arial" charset="0"/>
                          <a:cs typeface="Arial" charset="0"/>
                        </a:rPr>
                        <a:t>STRONG, SHORT RANGE BONDING</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1" i="0" u="none" strike="noStrike" cap="none" normalizeH="0" baseline="0" smtClean="0">
                          <a:ln>
                            <a:noFill/>
                          </a:ln>
                          <a:solidFill>
                            <a:srgbClr val="336699"/>
                          </a:solidFill>
                          <a:effectLst/>
                          <a:latin typeface="Arial" charset="0"/>
                          <a:cs typeface="Arial" charset="0"/>
                        </a:rPr>
                        <a:t>Chemical bonding involved.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39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1" i="0" u="none" strike="noStrike" cap="none" normalizeH="0" baseline="0" smtClean="0">
                          <a:ln>
                            <a:noFill/>
                          </a:ln>
                          <a:solidFill>
                            <a:srgbClr val="336699"/>
                          </a:solidFill>
                          <a:effectLst/>
                          <a:latin typeface="Arial" charset="0"/>
                          <a:cs typeface="Arial" charset="0"/>
                        </a:rPr>
                        <a:t>NOT SURFACE SPECIFIC</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1" i="0" u="none" strike="noStrike" cap="none" normalizeH="0" baseline="0" smtClean="0">
                          <a:ln>
                            <a:noFill/>
                          </a:ln>
                          <a:solidFill>
                            <a:srgbClr val="336699"/>
                          </a:solidFill>
                          <a:effectLst/>
                          <a:latin typeface="Arial" charset="0"/>
                          <a:cs typeface="Arial" charset="0"/>
                        </a:rPr>
                        <a:t>Physisorption takes place between all molecules on any surface providing the temperature is low enough.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1" i="0" u="none" strike="noStrike" cap="none" normalizeH="0" baseline="0" dirty="0" smtClean="0">
                          <a:ln>
                            <a:noFill/>
                          </a:ln>
                          <a:solidFill>
                            <a:srgbClr val="336699"/>
                          </a:solidFill>
                          <a:effectLst/>
                          <a:latin typeface="Arial" charset="0"/>
                          <a:cs typeface="Arial" charset="0"/>
                        </a:rPr>
                        <a:t>SURFACE SPECIFIC</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1" i="0" u="none" strike="noStrike" cap="none" normalizeH="0" baseline="0" dirty="0" smtClean="0">
                          <a:ln>
                            <a:noFill/>
                          </a:ln>
                          <a:solidFill>
                            <a:srgbClr val="336699"/>
                          </a:solidFill>
                          <a:effectLst/>
                          <a:latin typeface="Arial" charset="0"/>
                          <a:cs typeface="Arial" charset="0"/>
                        </a:rPr>
                        <a:t>E.g. </a:t>
                      </a:r>
                      <a:r>
                        <a:rPr kumimoji="0" lang="en-GB" sz="1400" b="1" i="0" u="none" strike="noStrike" cap="none" normalizeH="0" baseline="0" dirty="0" err="1" smtClean="0">
                          <a:ln>
                            <a:noFill/>
                          </a:ln>
                          <a:solidFill>
                            <a:srgbClr val="336699"/>
                          </a:solidFill>
                          <a:effectLst/>
                          <a:latin typeface="Arial" charset="0"/>
                          <a:cs typeface="Arial" charset="0"/>
                        </a:rPr>
                        <a:t>Chemisorption</a:t>
                      </a:r>
                      <a:r>
                        <a:rPr kumimoji="0" lang="en-GB" sz="1400" b="1" i="0" u="none" strike="noStrike" cap="none" normalizeH="0" baseline="0" dirty="0" smtClean="0">
                          <a:ln>
                            <a:noFill/>
                          </a:ln>
                          <a:solidFill>
                            <a:srgbClr val="336699"/>
                          </a:solidFill>
                          <a:effectLst/>
                          <a:latin typeface="Arial" charset="0"/>
                          <a:cs typeface="Arial" charset="0"/>
                        </a:rPr>
                        <a:t> of hydrogen takes place on transition metals but not on gold or mercury.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1" i="0" u="none" strike="noStrike" cap="none" normalizeH="0" baseline="0" smtClean="0">
                          <a:ln>
                            <a:noFill/>
                          </a:ln>
                          <a:solidFill>
                            <a:srgbClr val="336699"/>
                          </a:solidFill>
                          <a:effectLst/>
                          <a:latin typeface="Arial" charset="0"/>
                          <a:cs typeface="Arial" charset="0"/>
                        </a:rPr>
                        <a:t>Δ</a:t>
                      </a:r>
                      <a:r>
                        <a:rPr kumimoji="0" lang="en-GB" sz="1400" b="1" i="0" u="none" strike="noStrike" cap="none" normalizeH="0" baseline="0" smtClean="0">
                          <a:ln>
                            <a:noFill/>
                          </a:ln>
                          <a:solidFill>
                            <a:srgbClr val="336699"/>
                          </a:solidFill>
                          <a:effectLst/>
                          <a:latin typeface="Arial" charset="0"/>
                          <a:cs typeface="Arial" charset="0"/>
                        </a:rPr>
                        <a:t>H</a:t>
                      </a:r>
                      <a:r>
                        <a:rPr kumimoji="0" lang="en-GB" sz="1400" b="1" i="0" u="none" strike="noStrike" cap="none" normalizeH="0" baseline="-25000" smtClean="0">
                          <a:ln>
                            <a:noFill/>
                          </a:ln>
                          <a:solidFill>
                            <a:srgbClr val="336699"/>
                          </a:solidFill>
                          <a:effectLst/>
                          <a:latin typeface="Arial" charset="0"/>
                          <a:cs typeface="Arial" charset="0"/>
                        </a:rPr>
                        <a:t>ads</a:t>
                      </a:r>
                      <a:r>
                        <a:rPr kumimoji="0" lang="en-GB" sz="1400" b="1" i="0" u="none" strike="noStrike" cap="none" normalizeH="0" baseline="0" smtClean="0">
                          <a:ln>
                            <a:noFill/>
                          </a:ln>
                          <a:solidFill>
                            <a:srgbClr val="336699"/>
                          </a:solidFill>
                          <a:effectLst/>
                          <a:latin typeface="Arial" charset="0"/>
                          <a:cs typeface="Arial" charset="0"/>
                        </a:rPr>
                        <a:t> = 5 ….. 50 kJ mol-1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1" i="0" u="none" strike="noStrike" cap="none" normalizeH="0" baseline="0" smtClean="0">
                          <a:ln>
                            <a:noFill/>
                          </a:ln>
                          <a:solidFill>
                            <a:srgbClr val="336699"/>
                          </a:solidFill>
                          <a:effectLst/>
                          <a:latin typeface="Arial" charset="0"/>
                          <a:cs typeface="Arial" charset="0"/>
                        </a:rPr>
                        <a:t>Δ</a:t>
                      </a:r>
                      <a:r>
                        <a:rPr kumimoji="0" lang="en-GB" sz="1400" b="1" i="0" u="none" strike="noStrike" cap="none" normalizeH="0" baseline="0" smtClean="0">
                          <a:ln>
                            <a:noFill/>
                          </a:ln>
                          <a:solidFill>
                            <a:srgbClr val="336699"/>
                          </a:solidFill>
                          <a:effectLst/>
                          <a:latin typeface="Arial" charset="0"/>
                          <a:cs typeface="Arial" charset="0"/>
                        </a:rPr>
                        <a:t>H</a:t>
                      </a:r>
                      <a:r>
                        <a:rPr kumimoji="0" lang="en-GB" sz="1400" b="1" i="0" u="none" strike="noStrike" cap="none" normalizeH="0" baseline="-25000" smtClean="0">
                          <a:ln>
                            <a:noFill/>
                          </a:ln>
                          <a:solidFill>
                            <a:srgbClr val="336699"/>
                          </a:solidFill>
                          <a:effectLst/>
                          <a:latin typeface="Arial" charset="0"/>
                          <a:cs typeface="Arial" charset="0"/>
                        </a:rPr>
                        <a:t>ads</a:t>
                      </a:r>
                      <a:r>
                        <a:rPr kumimoji="0" lang="en-GB" sz="1400" b="1" i="0" u="none" strike="noStrike" cap="none" normalizeH="0" baseline="0" smtClean="0">
                          <a:ln>
                            <a:noFill/>
                          </a:ln>
                          <a:solidFill>
                            <a:srgbClr val="336699"/>
                          </a:solidFill>
                          <a:effectLst/>
                          <a:latin typeface="Arial" charset="0"/>
                          <a:cs typeface="Arial" charset="0"/>
                        </a:rPr>
                        <a:t> = 50 ….. 500 kJ mol</a:t>
                      </a:r>
                      <a:r>
                        <a:rPr kumimoji="0" lang="en-GB" sz="1400" b="1" i="0" u="none" strike="noStrike" cap="none" normalizeH="0" baseline="30000" smtClean="0">
                          <a:ln>
                            <a:noFill/>
                          </a:ln>
                          <a:solidFill>
                            <a:srgbClr val="336699"/>
                          </a:solidFill>
                          <a:effectLst/>
                          <a:latin typeface="Arial" charset="0"/>
                          <a:cs typeface="Arial" charset="0"/>
                        </a:rPr>
                        <a:t>-1</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GB" sz="1400" b="1" i="0" u="none" strike="noStrike" cap="none" normalizeH="0" baseline="0" smtClean="0">
                        <a:ln>
                          <a:noFill/>
                        </a:ln>
                        <a:solidFill>
                          <a:srgbClr val="336699"/>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502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1" i="0" u="none" strike="noStrike" cap="none" normalizeH="0" baseline="0" smtClean="0">
                          <a:ln>
                            <a:noFill/>
                          </a:ln>
                          <a:solidFill>
                            <a:srgbClr val="336699"/>
                          </a:solidFill>
                          <a:effectLst/>
                          <a:latin typeface="Arial" charset="0"/>
                          <a:cs typeface="Arial" charset="0"/>
                        </a:rPr>
                        <a:t>Non activated with equilibrium achieved relatively quickly. Increasing temperature always reduces surface coverage</a:t>
                      </a:r>
                      <a:r>
                        <a:rPr kumimoji="0" lang="en-GB" sz="1600" b="0" i="0" u="none" strike="noStrike" cap="none" normalizeH="0" baseline="0" smtClean="0">
                          <a:ln>
                            <a:noFill/>
                          </a:ln>
                          <a:solidFill>
                            <a:schemeClr val="tx1"/>
                          </a:solidFill>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1" i="0" u="none" strike="noStrike" cap="none" normalizeH="0" baseline="0" smtClean="0">
                          <a:ln>
                            <a:noFill/>
                          </a:ln>
                          <a:solidFill>
                            <a:srgbClr val="336699"/>
                          </a:solidFill>
                          <a:effectLst/>
                          <a:latin typeface="Arial" charset="0"/>
                          <a:cs typeface="Arial" charset="0"/>
                        </a:rPr>
                        <a:t>Can be activated, in which case equilibrium can be slow and increasing temperature can favour adsorption.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18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1" i="0" u="none" strike="noStrike" cap="none" normalizeH="0" baseline="0" smtClean="0">
                          <a:ln>
                            <a:noFill/>
                          </a:ln>
                          <a:solidFill>
                            <a:srgbClr val="336699"/>
                          </a:solidFill>
                          <a:effectLst/>
                          <a:latin typeface="Arial" charset="0"/>
                          <a:cs typeface="Arial" charset="0"/>
                        </a:rPr>
                        <a:t>No surface reactions.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1" i="0" u="none" strike="noStrike" cap="none" normalizeH="0" baseline="0" smtClean="0">
                          <a:ln>
                            <a:noFill/>
                          </a:ln>
                          <a:solidFill>
                            <a:srgbClr val="336699"/>
                          </a:solidFill>
                          <a:effectLst/>
                          <a:latin typeface="Arial" charset="0"/>
                          <a:cs typeface="Arial" charset="0"/>
                        </a:rPr>
                        <a:t>Surface reactions may take place:- Dissociation, reconstruction, catalysis.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788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1" i="0" u="none" strike="noStrike" cap="none" normalizeH="0" baseline="0" smtClean="0">
                          <a:ln>
                            <a:noFill/>
                          </a:ln>
                          <a:solidFill>
                            <a:srgbClr val="336699"/>
                          </a:solidFill>
                          <a:effectLst/>
                          <a:latin typeface="Arial" charset="0"/>
                          <a:cs typeface="Arial" charset="0"/>
                        </a:rPr>
                        <a:t>MULTILAYER ADSORPTION</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1" i="0" u="none" strike="noStrike" cap="none" normalizeH="0" baseline="0" smtClean="0">
                          <a:ln>
                            <a:noFill/>
                          </a:ln>
                          <a:solidFill>
                            <a:srgbClr val="336699"/>
                          </a:solidFill>
                          <a:effectLst/>
                          <a:latin typeface="Arial" charset="0"/>
                          <a:cs typeface="Arial" charset="0"/>
                        </a:rPr>
                        <a:t>BET Isotherm used to model adsorption equilibrium.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1" i="0" u="none" strike="noStrike" cap="none" normalizeH="0" baseline="0" smtClean="0">
                          <a:ln>
                            <a:noFill/>
                          </a:ln>
                          <a:solidFill>
                            <a:srgbClr val="336699"/>
                          </a:solidFill>
                          <a:effectLst/>
                          <a:latin typeface="Arial" charset="0"/>
                          <a:cs typeface="Arial" charset="0"/>
                        </a:rPr>
                        <a:t>MONOLAYER ADSORPTION</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GB" sz="1400" b="1" i="0" u="none" strike="noStrike" cap="none" normalizeH="0" baseline="0" smtClean="0">
                          <a:ln>
                            <a:noFill/>
                          </a:ln>
                          <a:solidFill>
                            <a:srgbClr val="336699"/>
                          </a:solidFill>
                          <a:effectLst/>
                          <a:latin typeface="Arial" charset="0"/>
                          <a:cs typeface="Arial" charset="0"/>
                        </a:rPr>
                        <a:t>Langmuir Isotherm is used to model adsorption equilibrium.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492" name="Rectangle 28"/>
          <p:cNvSpPr>
            <a:spLocks noChangeArrowheads="1"/>
          </p:cNvSpPr>
          <p:nvPr/>
        </p:nvSpPr>
        <p:spPr bwMode="auto">
          <a:xfrm>
            <a:off x="1884363" y="-762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sz="3200" b="1">
                <a:solidFill>
                  <a:srgbClr val="000000"/>
                </a:solidFill>
                <a:latin typeface="Verdana" panose="020B0604030504040204" pitchFamily="34" charset="0"/>
              </a:rPr>
              <a:t>Physisorption vs Chemisorption</a:t>
            </a:r>
          </a:p>
        </p:txBody>
      </p:sp>
      <p:sp>
        <p:nvSpPr>
          <p:cNvPr id="62493" name="Text Box 29"/>
          <p:cNvSpPr txBox="1">
            <a:spLocks noChangeArrowheads="1"/>
          </p:cNvSpPr>
          <p:nvPr/>
        </p:nvSpPr>
        <p:spPr bwMode="auto">
          <a:xfrm>
            <a:off x="8153400" y="6583364"/>
            <a:ext cx="23230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r>
              <a:rPr lang="en-US" sz="1200" b="1" i="1">
                <a:solidFill>
                  <a:srgbClr val="336699"/>
                </a:solidFill>
                <a:latin typeface="Verdana" panose="020B0604030504040204" pitchFamily="34" charset="0"/>
              </a:rPr>
              <a:t>http://www.soton.ac.uk</a:t>
            </a:r>
          </a:p>
        </p:txBody>
      </p:sp>
      <p:sp>
        <p:nvSpPr>
          <p:cNvPr id="62494" name="Rectangle 5"/>
          <p:cNvSpPr>
            <a:spLocks noChangeArrowheads="1"/>
          </p:cNvSpPr>
          <p:nvPr/>
        </p:nvSpPr>
        <p:spPr bwMode="auto">
          <a:xfrm>
            <a:off x="1524000" y="533400"/>
            <a:ext cx="9144000" cy="228600"/>
          </a:xfrm>
          <a:prstGeom prst="rect">
            <a:avLst/>
          </a:prstGeom>
          <a:gradFill rotWithShape="0">
            <a:gsLst>
              <a:gs pos="0">
                <a:srgbClr val="CCCCCC"/>
              </a:gs>
              <a:gs pos="100000">
                <a:srgbClr val="ED181E"/>
              </a:gs>
            </a:gsLst>
            <a:lin ang="5400000" scaled="1"/>
          </a:gra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sz="1800">
              <a:solidFill>
                <a:srgbClr val="000000"/>
              </a:solidFill>
              <a:latin typeface="Verdana" panose="020B0604030504040204" pitchFamily="34" charset="0"/>
            </a:endParaRPr>
          </a:p>
        </p:txBody>
      </p:sp>
    </p:spTree>
    <p:extLst>
      <p:ext uri="{BB962C8B-B14F-4D97-AF65-F5344CB8AC3E}">
        <p14:creationId xmlns:p14="http://schemas.microsoft.com/office/powerpoint/2010/main" val="253386516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539285" y="1214907"/>
            <a:ext cx="6400800"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sz="5400" b="1" dirty="0">
                <a:solidFill>
                  <a:srgbClr val="FF0000"/>
                </a:solidFill>
                <a:latin typeface="Arial" panose="020B0604020202020204" pitchFamily="34" charset="0"/>
              </a:rPr>
              <a:t>Applications of Nano </a:t>
            </a:r>
            <a:r>
              <a:rPr lang="en-US" sz="5400" b="1" dirty="0" smtClean="0">
                <a:solidFill>
                  <a:srgbClr val="FF0000"/>
                </a:solidFill>
                <a:latin typeface="Arial" panose="020B0604020202020204" pitchFamily="34" charset="0"/>
              </a:rPr>
              <a:t>Materials</a:t>
            </a:r>
          </a:p>
          <a:p>
            <a:pPr algn="ctr" eaLnBrk="1" hangingPunct="1">
              <a:spcBef>
                <a:spcPct val="50000"/>
              </a:spcBef>
            </a:pPr>
            <a:endParaRPr lang="en-US" sz="5400" b="1" dirty="0" smtClean="0">
              <a:solidFill>
                <a:srgbClr val="FF0000"/>
              </a:solidFill>
              <a:latin typeface="Arial" panose="020B0604020202020204" pitchFamily="34" charset="0"/>
            </a:endParaRPr>
          </a:p>
          <a:p>
            <a:pPr algn="ctr" eaLnBrk="1" hangingPunct="1">
              <a:spcBef>
                <a:spcPct val="50000"/>
              </a:spcBef>
            </a:pPr>
            <a:r>
              <a:rPr lang="en-US" b="1" dirty="0" smtClean="0">
                <a:solidFill>
                  <a:schemeClr val="accent2">
                    <a:lumMod val="75000"/>
                  </a:schemeClr>
                </a:solidFill>
                <a:latin typeface="Arial" panose="020B0604020202020204" pitchFamily="34" charset="0"/>
              </a:rPr>
              <a:t>Dr. Raouf Mahmood</a:t>
            </a:r>
            <a:endParaRPr lang="en-US" b="1" dirty="0">
              <a:solidFill>
                <a:schemeClr val="accent2">
                  <a:lumMod val="75000"/>
                </a:schemeClr>
              </a:solidFill>
              <a:latin typeface="Arial" panose="020B0604020202020204" pitchFamily="34" charset="0"/>
            </a:endParaRPr>
          </a:p>
        </p:txBody>
      </p:sp>
    </p:spTree>
    <p:extLst>
      <p:ext uri="{BB962C8B-B14F-4D97-AF65-F5344CB8AC3E}">
        <p14:creationId xmlns:p14="http://schemas.microsoft.com/office/powerpoint/2010/main" val="2627755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ChangeArrowheads="1"/>
          </p:cNvSpPr>
          <p:nvPr/>
        </p:nvSpPr>
        <p:spPr bwMode="auto">
          <a:xfrm>
            <a:off x="1752600" y="914400"/>
            <a:ext cx="8915400"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buFontTx/>
              <a:buChar char="•"/>
            </a:pPr>
            <a:r>
              <a:rPr lang="en-US">
                <a:latin typeface="Arial" panose="020B0604020202020204" pitchFamily="34" charset="0"/>
              </a:rPr>
              <a:t>Because of their small size, nanoscale devices can readily </a:t>
            </a:r>
            <a:r>
              <a:rPr lang="en-US">
                <a:solidFill>
                  <a:srgbClr val="FF00FF"/>
                </a:solidFill>
                <a:latin typeface="Arial" panose="020B0604020202020204" pitchFamily="34" charset="0"/>
              </a:rPr>
              <a:t>interact with biomolecules</a:t>
            </a:r>
            <a:r>
              <a:rPr lang="en-US">
                <a:latin typeface="Arial" panose="020B0604020202020204" pitchFamily="34" charset="0"/>
              </a:rPr>
              <a:t> on both the surface of cells and inside of cells. </a:t>
            </a:r>
          </a:p>
          <a:p>
            <a:pPr algn="just" eaLnBrk="1" hangingPunct="1">
              <a:buFontTx/>
              <a:buChar char="•"/>
            </a:pPr>
            <a:endParaRPr lang="en-US" sz="500">
              <a:latin typeface="Arial" panose="020B0604020202020204" pitchFamily="34" charset="0"/>
            </a:endParaRPr>
          </a:p>
          <a:p>
            <a:pPr algn="just" eaLnBrk="1" hangingPunct="1">
              <a:buFontTx/>
              <a:buChar char="•"/>
            </a:pPr>
            <a:r>
              <a:rPr lang="en-US">
                <a:latin typeface="Arial" panose="020B0604020202020204" pitchFamily="34" charset="0"/>
              </a:rPr>
              <a:t>By gaining access to so many areas of the body, they have the potential to </a:t>
            </a:r>
            <a:r>
              <a:rPr lang="en-US">
                <a:solidFill>
                  <a:srgbClr val="FF00FF"/>
                </a:solidFill>
                <a:latin typeface="Arial" panose="020B0604020202020204" pitchFamily="34" charset="0"/>
              </a:rPr>
              <a:t>detect disease and the deliver treatment</a:t>
            </a:r>
            <a:r>
              <a:rPr lang="en-US">
                <a:latin typeface="Arial" panose="020B0604020202020204" pitchFamily="34" charset="0"/>
              </a:rPr>
              <a:t>.</a:t>
            </a:r>
          </a:p>
        </p:txBody>
      </p:sp>
      <p:sp>
        <p:nvSpPr>
          <p:cNvPr id="49155" name="Rectangle 4"/>
          <p:cNvSpPr>
            <a:spLocks noChangeArrowheads="1"/>
          </p:cNvSpPr>
          <p:nvPr/>
        </p:nvSpPr>
        <p:spPr bwMode="auto">
          <a:xfrm>
            <a:off x="1752601" y="304800"/>
            <a:ext cx="6119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509588" algn="l"/>
              </a:tabLst>
              <a:defRPr sz="2400">
                <a:solidFill>
                  <a:schemeClr val="tx1"/>
                </a:solidFill>
                <a:latin typeface="Times New Roman" panose="02020603050405020304" pitchFamily="18" charset="0"/>
              </a:defRPr>
            </a:lvl1pPr>
            <a:lvl2pPr marL="742950" indent="-285750" eaLnBrk="0" hangingPunct="0">
              <a:tabLst>
                <a:tab pos="509588" algn="l"/>
              </a:tabLst>
              <a:defRPr sz="2400">
                <a:solidFill>
                  <a:schemeClr val="tx1"/>
                </a:solidFill>
                <a:latin typeface="Times New Roman" panose="02020603050405020304" pitchFamily="18" charset="0"/>
              </a:defRPr>
            </a:lvl2pPr>
            <a:lvl3pPr marL="1143000" indent="-228600" eaLnBrk="0" hangingPunct="0">
              <a:tabLst>
                <a:tab pos="509588" algn="l"/>
              </a:tabLst>
              <a:defRPr sz="2400">
                <a:solidFill>
                  <a:schemeClr val="tx1"/>
                </a:solidFill>
                <a:latin typeface="Times New Roman" panose="02020603050405020304" pitchFamily="18" charset="0"/>
              </a:defRPr>
            </a:lvl3pPr>
            <a:lvl4pPr marL="1600200" indent="-228600" eaLnBrk="0" hangingPunct="0">
              <a:tabLst>
                <a:tab pos="509588" algn="l"/>
              </a:tabLst>
              <a:defRPr sz="2400">
                <a:solidFill>
                  <a:schemeClr val="tx1"/>
                </a:solidFill>
                <a:latin typeface="Times New Roman" panose="02020603050405020304" pitchFamily="18" charset="0"/>
              </a:defRPr>
            </a:lvl4pPr>
            <a:lvl5pPr marL="2057400" indent="-228600" eaLnBrk="0" hangingPunct="0">
              <a:tabLst>
                <a:tab pos="509588"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09588"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09588"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09588"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09588" algn="l"/>
              </a:tabLst>
              <a:defRPr sz="2400">
                <a:solidFill>
                  <a:schemeClr val="tx1"/>
                </a:solidFill>
                <a:latin typeface="Times New Roman" panose="02020603050405020304" pitchFamily="18" charset="0"/>
              </a:defRPr>
            </a:lvl9pPr>
          </a:lstStyle>
          <a:p>
            <a:pPr algn="l" eaLnBrk="1" hangingPunct="1">
              <a:spcBef>
                <a:spcPct val="50000"/>
              </a:spcBef>
            </a:pPr>
            <a:r>
              <a:rPr lang="en-US" b="1">
                <a:solidFill>
                  <a:srgbClr val="FF0066"/>
                </a:solidFill>
              </a:rPr>
              <a:t>1.	Nanotechnology Applications in Medicine</a:t>
            </a:r>
          </a:p>
        </p:txBody>
      </p:sp>
      <p:sp>
        <p:nvSpPr>
          <p:cNvPr id="49156" name="Text Box 5"/>
          <p:cNvSpPr txBox="1">
            <a:spLocks noChangeArrowheads="1"/>
          </p:cNvSpPr>
          <p:nvPr/>
        </p:nvSpPr>
        <p:spPr bwMode="auto">
          <a:xfrm>
            <a:off x="1600200" y="3200401"/>
            <a:ext cx="8915400" cy="2474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28600" indent="-228600" eaLnBrk="0" hangingPunct="0">
              <a:tabLst>
                <a:tab pos="519113" algn="l"/>
              </a:tabLst>
              <a:defRPr sz="2400">
                <a:solidFill>
                  <a:schemeClr val="tx1"/>
                </a:solidFill>
                <a:latin typeface="Times New Roman" panose="02020603050405020304" pitchFamily="18" charset="0"/>
              </a:defRPr>
            </a:lvl1pPr>
            <a:lvl2pPr marL="742950" indent="-285750" eaLnBrk="0" hangingPunct="0">
              <a:tabLst>
                <a:tab pos="519113" algn="l"/>
              </a:tabLst>
              <a:defRPr sz="2400">
                <a:solidFill>
                  <a:schemeClr val="tx1"/>
                </a:solidFill>
                <a:latin typeface="Times New Roman" panose="02020603050405020304" pitchFamily="18" charset="0"/>
              </a:defRPr>
            </a:lvl2pPr>
            <a:lvl3pPr marL="1143000" indent="-228600" eaLnBrk="0" hangingPunct="0">
              <a:tabLst>
                <a:tab pos="519113" algn="l"/>
              </a:tabLst>
              <a:defRPr sz="2400">
                <a:solidFill>
                  <a:schemeClr val="tx1"/>
                </a:solidFill>
                <a:latin typeface="Times New Roman" panose="02020603050405020304" pitchFamily="18" charset="0"/>
              </a:defRPr>
            </a:lvl3pPr>
            <a:lvl4pPr marL="1600200" indent="-228600" eaLnBrk="0" hangingPunct="0">
              <a:tabLst>
                <a:tab pos="519113" algn="l"/>
              </a:tabLst>
              <a:defRPr sz="2400">
                <a:solidFill>
                  <a:schemeClr val="tx1"/>
                </a:solidFill>
                <a:latin typeface="Times New Roman" panose="02020603050405020304" pitchFamily="18" charset="0"/>
              </a:defRPr>
            </a:lvl4pPr>
            <a:lvl5pPr marL="2057400" indent="-228600" eaLnBrk="0" hangingPunct="0">
              <a:tabLst>
                <a:tab pos="519113" algn="l"/>
              </a:tabLst>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tabLst>
                <a:tab pos="519113" algn="l"/>
              </a:tabLs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tabLst>
                <a:tab pos="519113" algn="l"/>
              </a:tabLs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tabLst>
                <a:tab pos="519113" algn="l"/>
              </a:tabLs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tabLst>
                <a:tab pos="519113" algn="l"/>
              </a:tabLst>
              <a:defRPr sz="2400">
                <a:solidFill>
                  <a:schemeClr val="tx1"/>
                </a:solidFill>
                <a:latin typeface="Times New Roman" panose="02020603050405020304" pitchFamily="18" charset="0"/>
              </a:defRPr>
            </a:lvl9pPr>
          </a:lstStyle>
          <a:p>
            <a:pPr algn="just" eaLnBrk="1" hangingPunct="1">
              <a:spcBef>
                <a:spcPct val="50000"/>
              </a:spcBef>
              <a:buFontTx/>
              <a:buChar char="•"/>
            </a:pPr>
            <a:r>
              <a:rPr lang="en-US">
                <a:latin typeface="Verdana" panose="020B0604030504040204" pitchFamily="34" charset="0"/>
              </a:rPr>
              <a:t>   Nanoparticles can can </a:t>
            </a:r>
            <a:r>
              <a:rPr lang="en-US">
                <a:solidFill>
                  <a:srgbClr val="9900FF"/>
                </a:solidFill>
                <a:latin typeface="Verdana" panose="020B0604030504040204" pitchFamily="34" charset="0"/>
              </a:rPr>
              <a:t>deliver drugs directly</a:t>
            </a:r>
            <a:r>
              <a:rPr lang="en-US">
                <a:latin typeface="Verdana" panose="020B0604030504040204" pitchFamily="34" charset="0"/>
              </a:rPr>
              <a:t> to 	diseased cells in your body. </a:t>
            </a:r>
          </a:p>
          <a:p>
            <a:pPr algn="just" eaLnBrk="1" hangingPunct="1">
              <a:spcBef>
                <a:spcPct val="50000"/>
              </a:spcBef>
              <a:buFontTx/>
              <a:buChar char="•"/>
            </a:pPr>
            <a:r>
              <a:rPr lang="en-US">
                <a:latin typeface="Verdana" panose="020B0604030504040204" pitchFamily="34" charset="0"/>
              </a:rPr>
              <a:t> </a:t>
            </a:r>
            <a:r>
              <a:rPr lang="en-US">
                <a:solidFill>
                  <a:srgbClr val="0000FF"/>
                </a:solidFill>
                <a:latin typeface="Verdana" panose="020B0604030504040204" pitchFamily="34" charset="0"/>
              </a:rPr>
              <a:t>	Nanomedicine</a:t>
            </a:r>
            <a:r>
              <a:rPr lang="en-US">
                <a:latin typeface="Verdana" panose="020B0604030504040204" pitchFamily="34" charset="0"/>
              </a:rPr>
              <a:t> is the medical use of molecular-	sized particles to deliver drugs, heat, light or 	other substances to specific cells in the human 	body. </a:t>
            </a:r>
            <a:endParaRPr lang="en-US"/>
          </a:p>
        </p:txBody>
      </p:sp>
    </p:spTree>
    <p:extLst>
      <p:ext uri="{BB962C8B-B14F-4D97-AF65-F5344CB8AC3E}">
        <p14:creationId xmlns:p14="http://schemas.microsoft.com/office/powerpoint/2010/main" val="4115729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ChangeArrowheads="1"/>
          </p:cNvSpPr>
          <p:nvPr/>
        </p:nvSpPr>
        <p:spPr bwMode="auto">
          <a:xfrm>
            <a:off x="3495675" y="200025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50179" name="Rectangle 5"/>
          <p:cNvSpPr>
            <a:spLocks noChangeArrowheads="1"/>
          </p:cNvSpPr>
          <p:nvPr/>
        </p:nvSpPr>
        <p:spPr bwMode="auto">
          <a:xfrm>
            <a:off x="1600200" y="971550"/>
            <a:ext cx="8839200" cy="4362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0988" indent="-280988"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buFontTx/>
              <a:buChar char="•"/>
            </a:pPr>
            <a:r>
              <a:rPr lang="en-US" sz="2800" b="1">
                <a:solidFill>
                  <a:srgbClr val="FF00FF"/>
                </a:solidFill>
                <a:latin typeface="Arial" panose="020B0604020202020204" pitchFamily="34" charset="0"/>
              </a:rPr>
              <a:t>Quantum dot</a:t>
            </a:r>
            <a:r>
              <a:rPr lang="en-US">
                <a:latin typeface="Verdana" panose="020B0604030504040204" pitchFamily="34" charset="0"/>
              </a:rPr>
              <a:t>- that identify the location of cancer cells in the body.</a:t>
            </a:r>
            <a:endParaRPr lang="en-US"/>
          </a:p>
          <a:p>
            <a:pPr algn="just" eaLnBrk="1" hangingPunct="1">
              <a:spcBef>
                <a:spcPct val="50000"/>
              </a:spcBef>
              <a:buFontTx/>
              <a:buChar char="•"/>
            </a:pPr>
            <a:r>
              <a:rPr lang="en-US" b="1">
                <a:solidFill>
                  <a:srgbClr val="FF00FF"/>
                </a:solidFill>
                <a:latin typeface="Verdana" panose="020B0604030504040204" pitchFamily="34" charset="0"/>
              </a:rPr>
              <a:t>Nano Particles</a:t>
            </a:r>
            <a:r>
              <a:rPr lang="en-US">
                <a:latin typeface="Verdana" panose="020B0604030504040204" pitchFamily="34" charset="0"/>
              </a:rPr>
              <a:t> - that deliver chemotherapy drugs directly to cancer cells to minimize damage to healthy cells.</a:t>
            </a:r>
            <a:endParaRPr lang="en-US"/>
          </a:p>
          <a:p>
            <a:pPr algn="just" eaLnBrk="1" hangingPunct="1">
              <a:spcBef>
                <a:spcPct val="50000"/>
              </a:spcBef>
              <a:buFontTx/>
              <a:buChar char="•"/>
            </a:pPr>
            <a:r>
              <a:rPr lang="en-US" b="1">
                <a:solidFill>
                  <a:srgbClr val="FF00FF"/>
                </a:solidFill>
                <a:latin typeface="Verdana" panose="020B0604030504040204" pitchFamily="34" charset="0"/>
              </a:rPr>
              <a:t>Nanoshells</a:t>
            </a:r>
            <a:r>
              <a:rPr lang="en-US">
                <a:latin typeface="Verdana" panose="020B0604030504040204" pitchFamily="34" charset="0"/>
              </a:rPr>
              <a:t> - that concentrate the heat from infrared light to destroy cancer cells with minimal damage to surrounding healthy cells. </a:t>
            </a:r>
            <a:endParaRPr lang="en-US"/>
          </a:p>
          <a:p>
            <a:pPr algn="just" eaLnBrk="1" hangingPunct="1">
              <a:spcBef>
                <a:spcPct val="50000"/>
              </a:spcBef>
              <a:buFontTx/>
              <a:buChar char="•"/>
            </a:pPr>
            <a:r>
              <a:rPr lang="en-US" b="1">
                <a:solidFill>
                  <a:srgbClr val="FF00FF"/>
                </a:solidFill>
                <a:latin typeface="Verdana" panose="020B0604030504040204" pitchFamily="34" charset="0"/>
              </a:rPr>
              <a:t>Nanotubes</a:t>
            </a:r>
            <a:r>
              <a:rPr lang="en-US" b="1">
                <a:latin typeface="Verdana" panose="020B0604030504040204" pitchFamily="34" charset="0"/>
              </a:rPr>
              <a:t>- </a:t>
            </a:r>
            <a:r>
              <a:rPr lang="en-US">
                <a:latin typeface="Verdana" panose="020B0604030504040204" pitchFamily="34" charset="0"/>
              </a:rPr>
              <a:t> used in broken bones to provide a structure for new bone material to grow.</a:t>
            </a:r>
          </a:p>
        </p:txBody>
      </p:sp>
    </p:spTree>
    <p:extLst>
      <p:ext uri="{BB962C8B-B14F-4D97-AF65-F5344CB8AC3E}">
        <p14:creationId xmlns:p14="http://schemas.microsoft.com/office/powerpoint/2010/main" val="3631155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1471613" y="566739"/>
            <a:ext cx="68849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51203" name="Picture 3" descr="Nanoshells as Cancer Thera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132013"/>
            <a:ext cx="6019800" cy="453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 Box 4"/>
          <p:cNvSpPr txBox="1">
            <a:spLocks noChangeArrowheads="1"/>
          </p:cNvSpPr>
          <p:nvPr/>
        </p:nvSpPr>
        <p:spPr bwMode="auto">
          <a:xfrm>
            <a:off x="1600200" y="0"/>
            <a:ext cx="8915400" cy="2171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spcBef>
                <a:spcPct val="50000"/>
              </a:spcBef>
            </a:pPr>
            <a:r>
              <a:rPr lang="en-US" sz="2800" b="1">
                <a:solidFill>
                  <a:srgbClr val="990099"/>
                </a:solidFill>
                <a:latin typeface="Arial" panose="020B0604020202020204" pitchFamily="34" charset="0"/>
                <a:cs typeface="Arial" panose="020B0604020202020204" pitchFamily="34" charset="0"/>
              </a:rPr>
              <a:t>Nano shells as Cancer Therapy</a:t>
            </a:r>
            <a:r>
              <a:rPr lang="en-US">
                <a:solidFill>
                  <a:srgbClr val="4D4D4D"/>
                </a:solidFill>
                <a:latin typeface="Arial" panose="020B0604020202020204" pitchFamily="34" charset="0"/>
                <a:cs typeface="Arial" panose="020B0604020202020204" pitchFamily="34" charset="0"/>
              </a:rPr>
              <a:t> </a:t>
            </a:r>
          </a:p>
          <a:p>
            <a:pPr algn="just" eaLnBrk="1" hangingPunct="1">
              <a:spcBef>
                <a:spcPct val="50000"/>
              </a:spcBef>
            </a:pPr>
            <a:r>
              <a:rPr lang="en-US">
                <a:solidFill>
                  <a:srgbClr val="000000"/>
                </a:solidFill>
                <a:latin typeface="Arial" panose="020B0604020202020204" pitchFamily="34" charset="0"/>
                <a:cs typeface="Arial" panose="020B0604020202020204" pitchFamily="34" charset="0"/>
              </a:rPr>
              <a:t>Nano shells are injected into cancer area and they recognize cancer cells. Then by applying near-infrared light, the heat generated by the light-absorbing Nano shells has successfully killed tumor cells while leaving neighboring cells intact.</a:t>
            </a:r>
            <a:endParaRPr lang="en-US"/>
          </a:p>
        </p:txBody>
      </p:sp>
    </p:spTree>
    <p:extLst>
      <p:ext uri="{BB962C8B-B14F-4D97-AF65-F5344CB8AC3E}">
        <p14:creationId xmlns:p14="http://schemas.microsoft.com/office/powerpoint/2010/main" val="290041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495675" y="200025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52227" name="slide" descr="http://nano.cancer.gov/objects/img_resource/nanoshells_ani.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52600" y="381001"/>
            <a:ext cx="8686800" cy="563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2323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descr="http://nano.cancer.gov/resource_center/objects/img_resource/nanoparticles_ani.gif"/>
          <p:cNvSpPr>
            <a:spLocks noChangeAspect="1" noChangeArrowheads="1"/>
          </p:cNvSpPr>
          <p:nvPr/>
        </p:nvSpPr>
        <p:spPr bwMode="auto">
          <a:xfrm>
            <a:off x="2976563" y="1714500"/>
            <a:ext cx="624046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53251" name="Rectangle 3"/>
          <p:cNvSpPr>
            <a:spLocks noChangeArrowheads="1"/>
          </p:cNvSpPr>
          <p:nvPr/>
        </p:nvSpPr>
        <p:spPr bwMode="auto">
          <a:xfrm>
            <a:off x="3495675" y="200025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53252" name="slide" descr="http://nano.cancer.gov/objects/img_resource/nanoparticles_ani.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676400" y="609600"/>
            <a:ext cx="8686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5041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752600" y="914400"/>
            <a:ext cx="8610600" cy="50307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3038" indent="-173038"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buFontTx/>
              <a:buChar char="•"/>
            </a:pPr>
            <a:r>
              <a:rPr lang="en-US"/>
              <a:t>In this diagram (next page), Nano sized sensing wires are laid down across a micro fluidic channel. As particles flow through the micro fluidic channel, the Nanowire sensors pick up the molecular identifications of these particles and can immediately relay this information through a connection of electrodes to the outside world.</a:t>
            </a:r>
          </a:p>
          <a:p>
            <a:pPr algn="just" eaLnBrk="1" hangingPunct="1">
              <a:spcBef>
                <a:spcPct val="50000"/>
              </a:spcBef>
              <a:buFontTx/>
              <a:buChar char="•"/>
            </a:pPr>
            <a:r>
              <a:rPr lang="en-US"/>
              <a:t>These Nanodevices are man-made constructs made with </a:t>
            </a:r>
            <a:r>
              <a:rPr lang="en-US" b="1">
                <a:solidFill>
                  <a:srgbClr val="FF00FF"/>
                </a:solidFill>
              </a:rPr>
              <a:t>carbon, silicon Nanowire</a:t>
            </a:r>
            <a:r>
              <a:rPr lang="en-US"/>
              <a:t>.</a:t>
            </a:r>
          </a:p>
          <a:p>
            <a:pPr algn="just" eaLnBrk="1" hangingPunct="1">
              <a:spcBef>
                <a:spcPct val="50000"/>
              </a:spcBef>
              <a:buFontTx/>
              <a:buChar char="•"/>
            </a:pPr>
            <a:r>
              <a:rPr lang="en-US"/>
              <a:t>They can detect the presence of altered genes associated with cancer and may help researchers pinpoint the exact location of those changes</a:t>
            </a:r>
          </a:p>
          <a:p>
            <a:pPr algn="l" eaLnBrk="1" hangingPunct="1">
              <a:spcBef>
                <a:spcPct val="50000"/>
              </a:spcBef>
              <a:buFontTx/>
              <a:buChar char="•"/>
            </a:pPr>
            <a:endParaRPr lang="en-US"/>
          </a:p>
        </p:txBody>
      </p:sp>
      <p:sp>
        <p:nvSpPr>
          <p:cNvPr id="54275" name="Rectangle 3"/>
          <p:cNvSpPr>
            <a:spLocks noChangeArrowheads="1"/>
          </p:cNvSpPr>
          <p:nvPr/>
        </p:nvSpPr>
        <p:spPr bwMode="auto">
          <a:xfrm>
            <a:off x="2286001" y="228600"/>
            <a:ext cx="4816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a:solidFill>
                  <a:srgbClr val="9900FF"/>
                </a:solidFill>
              </a:rPr>
              <a:t>Nanowires</a:t>
            </a:r>
            <a:r>
              <a:rPr lang="en-US" b="1"/>
              <a:t> – </a:t>
            </a:r>
            <a:r>
              <a:rPr lang="en-US" b="1">
                <a:solidFill>
                  <a:srgbClr val="FF33CC"/>
                </a:solidFill>
              </a:rPr>
              <a:t>used as medical sensor</a:t>
            </a:r>
          </a:p>
        </p:txBody>
      </p:sp>
    </p:spTree>
    <p:extLst>
      <p:ext uri="{BB962C8B-B14F-4D97-AF65-F5344CB8AC3E}">
        <p14:creationId xmlns:p14="http://schemas.microsoft.com/office/powerpoint/2010/main" val="2212017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slide" descr="http://nano.cancer.gov/objects/img_resource/nanowires_ani.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52600" y="762000"/>
            <a:ext cx="86868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628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881</Words>
  <Application>Microsoft Office PowerPoint</Application>
  <PresentationFormat>Widescreen</PresentationFormat>
  <Paragraphs>96</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Times</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Raouf</dc:creator>
  <cp:lastModifiedBy>Raouf</cp:lastModifiedBy>
  <cp:revision>2</cp:revision>
  <dcterms:created xsi:type="dcterms:W3CDTF">2018-12-24T13:39:50Z</dcterms:created>
  <dcterms:modified xsi:type="dcterms:W3CDTF">2018-12-24T13:41:04Z</dcterms:modified>
</cp:coreProperties>
</file>