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9" r:id="rId2"/>
    <p:sldId id="258" r:id="rId3"/>
    <p:sldId id="262" r:id="rId4"/>
    <p:sldId id="260" r:id="rId5"/>
    <p:sldId id="267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123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285481"/>
            <a:ext cx="441960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b="1" i="1" dirty="0" smtClean="0"/>
              <a:t>College </a:t>
            </a:r>
            <a:r>
              <a:rPr lang="en-US" b="1" i="1" dirty="0"/>
              <a:t>of Engineering</a:t>
            </a:r>
            <a:r>
              <a:rPr lang="en-US" b="1" i="1" dirty="0" smtClean="0"/>
              <a:t>,</a:t>
            </a:r>
          </a:p>
          <a:p>
            <a:pPr algn="ctr"/>
            <a:r>
              <a:rPr lang="en-US" b="1" i="1" dirty="0" smtClean="0"/>
              <a:t> </a:t>
            </a:r>
            <a:r>
              <a:rPr lang="en-US" b="1" i="1" dirty="0"/>
              <a:t>Electrical Engineering Department</a:t>
            </a:r>
          </a:p>
          <a:p>
            <a:endParaRPr lang="ar-IQ" dirty="0"/>
          </a:p>
        </p:txBody>
      </p:sp>
      <p:sp>
        <p:nvSpPr>
          <p:cNvPr id="6" name="TextBox 5"/>
          <p:cNvSpPr txBox="1"/>
          <p:nvPr/>
        </p:nvSpPr>
        <p:spPr>
          <a:xfrm>
            <a:off x="-538655" y="2185371"/>
            <a:ext cx="102108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800" b="1" i="1" dirty="0" smtClean="0">
                <a:latin typeface="Bell MT" pitchFamily="18" charset="0"/>
                <a:cs typeface="Aparajita" pitchFamily="34" charset="0"/>
              </a:rPr>
              <a:t>Number Systems</a:t>
            </a:r>
            <a:endParaRPr lang="ar-IQ" sz="4800" b="1" i="1" dirty="0">
              <a:latin typeface="Bell MT" pitchFamily="18" charset="0"/>
              <a:cs typeface="Aparajit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0145" y="3244096"/>
            <a:ext cx="6553200" cy="178510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b="1" i="1" dirty="0">
                <a:latin typeface="Bell MT" pitchFamily="18" charset="0"/>
                <a:cs typeface="Aparajita" pitchFamily="34" charset="0"/>
              </a:rPr>
              <a:t>By:</a:t>
            </a:r>
          </a:p>
          <a:p>
            <a:pPr algn="ctr"/>
            <a:r>
              <a:rPr lang="en-US" sz="3200" b="1" i="1" dirty="0" err="1" smtClean="0">
                <a:latin typeface="Bell MT" pitchFamily="18" charset="0"/>
                <a:cs typeface="Aparajita" pitchFamily="34" charset="0"/>
              </a:rPr>
              <a:t>Asst</a:t>
            </a:r>
            <a:r>
              <a:rPr lang="en-US" sz="3200" b="1" i="1" dirty="0" smtClean="0">
                <a:latin typeface="Bell MT" pitchFamily="18" charset="0"/>
                <a:cs typeface="Aparajita" pitchFamily="34" charset="0"/>
              </a:rPr>
              <a:t> </a:t>
            </a:r>
            <a:r>
              <a:rPr lang="en-US" sz="3200" b="1" i="1" dirty="0" err="1" smtClean="0">
                <a:latin typeface="Bell MT" pitchFamily="18" charset="0"/>
                <a:cs typeface="Aparajita" pitchFamily="34" charset="0"/>
              </a:rPr>
              <a:t>Lec</a:t>
            </a:r>
            <a:r>
              <a:rPr lang="en-US" sz="3200" b="1" i="1" dirty="0" smtClean="0">
                <a:latin typeface="Bell MT" pitchFamily="18" charset="0"/>
                <a:cs typeface="Aparajita" pitchFamily="34" charset="0"/>
              </a:rPr>
              <a:t>. </a:t>
            </a:r>
            <a:r>
              <a:rPr lang="en-US" sz="3200" b="1" i="1" dirty="0" err="1">
                <a:latin typeface="Bell MT" pitchFamily="18" charset="0"/>
                <a:cs typeface="Aparajita" pitchFamily="34" charset="0"/>
              </a:rPr>
              <a:t>Besma</a:t>
            </a:r>
            <a:r>
              <a:rPr lang="en-US" sz="3200" b="1" i="1" dirty="0">
                <a:latin typeface="Bell MT" pitchFamily="18" charset="0"/>
                <a:cs typeface="Aparajita" pitchFamily="34" charset="0"/>
              </a:rPr>
              <a:t> </a:t>
            </a:r>
            <a:r>
              <a:rPr lang="en-US" sz="3200" b="1" i="1" dirty="0" err="1">
                <a:latin typeface="Bell MT" pitchFamily="18" charset="0"/>
                <a:cs typeface="Aparajita" pitchFamily="34" charset="0"/>
              </a:rPr>
              <a:t>Nazar</a:t>
            </a:r>
            <a:r>
              <a:rPr lang="en-US" sz="3200" b="1" i="1" dirty="0">
                <a:latin typeface="Bell MT" pitchFamily="18" charset="0"/>
                <a:cs typeface="Aparajita" pitchFamily="34" charset="0"/>
              </a:rPr>
              <a:t> </a:t>
            </a:r>
            <a:r>
              <a:rPr lang="en-US" sz="3200" b="1" i="1" dirty="0" err="1" smtClean="0">
                <a:latin typeface="Bell MT" pitchFamily="18" charset="0"/>
                <a:cs typeface="Aparajita" pitchFamily="34" charset="0"/>
              </a:rPr>
              <a:t>Nadhem</a:t>
            </a:r>
            <a:endParaRPr lang="en-US" sz="3200" b="1" i="1" dirty="0" smtClean="0">
              <a:latin typeface="Bell MT" pitchFamily="18" charset="0"/>
              <a:cs typeface="Aparajita" pitchFamily="34" charset="0"/>
            </a:endParaRPr>
          </a:p>
          <a:p>
            <a:pPr algn="ctr"/>
            <a:endParaRPr lang="en-US" sz="2800" b="1" dirty="0">
              <a:solidFill>
                <a:schemeClr val="bg1"/>
              </a:solidFill>
              <a:latin typeface="Bell MT" pitchFamily="18" charset="0"/>
              <a:cs typeface="Aparajita" pitchFamily="34" charset="0"/>
            </a:endParaRPr>
          </a:p>
          <a:p>
            <a:pPr algn="ctr"/>
            <a:endParaRPr lang="ar-IQ" dirty="0"/>
          </a:p>
        </p:txBody>
      </p:sp>
      <p:sp>
        <p:nvSpPr>
          <p:cNvPr id="8" name="TextBox 7"/>
          <p:cNvSpPr txBox="1"/>
          <p:nvPr/>
        </p:nvSpPr>
        <p:spPr>
          <a:xfrm>
            <a:off x="5257800" y="304800"/>
            <a:ext cx="37338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b="1" i="1" dirty="0" smtClean="0"/>
              <a:t>Class : Second Year</a:t>
            </a:r>
          </a:p>
          <a:p>
            <a:pPr algn="ctr"/>
            <a:r>
              <a:rPr lang="en-US" b="1" i="1" dirty="0" smtClean="0"/>
              <a:t>Subject : Digital Techniques</a:t>
            </a:r>
            <a:endParaRPr lang="ar-IQ" dirty="0"/>
          </a:p>
        </p:txBody>
      </p:sp>
      <p:sp>
        <p:nvSpPr>
          <p:cNvPr id="9" name="Text Box 16"/>
          <p:cNvSpPr txBox="1"/>
          <p:nvPr/>
        </p:nvSpPr>
        <p:spPr>
          <a:xfrm>
            <a:off x="1604962" y="4800600"/>
            <a:ext cx="5629275" cy="114300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lnSpc>
                <a:spcPct val="115000"/>
              </a:lnSpc>
              <a:spcAft>
                <a:spcPts val="0"/>
              </a:spcAft>
            </a:pPr>
            <a:r>
              <a:rPr lang="en-US" sz="2000" b="1" i="1" kern="1200" dirty="0">
                <a:solidFill>
                  <a:srgbClr val="000000"/>
                </a:solidFill>
                <a:effectLst/>
                <a:latin typeface="Bell MT"/>
                <a:ea typeface="Times New Roman"/>
                <a:cs typeface="Aparajita"/>
              </a:rPr>
              <a:t>Master of Science in Electrical Engineering</a:t>
            </a:r>
            <a:endParaRPr lang="en-US" sz="2000" b="1" dirty="0">
              <a:effectLst/>
              <a:ea typeface="Calibri"/>
              <a:cs typeface="Arial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000" b="1" i="1" kern="1200" dirty="0">
                <a:solidFill>
                  <a:srgbClr val="000000"/>
                </a:solidFill>
                <a:effectLst/>
                <a:latin typeface="Bell MT"/>
                <a:ea typeface="Times New Roman"/>
                <a:cs typeface="Aparajita"/>
              </a:rPr>
              <a:t>(Electronic and Communication)</a:t>
            </a:r>
            <a:endParaRPr lang="en-US" sz="2000" dirty="0">
              <a:effectLst/>
              <a:ea typeface="Calibri"/>
              <a:cs typeface="Arial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en-US" sz="1100" dirty="0">
                <a:effectLst/>
                <a:ea typeface="Calibri"/>
                <a:cs typeface="Arial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191954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28600" y="533400"/>
            <a:ext cx="8991600" cy="838200"/>
          </a:xfrm>
          <a:prstGeom prst="rect">
            <a:avLst/>
          </a:prstGeom>
        </p:spPr>
        <p:txBody>
          <a:bodyPr/>
          <a:lstStyle>
            <a:lvl1pPr algn="l" rtl="1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u="sng" dirty="0"/>
              <a:t>Introduction to Number Systems</a:t>
            </a:r>
            <a:endParaRPr lang="en-US" sz="4400" u="sng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52400" y="1371600"/>
                <a:ext cx="8610600" cy="47859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 algn="just">
                  <a:buClr>
                    <a:srgbClr val="FF0000"/>
                  </a:buClr>
                  <a:buFont typeface="Arial" panose="020B0604020202020204" pitchFamily="34" charset="0"/>
                  <a:buChar char="•"/>
                </a:pPr>
                <a:r>
                  <a:rPr lang="en-US" sz="2200" b="1" dirty="0" smtClean="0"/>
                  <a:t>The study of </a:t>
                </a:r>
                <a:r>
                  <a:rPr lang="en-US" sz="2200" b="1" i="1" dirty="0">
                    <a:solidFill>
                      <a:srgbClr val="FF0000"/>
                    </a:solidFill>
                  </a:rPr>
                  <a:t>number systems </a:t>
                </a:r>
                <a:r>
                  <a:rPr lang="en-US" sz="2200" b="1" dirty="0"/>
                  <a:t>is important from the viewpoint of understanding how data are </a:t>
                </a:r>
                <a:r>
                  <a:rPr lang="en-US" sz="2200" b="1" dirty="0" smtClean="0"/>
                  <a:t>represented before </a:t>
                </a:r>
                <a:r>
                  <a:rPr lang="en-US" sz="2200" b="1" dirty="0"/>
                  <a:t>they can be processed by any digital system including a digital computer</a:t>
                </a:r>
                <a:r>
                  <a:rPr lang="en-US" sz="2200" b="1" dirty="0" smtClean="0"/>
                  <a:t>.</a:t>
                </a:r>
              </a:p>
              <a:p>
                <a:pPr marL="285750" indent="-285750" algn="just">
                  <a:buClr>
                    <a:srgbClr val="FF0000"/>
                  </a:buClr>
                  <a:buFont typeface="Arial" panose="020B0604020202020204" pitchFamily="34" charset="0"/>
                  <a:buChar char="•"/>
                </a:pPr>
                <a:r>
                  <a:rPr lang="en-US" sz="2200" b="1" dirty="0" smtClean="0"/>
                  <a:t>A number system consists of an order set of symbols called </a:t>
                </a:r>
                <a:r>
                  <a:rPr lang="en-US" sz="2200" b="1" dirty="0" smtClean="0">
                    <a:solidFill>
                      <a:srgbClr val="FF0000"/>
                    </a:solidFill>
                  </a:rPr>
                  <a:t>(digits) </a:t>
                </a:r>
                <a:r>
                  <a:rPr lang="en-US" sz="2200" b="1" dirty="0" smtClean="0"/>
                  <a:t>allowed in the number system called </a:t>
                </a:r>
                <a:r>
                  <a:rPr lang="en-US" sz="2200" b="1" dirty="0" smtClean="0">
                    <a:solidFill>
                      <a:srgbClr val="FF0000"/>
                    </a:solidFill>
                  </a:rPr>
                  <a:t>(</a:t>
                </a:r>
                <a:r>
                  <a:rPr lang="en-US" sz="2200" b="1" i="1" dirty="0" smtClean="0">
                    <a:solidFill>
                      <a:srgbClr val="FF0000"/>
                    </a:solidFill>
                  </a:rPr>
                  <a:t>radix) </a:t>
                </a:r>
                <a:r>
                  <a:rPr lang="en-US" sz="2200" b="1" dirty="0"/>
                  <a:t>or </a:t>
                </a:r>
                <a:r>
                  <a:rPr lang="en-US" sz="2200" b="1" dirty="0" smtClean="0">
                    <a:solidFill>
                      <a:srgbClr val="FF0000"/>
                    </a:solidFill>
                  </a:rPr>
                  <a:t>(</a:t>
                </a:r>
                <a:r>
                  <a:rPr lang="en-US" sz="2200" b="1" i="1" dirty="0" smtClean="0">
                    <a:solidFill>
                      <a:srgbClr val="FF0000"/>
                    </a:solidFill>
                  </a:rPr>
                  <a:t>base )</a:t>
                </a:r>
              </a:p>
              <a:p>
                <a:pPr marL="285750" indent="-285750" algn="just">
                  <a:buClr>
                    <a:srgbClr val="FF0000"/>
                  </a:buClr>
                  <a:buFont typeface="Arial" panose="020B0604020202020204" pitchFamily="34" charset="0"/>
                  <a:buChar char="•"/>
                </a:pPr>
                <a:r>
                  <a:rPr lang="en-US" sz="2200" b="1" i="1" dirty="0"/>
                  <a:t>Number systems  include </a:t>
                </a:r>
                <a:r>
                  <a:rPr lang="en-US" sz="2200" b="1" dirty="0">
                    <a:solidFill>
                      <a:srgbClr val="FF0000"/>
                    </a:solidFill>
                  </a:rPr>
                  <a:t>decimal number radix of 10 </a:t>
                </a:r>
                <a:r>
                  <a:rPr lang="en-US" sz="2200" b="1" dirty="0"/>
                  <a:t>the </a:t>
                </a:r>
                <a:r>
                  <a:rPr lang="en-US" sz="2200" b="1" dirty="0">
                    <a:solidFill>
                      <a:srgbClr val="FF0000"/>
                    </a:solidFill>
                  </a:rPr>
                  <a:t>binary number system (</a:t>
                </a:r>
                <a:r>
                  <a:rPr lang="en-US" sz="2200" b="1" dirty="0" smtClean="0">
                    <a:solidFill>
                      <a:srgbClr val="FF0000"/>
                    </a:solidFill>
                  </a:rPr>
                  <a:t>radix-2) </a:t>
                </a:r>
                <a:r>
                  <a:rPr lang="en-US" sz="2200" b="1" dirty="0"/>
                  <a:t>the </a:t>
                </a:r>
                <a:r>
                  <a:rPr lang="en-US" sz="2200" b="1" dirty="0">
                    <a:solidFill>
                      <a:srgbClr val="FF0000"/>
                    </a:solidFill>
                  </a:rPr>
                  <a:t>octal and hexadecimal </a:t>
                </a:r>
                <a:r>
                  <a:rPr lang="en-US" sz="2200" b="1" dirty="0"/>
                  <a:t>number systems have a radix of </a:t>
                </a:r>
                <a:r>
                  <a:rPr lang="en-US" sz="2200" b="1" dirty="0">
                    <a:solidFill>
                      <a:srgbClr val="FF0000"/>
                    </a:solidFill>
                  </a:rPr>
                  <a:t>8 and 16 </a:t>
                </a:r>
                <a:r>
                  <a:rPr lang="en-US" sz="2200" b="1" dirty="0"/>
                  <a:t>respectively</a:t>
                </a:r>
                <a:r>
                  <a:rPr lang="en-US" sz="2200" b="1" dirty="0" smtClean="0"/>
                  <a:t>.</a:t>
                </a:r>
              </a:p>
              <a:p>
                <a:pPr marL="285750" indent="-285750" algn="just">
                  <a:buClr>
                    <a:srgbClr val="FF0000"/>
                  </a:buClr>
                  <a:buFont typeface="Arial" panose="020B0604020202020204" pitchFamily="34" charset="0"/>
                  <a:buChar char="•"/>
                </a:pPr>
                <a:r>
                  <a:rPr lang="en-US" sz="2200" b="1" dirty="0"/>
                  <a:t>The place values of different digits in the </a:t>
                </a:r>
                <a:r>
                  <a:rPr lang="en-US" sz="2200" b="1" dirty="0">
                    <a:solidFill>
                      <a:srgbClr val="FF0000"/>
                    </a:solidFill>
                  </a:rPr>
                  <a:t>integer part </a:t>
                </a:r>
                <a:r>
                  <a:rPr lang="en-US" sz="2200" b="1" dirty="0"/>
                  <a:t>of the number are given </a:t>
                </a:r>
                <a:r>
                  <a:rPr lang="en-US" sz="2200" b="1" dirty="0"/>
                  <a:t>by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2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p>
                        <m:r>
                          <a:rPr lang="en-US" sz="22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en-US" sz="2200" b="1" dirty="0">
                    <a:solidFill>
                      <a:srgbClr val="FF0000"/>
                    </a:solidFill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2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p>
                        <m:r>
                          <a:rPr lang="en-US" sz="22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</m:oMath>
                </a14:m>
                <a:r>
                  <a:rPr lang="en-US" sz="2200" b="1" dirty="0">
                    <a:solidFill>
                      <a:srgbClr val="FF0000"/>
                    </a:solidFill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2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p>
                        <m:r>
                          <a:rPr lang="en-US" sz="22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200" b="1" dirty="0">
                    <a:solidFill>
                      <a:srgbClr val="FF0000"/>
                    </a:solidFill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2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p>
                        <m:r>
                          <a:rPr lang="en-US" sz="22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n-US" sz="2200" b="1" dirty="0"/>
                  <a:t>and so on, starting with the digit adjacent to the radix point. For the </a:t>
                </a:r>
                <a:r>
                  <a:rPr lang="en-US" sz="2200" b="1" dirty="0">
                    <a:solidFill>
                      <a:srgbClr val="FF0000"/>
                    </a:solidFill>
                  </a:rPr>
                  <a:t>fractional part</a:t>
                </a:r>
                <a:r>
                  <a:rPr lang="en-US" sz="2200" b="1" dirty="0"/>
                  <a:t>, </a:t>
                </a:r>
                <a:r>
                  <a:rPr lang="en-US" sz="2200" b="1" dirty="0"/>
                  <a:t>these are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2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p>
                        <m:r>
                          <a:rPr lang="en-US" sz="22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2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</m:oMath>
                </a14:m>
                <a:r>
                  <a:rPr lang="en-US" sz="2200" b="1" dirty="0">
                    <a:solidFill>
                      <a:srgbClr val="FF0000"/>
                    </a:solidFill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2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p>
                        <m:r>
                          <a:rPr lang="en-US" sz="22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2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200" b="1" dirty="0">
                    <a:solidFill>
                      <a:srgbClr val="FF0000"/>
                    </a:solidFill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2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p>
                        <m:r>
                          <a:rPr lang="en-US" sz="22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2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n-US" sz="2200" b="1" dirty="0"/>
                  <a:t> and so on, again starting with the digit next to the radix </a:t>
                </a:r>
                <a:r>
                  <a:rPr lang="en-US" sz="2200" b="1" dirty="0"/>
                  <a:t>point.</a:t>
                </a:r>
                <a:endParaRPr lang="en-US" sz="2200" b="1" dirty="0"/>
              </a:p>
              <a:p>
                <a:pPr marL="285750" indent="-285750" algn="just">
                  <a:buClr>
                    <a:srgbClr val="FF0000"/>
                  </a:buClr>
                  <a:buFont typeface="Arial" panose="020B0604020202020204" pitchFamily="34" charset="0"/>
                  <a:buChar char="•"/>
                </a:pPr>
                <a:endParaRPr lang="en-US" b="1" i="1" dirty="0" smtClean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371600"/>
                <a:ext cx="8610600" cy="4785926"/>
              </a:xfrm>
              <a:prstGeom prst="rect">
                <a:avLst/>
              </a:prstGeom>
              <a:blipFill>
                <a:blip r:embed="rId2"/>
                <a:stretch>
                  <a:fillRect l="-778" t="-892" r="-8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99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3"/>
              <p:cNvSpPr txBox="1">
                <a:spLocks noChangeArrowheads="1"/>
              </p:cNvSpPr>
              <p:nvPr/>
            </p:nvSpPr>
            <p:spPr>
              <a:xfrm>
                <a:off x="76200" y="110115"/>
                <a:ext cx="8382000" cy="4319587"/>
              </a:xfrm>
              <a:prstGeom prst="rect">
                <a:avLst/>
              </a:prstGeom>
            </p:spPr>
            <p:txBody>
              <a:bodyPr/>
              <a:lstStyle>
                <a:lvl1pPr marL="274320" indent="-274320" algn="r" rtl="1" eaLnBrk="1" latinLnBrk="0" hangingPunct="1">
                  <a:spcBef>
                    <a:spcPct val="20000"/>
                  </a:spcBef>
                  <a:buClr>
                    <a:schemeClr val="accent3"/>
                  </a:buClr>
                  <a:buSzPct val="95000"/>
                  <a:buFont typeface="Wingdings 2"/>
                  <a:buChar char="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46888" algn="r" rtl="1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/>
                  <a:buChar char="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46888" algn="r" rtl="1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210312" algn="r" rtl="1" eaLnBrk="1" latinLnBrk="0" hangingPunct="1">
                  <a:spcBef>
                    <a:spcPct val="20000"/>
                  </a:spcBef>
                  <a:buClr>
                    <a:schemeClr val="accent3"/>
                  </a:buClr>
                  <a:buSzPct val="65000"/>
                  <a:buFont typeface="Wingdings 2"/>
                  <a:buChar char="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210312" algn="r" rtl="1" eaLnBrk="1" latinLnBrk="0" hangingPunct="1">
                  <a:spcBef>
                    <a:spcPct val="20000"/>
                  </a:spcBef>
                  <a:buClr>
                    <a:schemeClr val="accent4"/>
                  </a:buClr>
                  <a:buSzPct val="65000"/>
                  <a:buFont typeface="Wingdings 2"/>
                  <a:buChar char="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210312" algn="r" rtl="1" eaLnBrk="1" latinLnBrk="0" hangingPunct="1">
                  <a:spcBef>
                    <a:spcPct val="20000"/>
                  </a:spcBef>
                  <a:buClr>
                    <a:schemeClr val="accent5"/>
                  </a:buClr>
                  <a:buSzPct val="80000"/>
                  <a:buFont typeface="Wingdings 2"/>
                  <a:buChar char="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20240" indent="-182880" algn="r" rtl="1" eaLnBrk="1" latinLnBrk="0" hangingPunct="1">
                  <a:spcBef>
                    <a:spcPct val="20000"/>
                  </a:spcBef>
                  <a:buClr>
                    <a:schemeClr val="accent6"/>
                  </a:buClr>
                  <a:buSzPct val="80000"/>
                  <a:buFont typeface="Wingdings 2"/>
                  <a:buChar char=""/>
                  <a:defRPr kumimoji="0"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194560" indent="-182880" algn="r" rtl="1" eaLnBrk="1" latinLnBrk="0" hangingPunct="1">
                  <a:spcBef>
                    <a:spcPct val="20000"/>
                  </a:spcBef>
                  <a:buClr>
                    <a:schemeClr val="tx2"/>
                  </a:buClr>
                  <a:buChar char="•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468880" indent="-182880" algn="r" rtl="1" eaLnBrk="1" latinLnBrk="0" hangingPunct="1">
                  <a:spcBef>
                    <a:spcPct val="20000"/>
                  </a:spcBef>
                  <a:buClr>
                    <a:schemeClr val="tx2"/>
                  </a:buClr>
                  <a:buFontTx/>
                  <a:buChar char="•"/>
                  <a:defRPr kumimoji="0" sz="14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/>
                <a:r>
                  <a:rPr lang="en-US" b="1" dirty="0" smtClean="0">
                    <a:solidFill>
                      <a:srgbClr val="FF0000"/>
                    </a:solidFill>
                  </a:rPr>
                  <a:t>Decimal Number System</a:t>
                </a:r>
              </a:p>
              <a:p>
                <a:pPr algn="just" rtl="0"/>
                <a:r>
                  <a:rPr lang="en-US" dirty="0" smtClean="0"/>
                  <a:t>The </a:t>
                </a:r>
                <a:r>
                  <a:rPr lang="en-US" dirty="0"/>
                  <a:t>decimal number system is a </a:t>
                </a:r>
                <a:r>
                  <a:rPr lang="en-US" dirty="0">
                    <a:solidFill>
                      <a:srgbClr val="FF0000"/>
                    </a:solidFill>
                  </a:rPr>
                  <a:t>radix-10</a:t>
                </a:r>
                <a:r>
                  <a:rPr lang="en-US" dirty="0"/>
                  <a:t> number system and therefore has 10 different digits </a:t>
                </a:r>
                <a:r>
                  <a:rPr lang="en-US" dirty="0" smtClean="0"/>
                  <a:t>or symbols</a:t>
                </a:r>
                <a:r>
                  <a:rPr lang="en-US" dirty="0"/>
                  <a:t>. These are </a:t>
                </a:r>
                <a:r>
                  <a:rPr lang="en-US" dirty="0">
                    <a:solidFill>
                      <a:srgbClr val="FF0000"/>
                    </a:solidFill>
                  </a:rPr>
                  <a:t>0, 1, 2, 3, 4, 5, 6, 7,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8 and 9.</a:t>
                </a:r>
              </a:p>
              <a:p>
                <a:pPr algn="just" rtl="0"/>
                <a:r>
                  <a:rPr lang="en-US" dirty="0"/>
                  <a:t>The weighs of different digits in a mixed decimal number are </a:t>
                </a:r>
                <a:endParaRPr lang="en-US" dirty="0" smtClean="0"/>
              </a:p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110115"/>
                <a:ext cx="8382000" cy="4319587"/>
              </a:xfrm>
              <a:prstGeom prst="rect">
                <a:avLst/>
              </a:prstGeom>
              <a:blipFill>
                <a:blip r:embed="rId2"/>
                <a:stretch>
                  <a:fillRect l="-945" t="-1128" r="-12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Left Brace 3"/>
          <p:cNvSpPr/>
          <p:nvPr/>
        </p:nvSpPr>
        <p:spPr>
          <a:xfrm rot="16200000">
            <a:off x="2590800" y="2483136"/>
            <a:ext cx="914400" cy="2286000"/>
          </a:xfrm>
          <a:prstGeom prst="leftBrace">
            <a:avLst>
              <a:gd name="adj1" fmla="val 0"/>
              <a:gd name="adj2" fmla="val 50606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 Brace 4"/>
          <p:cNvSpPr/>
          <p:nvPr/>
        </p:nvSpPr>
        <p:spPr>
          <a:xfrm rot="16200000">
            <a:off x="4890655" y="2710151"/>
            <a:ext cx="838201" cy="1752600"/>
          </a:xfrm>
          <a:prstGeom prst="leftBrace">
            <a:avLst>
              <a:gd name="adj1" fmla="val 0"/>
              <a:gd name="adj2" fmla="val 50606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Left Brace 25"/>
          <p:cNvSpPr/>
          <p:nvPr/>
        </p:nvSpPr>
        <p:spPr>
          <a:xfrm rot="16200000">
            <a:off x="2590801" y="2483136"/>
            <a:ext cx="914400" cy="2286000"/>
          </a:xfrm>
          <a:prstGeom prst="leftBrace">
            <a:avLst>
              <a:gd name="adj1" fmla="val 0"/>
              <a:gd name="adj2" fmla="val 50606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Left Brace 26"/>
          <p:cNvSpPr/>
          <p:nvPr/>
        </p:nvSpPr>
        <p:spPr>
          <a:xfrm rot="16200000">
            <a:off x="4890656" y="2710151"/>
            <a:ext cx="838201" cy="1752600"/>
          </a:xfrm>
          <a:prstGeom prst="leftBrace">
            <a:avLst>
              <a:gd name="adj1" fmla="val 0"/>
              <a:gd name="adj2" fmla="val 50606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1905002" y="3167350"/>
            <a:ext cx="4426526" cy="1737730"/>
            <a:chOff x="1905002" y="3167350"/>
            <a:chExt cx="4426526" cy="1737730"/>
          </a:xfrm>
        </p:grpSpPr>
        <p:cxnSp>
          <p:nvCxnSpPr>
            <p:cNvPr id="7" name="Straight Arrow Connector 6"/>
            <p:cNvCxnSpPr/>
            <p:nvPr/>
          </p:nvCxnSpPr>
          <p:spPr>
            <a:xfrm flipV="1">
              <a:off x="4294909" y="3167350"/>
              <a:ext cx="0" cy="129222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2438400" y="4124876"/>
              <a:ext cx="1600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Integer Part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537364" y="4191000"/>
              <a:ext cx="17941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Fractional Part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616037" y="4535748"/>
              <a:ext cx="1600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Decimal Point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8" name="Left Brace 27"/>
            <p:cNvSpPr/>
            <p:nvPr/>
          </p:nvSpPr>
          <p:spPr>
            <a:xfrm rot="16200000">
              <a:off x="2590802" y="2483136"/>
              <a:ext cx="914400" cy="2286000"/>
            </a:xfrm>
            <a:prstGeom prst="leftBrace">
              <a:avLst>
                <a:gd name="adj1" fmla="val 0"/>
                <a:gd name="adj2" fmla="val 50606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Left Brace 28"/>
            <p:cNvSpPr/>
            <p:nvPr/>
          </p:nvSpPr>
          <p:spPr>
            <a:xfrm rot="16200000">
              <a:off x="4890657" y="2710151"/>
              <a:ext cx="838201" cy="1752600"/>
            </a:xfrm>
            <a:prstGeom prst="leftBrace">
              <a:avLst>
                <a:gd name="adj1" fmla="val 0"/>
                <a:gd name="adj2" fmla="val 50606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1143000" y="5074887"/>
            <a:ext cx="6463145" cy="1637152"/>
            <a:chOff x="1143000" y="5074887"/>
            <a:chExt cx="6463145" cy="1637152"/>
          </a:xfrm>
        </p:grpSpPr>
        <p:grpSp>
          <p:nvGrpSpPr>
            <p:cNvPr id="25" name="Group 24"/>
            <p:cNvGrpSpPr/>
            <p:nvPr/>
          </p:nvGrpSpPr>
          <p:grpSpPr>
            <a:xfrm>
              <a:off x="2133600" y="5344904"/>
              <a:ext cx="5472545" cy="508408"/>
              <a:chOff x="2133600" y="5344904"/>
              <a:chExt cx="5472545" cy="508408"/>
            </a:xfrm>
          </p:grpSpPr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1" name="TextBox 10"/>
                  <p:cNvSpPr txBox="1"/>
                  <p:nvPr/>
                </p:nvSpPr>
                <p:spPr>
                  <a:xfrm>
                    <a:off x="2514600" y="5344904"/>
                    <a:ext cx="4267200" cy="40716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p>
                              </m:sSup>
                            </m:sup>
                          </m:sSup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p>
                              </m:sSup>
                            </m:sup>
                          </m:sSup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>
              <p:sp>
                <p:nvSpPr>
                  <p:cNvPr id="11" name="TextBox 1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514600" y="5344904"/>
                    <a:ext cx="4267200" cy="407163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4" name="Straight Arrow Connector 13"/>
              <p:cNvCxnSpPr/>
              <p:nvPr/>
            </p:nvCxnSpPr>
            <p:spPr>
              <a:xfrm flipV="1">
                <a:off x="3048000" y="5658545"/>
                <a:ext cx="1219200" cy="20203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 flipH="1" flipV="1">
                <a:off x="4883727" y="5651839"/>
                <a:ext cx="1898073" cy="6316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6844145" y="5483980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LSD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133600" y="5483980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MSD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1" name="TextBox 30"/>
                <p:cNvSpPr txBox="1"/>
                <p:nvPr/>
              </p:nvSpPr>
              <p:spPr>
                <a:xfrm>
                  <a:off x="1143000" y="6065708"/>
                  <a:ext cx="5257800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Weight of 8=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10</m:t>
                      </m:r>
                    </m:oMath>
                  </a14:m>
                  <a:endParaRPr lang="en-US" b="0" dirty="0" smtClean="0"/>
                </a:p>
                <a:p>
                  <a:r>
                    <a:rPr lang="en-US" dirty="0"/>
                    <a:t>Weight of </a:t>
                  </a:r>
                  <a:r>
                    <a:rPr lang="en-US" dirty="0" smtClean="0"/>
                    <a:t>6=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a14:m>
                  <a:endParaRPr lang="en-US" dirty="0"/>
                </a:p>
              </p:txBody>
            </p:sp>
          </mc:Choice>
          <mc:Fallback>
            <p:sp>
              <p:nvSpPr>
                <p:cNvPr id="31" name="TextBox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43000" y="6065708"/>
                  <a:ext cx="5257800" cy="646331"/>
                </a:xfrm>
                <a:prstGeom prst="rect">
                  <a:avLst/>
                </a:prstGeom>
                <a:blipFill>
                  <a:blip r:embed="rId4"/>
                  <a:stretch>
                    <a:fillRect l="-1044" t="-4717" b="-1415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3" name="Straight Arrow Connector 32"/>
            <p:cNvCxnSpPr/>
            <p:nvPr/>
          </p:nvCxnSpPr>
          <p:spPr>
            <a:xfrm flipH="1">
              <a:off x="5029200" y="5307837"/>
              <a:ext cx="685800" cy="16769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5669972" y="5074887"/>
              <a:ext cx="16452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</a:rPr>
                <a:t>Position of digit 6</a:t>
              </a:r>
              <a:endParaRPr lang="en-US" sz="1200" b="1" dirty="0">
                <a:solidFill>
                  <a:srgbClr val="FF0000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393372" y="5121777"/>
              <a:ext cx="16452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</a:rPr>
                <a:t>Position of digit 8</a:t>
              </a:r>
              <a:endParaRPr lang="en-US" sz="12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>
              <a:off x="3781425" y="5231748"/>
              <a:ext cx="819150" cy="21373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99596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353291" y="152400"/>
            <a:ext cx="8382000" cy="4319587"/>
          </a:xfrm>
          <a:prstGeom prst="rect">
            <a:avLst/>
          </a:prstGeom>
        </p:spPr>
        <p:txBody>
          <a:bodyPr/>
          <a:lstStyle>
            <a:lvl1pPr marL="274320" indent="-274320" algn="r" rtl="1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r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r" rtl="1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r" rtl="1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r" rtl="1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r" rtl="1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r" rtl="1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None/>
            </a:pPr>
            <a:endParaRPr lang="en-GB" b="1" dirty="0" smtClean="0">
              <a:solidFill>
                <a:srgbClr val="0000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" y="304800"/>
            <a:ext cx="405938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rgbClr val="FF0000"/>
                </a:solidFill>
              </a:rPr>
              <a:t>Binary Number System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3"/>
              <p:cNvSpPr txBox="1">
                <a:spLocks noChangeArrowheads="1"/>
              </p:cNvSpPr>
              <p:nvPr/>
            </p:nvSpPr>
            <p:spPr>
              <a:xfrm>
                <a:off x="76200" y="110115"/>
                <a:ext cx="8382000" cy="4319587"/>
              </a:xfrm>
              <a:prstGeom prst="rect">
                <a:avLst/>
              </a:prstGeom>
            </p:spPr>
            <p:txBody>
              <a:bodyPr/>
              <a:lstStyle>
                <a:lvl1pPr marL="274320" indent="-274320" algn="r" rtl="1" eaLnBrk="1" latinLnBrk="0" hangingPunct="1">
                  <a:spcBef>
                    <a:spcPct val="20000"/>
                  </a:spcBef>
                  <a:buClr>
                    <a:schemeClr val="accent3"/>
                  </a:buClr>
                  <a:buSzPct val="95000"/>
                  <a:buFont typeface="Wingdings 2"/>
                  <a:buChar char="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46888" algn="r" rtl="1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/>
                  <a:buChar char="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46888" algn="r" rtl="1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210312" algn="r" rtl="1" eaLnBrk="1" latinLnBrk="0" hangingPunct="1">
                  <a:spcBef>
                    <a:spcPct val="20000"/>
                  </a:spcBef>
                  <a:buClr>
                    <a:schemeClr val="accent3"/>
                  </a:buClr>
                  <a:buSzPct val="65000"/>
                  <a:buFont typeface="Wingdings 2"/>
                  <a:buChar char="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210312" algn="r" rtl="1" eaLnBrk="1" latinLnBrk="0" hangingPunct="1">
                  <a:spcBef>
                    <a:spcPct val="20000"/>
                  </a:spcBef>
                  <a:buClr>
                    <a:schemeClr val="accent4"/>
                  </a:buClr>
                  <a:buSzPct val="65000"/>
                  <a:buFont typeface="Wingdings 2"/>
                  <a:buChar char="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210312" algn="r" rtl="1" eaLnBrk="1" latinLnBrk="0" hangingPunct="1">
                  <a:spcBef>
                    <a:spcPct val="20000"/>
                  </a:spcBef>
                  <a:buClr>
                    <a:schemeClr val="accent5"/>
                  </a:buClr>
                  <a:buSzPct val="80000"/>
                  <a:buFont typeface="Wingdings 2"/>
                  <a:buChar char="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20240" indent="-182880" algn="r" rtl="1" eaLnBrk="1" latinLnBrk="0" hangingPunct="1">
                  <a:spcBef>
                    <a:spcPct val="20000"/>
                  </a:spcBef>
                  <a:buClr>
                    <a:schemeClr val="accent6"/>
                  </a:buClr>
                  <a:buSzPct val="80000"/>
                  <a:buFont typeface="Wingdings 2"/>
                  <a:buChar char=""/>
                  <a:defRPr kumimoji="0"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194560" indent="-182880" algn="r" rtl="1" eaLnBrk="1" latinLnBrk="0" hangingPunct="1">
                  <a:spcBef>
                    <a:spcPct val="20000"/>
                  </a:spcBef>
                  <a:buClr>
                    <a:schemeClr val="tx2"/>
                  </a:buClr>
                  <a:buChar char="•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468880" indent="-182880" algn="r" rtl="1" eaLnBrk="1" latinLnBrk="0" hangingPunct="1">
                  <a:spcBef>
                    <a:spcPct val="20000"/>
                  </a:spcBef>
                  <a:buClr>
                    <a:schemeClr val="tx2"/>
                  </a:buClr>
                  <a:buFontTx/>
                  <a:buChar char="•"/>
                  <a:defRPr kumimoji="0" sz="14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endParaRPr lang="en-US" dirty="0" smtClean="0"/>
              </a:p>
              <a:p>
                <a:pPr algn="just" rtl="0"/>
                <a:r>
                  <a:rPr lang="en-US" dirty="0" smtClean="0"/>
                  <a:t>The binary </a:t>
                </a:r>
                <a:r>
                  <a:rPr lang="en-US" dirty="0"/>
                  <a:t>number system is a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radix-2</a:t>
                </a:r>
                <a:r>
                  <a:rPr lang="en-US" dirty="0" smtClean="0"/>
                  <a:t> </a:t>
                </a:r>
                <a:r>
                  <a:rPr lang="en-US" dirty="0"/>
                  <a:t>number system and therefore has </a:t>
                </a:r>
                <a:r>
                  <a:rPr lang="en-US" dirty="0" smtClean="0"/>
                  <a:t>2 different </a:t>
                </a:r>
                <a:r>
                  <a:rPr lang="en-US" dirty="0"/>
                  <a:t>digits </a:t>
                </a:r>
                <a:r>
                  <a:rPr lang="en-US" dirty="0" smtClean="0"/>
                  <a:t>or symbols</a:t>
                </a:r>
                <a:r>
                  <a:rPr lang="en-US" dirty="0"/>
                  <a:t>. These are </a:t>
                </a:r>
                <a:r>
                  <a:rPr lang="en-US" dirty="0">
                    <a:solidFill>
                      <a:srgbClr val="FF0000"/>
                    </a:solidFill>
                  </a:rPr>
                  <a:t>0,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1</a:t>
                </a:r>
              </a:p>
              <a:p>
                <a:pPr algn="just" rtl="0"/>
                <a:r>
                  <a:rPr lang="en-US" dirty="0" smtClean="0"/>
                  <a:t>The </a:t>
                </a:r>
                <a:r>
                  <a:rPr lang="en-US" dirty="0"/>
                  <a:t>weighs of different digits in a mixed decimal number are </a:t>
                </a:r>
                <a:endParaRPr lang="en-US" dirty="0" smtClean="0"/>
              </a:p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110115"/>
                <a:ext cx="8382000" cy="4319587"/>
              </a:xfrm>
              <a:prstGeom prst="rect">
                <a:avLst/>
              </a:prstGeom>
              <a:blipFill>
                <a:blip r:embed="rId2"/>
                <a:stretch>
                  <a:fillRect l="-945" r="-12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/>
          <p:cNvGrpSpPr/>
          <p:nvPr/>
        </p:nvGrpSpPr>
        <p:grpSpPr>
          <a:xfrm>
            <a:off x="1905002" y="3167350"/>
            <a:ext cx="4426526" cy="1737730"/>
            <a:chOff x="1905002" y="3167350"/>
            <a:chExt cx="4426526" cy="1737730"/>
          </a:xfrm>
        </p:grpSpPr>
        <p:cxnSp>
          <p:nvCxnSpPr>
            <p:cNvPr id="7" name="Straight Arrow Connector 6"/>
            <p:cNvCxnSpPr/>
            <p:nvPr/>
          </p:nvCxnSpPr>
          <p:spPr>
            <a:xfrm flipV="1">
              <a:off x="4294909" y="3167350"/>
              <a:ext cx="0" cy="129222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2438400" y="4124876"/>
              <a:ext cx="1600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Integer Part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537364" y="4191000"/>
              <a:ext cx="17941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Fractional Part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616037" y="4535748"/>
              <a:ext cx="1600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Binary Point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" name="Left Brace 10"/>
            <p:cNvSpPr/>
            <p:nvPr/>
          </p:nvSpPr>
          <p:spPr>
            <a:xfrm rot="16200000">
              <a:off x="2590802" y="2483136"/>
              <a:ext cx="914400" cy="2286000"/>
            </a:xfrm>
            <a:prstGeom prst="leftBrace">
              <a:avLst>
                <a:gd name="adj1" fmla="val 0"/>
                <a:gd name="adj2" fmla="val 50606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Left Brace 11"/>
            <p:cNvSpPr/>
            <p:nvPr/>
          </p:nvSpPr>
          <p:spPr>
            <a:xfrm rot="16200000">
              <a:off x="4890657" y="2710151"/>
              <a:ext cx="838201" cy="1752600"/>
            </a:xfrm>
            <a:prstGeom prst="leftBrace">
              <a:avLst>
                <a:gd name="adj1" fmla="val 0"/>
                <a:gd name="adj2" fmla="val 50606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133600" y="5344904"/>
            <a:ext cx="5472545" cy="508408"/>
            <a:chOff x="2133600" y="5344904"/>
            <a:chExt cx="5472545" cy="508408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2514600" y="5344904"/>
                  <a:ext cx="4267200" cy="4071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sup>
                            <m:sSup>
                              <m:sSup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p>
                            </m:sSup>
                          </m:sup>
                        </m:sSup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sup>
                            <m:sSup>
                              <m:sSup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p>
                            </m:sSup>
                          </m:sup>
                        </m:sSup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14600" y="5344904"/>
                  <a:ext cx="4267200" cy="407163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5" name="Straight Arrow Connector 14"/>
            <p:cNvCxnSpPr/>
            <p:nvPr/>
          </p:nvCxnSpPr>
          <p:spPr>
            <a:xfrm flipV="1">
              <a:off x="3048000" y="5658545"/>
              <a:ext cx="1219200" cy="2020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H="1" flipV="1">
              <a:off x="4883727" y="5651839"/>
              <a:ext cx="1898073" cy="6316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6844145" y="548398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LSB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133600" y="548398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MSB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1143000" y="6065708"/>
                <a:ext cx="52578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Weight of 1=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US" b="0" dirty="0" smtClean="0"/>
              </a:p>
              <a:p>
                <a:r>
                  <a:rPr lang="en-US" dirty="0"/>
                  <a:t>Weight of </a:t>
                </a:r>
                <a:r>
                  <a:rPr lang="en-US" dirty="0" smtClean="0"/>
                  <a:t>0=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6065708"/>
                <a:ext cx="5257800" cy="646331"/>
              </a:xfrm>
              <a:prstGeom prst="rect">
                <a:avLst/>
              </a:prstGeom>
              <a:blipFill>
                <a:blip r:embed="rId4"/>
                <a:stretch>
                  <a:fillRect l="-1044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Arrow Connector 19"/>
          <p:cNvCxnSpPr/>
          <p:nvPr/>
        </p:nvCxnSpPr>
        <p:spPr>
          <a:xfrm flipH="1">
            <a:off x="5029200" y="5307837"/>
            <a:ext cx="685800" cy="16769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669972" y="5074887"/>
            <a:ext cx="16452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Position of digit 0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393372" y="5121777"/>
            <a:ext cx="16452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Position of digit 1</a:t>
            </a:r>
            <a:endParaRPr lang="en-US" sz="1200" b="1" dirty="0">
              <a:solidFill>
                <a:srgbClr val="FF0000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781425" y="5231748"/>
            <a:ext cx="819150" cy="21373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227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 txBox="1">
                <a:spLocks noChangeArrowheads="1"/>
              </p:cNvSpPr>
              <p:nvPr/>
            </p:nvSpPr>
            <p:spPr>
              <a:xfrm>
                <a:off x="76200" y="110115"/>
                <a:ext cx="8382000" cy="4319587"/>
              </a:xfrm>
              <a:prstGeom prst="rect">
                <a:avLst/>
              </a:prstGeom>
            </p:spPr>
            <p:txBody>
              <a:bodyPr/>
              <a:lstStyle>
                <a:lvl1pPr marL="274320" indent="-274320" algn="r" rtl="1" eaLnBrk="1" latinLnBrk="0" hangingPunct="1">
                  <a:spcBef>
                    <a:spcPct val="20000"/>
                  </a:spcBef>
                  <a:buClr>
                    <a:schemeClr val="accent3"/>
                  </a:buClr>
                  <a:buSzPct val="95000"/>
                  <a:buFont typeface="Wingdings 2"/>
                  <a:buChar char="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46888" algn="r" rtl="1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/>
                  <a:buChar char="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46888" algn="r" rtl="1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210312" algn="r" rtl="1" eaLnBrk="1" latinLnBrk="0" hangingPunct="1">
                  <a:spcBef>
                    <a:spcPct val="20000"/>
                  </a:spcBef>
                  <a:buClr>
                    <a:schemeClr val="accent3"/>
                  </a:buClr>
                  <a:buSzPct val="65000"/>
                  <a:buFont typeface="Wingdings 2"/>
                  <a:buChar char="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210312" algn="r" rtl="1" eaLnBrk="1" latinLnBrk="0" hangingPunct="1">
                  <a:spcBef>
                    <a:spcPct val="20000"/>
                  </a:spcBef>
                  <a:buClr>
                    <a:schemeClr val="accent4"/>
                  </a:buClr>
                  <a:buSzPct val="65000"/>
                  <a:buFont typeface="Wingdings 2"/>
                  <a:buChar char="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210312" algn="r" rtl="1" eaLnBrk="1" latinLnBrk="0" hangingPunct="1">
                  <a:spcBef>
                    <a:spcPct val="20000"/>
                  </a:spcBef>
                  <a:buClr>
                    <a:schemeClr val="accent5"/>
                  </a:buClr>
                  <a:buSzPct val="80000"/>
                  <a:buFont typeface="Wingdings 2"/>
                  <a:buChar char="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20240" indent="-182880" algn="r" rtl="1" eaLnBrk="1" latinLnBrk="0" hangingPunct="1">
                  <a:spcBef>
                    <a:spcPct val="20000"/>
                  </a:spcBef>
                  <a:buClr>
                    <a:schemeClr val="accent6"/>
                  </a:buClr>
                  <a:buSzPct val="80000"/>
                  <a:buFont typeface="Wingdings 2"/>
                  <a:buChar char=""/>
                  <a:defRPr kumimoji="0"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194560" indent="-182880" algn="r" rtl="1" eaLnBrk="1" latinLnBrk="0" hangingPunct="1">
                  <a:spcBef>
                    <a:spcPct val="20000"/>
                  </a:spcBef>
                  <a:buClr>
                    <a:schemeClr val="tx2"/>
                  </a:buClr>
                  <a:buChar char="•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468880" indent="-182880" algn="r" rtl="1" eaLnBrk="1" latinLnBrk="0" hangingPunct="1">
                  <a:spcBef>
                    <a:spcPct val="20000"/>
                  </a:spcBef>
                  <a:buClr>
                    <a:schemeClr val="tx2"/>
                  </a:buClr>
                  <a:buFontTx/>
                  <a:buChar char="•"/>
                  <a:defRPr kumimoji="0" sz="14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/>
                <a:r>
                  <a:rPr lang="en-US" b="1" dirty="0" smtClean="0">
                    <a:solidFill>
                      <a:srgbClr val="FF0000"/>
                    </a:solidFill>
                  </a:rPr>
                  <a:t>Octal Number System</a:t>
                </a:r>
                <a:endParaRPr lang="en-US" b="1" dirty="0">
                  <a:solidFill>
                    <a:srgbClr val="FF0000"/>
                  </a:solidFill>
                </a:endParaRPr>
              </a:p>
              <a:p>
                <a:pPr algn="just" rtl="0"/>
                <a:r>
                  <a:rPr lang="en-US" dirty="0" smtClean="0"/>
                  <a:t>The octal </a:t>
                </a:r>
                <a:r>
                  <a:rPr lang="en-US" dirty="0"/>
                  <a:t>number system is a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radix-8</a:t>
                </a:r>
                <a:r>
                  <a:rPr lang="en-US" dirty="0" smtClean="0"/>
                  <a:t> </a:t>
                </a:r>
                <a:r>
                  <a:rPr lang="en-US" dirty="0"/>
                  <a:t>number system and therefore has </a:t>
                </a:r>
                <a:r>
                  <a:rPr lang="en-US" dirty="0" smtClean="0"/>
                  <a:t>8 different </a:t>
                </a:r>
                <a:r>
                  <a:rPr lang="en-US" dirty="0"/>
                  <a:t>digits </a:t>
                </a:r>
                <a:r>
                  <a:rPr lang="en-US" dirty="0" smtClean="0"/>
                  <a:t>or symbols</a:t>
                </a:r>
                <a:r>
                  <a:rPr lang="en-US" dirty="0"/>
                  <a:t>. These are </a:t>
                </a:r>
                <a:r>
                  <a:rPr lang="en-US" dirty="0">
                    <a:solidFill>
                      <a:srgbClr val="FF0000"/>
                    </a:solidFill>
                  </a:rPr>
                  <a:t>0,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1,2,3,4,5,6,7</a:t>
                </a:r>
              </a:p>
              <a:p>
                <a:pPr algn="just" rtl="0"/>
                <a:r>
                  <a:rPr lang="en-US" dirty="0" smtClean="0"/>
                  <a:t>The </a:t>
                </a:r>
                <a:r>
                  <a:rPr lang="en-US" dirty="0"/>
                  <a:t>weighs of different digits in a mixed decimal number are </a:t>
                </a:r>
                <a:endParaRPr lang="en-US" dirty="0" smtClean="0"/>
              </a:p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4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110115"/>
                <a:ext cx="8382000" cy="4319587"/>
              </a:xfrm>
              <a:prstGeom prst="rect">
                <a:avLst/>
              </a:prstGeom>
              <a:blipFill>
                <a:blip r:embed="rId2"/>
                <a:stretch>
                  <a:fillRect l="-945" t="-1128" r="-12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/>
          <p:cNvGrpSpPr/>
          <p:nvPr/>
        </p:nvGrpSpPr>
        <p:grpSpPr>
          <a:xfrm>
            <a:off x="1905002" y="3167350"/>
            <a:ext cx="4426526" cy="1737730"/>
            <a:chOff x="1905002" y="3167350"/>
            <a:chExt cx="4426526" cy="1737730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4294909" y="3167350"/>
              <a:ext cx="0" cy="129222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2438400" y="4124876"/>
              <a:ext cx="1600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Integer Part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537364" y="4191000"/>
              <a:ext cx="17941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Fractional Part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616037" y="4535748"/>
              <a:ext cx="1600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Octal Point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" name="Left Brace 9"/>
            <p:cNvSpPr/>
            <p:nvPr/>
          </p:nvSpPr>
          <p:spPr>
            <a:xfrm rot="16200000">
              <a:off x="2590802" y="2483136"/>
              <a:ext cx="914400" cy="2286000"/>
            </a:xfrm>
            <a:prstGeom prst="leftBrace">
              <a:avLst>
                <a:gd name="adj1" fmla="val 0"/>
                <a:gd name="adj2" fmla="val 50606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Left Brace 10"/>
            <p:cNvSpPr/>
            <p:nvPr/>
          </p:nvSpPr>
          <p:spPr>
            <a:xfrm rot="16200000">
              <a:off x="4890657" y="2710151"/>
              <a:ext cx="838201" cy="1752600"/>
            </a:xfrm>
            <a:prstGeom prst="leftBrace">
              <a:avLst>
                <a:gd name="adj1" fmla="val 0"/>
                <a:gd name="adj2" fmla="val 50606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143000" y="5074887"/>
            <a:ext cx="6463145" cy="1637152"/>
            <a:chOff x="1143000" y="5074887"/>
            <a:chExt cx="6463145" cy="1637152"/>
          </a:xfrm>
        </p:grpSpPr>
        <p:grpSp>
          <p:nvGrpSpPr>
            <p:cNvPr id="13" name="Group 12"/>
            <p:cNvGrpSpPr/>
            <p:nvPr/>
          </p:nvGrpSpPr>
          <p:grpSpPr>
            <a:xfrm>
              <a:off x="2133600" y="5368430"/>
              <a:ext cx="5472545" cy="484882"/>
              <a:chOff x="2133600" y="5368430"/>
              <a:chExt cx="5472545" cy="484882"/>
            </a:xfrm>
          </p:grpSpPr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9" name="TextBox 18"/>
                  <p:cNvSpPr txBox="1"/>
                  <p:nvPr/>
                </p:nvSpPr>
                <p:spPr>
                  <a:xfrm>
                    <a:off x="2514600" y="5368430"/>
                    <a:ext cx="4267200" cy="40716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p>
                              </m:sSup>
                            </m:sup>
                          </m:sSup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p>
                              </m:sSup>
                            </m:sup>
                          </m:sSup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>
              <p:sp>
                <p:nvSpPr>
                  <p:cNvPr id="19" name="TextBox 1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514600" y="5368430"/>
                    <a:ext cx="4267200" cy="407163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20" name="Straight Arrow Connector 19"/>
              <p:cNvCxnSpPr/>
              <p:nvPr/>
            </p:nvCxnSpPr>
            <p:spPr>
              <a:xfrm flipV="1">
                <a:off x="3048000" y="5658545"/>
                <a:ext cx="1219200" cy="20203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/>
              <p:nvPr/>
            </p:nvCxnSpPr>
            <p:spPr>
              <a:xfrm flipH="1" flipV="1">
                <a:off x="4883727" y="5651839"/>
                <a:ext cx="1898073" cy="6316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TextBox 21"/>
              <p:cNvSpPr txBox="1"/>
              <p:nvPr/>
            </p:nvSpPr>
            <p:spPr>
              <a:xfrm>
                <a:off x="6844145" y="5483980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LSD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2133600" y="5483980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MSD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1143000" y="6065708"/>
                  <a:ext cx="5257800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Weight of 2=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8</m:t>
                      </m:r>
                    </m:oMath>
                  </a14:m>
                  <a:endParaRPr lang="en-US" b="0" dirty="0" smtClean="0"/>
                </a:p>
                <a:p>
                  <a:r>
                    <a:rPr lang="en-US" dirty="0"/>
                    <a:t>Weight of </a:t>
                  </a:r>
                  <a:r>
                    <a:rPr lang="en-US" dirty="0" smtClean="0"/>
                    <a:t>7=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a14:m>
                  <a:endParaRPr lang="en-US" dirty="0"/>
                </a:p>
              </p:txBody>
            </p:sp>
          </mc:Choice>
          <mc:Fallback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43000" y="6065708"/>
                  <a:ext cx="5257800" cy="646331"/>
                </a:xfrm>
                <a:prstGeom prst="rect">
                  <a:avLst/>
                </a:prstGeom>
                <a:blipFill>
                  <a:blip r:embed="rId4"/>
                  <a:stretch>
                    <a:fillRect l="-1044" t="-4717" b="-1415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5" name="Straight Arrow Connector 14"/>
            <p:cNvCxnSpPr/>
            <p:nvPr/>
          </p:nvCxnSpPr>
          <p:spPr>
            <a:xfrm flipH="1">
              <a:off x="5029200" y="5307837"/>
              <a:ext cx="685800" cy="16769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669972" y="5074887"/>
              <a:ext cx="16452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</a:rPr>
                <a:t>Position of digit 7</a:t>
              </a:r>
              <a:endParaRPr lang="en-US" sz="1200" b="1" dirty="0">
                <a:solidFill>
                  <a:srgbClr val="FF0000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393372" y="5121777"/>
              <a:ext cx="16452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</a:rPr>
                <a:t>Position of digit 2</a:t>
              </a:r>
              <a:endParaRPr lang="en-US" sz="12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3750253" y="5231748"/>
              <a:ext cx="819150" cy="21373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22774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 txBox="1">
                <a:spLocks noChangeArrowheads="1"/>
              </p:cNvSpPr>
              <p:nvPr/>
            </p:nvSpPr>
            <p:spPr>
              <a:xfrm>
                <a:off x="76200" y="110115"/>
                <a:ext cx="8382000" cy="4319587"/>
              </a:xfrm>
              <a:prstGeom prst="rect">
                <a:avLst/>
              </a:prstGeom>
            </p:spPr>
            <p:txBody>
              <a:bodyPr/>
              <a:lstStyle>
                <a:lvl1pPr marL="274320" indent="-274320" algn="r" rtl="1" eaLnBrk="1" latinLnBrk="0" hangingPunct="1">
                  <a:spcBef>
                    <a:spcPct val="20000"/>
                  </a:spcBef>
                  <a:buClr>
                    <a:schemeClr val="accent3"/>
                  </a:buClr>
                  <a:buSzPct val="95000"/>
                  <a:buFont typeface="Wingdings 2"/>
                  <a:buChar char="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46888" algn="r" rtl="1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/>
                  <a:buChar char="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46888" algn="r" rtl="1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210312" algn="r" rtl="1" eaLnBrk="1" latinLnBrk="0" hangingPunct="1">
                  <a:spcBef>
                    <a:spcPct val="20000"/>
                  </a:spcBef>
                  <a:buClr>
                    <a:schemeClr val="accent3"/>
                  </a:buClr>
                  <a:buSzPct val="65000"/>
                  <a:buFont typeface="Wingdings 2"/>
                  <a:buChar char="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210312" algn="r" rtl="1" eaLnBrk="1" latinLnBrk="0" hangingPunct="1">
                  <a:spcBef>
                    <a:spcPct val="20000"/>
                  </a:spcBef>
                  <a:buClr>
                    <a:schemeClr val="accent4"/>
                  </a:buClr>
                  <a:buSzPct val="65000"/>
                  <a:buFont typeface="Wingdings 2"/>
                  <a:buChar char="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210312" algn="r" rtl="1" eaLnBrk="1" latinLnBrk="0" hangingPunct="1">
                  <a:spcBef>
                    <a:spcPct val="20000"/>
                  </a:spcBef>
                  <a:buClr>
                    <a:schemeClr val="accent5"/>
                  </a:buClr>
                  <a:buSzPct val="80000"/>
                  <a:buFont typeface="Wingdings 2"/>
                  <a:buChar char="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20240" indent="-182880" algn="r" rtl="1" eaLnBrk="1" latinLnBrk="0" hangingPunct="1">
                  <a:spcBef>
                    <a:spcPct val="20000"/>
                  </a:spcBef>
                  <a:buClr>
                    <a:schemeClr val="accent6"/>
                  </a:buClr>
                  <a:buSzPct val="80000"/>
                  <a:buFont typeface="Wingdings 2"/>
                  <a:buChar char=""/>
                  <a:defRPr kumimoji="0"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194560" indent="-182880" algn="r" rtl="1" eaLnBrk="1" latinLnBrk="0" hangingPunct="1">
                  <a:spcBef>
                    <a:spcPct val="20000"/>
                  </a:spcBef>
                  <a:buClr>
                    <a:schemeClr val="tx2"/>
                  </a:buClr>
                  <a:buChar char="•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468880" indent="-182880" algn="r" rtl="1" eaLnBrk="1" latinLnBrk="0" hangingPunct="1">
                  <a:spcBef>
                    <a:spcPct val="20000"/>
                  </a:spcBef>
                  <a:buClr>
                    <a:schemeClr val="tx2"/>
                  </a:buClr>
                  <a:buFontTx/>
                  <a:buChar char="•"/>
                  <a:defRPr kumimoji="0" sz="14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/>
                <a:r>
                  <a:rPr lang="en-US" b="1" dirty="0" smtClean="0">
                    <a:solidFill>
                      <a:srgbClr val="FF0000"/>
                    </a:solidFill>
                  </a:rPr>
                  <a:t>Hexadecimal Number System</a:t>
                </a:r>
                <a:r>
                  <a:rPr lang="en-US" b="1" dirty="0">
                    <a:solidFill>
                      <a:srgbClr val="FF0000"/>
                    </a:solidFill>
                  </a:rPr>
                  <a:t> </a:t>
                </a:r>
                <a:r>
                  <a:rPr lang="en-US" dirty="0" smtClean="0"/>
                  <a:t>The octal </a:t>
                </a:r>
                <a:r>
                  <a:rPr lang="en-US" dirty="0"/>
                  <a:t>number system is a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radix-16</a:t>
                </a:r>
                <a:r>
                  <a:rPr lang="en-US" dirty="0" smtClean="0"/>
                  <a:t> </a:t>
                </a:r>
                <a:r>
                  <a:rPr lang="en-US" dirty="0"/>
                  <a:t>number system and therefore has </a:t>
                </a:r>
                <a:r>
                  <a:rPr lang="en-US" dirty="0" smtClean="0"/>
                  <a:t>8 different </a:t>
                </a:r>
                <a:r>
                  <a:rPr lang="en-US" dirty="0"/>
                  <a:t>digits </a:t>
                </a:r>
                <a:r>
                  <a:rPr lang="en-US" dirty="0" smtClean="0"/>
                  <a:t>or symbols</a:t>
                </a:r>
                <a:r>
                  <a:rPr lang="en-US" dirty="0"/>
                  <a:t>. These are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0, 1,2,3,4,5, 6,7,8 ,9,A,B,C,D,E,F</a:t>
                </a:r>
                <a:r>
                  <a:rPr lang="ar-IQ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dirty="0"/>
                  <a:t>The decimal equivalent of A, </a:t>
                </a:r>
                <a:r>
                  <a:rPr lang="en-US" dirty="0">
                    <a:solidFill>
                      <a:srgbClr val="FF0000"/>
                    </a:solidFill>
                  </a:rPr>
                  <a:t>B, C, D, E and F are 10, 11, 12, 13, 14 and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15 </a:t>
                </a:r>
                <a:r>
                  <a:rPr lang="en-US" dirty="0" smtClean="0"/>
                  <a:t>respectively</a:t>
                </a:r>
                <a:endParaRPr lang="en-US" dirty="0" smtClean="0">
                  <a:solidFill>
                    <a:srgbClr val="FF0000"/>
                  </a:solidFill>
                </a:endParaRPr>
              </a:p>
              <a:p>
                <a:pPr algn="just" rtl="0"/>
                <a:r>
                  <a:rPr lang="en-US" dirty="0" smtClean="0"/>
                  <a:t>The </a:t>
                </a:r>
                <a:r>
                  <a:rPr lang="en-US" dirty="0"/>
                  <a:t>weighs of different digits in a mixed decimal number are </a:t>
                </a:r>
                <a:endParaRPr lang="en-US" dirty="0" smtClean="0"/>
              </a:p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4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110115"/>
                <a:ext cx="8382000" cy="4319587"/>
              </a:xfrm>
              <a:prstGeom prst="rect">
                <a:avLst/>
              </a:prstGeom>
              <a:blipFill>
                <a:blip r:embed="rId2"/>
                <a:stretch>
                  <a:fillRect l="-945" t="-1128" r="-12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/>
          <p:cNvGrpSpPr/>
          <p:nvPr/>
        </p:nvGrpSpPr>
        <p:grpSpPr>
          <a:xfrm>
            <a:off x="1905002" y="3167350"/>
            <a:ext cx="4426526" cy="1734529"/>
            <a:chOff x="1905002" y="3167350"/>
            <a:chExt cx="4426526" cy="1734529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4294909" y="3167350"/>
              <a:ext cx="0" cy="129222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2438400" y="4124876"/>
              <a:ext cx="1600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Integer Part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537364" y="4191000"/>
              <a:ext cx="17941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Fractional Part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252353" y="4532547"/>
              <a:ext cx="25700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Hexadecimal Point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" name="Left Brace 9"/>
            <p:cNvSpPr/>
            <p:nvPr/>
          </p:nvSpPr>
          <p:spPr>
            <a:xfrm rot="16200000">
              <a:off x="2590802" y="2483136"/>
              <a:ext cx="914400" cy="2286000"/>
            </a:xfrm>
            <a:prstGeom prst="leftBrace">
              <a:avLst>
                <a:gd name="adj1" fmla="val 0"/>
                <a:gd name="adj2" fmla="val 50606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Left Brace 10"/>
            <p:cNvSpPr/>
            <p:nvPr/>
          </p:nvSpPr>
          <p:spPr>
            <a:xfrm rot="16200000">
              <a:off x="4890657" y="2710151"/>
              <a:ext cx="838201" cy="1752600"/>
            </a:xfrm>
            <a:prstGeom prst="leftBrace">
              <a:avLst>
                <a:gd name="adj1" fmla="val 0"/>
                <a:gd name="adj2" fmla="val 50606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143000" y="5074887"/>
            <a:ext cx="6463145" cy="1637152"/>
            <a:chOff x="1143000" y="5074887"/>
            <a:chExt cx="6463145" cy="1637152"/>
          </a:xfrm>
        </p:grpSpPr>
        <p:grpSp>
          <p:nvGrpSpPr>
            <p:cNvPr id="13" name="Group 12"/>
            <p:cNvGrpSpPr/>
            <p:nvPr/>
          </p:nvGrpSpPr>
          <p:grpSpPr>
            <a:xfrm>
              <a:off x="2133600" y="5368430"/>
              <a:ext cx="5472545" cy="484882"/>
              <a:chOff x="2133600" y="5368430"/>
              <a:chExt cx="5472545" cy="484882"/>
            </a:xfrm>
          </p:grpSpPr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9" name="TextBox 18"/>
                  <p:cNvSpPr txBox="1"/>
                  <p:nvPr/>
                </p:nvSpPr>
                <p:spPr>
                  <a:xfrm>
                    <a:off x="2514600" y="5368430"/>
                    <a:ext cx="4267200" cy="40716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16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p>
                              </m:sSup>
                            </m:sup>
                          </m:sSup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16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p>
                              </m:sSup>
                            </m:sup>
                          </m:sSup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>
              <p:sp>
                <p:nvSpPr>
                  <p:cNvPr id="19" name="TextBox 1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514600" y="5368430"/>
                    <a:ext cx="4267200" cy="407163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20" name="Straight Arrow Connector 19"/>
              <p:cNvCxnSpPr/>
              <p:nvPr/>
            </p:nvCxnSpPr>
            <p:spPr>
              <a:xfrm flipV="1">
                <a:off x="3048000" y="5658545"/>
                <a:ext cx="1219200" cy="20203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/>
              <p:nvPr/>
            </p:nvCxnSpPr>
            <p:spPr>
              <a:xfrm flipH="1" flipV="1">
                <a:off x="4883727" y="5651839"/>
                <a:ext cx="1898073" cy="6316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TextBox 21"/>
              <p:cNvSpPr txBox="1"/>
              <p:nvPr/>
            </p:nvSpPr>
            <p:spPr>
              <a:xfrm>
                <a:off x="6844145" y="5483980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LSD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2133600" y="5483980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MSD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1143000" y="6065708"/>
                  <a:ext cx="5257800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Weight of 2=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16</m:t>
                      </m:r>
                    </m:oMath>
                  </a14:m>
                  <a:endParaRPr lang="en-US" b="0" dirty="0" smtClean="0"/>
                </a:p>
                <a:p>
                  <a:r>
                    <a:rPr lang="en-US" dirty="0"/>
                    <a:t>Weight of </a:t>
                  </a:r>
                  <a:r>
                    <a:rPr lang="en-US" dirty="0" smtClean="0"/>
                    <a:t>7=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a14:m>
                  <a:endParaRPr lang="en-US" dirty="0"/>
                </a:p>
              </p:txBody>
            </p:sp>
          </mc:Choice>
          <mc:Fallback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43000" y="6065708"/>
                  <a:ext cx="5257800" cy="646331"/>
                </a:xfrm>
                <a:prstGeom prst="rect">
                  <a:avLst/>
                </a:prstGeom>
                <a:blipFill>
                  <a:blip r:embed="rId4"/>
                  <a:stretch>
                    <a:fillRect l="-1044" t="-4717" b="-1415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5" name="Straight Arrow Connector 14"/>
            <p:cNvCxnSpPr/>
            <p:nvPr/>
          </p:nvCxnSpPr>
          <p:spPr>
            <a:xfrm flipH="1">
              <a:off x="5029200" y="5307837"/>
              <a:ext cx="685800" cy="16769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669972" y="5074887"/>
              <a:ext cx="16452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</a:rPr>
                <a:t>Position of digit 7</a:t>
              </a:r>
              <a:endParaRPr lang="en-US" sz="1200" b="1" dirty="0">
                <a:solidFill>
                  <a:srgbClr val="FF0000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393372" y="5121777"/>
              <a:ext cx="16452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</a:rPr>
                <a:t>Position of digit 2</a:t>
              </a:r>
              <a:endParaRPr lang="en-US" sz="12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3750253" y="5231748"/>
              <a:ext cx="819150" cy="21373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777127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159</TotalTime>
  <Words>430</Words>
  <Application>Microsoft Office PowerPoint</Application>
  <PresentationFormat>On-screen Show (4:3)</PresentationFormat>
  <Paragraphs>72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Aparajita</vt:lpstr>
      <vt:lpstr>Arial</vt:lpstr>
      <vt:lpstr>Bell MT</vt:lpstr>
      <vt:lpstr>Calibri</vt:lpstr>
      <vt:lpstr>Cambria Math</vt:lpstr>
      <vt:lpstr>Constantia</vt:lpstr>
      <vt:lpstr>Majalla UI</vt:lpstr>
      <vt:lpstr>Times New Roman</vt:lpstr>
      <vt:lpstr>Wingdings 2</vt:lpstr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master</dc:creator>
  <cp:lastModifiedBy>Maher</cp:lastModifiedBy>
  <cp:revision>61</cp:revision>
  <dcterms:created xsi:type="dcterms:W3CDTF">2006-08-16T00:00:00Z</dcterms:created>
  <dcterms:modified xsi:type="dcterms:W3CDTF">2019-01-01T11:07:43Z</dcterms:modified>
</cp:coreProperties>
</file>