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8"/>
  </p:handoutMasterIdLst>
  <p:sldIdLst>
    <p:sldId id="256" r:id="rId2"/>
    <p:sldId id="270" r:id="rId3"/>
    <p:sldId id="271" r:id="rId4"/>
    <p:sldId id="275" r:id="rId5"/>
    <p:sldId id="272" r:id="rId6"/>
    <p:sldId id="273" r:id="rId7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928" y="-102"/>
      </p:cViewPr>
      <p:guideLst>
        <p:guide orient="horz" pos="2933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C1CD920B-7D1F-4970-8E41-B0ABDAA88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9B5E31-695C-46EF-BC5B-D32797E27F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34D3C-74CC-4093-899D-44D096CFE9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F344F-E0F0-4582-AAE9-8EDBBFF92A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7C04CB-3D60-4B2C-9AC9-0338FCECDA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E4FFCA-60B2-4903-B1E3-C8211E4181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2E81AC-985F-40DF-B3E4-CD26BB54C0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799000-B696-4ECF-9ABA-500FD70AF0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7C52F-D91C-47AA-A374-9518EAF4F5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DA38F-C6EC-47A9-AC16-CFD1714F37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84ABB1-513E-4762-B9A4-B77DB6171D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2267D-0151-433F-95BA-C1D06F9154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94F178-9A4E-4C6E-ABF9-9C87BB6ADE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429000"/>
            <a:ext cx="7848600" cy="26670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ar-IQ" sz="8000" dirty="0" smtClean="0"/>
              <a:t> </a:t>
            </a:r>
            <a:r>
              <a:rPr lang="en-US" sz="8000" dirty="0" smtClean="0"/>
              <a:t> 5CREEP</a:t>
            </a:r>
            <a:endParaRPr lang="en-US" sz="80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505200" y="990600"/>
            <a:ext cx="5334000" cy="1752600"/>
          </a:xfrm>
        </p:spPr>
        <p:txBody>
          <a:bodyPr>
            <a:normAutofit fontScale="85000" lnSpcReduction="20000"/>
          </a:bodyPr>
          <a:lstStyle/>
          <a:p>
            <a:r>
              <a:rPr lang="ar-IQ" dirty="0" smtClean="0"/>
              <a:t>الجامعة المستنصرية</a:t>
            </a:r>
          </a:p>
          <a:p>
            <a:r>
              <a:rPr lang="ar-IQ" dirty="0" smtClean="0"/>
              <a:t>كلية الهندسة – قسم الهندسة الميكانيكية</a:t>
            </a:r>
          </a:p>
          <a:p>
            <a:r>
              <a:rPr lang="ar-IQ" smtClean="0"/>
              <a:t>مادة موا </a:t>
            </a:r>
            <a:r>
              <a:rPr lang="ar-IQ" dirty="0" smtClean="0"/>
              <a:t>هندسية</a:t>
            </a:r>
          </a:p>
          <a:p>
            <a:r>
              <a:rPr lang="ar-IQ" dirty="0" smtClean="0"/>
              <a:t>د. ناظم مجبل فالح</a:t>
            </a:r>
            <a:endParaRPr lang="ar-IQ" dirty="0"/>
          </a:p>
        </p:txBody>
      </p:sp>
      <p:pic>
        <p:nvPicPr>
          <p:cNvPr id="5" name="Picture 4" descr="gi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1905000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Oval 3"/>
          <p:cNvSpPr>
            <a:spLocks noChangeArrowheads="1"/>
          </p:cNvSpPr>
          <p:nvPr/>
        </p:nvSpPr>
        <p:spPr bwMode="auto">
          <a:xfrm>
            <a:off x="5029200" y="2514600"/>
            <a:ext cx="2438400" cy="2057400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MY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3.Tertiary Creep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idx="1"/>
          </p:nvPr>
        </p:nvSpPr>
        <p:spPr>
          <a:xfrm>
            <a:off x="754063" y="1676400"/>
            <a:ext cx="7412037" cy="39592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There is an acceleration of the rate and ultimate failure.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Termed as rupture, or fracture.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If the test is using tensile loads, a ‘neck’ may form.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For many relatively short-life creep situation (e.g. turbine blades, rocket motor nozzles, etc), time of rupture, t</a:t>
            </a:r>
            <a:r>
              <a:rPr lang="en-US" baseline="-25000" smtClean="0"/>
              <a:t>r</a:t>
            </a:r>
            <a:r>
              <a:rPr lang="en-US" smtClean="0"/>
              <a:t>, is the dominant design consideration.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nimBg="1"/>
      <p:bldP spid="39939" grpId="1" animBg="1"/>
      <p:bldP spid="3994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Stress and Temperature Effects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smtClean="0"/>
              <a:t>Influence the creep characteristic.</a:t>
            </a:r>
          </a:p>
          <a:p>
            <a:pPr marL="533400" indent="-533400" eaLnBrk="1" hangingPunct="1"/>
            <a:r>
              <a:rPr lang="en-US" smtClean="0"/>
              <a:t>These characteristic are: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en-US" smtClean="0"/>
              <a:t>The instantaneous strain at the time of stress application increase.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en-US" smtClean="0"/>
              <a:t>The steady-state creep rate is increase.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en-US" smtClean="0"/>
              <a:t>The rupture lifetime is diminished.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685800" y="5105400"/>
            <a:ext cx="845820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2400"/>
              <a:t>The result of creep rupture test commonly presented as the logarithm of stress vs the logarithm of rupture lifetime.</a:t>
            </a:r>
          </a:p>
          <a:p>
            <a:pPr>
              <a:spcBef>
                <a:spcPct val="50000"/>
              </a:spcBef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ar-IQ" smtClean="0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231188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3505200"/>
            <a:ext cx="7269163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301875"/>
          </a:xfrm>
        </p:spPr>
        <p:txBody>
          <a:bodyPr/>
          <a:lstStyle/>
          <a:p>
            <a:pPr eaLnBrk="1" hangingPunct="1"/>
            <a:r>
              <a:rPr lang="en-US" smtClean="0"/>
              <a:t>Empirical relationships have been developed in which the steady-state creep rate as a function of stress and temperature is expressed.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810000" y="42672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>
                <a:cs typeface="Arial" pitchFamily="34" charset="0"/>
              </a:rPr>
              <a:t>ε</a:t>
            </a:r>
            <a:r>
              <a:rPr lang="en-US" sz="2800">
                <a:cs typeface="Arial" pitchFamily="34" charset="0"/>
              </a:rPr>
              <a:t> = K</a:t>
            </a:r>
            <a:r>
              <a:rPr lang="en-US" sz="2800" baseline="30000">
                <a:cs typeface="Arial" pitchFamily="34" charset="0"/>
              </a:rPr>
              <a:t>1</a:t>
            </a:r>
            <a:r>
              <a:rPr lang="el-GR" sz="2800">
                <a:cs typeface="Arial" pitchFamily="34" charset="0"/>
              </a:rPr>
              <a:t>σ</a:t>
            </a:r>
            <a:r>
              <a:rPr lang="en-US" sz="2800" baseline="30000">
                <a:cs typeface="Arial" pitchFamily="34" charset="0"/>
              </a:rPr>
              <a:t>n</a:t>
            </a:r>
            <a:endParaRPr lang="el-GR" sz="2800" baseline="30000"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838200" y="4800600"/>
            <a:ext cx="76930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sz="3200"/>
              <a:t>Where K</a:t>
            </a:r>
            <a:r>
              <a:rPr lang="en-US" sz="3200" baseline="30000"/>
              <a:t>1</a:t>
            </a:r>
            <a:r>
              <a:rPr lang="en-US" sz="3200"/>
              <a:t> and n are material constant. A plot of the logarithm of </a:t>
            </a:r>
            <a:r>
              <a:rPr lang="el-GR" sz="3200"/>
              <a:t>ε</a:t>
            </a:r>
            <a:r>
              <a:rPr lang="en-US" sz="3200"/>
              <a:t> vs the logarithm of </a:t>
            </a:r>
            <a:r>
              <a:rPr lang="el-GR" sz="3200"/>
              <a:t>σ</a:t>
            </a:r>
            <a:r>
              <a:rPr lang="en-US" sz="3200"/>
              <a:t> yields a straight line with the slope of 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ar-IQ" smtClean="0"/>
          </a:p>
        </p:txBody>
      </p:sp>
      <p:pic>
        <p:nvPicPr>
          <p:cNvPr id="21508" name="Picture 4" descr="IMG_0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057400"/>
            <a:ext cx="8686800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</TotalTime>
  <Words>194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Wingdings</vt:lpstr>
      <vt:lpstr>Tahoma</vt:lpstr>
      <vt:lpstr>Office Theme</vt:lpstr>
      <vt:lpstr>   5CREEP</vt:lpstr>
      <vt:lpstr>3.Tertiary Creep</vt:lpstr>
      <vt:lpstr>Stress and Temperature Effects</vt:lpstr>
      <vt:lpstr>Slide 4</vt:lpstr>
      <vt:lpstr>Slide 5</vt:lpstr>
      <vt:lpstr>Slide 6</vt:lpstr>
    </vt:vector>
  </TitlesOfParts>
  <Company>PPK Bahan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CREEP</dc:title>
  <dc:creator>Noor Azira</dc:creator>
  <cp:lastModifiedBy>wave</cp:lastModifiedBy>
  <cp:revision>23</cp:revision>
  <dcterms:created xsi:type="dcterms:W3CDTF">2009-03-11T10:37:53Z</dcterms:created>
  <dcterms:modified xsi:type="dcterms:W3CDTF">2019-01-12T15:01:31Z</dcterms:modified>
</cp:coreProperties>
</file>