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handoutMasterIdLst>
    <p:handoutMasterId r:id="rId14"/>
  </p:handoutMasterIdLst>
  <p:sldIdLst>
    <p:sldId id="256" r:id="rId2"/>
    <p:sldId id="265" r:id="rId3"/>
    <p:sldId id="266" r:id="rId4"/>
    <p:sldId id="267" r:id="rId5"/>
    <p:sldId id="268" r:id="rId6"/>
    <p:sldId id="274" r:id="rId7"/>
    <p:sldId id="269" r:id="rId8"/>
    <p:sldId id="270" r:id="rId9"/>
    <p:sldId id="271" r:id="rId10"/>
    <p:sldId id="275" r:id="rId11"/>
    <p:sldId id="272" r:id="rId12"/>
    <p:sldId id="273" r:id="rId13"/>
  </p:sldIdLst>
  <p:sldSz cx="9144000" cy="6858000" type="screen4x3"/>
  <p:notesSz cx="6858000" cy="931386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4" d="100"/>
          <a:sy n="54" d="100"/>
        </p:scale>
        <p:origin x="-2928" y="-102"/>
      </p:cViewPr>
      <p:guideLst>
        <p:guide orient="horz" pos="2933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0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47138"/>
            <a:ext cx="2971800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0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847138"/>
            <a:ext cx="2971800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C1CD920B-7D1F-4970-8E41-B0ABDAA883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9B5E31-695C-46EF-BC5B-D32797E27F3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F34D3C-74CC-4093-899D-44D096CFE9C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AF344F-E0F0-4582-AAE9-8EDBBFF92AD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7C04CB-3D60-4B2C-9AC9-0338FCECDA8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E4FFCA-60B2-4903-B1E3-C8211E41810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2E81AC-985F-40DF-B3E4-CD26BB54C05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799000-B696-4ECF-9ABA-500FD70AF08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87C52F-D91C-47AA-A374-9518EAF4F5D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0DA38F-C6EC-47A9-AC16-CFD1714F379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84ABB1-513E-4762-B9A4-B77DB6171DD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22267D-0151-433F-95BA-C1D06F91548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894F178-9A4E-4C6E-ABF9-9C87BB6ADEE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3429000"/>
            <a:ext cx="7848600" cy="2667000"/>
          </a:xfrm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r>
              <a:rPr lang="en-US" sz="8000" dirty="0" smtClean="0"/>
              <a:t/>
            </a:r>
            <a:br>
              <a:rPr lang="en-US" sz="8000" dirty="0" smtClean="0"/>
            </a:br>
            <a:r>
              <a:rPr lang="ar-IQ" sz="8000" dirty="0" smtClean="0"/>
              <a:t> </a:t>
            </a:r>
            <a:r>
              <a:rPr lang="en-US" sz="8000" smtClean="0"/>
              <a:t> </a:t>
            </a:r>
            <a:r>
              <a:rPr lang="en-US" sz="8000" smtClean="0"/>
              <a:t> CREEP</a:t>
            </a:r>
            <a:endParaRPr lang="en-US" sz="8000" dirty="0" smtClean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3505200" y="990600"/>
            <a:ext cx="5334000" cy="1752600"/>
          </a:xfrm>
        </p:spPr>
        <p:txBody>
          <a:bodyPr>
            <a:normAutofit fontScale="85000" lnSpcReduction="20000"/>
          </a:bodyPr>
          <a:lstStyle/>
          <a:p>
            <a:r>
              <a:rPr lang="ar-IQ" dirty="0" smtClean="0"/>
              <a:t>الجامعة المستنصرية</a:t>
            </a:r>
          </a:p>
          <a:p>
            <a:r>
              <a:rPr lang="ar-IQ" dirty="0" smtClean="0"/>
              <a:t>كلية الهندسة – قسم الهندسة الميكانيكية</a:t>
            </a:r>
          </a:p>
          <a:p>
            <a:r>
              <a:rPr lang="ar-IQ" smtClean="0"/>
              <a:t>مادة موا </a:t>
            </a:r>
            <a:r>
              <a:rPr lang="ar-IQ" dirty="0" smtClean="0"/>
              <a:t>هندسية</a:t>
            </a:r>
          </a:p>
          <a:p>
            <a:r>
              <a:rPr lang="ar-IQ" dirty="0" smtClean="0"/>
              <a:t>د. ناظم مجبل فالح</a:t>
            </a:r>
            <a:endParaRPr lang="ar-IQ" dirty="0"/>
          </a:p>
        </p:txBody>
      </p:sp>
      <p:pic>
        <p:nvPicPr>
          <p:cNvPr id="5" name="Picture 4" descr="gif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838200"/>
            <a:ext cx="1905000" cy="18954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ar-IQ" smtClean="0"/>
          </a:p>
        </p:txBody>
      </p:sp>
      <p:pic>
        <p:nvPicPr>
          <p:cNvPr id="19460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304800"/>
            <a:ext cx="8231188" cy="314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9461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14400" y="3505200"/>
            <a:ext cx="7269163" cy="306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2301875"/>
          </a:xfrm>
        </p:spPr>
        <p:txBody>
          <a:bodyPr/>
          <a:lstStyle/>
          <a:p>
            <a:pPr eaLnBrk="1" hangingPunct="1"/>
            <a:r>
              <a:rPr lang="en-US" smtClean="0"/>
              <a:t>Empirical relationships have been developed in which the steady-state creep rate as a function of stress and temperature is expressed.</a:t>
            </a:r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3810000" y="4267200"/>
            <a:ext cx="1524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2800">
                <a:cs typeface="Arial" pitchFamily="34" charset="0"/>
              </a:rPr>
              <a:t>ε</a:t>
            </a:r>
            <a:r>
              <a:rPr lang="en-US" sz="2800">
                <a:cs typeface="Arial" pitchFamily="34" charset="0"/>
              </a:rPr>
              <a:t> = K</a:t>
            </a:r>
            <a:r>
              <a:rPr lang="en-US" sz="2800" baseline="30000">
                <a:cs typeface="Arial" pitchFamily="34" charset="0"/>
              </a:rPr>
              <a:t>1</a:t>
            </a:r>
            <a:r>
              <a:rPr lang="el-GR" sz="2800">
                <a:cs typeface="Arial" pitchFamily="34" charset="0"/>
              </a:rPr>
              <a:t>σ</a:t>
            </a:r>
            <a:r>
              <a:rPr lang="en-US" sz="2800" baseline="30000">
                <a:cs typeface="Arial" pitchFamily="34" charset="0"/>
              </a:rPr>
              <a:t>n</a:t>
            </a:r>
            <a:endParaRPr lang="el-GR" sz="2800" baseline="30000">
              <a:cs typeface="Arial" pitchFamily="34" charset="0"/>
            </a:endParaRPr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838200" y="4800600"/>
            <a:ext cx="7693025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tx2"/>
              </a:buClr>
              <a:buFontTx/>
              <a:buChar char="•"/>
            </a:pPr>
            <a:r>
              <a:rPr lang="en-US" sz="3200"/>
              <a:t>Where K</a:t>
            </a:r>
            <a:r>
              <a:rPr lang="en-US" sz="3200" baseline="30000"/>
              <a:t>1</a:t>
            </a:r>
            <a:r>
              <a:rPr lang="en-US" sz="3200"/>
              <a:t> and n are material constant. A plot of the logarithm of </a:t>
            </a:r>
            <a:r>
              <a:rPr lang="el-GR" sz="3200"/>
              <a:t>ε</a:t>
            </a:r>
            <a:r>
              <a:rPr lang="en-US" sz="3200"/>
              <a:t> vs the logarithm of </a:t>
            </a:r>
            <a:r>
              <a:rPr lang="el-GR" sz="3200"/>
              <a:t>σ</a:t>
            </a:r>
            <a:r>
              <a:rPr lang="en-US" sz="3200"/>
              <a:t> yields a straight line with the slope of 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ar-IQ" smtClean="0"/>
          </a:p>
        </p:txBody>
      </p:sp>
      <p:pic>
        <p:nvPicPr>
          <p:cNvPr id="21508" name="Picture 4" descr="IMG_000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2057400"/>
            <a:ext cx="8686800" cy="360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Result from Creep test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ar-IQ" smtClean="0"/>
          </a:p>
        </p:txBody>
      </p:sp>
      <p:pic>
        <p:nvPicPr>
          <p:cNvPr id="11268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1600200"/>
            <a:ext cx="7920038" cy="3848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ar-IQ" smtClean="0"/>
          </a:p>
        </p:txBody>
      </p:sp>
      <p:pic>
        <p:nvPicPr>
          <p:cNvPr id="12292" name="Picture 4" descr="vgr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95400" y="1447800"/>
            <a:ext cx="3179763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3" name="Picture 5" descr="lrxplu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10200" y="1219200"/>
            <a:ext cx="257175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ar-IQ" smtClean="0"/>
          </a:p>
        </p:txBody>
      </p:sp>
      <p:pic>
        <p:nvPicPr>
          <p:cNvPr id="13316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00200" y="0"/>
            <a:ext cx="60325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1.Primary or Transient Creep</a:t>
            </a:r>
          </a:p>
        </p:txBody>
      </p:sp>
      <p:sp>
        <p:nvSpPr>
          <p:cNvPr id="37893" name="Rectangle 5"/>
          <p:cNvSpPr>
            <a:spLocks noGrp="1" noChangeArrowheads="1"/>
          </p:cNvSpPr>
          <p:nvPr>
            <p:ph idx="1"/>
          </p:nvPr>
        </p:nvSpPr>
        <p:spPr>
          <a:xfrm>
            <a:off x="457200" y="1295400"/>
            <a:ext cx="7693025" cy="3724275"/>
          </a:xfrm>
        </p:spPr>
        <p:txBody>
          <a:bodyPr/>
          <a:lstStyle/>
          <a:p>
            <a:pPr eaLnBrk="1" hangingPunct="1"/>
            <a:r>
              <a:rPr lang="en-US" smtClean="0"/>
              <a:t>The material experience an increase in creep resistance or strain hardening.</a:t>
            </a:r>
          </a:p>
          <a:p>
            <a:pPr eaLnBrk="1" hangingPunct="1"/>
            <a:r>
              <a:rPr lang="en-US" smtClean="0"/>
              <a:t>Occur quickly</a:t>
            </a:r>
          </a:p>
          <a:p>
            <a:pPr eaLnBrk="1" hangingPunct="1"/>
            <a:r>
              <a:rPr lang="en-US" smtClean="0"/>
              <a:t>Can be treated in much the way that elastic deflection is allowed for in a structure.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78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78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78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ar-IQ" smtClean="0"/>
          </a:p>
        </p:txBody>
      </p:sp>
      <p:pic>
        <p:nvPicPr>
          <p:cNvPr id="1536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81200" y="1219200"/>
            <a:ext cx="4519613" cy="357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smtClean="0"/>
              <a:t>2.Secondary or Steady-State Creep</a:t>
            </a:r>
          </a:p>
        </p:txBody>
      </p:sp>
      <p:sp>
        <p:nvSpPr>
          <p:cNvPr id="38917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As the name itself, the line became linear or constant.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The most longest duration.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Steady-state creep rate (</a:t>
            </a:r>
            <a:r>
              <a:rPr lang="en-US" sz="2800" smtClean="0">
                <a:cs typeface="Arial" pitchFamily="34" charset="0"/>
              </a:rPr>
              <a:t>∆</a:t>
            </a:r>
            <a:r>
              <a:rPr lang="el-GR" sz="2800" smtClean="0">
                <a:cs typeface="Arial" pitchFamily="34" charset="0"/>
              </a:rPr>
              <a:t>ε</a:t>
            </a:r>
            <a:r>
              <a:rPr lang="en-US" sz="2800" smtClean="0">
                <a:cs typeface="Arial" pitchFamily="34" charset="0"/>
              </a:rPr>
              <a:t>/∆t</a:t>
            </a:r>
            <a:r>
              <a:rPr lang="en-US" sz="2800" smtClean="0"/>
              <a:t>) is the most important parameter from a creep test.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Engineer must consider creep curve for long-time applications (such as nuclear power plant component) that is scheduled to operate for several decades, and when failure or too much strain is not an important.</a:t>
            </a:r>
          </a:p>
        </p:txBody>
      </p:sp>
      <p:sp>
        <p:nvSpPr>
          <p:cNvPr id="38916" name="Oval 4"/>
          <p:cNvSpPr>
            <a:spLocks noChangeArrowheads="1"/>
          </p:cNvSpPr>
          <p:nvPr/>
        </p:nvSpPr>
        <p:spPr bwMode="auto">
          <a:xfrm>
            <a:off x="3505200" y="3429000"/>
            <a:ext cx="2667000" cy="1905000"/>
          </a:xfrm>
          <a:prstGeom prst="ellips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MY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89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" dur="500"/>
                                        <p:tgtEl>
                                          <p:spTgt spid="389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89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89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89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89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7" grpId="0" build="p"/>
      <p:bldP spid="38916" grpId="0" animBg="1"/>
      <p:bldP spid="38916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Oval 3"/>
          <p:cNvSpPr>
            <a:spLocks noChangeArrowheads="1"/>
          </p:cNvSpPr>
          <p:nvPr/>
        </p:nvSpPr>
        <p:spPr bwMode="auto">
          <a:xfrm>
            <a:off x="5029200" y="2514600"/>
            <a:ext cx="2438400" cy="2057400"/>
          </a:xfrm>
          <a:prstGeom prst="ellips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MY"/>
          </a:p>
        </p:txBody>
      </p:sp>
      <p:sp>
        <p:nvSpPr>
          <p:cNvPr id="3994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3.Tertiary Creep</a:t>
            </a:r>
          </a:p>
        </p:txBody>
      </p:sp>
      <p:sp>
        <p:nvSpPr>
          <p:cNvPr id="39941" name="Rectangle 5"/>
          <p:cNvSpPr>
            <a:spLocks noGrp="1" noChangeArrowheads="1"/>
          </p:cNvSpPr>
          <p:nvPr>
            <p:ph idx="1"/>
          </p:nvPr>
        </p:nvSpPr>
        <p:spPr>
          <a:xfrm>
            <a:off x="754063" y="1676400"/>
            <a:ext cx="7412037" cy="3959225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There is an acceleration of the rate and ultimate failure.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Termed as rupture, or fracture.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If the test is using tensile loads, a ‘neck’ may form.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For many relatively short-life creep situation (e.g. turbine blades, rocket motor nozzles, etc), time of rupture, t</a:t>
            </a:r>
            <a:r>
              <a:rPr lang="en-US" baseline="-25000" smtClean="0"/>
              <a:t>r</a:t>
            </a:r>
            <a:r>
              <a:rPr lang="en-US" smtClean="0"/>
              <a:t>, is the dominant design consideration.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99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" dur="500"/>
                                        <p:tgtEl>
                                          <p:spTgt spid="399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99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99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99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99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9" grpId="0" animBg="1"/>
      <p:bldP spid="39939" grpId="1" animBg="1"/>
      <p:bldP spid="39941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Stress and Temperature Effects</a:t>
            </a:r>
          </a:p>
        </p:txBody>
      </p:sp>
      <p:sp>
        <p:nvSpPr>
          <p:cNvPr id="18436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533400" indent="-533400" eaLnBrk="1" hangingPunct="1"/>
            <a:r>
              <a:rPr lang="en-US" smtClean="0"/>
              <a:t>Influence the creep characteristic.</a:t>
            </a:r>
          </a:p>
          <a:p>
            <a:pPr marL="533400" indent="-533400" eaLnBrk="1" hangingPunct="1"/>
            <a:r>
              <a:rPr lang="en-US" smtClean="0"/>
              <a:t>These characteristic are:</a:t>
            </a:r>
          </a:p>
          <a:p>
            <a:pPr marL="914400" lvl="1" indent="-457200" eaLnBrk="1" hangingPunct="1">
              <a:buFont typeface="Wingdings" pitchFamily="2" charset="2"/>
              <a:buAutoNum type="arabicPeriod"/>
            </a:pPr>
            <a:r>
              <a:rPr lang="en-US" smtClean="0"/>
              <a:t>The instantaneous strain at the time of stress application increase.</a:t>
            </a:r>
          </a:p>
          <a:p>
            <a:pPr marL="914400" lvl="1" indent="-457200" eaLnBrk="1" hangingPunct="1">
              <a:buFont typeface="Wingdings" pitchFamily="2" charset="2"/>
              <a:buAutoNum type="arabicPeriod"/>
            </a:pPr>
            <a:r>
              <a:rPr lang="en-US" smtClean="0"/>
              <a:t>The steady-state creep rate is increase.</a:t>
            </a:r>
          </a:p>
          <a:p>
            <a:pPr marL="914400" lvl="1" indent="-457200" eaLnBrk="1" hangingPunct="1">
              <a:buFont typeface="Wingdings" pitchFamily="2" charset="2"/>
              <a:buAutoNum type="arabicPeriod"/>
            </a:pPr>
            <a:r>
              <a:rPr lang="en-US" smtClean="0"/>
              <a:t>The rupture lifetime is diminished.</a:t>
            </a:r>
          </a:p>
        </p:txBody>
      </p:sp>
      <p:sp>
        <p:nvSpPr>
          <p:cNvPr id="40963" name="Text Box 3"/>
          <p:cNvSpPr txBox="1">
            <a:spLocks noChangeArrowheads="1"/>
          </p:cNvSpPr>
          <p:nvPr/>
        </p:nvSpPr>
        <p:spPr bwMode="auto">
          <a:xfrm>
            <a:off x="685800" y="5105400"/>
            <a:ext cx="8458200" cy="129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</a:pPr>
            <a:r>
              <a:rPr lang="en-US" sz="2400"/>
              <a:t>The result of creep rupture test commonly presented as the logarithm of stress vs the logarithm of rupture lifetime.</a:t>
            </a:r>
          </a:p>
          <a:p>
            <a:pPr>
              <a:spcBef>
                <a:spcPct val="50000"/>
              </a:spcBef>
            </a:pPr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09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338</TotalTime>
  <Words>311</Words>
  <Application>Microsoft Office PowerPoint</Application>
  <PresentationFormat>On-screen Show (4:3)</PresentationFormat>
  <Paragraphs>30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    CREEP</vt:lpstr>
      <vt:lpstr>Result from Creep test</vt:lpstr>
      <vt:lpstr>Slide 3</vt:lpstr>
      <vt:lpstr>Slide 4</vt:lpstr>
      <vt:lpstr>1.Primary or Transient Creep</vt:lpstr>
      <vt:lpstr>Slide 6</vt:lpstr>
      <vt:lpstr>2.Secondary or Steady-State Creep</vt:lpstr>
      <vt:lpstr>3.Tertiary Creep</vt:lpstr>
      <vt:lpstr>Stress and Temperature Effects</vt:lpstr>
      <vt:lpstr>Slide 10</vt:lpstr>
      <vt:lpstr>Slide 11</vt:lpstr>
      <vt:lpstr>Slide 12</vt:lpstr>
    </vt:vector>
  </TitlesOfParts>
  <Company>PPK Bahan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3 CREEP</dc:title>
  <dc:creator>Noor Azira</dc:creator>
  <cp:lastModifiedBy>wave</cp:lastModifiedBy>
  <cp:revision>19</cp:revision>
  <dcterms:created xsi:type="dcterms:W3CDTF">2009-03-11T10:37:53Z</dcterms:created>
  <dcterms:modified xsi:type="dcterms:W3CDTF">2019-01-12T15:12:55Z</dcterms:modified>
</cp:coreProperties>
</file>