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7EC4-700C-4372-90C4-57B8AE74B3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F9DAF-CA2D-4AD8-ABB9-DCCF3D76FC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F7B1-E9BC-4B70-A41F-AE228B8ACA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BF0B3-0A07-4F7A-9CF0-67739514A6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3D49-B578-4904-894E-0D92E84311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659B-9D38-482E-A6BE-F61CCE8F2D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D14F-2D7B-4BEF-8103-881E4397F4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5916C-5AA7-4CA7-BB5B-0AAACF578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EB01-712C-4492-B4D6-4CD8EB8B1C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DDB3E-3759-47FA-A008-45F669FFAC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E677-84AB-47FB-AD04-A49C5D4F3F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7735B-D011-427A-8806-8CAAE28A7D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etreeline.org/reunions/gimli-02/gimli24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.alibaba.com/photo/11196426/Melamine_Chipboard_Particle_Board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lakewoodconferences.com/direct/dbimage/50327244/Film_Faced_Plywood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lakewoodconferences.com/direct/dbimage/50261363/Stainless_Steel_Seamless_Tubes.jpg&amp;imgrefurl=http://www.lakewoodconferences.com/catalog/17/15/601/steel_pipes.html&amp;h=360&amp;w=360&amp;sz=34&amp;hl=en&amp;start=2&amp;usg=__siKufp6IjTEdPay1erV7dZJhZLg=&amp;tbnid=iD2gYKixhsIHLM:&amp;tbnh=121&amp;tbnw=121&amp;prev=/images%3Fq%3Dsteel%26gbv%3D2%26hl%3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tchencritic.co.uk/upload/2007/10/linda-bloomfield-ceramics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lobal-b2b-network.com/direct/dbimage/50212247/Plastic_Chai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heatincohio.com/images/Steel%2520Mill%2520Furnace.jpg&amp;imgrefurl=http://www.heatincohio.com/metals.aspx&amp;h=283&amp;w=280&amp;sz=24&amp;hl=en&amp;start=2&amp;um=1&amp;usg=__FU-J8HD6vJYtRbNheTMMLkEzw0A=&amp;tbnid=9E_QMad9Idyj3M:&amp;tbnh=114&amp;tbnw=113&amp;prev=/images%3Fq%3Dsteel%2Bmill%26um%3D1%26hl%3D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ttp://www.innfusion.com/blogimages/Brick.jpg&amp;imgrefurl=http://rhodribrady.wordpress.com/&amp;h=400&amp;w=400&amp;sz=55&amp;hl=en&amp;start=3&amp;um=1&amp;usg=__Wg4J__zn_G-ZTkJp6Fecuowv37s=&amp;tbnid=09Pn6Kjl60p2lM:&amp;tbnh=124&amp;tbnw=124&amp;prev=/images%3Fq%3Dbrick%26um%3D1%26hl%3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agc-flatglass.eu/01/MyImages/glass_floor_lr(1)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848600" cy="2667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ar-IQ" sz="8000" dirty="0" smtClean="0"/>
              <a:t> </a:t>
            </a:r>
            <a:r>
              <a:rPr lang="en-US" sz="8000" dirty="0" smtClean="0"/>
              <a:t> 1CREEP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990600"/>
            <a:ext cx="5334000" cy="1752600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الجامعة المستنصرية</a:t>
            </a:r>
          </a:p>
          <a:p>
            <a:r>
              <a:rPr lang="ar-IQ" dirty="0" smtClean="0"/>
              <a:t>كلية الهندسة – قسم الهندسة الميكانيكية</a:t>
            </a:r>
          </a:p>
          <a:p>
            <a:r>
              <a:rPr lang="ar-IQ" smtClean="0"/>
              <a:t>مادة موا </a:t>
            </a:r>
            <a:r>
              <a:rPr lang="ar-IQ" dirty="0" smtClean="0"/>
              <a:t>هندسية</a:t>
            </a:r>
          </a:p>
          <a:p>
            <a:r>
              <a:rPr lang="ar-IQ" dirty="0" smtClean="0"/>
              <a:t>د. ناظم مجبل فالح</a:t>
            </a:r>
            <a:endParaRPr lang="ar-IQ" dirty="0"/>
          </a:p>
        </p:txBody>
      </p:sp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19050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Softwoods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Cedar</a:t>
            </a:r>
          </a:p>
          <a:p>
            <a:pPr eaLnBrk="1" hangingPunct="1">
              <a:defRPr/>
            </a:pPr>
            <a:r>
              <a:rPr lang="en-US" altLang="en-US" smtClean="0"/>
              <a:t>Cypress</a:t>
            </a:r>
          </a:p>
          <a:p>
            <a:pPr eaLnBrk="1" hangingPunct="1">
              <a:defRPr/>
            </a:pPr>
            <a:r>
              <a:rPr lang="en-US" altLang="en-US" smtClean="0"/>
              <a:t>Fir</a:t>
            </a:r>
          </a:p>
          <a:p>
            <a:pPr eaLnBrk="1" hangingPunct="1">
              <a:defRPr/>
            </a:pPr>
            <a:r>
              <a:rPr lang="en-US" altLang="en-US" smtClean="0"/>
              <a:t>Pine</a:t>
            </a:r>
          </a:p>
          <a:p>
            <a:pPr eaLnBrk="1" hangingPunct="1">
              <a:defRPr/>
            </a:pPr>
            <a:r>
              <a:rPr lang="en-US" altLang="en-US" smtClean="0"/>
              <a:t>Redwood</a:t>
            </a:r>
          </a:p>
          <a:p>
            <a:pPr eaLnBrk="1" hangingPunct="1">
              <a:defRPr/>
            </a:pPr>
            <a:r>
              <a:rPr lang="en-US" altLang="en-US" smtClean="0"/>
              <a:t>Spruce</a:t>
            </a:r>
          </a:p>
        </p:txBody>
      </p:sp>
      <p:pic>
        <p:nvPicPr>
          <p:cNvPr id="11268" name="Picture 5" descr="softwood470_cp_2793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048000"/>
            <a:ext cx="4476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gimli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09600"/>
            <a:ext cx="117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Manufactured Wood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Particle Board</a:t>
            </a:r>
          </a:p>
          <a:p>
            <a:pPr lvl="1" eaLnBrk="1" hangingPunct="1">
              <a:defRPr/>
            </a:pPr>
            <a:r>
              <a:rPr lang="en-US" altLang="en-US" smtClean="0"/>
              <a:t>flake board, particle board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Laminar</a:t>
            </a:r>
          </a:p>
          <a:p>
            <a:pPr lvl="1" eaLnBrk="1" hangingPunct="1">
              <a:defRPr/>
            </a:pPr>
            <a:r>
              <a:rPr lang="en-US" altLang="en-US" smtClean="0"/>
              <a:t>plywood, laminated beams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defRPr/>
            </a:pPr>
            <a:endParaRPr lang="en-US" altLang="en-US" smtClean="0"/>
          </a:p>
        </p:txBody>
      </p:sp>
      <p:pic>
        <p:nvPicPr>
          <p:cNvPr id="12292" name="Picture 5" descr="Melamine_Chipboard_Particle_Boar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2438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Film_Faced_Plywoo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Lumber Facts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3316" name="Picture 5" descr="bo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2609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boar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86200"/>
            <a:ext cx="2486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4800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524000"/>
            <a:ext cx="51054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736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4800" smtClean="0"/>
              <a:t>Engineering Materials</a:t>
            </a:r>
          </a:p>
        </p:txBody>
      </p:sp>
      <p:pic>
        <p:nvPicPr>
          <p:cNvPr id="3076" name="Picture 5" descr="buil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33400"/>
            <a:ext cx="3040063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29324" y="3244334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Engineering  17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Materials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Over 70,000 different kinds and grades of engineering materials</a:t>
            </a:r>
          </a:p>
          <a:p>
            <a:pPr eaLnBrk="1" hangingPunct="1">
              <a:defRPr/>
            </a:pPr>
            <a:r>
              <a:rPr lang="en-US" altLang="en-US" smtClean="0"/>
              <a:t>This number grows daily</a:t>
            </a:r>
          </a:p>
          <a:p>
            <a:pPr eaLnBrk="1" hangingPunct="1">
              <a:defRPr/>
            </a:pPr>
            <a:r>
              <a:rPr lang="en-US" altLang="en-US" smtClean="0"/>
              <a:t>1,000 different materials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   make up an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mtClean="0"/>
              <a:t>	automobile</a:t>
            </a:r>
          </a:p>
        </p:txBody>
      </p:sp>
      <p:pic>
        <p:nvPicPr>
          <p:cNvPr id="4100" name="Picture 5" descr="BMW-Z4-Assembly-II-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862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The Three Basics: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Metals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Polymers</a:t>
            </a:r>
          </a:p>
          <a:p>
            <a:pPr lvl="1" eaLnBrk="1" hangingPunct="1">
              <a:defRPr/>
            </a:pPr>
            <a:r>
              <a:rPr lang="en-US" altLang="en-US" smtClean="0"/>
              <a:t>Composites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Ceramics</a:t>
            </a:r>
          </a:p>
        </p:txBody>
      </p:sp>
      <p:pic>
        <p:nvPicPr>
          <p:cNvPr id="5124" name="Picture 5" descr="Stainless_Steel_Seamless_Tub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4478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Plastic_Chai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linda-bloomfield-ceramic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419600"/>
            <a:ext cx="113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Metal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Cast Iron</a:t>
            </a:r>
          </a:p>
          <a:p>
            <a:pPr eaLnBrk="1" hangingPunct="1">
              <a:defRPr/>
            </a:pPr>
            <a:r>
              <a:rPr lang="en-US" altLang="en-US" sz="2800" smtClean="0"/>
              <a:t>Steel</a:t>
            </a:r>
          </a:p>
          <a:p>
            <a:pPr lvl="1" eaLnBrk="1" hangingPunct="1">
              <a:defRPr/>
            </a:pPr>
            <a:r>
              <a:rPr lang="en-US" altLang="en-US" sz="2400" smtClean="0"/>
              <a:t>Mild steel, medium carbon steel, high carbon steel</a:t>
            </a:r>
          </a:p>
          <a:p>
            <a:pPr eaLnBrk="1" hangingPunct="1">
              <a:defRPr/>
            </a:pPr>
            <a:r>
              <a:rPr lang="en-US" altLang="en-US" sz="2800" smtClean="0"/>
              <a:t>Specialty steel</a:t>
            </a:r>
          </a:p>
          <a:p>
            <a:pPr lvl="1" eaLnBrk="1" hangingPunct="1">
              <a:defRPr/>
            </a:pPr>
            <a:r>
              <a:rPr lang="en-US" altLang="en-US" sz="2400" smtClean="0"/>
              <a:t>Stainless (tin plated or galvanized)</a:t>
            </a:r>
          </a:p>
          <a:p>
            <a:pPr eaLnBrk="1" hangingPunct="1">
              <a:defRPr/>
            </a:pPr>
            <a:r>
              <a:rPr lang="en-US" altLang="en-US" sz="2800" smtClean="0"/>
              <a:t>Alloys (two or more pure metals)</a:t>
            </a:r>
          </a:p>
          <a:p>
            <a:pPr lvl="1" eaLnBrk="1" hangingPunct="1">
              <a:defRPr/>
            </a:pPr>
            <a:r>
              <a:rPr lang="en-US" altLang="en-US" sz="2400" smtClean="0"/>
              <a:t>Steel= iron &amp; carbon</a:t>
            </a:r>
          </a:p>
          <a:p>
            <a:pPr lvl="1" eaLnBrk="1" hangingPunct="1">
              <a:defRPr/>
            </a:pPr>
            <a:r>
              <a:rPr lang="en-US" altLang="en-US" sz="2400" smtClean="0"/>
              <a:t>Brass= copper &amp; zinc</a:t>
            </a:r>
          </a:p>
          <a:p>
            <a:pPr lvl="1" eaLnBrk="1" hangingPunct="1">
              <a:defRPr/>
            </a:pPr>
            <a:r>
              <a:rPr lang="en-US" altLang="en-US" sz="2400" smtClean="0"/>
              <a:t>Bronze= copper &amp; tin</a:t>
            </a:r>
          </a:p>
        </p:txBody>
      </p:sp>
      <p:pic>
        <p:nvPicPr>
          <p:cNvPr id="6148" name="Picture 5" descr="Steel%2520Mill%2520Furnac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429000"/>
            <a:ext cx="2719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Polymers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Natural </a:t>
            </a:r>
          </a:p>
          <a:p>
            <a:pPr lvl="1" eaLnBrk="1" hangingPunct="1">
              <a:defRPr/>
            </a:pPr>
            <a:r>
              <a:rPr lang="en-US" altLang="en-US" smtClean="0"/>
              <a:t>Animal cellulose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Synthetic- </a:t>
            </a:r>
          </a:p>
          <a:p>
            <a:pPr lvl="1" eaLnBrk="1" hangingPunct="1">
              <a:defRPr/>
            </a:pPr>
            <a:r>
              <a:rPr lang="en-US" altLang="en-US" smtClean="0"/>
              <a:t>Thermoplastics</a:t>
            </a:r>
          </a:p>
          <a:p>
            <a:pPr lvl="1" eaLnBrk="1" hangingPunct="1">
              <a:defRPr/>
            </a:pPr>
            <a:r>
              <a:rPr lang="en-US" altLang="en-US" smtClean="0"/>
              <a:t>Thermosets</a:t>
            </a:r>
          </a:p>
          <a:p>
            <a:pPr lvl="4" eaLnBrk="1" hangingPunct="1">
              <a:buFont typeface="Wingdings" pitchFamily="2" charset="2"/>
              <a:buNone/>
              <a:defRPr/>
            </a:pPr>
            <a:endParaRPr lang="en-US" altLang="en-US" smtClean="0"/>
          </a:p>
        </p:txBody>
      </p:sp>
      <p:pic>
        <p:nvPicPr>
          <p:cNvPr id="7172" name="Picture 5" descr="Modern-Classic-Furniture-Ghost-Chairs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Natural Composites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Hardwood</a:t>
            </a:r>
          </a:p>
          <a:p>
            <a:pPr lvl="1" eaLnBrk="1" hangingPunct="1">
              <a:defRPr/>
            </a:pPr>
            <a:r>
              <a:rPr lang="en-US" altLang="en-US" smtClean="0"/>
              <a:t>Deciduous Trees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Softwood</a:t>
            </a:r>
          </a:p>
          <a:p>
            <a:pPr lvl="1" eaLnBrk="1" hangingPunct="1">
              <a:defRPr/>
            </a:pPr>
            <a:r>
              <a:rPr lang="en-US" altLang="en-US" smtClean="0"/>
              <a:t>Coniferous</a:t>
            </a:r>
          </a:p>
        </p:txBody>
      </p:sp>
      <p:pic>
        <p:nvPicPr>
          <p:cNvPr id="8196" name="Picture 5" descr="lumber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2200"/>
            <a:ext cx="35020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Ceramics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Clay based</a:t>
            </a:r>
          </a:p>
          <a:p>
            <a:pPr lvl="1" eaLnBrk="1" hangingPunct="1">
              <a:defRPr/>
            </a:pPr>
            <a:r>
              <a:rPr lang="en-US" altLang="en-US" smtClean="0"/>
              <a:t>Structural clay-tile, brick</a:t>
            </a:r>
          </a:p>
          <a:p>
            <a:pPr lvl="1" eaLnBrk="1" hangingPunct="1">
              <a:defRPr/>
            </a:pPr>
            <a:r>
              <a:rPr lang="en-US" altLang="en-US" smtClean="0"/>
              <a:t>Porcelain</a:t>
            </a:r>
          </a:p>
          <a:p>
            <a:pPr eaLnBrk="1" hangingPunct="1">
              <a:defRPr/>
            </a:pPr>
            <a:r>
              <a:rPr lang="en-US" altLang="en-US" smtClean="0"/>
              <a:t>Refractories</a:t>
            </a:r>
          </a:p>
          <a:p>
            <a:pPr lvl="1" eaLnBrk="1" hangingPunct="1">
              <a:defRPr/>
            </a:pPr>
            <a:r>
              <a:rPr lang="en-US" altLang="en-US" smtClean="0"/>
              <a:t>Heat resistant (fire bricks)</a:t>
            </a:r>
          </a:p>
          <a:p>
            <a:pPr eaLnBrk="1" hangingPunct="1">
              <a:defRPr/>
            </a:pPr>
            <a:r>
              <a:rPr lang="en-US" altLang="en-US" smtClean="0"/>
              <a:t>Glasses</a:t>
            </a:r>
          </a:p>
          <a:p>
            <a:pPr eaLnBrk="1" hangingPunct="1">
              <a:defRPr/>
            </a:pPr>
            <a:r>
              <a:rPr lang="en-US" altLang="en-US" smtClean="0"/>
              <a:t>Inorganic cements</a:t>
            </a:r>
          </a:p>
        </p:txBody>
      </p:sp>
      <p:pic>
        <p:nvPicPr>
          <p:cNvPr id="9220" name="Picture 5" descr="Bri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glass_floor_lr(1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743200"/>
            <a:ext cx="2133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Hardwoods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Ash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Beech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Birch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Cherry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Mahogany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Maple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Oak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Poplar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walnut</a:t>
            </a:r>
          </a:p>
        </p:txBody>
      </p:sp>
      <p:pic>
        <p:nvPicPr>
          <p:cNvPr id="10244" name="Picture 5" descr="LU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95600"/>
            <a:ext cx="48577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Norway_ma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85800"/>
            <a:ext cx="1397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159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Calibri</vt:lpstr>
      <vt:lpstr>Office Theme</vt:lpstr>
      <vt:lpstr>   1CREEP</vt:lpstr>
      <vt:lpstr>     Engineering Materials</vt:lpstr>
      <vt:lpstr>Materials</vt:lpstr>
      <vt:lpstr>The Three Basics:</vt:lpstr>
      <vt:lpstr>Metal</vt:lpstr>
      <vt:lpstr>Polymers</vt:lpstr>
      <vt:lpstr>Natural Composites</vt:lpstr>
      <vt:lpstr>Ceramics</vt:lpstr>
      <vt:lpstr>Hardwoods</vt:lpstr>
      <vt:lpstr>Softwoods</vt:lpstr>
      <vt:lpstr>Manufactured Wood</vt:lpstr>
      <vt:lpstr>Lumber Facts</vt:lpstr>
    </vt:vector>
  </TitlesOfParts>
  <Company>Clinton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</dc:title>
  <dc:creator>Ryan O'Rourke</dc:creator>
  <cp:lastModifiedBy>wave</cp:lastModifiedBy>
  <cp:revision>7</cp:revision>
  <dcterms:created xsi:type="dcterms:W3CDTF">2008-09-15T15:36:12Z</dcterms:created>
  <dcterms:modified xsi:type="dcterms:W3CDTF">2019-01-12T15:20:11Z</dcterms:modified>
</cp:coreProperties>
</file>