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8" r:id="rId2"/>
    <p:sldId id="269" r:id="rId3"/>
    <p:sldId id="270" r:id="rId4"/>
    <p:sldId id="271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97EC4-700C-4372-90C4-57B8AE74B3C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EF9DAF-CA2D-4AD8-ABB9-DCCF3D76FC6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72F7B1-E9BC-4B70-A41F-AE228B8ACA4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52600"/>
            <a:ext cx="4038600" cy="4411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411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343DC54-71A7-4B63-9490-C0C95B6EC22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BF0B3-0A07-4F7A-9CF0-67739514A6A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9A3D49-B578-4904-894E-0D92E843110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CF659B-9D38-482E-A6BE-F61CCE8F2D8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2CD14F-2D7B-4BEF-8103-881E4397F45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85916C-5AA7-4CA7-BB5B-0AAACF5783A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EAEB01-712C-4492-B4D6-4CD8EB8B1C9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DDB3E-3759-47FA-A008-45F669FFAC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5E677-84AB-47FB-AD04-A49C5D4F3FD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37735B-D011-427A-8806-8CAAE28A7D3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429000"/>
            <a:ext cx="7848600" cy="26670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ar-IQ" sz="8000" dirty="0" smtClean="0"/>
              <a:t> </a:t>
            </a:r>
            <a:r>
              <a:rPr lang="en-US" altLang="en-US" sz="8000" dirty="0"/>
              <a:t>Engineering </a:t>
            </a:r>
            <a:r>
              <a:rPr lang="en-US" altLang="en-US" sz="8000" dirty="0" smtClean="0"/>
              <a:t>Materials </a:t>
            </a:r>
            <a:r>
              <a:rPr lang="en-US" altLang="en-US" sz="8000" dirty="0" smtClean="0"/>
              <a:t>23</a:t>
            </a:r>
            <a:r>
              <a:rPr lang="en-US" sz="8000" dirty="0" smtClean="0"/>
              <a:t> </a:t>
            </a:r>
            <a:endParaRPr lang="en-US" sz="80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505200" y="990600"/>
            <a:ext cx="5334000" cy="1752600"/>
          </a:xfrm>
        </p:spPr>
        <p:txBody>
          <a:bodyPr>
            <a:normAutofit fontScale="85000" lnSpcReduction="20000"/>
          </a:bodyPr>
          <a:lstStyle/>
          <a:p>
            <a:r>
              <a:rPr lang="ar-IQ" dirty="0" smtClean="0"/>
              <a:t>الجامعة المستنصرية</a:t>
            </a:r>
          </a:p>
          <a:p>
            <a:r>
              <a:rPr lang="ar-IQ" dirty="0" smtClean="0"/>
              <a:t>كلية الهندسة – قسم الهندسة الميكانيكية</a:t>
            </a:r>
          </a:p>
          <a:p>
            <a:r>
              <a:rPr lang="ar-IQ" smtClean="0"/>
              <a:t>مادة موا </a:t>
            </a:r>
            <a:r>
              <a:rPr lang="ar-IQ" dirty="0" smtClean="0"/>
              <a:t>هندسية</a:t>
            </a:r>
          </a:p>
          <a:p>
            <a:r>
              <a:rPr lang="ar-IQ" dirty="0" smtClean="0"/>
              <a:t>د. ناظم مجبل فالح</a:t>
            </a:r>
            <a:endParaRPr lang="ar-IQ" dirty="0"/>
          </a:p>
        </p:txBody>
      </p:sp>
      <p:pic>
        <p:nvPicPr>
          <p:cNvPr id="5" name="Picture 4" descr="gi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38200"/>
            <a:ext cx="1905000" cy="1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381000" y="1447800"/>
            <a:ext cx="8534400" cy="323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en-US" sz="2400" b="1"/>
              <a:t>	</a:t>
            </a:r>
            <a:r>
              <a:rPr lang="en-US" sz="2400" b="1">
                <a:solidFill>
                  <a:schemeClr val="tx2"/>
                </a:solidFill>
              </a:rPr>
              <a:t>WHAT IS AN ADVANCED MATERIAL?</a:t>
            </a:r>
          </a:p>
          <a:p>
            <a:pPr marL="457200" indent="-457200" algn="l" eaLnBrk="0" hangingPunct="0"/>
            <a:endParaRPr lang="en-US" sz="2400" b="1">
              <a:solidFill>
                <a:schemeClr val="tx2"/>
              </a:solidFill>
            </a:endParaRPr>
          </a:p>
          <a:p>
            <a:pPr marL="457200" indent="-457200" algn="l" eaLnBrk="0" hangingPunct="0"/>
            <a:r>
              <a:rPr lang="en-US" b="1"/>
              <a:t>	</a:t>
            </a:r>
            <a:r>
              <a:rPr lang="en-US" sz="2000"/>
              <a:t>There are many different definitions of advanced materials and they have become so commonly used that most tend to assume that </a:t>
            </a:r>
            <a:r>
              <a:rPr lang="en-US" sz="2000">
                <a:solidFill>
                  <a:srgbClr val="3333FF"/>
                </a:solidFill>
              </a:rPr>
              <a:t>advanced materials are just materials</a:t>
            </a:r>
            <a:r>
              <a:rPr lang="en-US" sz="2000"/>
              <a:t>. For a physical scientist considers that advanced materials could just as easily have been </a:t>
            </a:r>
            <a:r>
              <a:rPr lang="en-US" sz="2000">
                <a:solidFill>
                  <a:srgbClr val="3333FF"/>
                </a:solidFill>
              </a:rPr>
              <a:t>“Polymers”,</a:t>
            </a:r>
            <a:r>
              <a:rPr lang="en-US" sz="2000"/>
              <a:t> for these are some of the most versatile advanced materials in use today and often are confused as plastics by many people. </a:t>
            </a:r>
          </a:p>
          <a:p>
            <a:pPr marL="457200" indent="-457200" algn="l" eaLnBrk="0" hangingPunct="0"/>
            <a:r>
              <a:rPr lang="en-US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381000" y="1447800"/>
            <a:ext cx="7696200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en-US" sz="2400" b="1">
                <a:solidFill>
                  <a:schemeClr val="tx2"/>
                </a:solidFill>
              </a:rPr>
              <a:t>	WHAT IS AN ADVANCED MATERIAL?</a:t>
            </a:r>
          </a:p>
          <a:p>
            <a:pPr marL="457200" indent="-457200" algn="l" eaLnBrk="0" hangingPunct="0"/>
            <a:endParaRPr lang="en-US" sz="2400" b="1">
              <a:solidFill>
                <a:schemeClr val="tx2"/>
              </a:solidFill>
            </a:endParaRPr>
          </a:p>
          <a:p>
            <a:pPr marL="457200" indent="-457200" algn="l" eaLnBrk="0" hangingPunct="0"/>
            <a:r>
              <a:rPr lang="en-US" b="1"/>
              <a:t>	</a:t>
            </a:r>
            <a:r>
              <a:rPr lang="en-US" sz="2000"/>
              <a:t>Some scholars define advanced materials as those that </a:t>
            </a:r>
            <a:r>
              <a:rPr lang="en-US" sz="2000">
                <a:solidFill>
                  <a:srgbClr val="3333FF"/>
                </a:solidFill>
              </a:rPr>
              <a:t>involve knowledge (and creation of materials) at the molecular and/or atomic scale for the purpose of advancing technology and improving the human experience.</a:t>
            </a:r>
            <a:r>
              <a:rPr lang="en-US" sz="2000"/>
              <a:t> These might be materials such as </a:t>
            </a:r>
            <a:r>
              <a:rPr lang="en-US" sz="2000">
                <a:solidFill>
                  <a:srgbClr val="CC0000"/>
                </a:solidFill>
              </a:rPr>
              <a:t>tiny carbon nanotubes</a:t>
            </a:r>
            <a:r>
              <a:rPr lang="en-US" sz="2000"/>
              <a:t> that are being used in new types of X-ray tubes that are more efficient and safer than those now in use at airports and in doctor’s offices. These are also </a:t>
            </a:r>
            <a:r>
              <a:rPr lang="en-US" sz="2000">
                <a:solidFill>
                  <a:srgbClr val="CC0000"/>
                </a:solidFill>
              </a:rPr>
              <a:t>new coatings and methods of manufacturing of Teflon</a:t>
            </a:r>
            <a:r>
              <a:rPr lang="en-US" sz="2000"/>
              <a:t>, which is an example of a polymer material made with chemical processing methods that causes much less pollution and is </a:t>
            </a:r>
            <a:r>
              <a:rPr lang="en-US" sz="2000">
                <a:solidFill>
                  <a:srgbClr val="3333FF"/>
                </a:solidFill>
              </a:rPr>
              <a:t>“environmentally friendly”.</a:t>
            </a:r>
            <a:r>
              <a:rPr lang="en-US" sz="2000"/>
              <a:t> Other possibilities include materials used in </a:t>
            </a:r>
            <a:r>
              <a:rPr lang="en-US" sz="2000">
                <a:solidFill>
                  <a:srgbClr val="3333FF"/>
                </a:solidFill>
              </a:rPr>
              <a:t>new diagnostic methods</a:t>
            </a:r>
            <a:r>
              <a:rPr lang="en-US" sz="2000"/>
              <a:t> such as those for </a:t>
            </a:r>
            <a:r>
              <a:rPr lang="en-US" sz="2000">
                <a:solidFill>
                  <a:srgbClr val="3333FF"/>
                </a:solidFill>
              </a:rPr>
              <a:t>medical biopsies</a:t>
            </a:r>
            <a:r>
              <a:rPr lang="en-US" sz="200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457200" y="1520825"/>
            <a:ext cx="762000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en-US" sz="2400" b="1">
                <a:solidFill>
                  <a:schemeClr val="tx2"/>
                </a:solidFill>
              </a:rPr>
              <a:t>	WHAT IS AN ADVANCED MATERIAL?</a:t>
            </a:r>
          </a:p>
          <a:p>
            <a:pPr marL="457200" indent="-457200" algn="l" eaLnBrk="0" hangingPunct="0"/>
            <a:r>
              <a:rPr lang="en-US" b="1"/>
              <a:t>	</a:t>
            </a:r>
          </a:p>
          <a:p>
            <a:pPr marL="457200" indent="-457200" algn="l" eaLnBrk="0" hangingPunct="0"/>
            <a:r>
              <a:rPr lang="en-US"/>
              <a:t>	</a:t>
            </a:r>
            <a:r>
              <a:rPr lang="en-US" sz="2000"/>
              <a:t>Advanced materials research involves </a:t>
            </a:r>
            <a:r>
              <a:rPr lang="en-US" sz="2000">
                <a:solidFill>
                  <a:srgbClr val="3333FF"/>
                </a:solidFill>
              </a:rPr>
              <a:t>discoveries of fundamental principles of Chemistry, Mathematics and Physics that can be applied to control the molecular-level properties of new materials</a:t>
            </a:r>
            <a:r>
              <a:rPr lang="en-US" sz="2000"/>
              <a:t>, and then </a:t>
            </a:r>
            <a:r>
              <a:rPr lang="en-US" sz="2000">
                <a:solidFill>
                  <a:srgbClr val="3333FF"/>
                </a:solidFill>
              </a:rPr>
              <a:t>fashioning materials and/or nanostructures for real-life applications</a:t>
            </a:r>
            <a:r>
              <a:rPr lang="en-US" sz="2000"/>
              <a:t>. It involves knowing the conditions under which a material will be used and identifying candidate materials for this purpose. </a:t>
            </a:r>
          </a:p>
          <a:p>
            <a:pPr marL="457200" indent="-457200" algn="l" eaLnBrk="0" hangingPunct="0"/>
            <a:endParaRPr lang="en-US" sz="2000"/>
          </a:p>
          <a:p>
            <a:pPr marL="457200" indent="-457200" algn="l" eaLnBrk="0" hangingPunct="0"/>
            <a:r>
              <a:rPr lang="en-US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16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Office Theme</vt:lpstr>
      <vt:lpstr>  Engineering Materials 23 </vt:lpstr>
      <vt:lpstr>Slide 2</vt:lpstr>
      <vt:lpstr>Slide 3</vt:lpstr>
      <vt:lpstr>Slide 4</vt:lpstr>
    </vt:vector>
  </TitlesOfParts>
  <Company>Clinton Central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Materials</dc:title>
  <dc:creator>Ryan O'Rourke</dc:creator>
  <cp:lastModifiedBy>wave</cp:lastModifiedBy>
  <cp:revision>16</cp:revision>
  <dcterms:created xsi:type="dcterms:W3CDTF">2008-09-15T15:36:12Z</dcterms:created>
  <dcterms:modified xsi:type="dcterms:W3CDTF">2019-01-12T15:50:46Z</dcterms:modified>
</cp:coreProperties>
</file>