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708149"/>
            <a:ext cx="39858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the emitted photon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wavelength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1850Å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6870" y="2228443"/>
            <a:ext cx="99758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  <a:tabLst>
                <a:tab pos="766445" algn="l"/>
              </a:tabLst>
            </a:pPr>
            <a:r>
              <a:rPr sz="1400" dirty="0">
                <a:latin typeface="Times New Roman"/>
                <a:cs typeface="Times New Roman"/>
              </a:rPr>
              <a:t>Si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ce	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he  energy of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6660" y="4160646"/>
            <a:ext cx="1543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4682464"/>
            <a:ext cx="5304155" cy="50647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Ionization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2410"/>
              </a:lnSpc>
              <a:spcBef>
                <a:spcPts val="204"/>
              </a:spcBef>
            </a:pPr>
            <a:r>
              <a:rPr sz="1400" spc="-5" dirty="0">
                <a:latin typeface="Times New Roman"/>
                <a:cs typeface="Times New Roman"/>
              </a:rPr>
              <a:t>As most loosely bond-electron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atom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energy, 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moves </a:t>
            </a:r>
            <a:r>
              <a:rPr sz="1400" spc="-5" dirty="0">
                <a:latin typeface="Times New Roman"/>
                <a:cs typeface="Times New Roman"/>
              </a:rPr>
              <a:t>into stationary states which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farther and farther away </a:t>
            </a:r>
            <a:r>
              <a:rPr sz="1400" spc="5" dirty="0">
                <a:latin typeface="Times New Roman"/>
                <a:cs typeface="Times New Roman"/>
              </a:rPr>
              <a:t>from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241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nucleus. The energy required to </a:t>
            </a:r>
            <a:r>
              <a:rPr sz="1400" spc="-10" dirty="0">
                <a:latin typeface="Times New Roman"/>
                <a:cs typeface="Times New Roman"/>
              </a:rPr>
              <a:t>move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completely </a:t>
            </a:r>
            <a:r>
              <a:rPr sz="1400" dirty="0">
                <a:latin typeface="Times New Roman"/>
                <a:cs typeface="Times New Roman"/>
              </a:rPr>
              <a:t>out of </a:t>
            </a:r>
            <a:r>
              <a:rPr sz="1400" spc="-5" dirty="0">
                <a:latin typeface="Times New Roman"/>
                <a:cs typeface="Times New Roman"/>
              </a:rPr>
              <a:t>atom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</a:t>
            </a:r>
            <a:r>
              <a:rPr sz="1400" i="1" spc="-5" dirty="0">
                <a:latin typeface="Times New Roman"/>
                <a:cs typeface="Times New Roman"/>
              </a:rPr>
              <a:t>ionization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potential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0" i="1" spc="-15" dirty="0">
                <a:latin typeface="Calibri Light"/>
                <a:cs typeface="Calibri Light"/>
              </a:rPr>
              <a:t>Collisions </a:t>
            </a:r>
            <a:r>
              <a:rPr sz="1600" b="0" i="1" spc="-20" dirty="0">
                <a:latin typeface="Calibri Light"/>
                <a:cs typeface="Calibri Light"/>
              </a:rPr>
              <a:t>of Electron </a:t>
            </a:r>
            <a:r>
              <a:rPr sz="1600" b="0" i="1" spc="-15" dirty="0">
                <a:latin typeface="Calibri Light"/>
                <a:cs typeface="Calibri Light"/>
              </a:rPr>
              <a:t>with</a:t>
            </a:r>
            <a:r>
              <a:rPr sz="1600" b="0" i="1" spc="25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Atom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order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excite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ionize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atom,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supplied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supplied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various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ways,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them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electron  </a:t>
            </a:r>
            <a:r>
              <a:rPr sz="1400" spc="-5" dirty="0">
                <a:latin typeface="Times New Roman"/>
                <a:cs typeface="Times New Roman"/>
              </a:rPr>
              <a:t>impact. Suppose that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accelerated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potential applied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7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discharge tube.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10" dirty="0">
                <a:latin typeface="Times New Roman"/>
                <a:cs typeface="Times New Roman"/>
              </a:rPr>
              <a:t>electron </a:t>
            </a:r>
            <a:r>
              <a:rPr sz="1400" spc="-5" dirty="0">
                <a:latin typeface="Times New Roman"/>
                <a:cs typeface="Times New Roman"/>
              </a:rPr>
              <a:t>(has sufficient energy) collides with 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10" dirty="0">
                <a:latin typeface="Times New Roman"/>
                <a:cs typeface="Times New Roman"/>
              </a:rPr>
              <a:t>atom,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transfer </a:t>
            </a:r>
            <a:r>
              <a:rPr sz="1400" spc="-5" dirty="0">
                <a:latin typeface="Times New Roman"/>
                <a:cs typeface="Times New Roman"/>
              </a:rPr>
              <a:t>enough of its energy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atom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elevate it </a:t>
            </a:r>
            <a:r>
              <a:rPr sz="1400" spc="-1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one of the higher quantum </a:t>
            </a:r>
            <a:r>
              <a:rPr sz="1400" dirty="0">
                <a:latin typeface="Times New Roman"/>
                <a:cs typeface="Times New Roman"/>
              </a:rPr>
              <a:t>state. If </a:t>
            </a:r>
            <a:r>
              <a:rPr sz="1400" spc="-5" dirty="0">
                <a:latin typeface="Times New Roman"/>
                <a:cs typeface="Times New Roman"/>
              </a:rPr>
              <a:t>the energy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least </a:t>
            </a:r>
            <a:r>
              <a:rPr sz="1400" spc="-10" dirty="0">
                <a:latin typeface="Times New Roman"/>
                <a:cs typeface="Times New Roman"/>
              </a:rPr>
              <a:t>equal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ionization potential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gas, </a:t>
            </a:r>
            <a:r>
              <a:rPr sz="1400" dirty="0">
                <a:latin typeface="Times New Roman"/>
                <a:cs typeface="Times New Roman"/>
              </a:rPr>
              <a:t>it may deliver </a:t>
            </a:r>
            <a:r>
              <a:rPr sz="1400" spc="-5" dirty="0">
                <a:latin typeface="Times New Roman"/>
                <a:cs typeface="Times New Roman"/>
              </a:rPr>
              <a:t>this energy </a:t>
            </a:r>
            <a:r>
              <a:rPr sz="1400" dirty="0">
                <a:latin typeface="Times New Roman"/>
                <a:cs typeface="Times New Roman"/>
              </a:rPr>
              <a:t>to an 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completely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Three  charged particle result from </a:t>
            </a:r>
            <a:r>
              <a:rPr sz="1400" dirty="0">
                <a:latin typeface="Times New Roman"/>
                <a:cs typeface="Times New Roman"/>
              </a:rPr>
              <a:t>such </a:t>
            </a:r>
            <a:r>
              <a:rPr sz="1400" spc="-5" dirty="0">
                <a:latin typeface="Times New Roman"/>
                <a:cs typeface="Times New Roman"/>
              </a:rPr>
              <a:t>ionizing collision; two electrons and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positive 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8451" y="122964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18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39450" y="122964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00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72133" y="1225033"/>
            <a:ext cx="483234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4</a:t>
            </a:r>
            <a:r>
              <a:rPr sz="1650" spc="85" dirty="0">
                <a:latin typeface="Times New Roman"/>
                <a:cs typeface="Times New Roman"/>
              </a:rPr>
              <a:t>0</a:t>
            </a:r>
            <a:r>
              <a:rPr sz="1650" spc="2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1837" y="1060406"/>
            <a:ext cx="265493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4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8.857</a:t>
            </a:r>
            <a:r>
              <a:rPr sz="1650" i="1" spc="45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850" y="1212837"/>
            <a:ext cx="144780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5" dirty="0">
                <a:latin typeface="Symbol"/>
                <a:cs typeface="Symbol"/>
              </a:rPr>
              <a:t>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0946" y="26063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18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1945" y="26063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00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628" y="2601714"/>
            <a:ext cx="483234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8</a:t>
            </a:r>
            <a:r>
              <a:rPr sz="1650" spc="85" dirty="0">
                <a:latin typeface="Times New Roman"/>
                <a:cs typeface="Times New Roman"/>
              </a:rPr>
              <a:t>5</a:t>
            </a:r>
            <a:r>
              <a:rPr sz="1650" spc="2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4332" y="2437086"/>
            <a:ext cx="265811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4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6.702</a:t>
            </a:r>
            <a:r>
              <a:rPr sz="1650" i="1" spc="4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3345" y="2589518"/>
            <a:ext cx="144780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5" dirty="0">
                <a:latin typeface="Symbol"/>
                <a:cs typeface="Symbol"/>
              </a:rPr>
              <a:t>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22078" y="4241413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71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93044" y="4241413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89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07477" y="4210809"/>
            <a:ext cx="9080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578769" y="4236249"/>
            <a:ext cx="116713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4516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425" spc="52" baseline="-23391" dirty="0">
                <a:latin typeface="Times New Roman"/>
                <a:cs typeface="Times New Roman"/>
              </a:rPr>
              <a:t>2</a:t>
            </a:r>
            <a:r>
              <a:rPr sz="1425" baseline="-23391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Times New Roman"/>
                <a:cs typeface="Times New Roman"/>
              </a:rPr>
              <a:t>2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5</a:t>
            </a:r>
            <a:r>
              <a:rPr sz="1650" spc="55" dirty="0">
                <a:latin typeface="Times New Roman"/>
                <a:cs typeface="Times New Roman"/>
              </a:rPr>
              <a:t>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2934969"/>
            <a:ext cx="4926330" cy="128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absorbed photon </a:t>
            </a:r>
            <a:r>
              <a:rPr sz="1400" spc="-10" dirty="0">
                <a:latin typeface="Times New Roman"/>
                <a:cs typeface="Times New Roman"/>
              </a:rPr>
              <a:t>must </a:t>
            </a:r>
            <a:r>
              <a:rPr sz="1400" spc="-5" dirty="0">
                <a:latin typeface="Times New Roman"/>
                <a:cs typeface="Times New Roman"/>
              </a:rPr>
              <a:t>equal to the total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the emitted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photon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613410">
              <a:lnSpc>
                <a:spcPct val="100000"/>
              </a:lnSpc>
            </a:pP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spc="67" baseline="-23391" dirty="0">
                <a:latin typeface="Times New Roman"/>
                <a:cs typeface="Times New Roman"/>
              </a:rPr>
              <a:t>2</a:t>
            </a:r>
            <a:r>
              <a:rPr sz="1425" spc="382" baseline="-23391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E</a:t>
            </a:r>
            <a:r>
              <a:rPr sz="1650" i="1" spc="-7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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i="1" spc="-15" dirty="0">
                <a:latin typeface="Times New Roman"/>
                <a:cs typeface="Times New Roman"/>
              </a:rPr>
              <a:t>E</a:t>
            </a:r>
            <a:r>
              <a:rPr sz="1425" spc="-22" baseline="-23391" dirty="0">
                <a:latin typeface="Times New Roman"/>
                <a:cs typeface="Times New Roman"/>
              </a:rPr>
              <a:t>1</a:t>
            </a:r>
            <a:r>
              <a:rPr sz="1425" spc="277" baseline="-23391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8.857</a:t>
            </a:r>
            <a:r>
              <a:rPr sz="1650" spc="90" dirty="0">
                <a:latin typeface="Symbol"/>
                <a:cs typeface="Symbol"/>
              </a:rPr>
              <a:t>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6.702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2.155</a:t>
            </a:r>
            <a:r>
              <a:rPr sz="1650" i="1" spc="4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</a:pPr>
            <a:r>
              <a:rPr sz="2625" i="1" spc="7" baseline="-33333" dirty="0">
                <a:latin typeface="Symbol"/>
                <a:cs typeface="Symbol"/>
              </a:rPr>
              <a:t></a:t>
            </a:r>
            <a:r>
              <a:rPr sz="2625" i="1" spc="127" baseline="-33333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65" baseline="-35353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12400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57" baseline="-35353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12400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72" baseline="-35353" dirty="0">
                <a:latin typeface="Times New Roman"/>
                <a:cs typeface="Times New Roman"/>
              </a:rPr>
              <a:t> </a:t>
            </a:r>
            <a:r>
              <a:rPr sz="2475" spc="120" baseline="-35353" dirty="0">
                <a:latin typeface="Times New Roman"/>
                <a:cs typeface="Times New Roman"/>
              </a:rPr>
              <a:t>5754</a:t>
            </a:r>
            <a:endParaRPr sz="2475" baseline="-3535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796898"/>
            <a:ext cx="5194300" cy="278638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(a)	</a:t>
            </a:r>
            <a:r>
              <a:rPr sz="1400" spc="-5" dirty="0">
                <a:latin typeface="Times New Roman"/>
                <a:cs typeface="Times New Roman"/>
              </a:rPr>
              <a:t>What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minimum speed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order that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collision  between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neon </a:t>
            </a:r>
            <a:r>
              <a:rPr sz="1400" dirty="0">
                <a:latin typeface="Times New Roman"/>
                <a:cs typeface="Times New Roman"/>
              </a:rPr>
              <a:t>atom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result in </a:t>
            </a:r>
            <a:r>
              <a:rPr sz="1400" spc="-5" dirty="0">
                <a:latin typeface="Times New Roman"/>
                <a:cs typeface="Times New Roman"/>
              </a:rPr>
              <a:t>ionization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10" dirty="0">
                <a:latin typeface="Times New Roman"/>
                <a:cs typeface="Times New Roman"/>
              </a:rPr>
              <a:t>atom?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  <a:p>
            <a:pPr marL="12700" marR="486409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What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minimum frequency </a:t>
            </a:r>
            <a:r>
              <a:rPr sz="1400" dirty="0">
                <a:latin typeface="Times New Roman"/>
                <a:cs typeface="Times New Roman"/>
              </a:rPr>
              <a:t>that a </a:t>
            </a:r>
            <a:r>
              <a:rPr sz="1400" spc="-5" dirty="0">
                <a:latin typeface="Times New Roman"/>
                <a:cs typeface="Times New Roman"/>
              </a:rPr>
              <a:t>photon can have to cause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photoionization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neon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Note: The </a:t>
            </a:r>
            <a:r>
              <a:rPr sz="1400" i="1" spc="-5" dirty="0">
                <a:latin typeface="Times New Roman"/>
                <a:cs typeface="Times New Roman"/>
              </a:rPr>
              <a:t>ionization potential </a:t>
            </a:r>
            <a:r>
              <a:rPr sz="1400" i="1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neon </a:t>
            </a:r>
            <a:r>
              <a:rPr sz="1400" i="1" dirty="0">
                <a:latin typeface="Times New Roman"/>
                <a:cs typeface="Times New Roman"/>
              </a:rPr>
              <a:t>is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21.5eV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i="1" spc="-5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ct val="143700"/>
              </a:lnSpc>
              <a:spcBef>
                <a:spcPts val="10"/>
              </a:spcBef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(a)	The </a:t>
            </a:r>
            <a:r>
              <a:rPr sz="1400" i="1" spc="-5" dirty="0">
                <a:latin typeface="Times New Roman"/>
                <a:cs typeface="Times New Roman"/>
              </a:rPr>
              <a:t>energy </a:t>
            </a:r>
            <a:r>
              <a:rPr sz="1400" i="1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bombared electron </a:t>
            </a:r>
            <a:r>
              <a:rPr sz="1400" i="1" dirty="0">
                <a:latin typeface="Times New Roman"/>
                <a:cs typeface="Times New Roman"/>
              </a:rPr>
              <a:t>or </a:t>
            </a:r>
            <a:r>
              <a:rPr sz="1400" i="1" spc="-5" dirty="0">
                <a:latin typeface="Times New Roman"/>
                <a:cs typeface="Times New Roman"/>
              </a:rPr>
              <a:t>photon must </a:t>
            </a:r>
            <a:r>
              <a:rPr sz="1400" i="1" dirty="0">
                <a:latin typeface="Times New Roman"/>
                <a:cs typeface="Times New Roman"/>
              </a:rPr>
              <a:t>be </a:t>
            </a:r>
            <a:r>
              <a:rPr sz="1400" i="1" spc="-5" dirty="0">
                <a:latin typeface="Times New Roman"/>
                <a:cs typeface="Times New Roman"/>
              </a:rPr>
              <a:t>at least </a:t>
            </a:r>
            <a:r>
              <a:rPr sz="1400" i="1" spc="-10" dirty="0">
                <a:latin typeface="Times New Roman"/>
                <a:cs typeface="Times New Roman"/>
              </a:rPr>
              <a:t>equal  </a:t>
            </a:r>
            <a:r>
              <a:rPr sz="1400" i="1" dirty="0">
                <a:latin typeface="Times New Roman"/>
                <a:cs typeface="Times New Roman"/>
              </a:rPr>
              <a:t>to </a:t>
            </a:r>
            <a:r>
              <a:rPr sz="1400" i="1" spc="-5" dirty="0">
                <a:latin typeface="Times New Roman"/>
                <a:cs typeface="Times New Roman"/>
              </a:rPr>
              <a:t>ionization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potential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6437756"/>
            <a:ext cx="2343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5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4345" y="6846189"/>
            <a:ext cx="154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19779" y="71021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305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0720" y="71021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305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53165" y="6740917"/>
            <a:ext cx="2526665" cy="6324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550" i="1" baseline="-34313" dirty="0">
                <a:latin typeface="Symbol"/>
                <a:cs typeface="Symbol"/>
              </a:rPr>
              <a:t></a:t>
            </a:r>
            <a:r>
              <a:rPr sz="2550" i="1" spc="82" baseline="-34313" dirty="0">
                <a:latin typeface="Times New Roman"/>
                <a:cs typeface="Times New Roman"/>
              </a:rPr>
              <a:t> </a:t>
            </a:r>
            <a:r>
              <a:rPr sz="2475" spc="44" baseline="-35353" dirty="0">
                <a:latin typeface="Symbol"/>
                <a:cs typeface="Symbol"/>
              </a:rPr>
              <a:t></a:t>
            </a:r>
            <a:r>
              <a:rPr sz="2475" spc="-120" baseline="-35353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12400</a:t>
            </a:r>
            <a:r>
              <a:rPr sz="1650" spc="-160" dirty="0">
                <a:latin typeface="Times New Roman"/>
                <a:cs typeface="Times New Roman"/>
              </a:rPr>
              <a:t> </a:t>
            </a:r>
            <a:r>
              <a:rPr sz="2475" spc="44" baseline="-35353" dirty="0">
                <a:latin typeface="Symbol"/>
                <a:cs typeface="Symbol"/>
              </a:rPr>
              <a:t></a:t>
            </a:r>
            <a:r>
              <a:rPr sz="2475" spc="-120" baseline="-35353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12400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2475" spc="44" baseline="-35353" dirty="0">
                <a:latin typeface="Symbol"/>
                <a:cs typeface="Symbol"/>
              </a:rPr>
              <a:t></a:t>
            </a:r>
            <a:r>
              <a:rPr sz="2475" spc="-135" baseline="-35353" dirty="0">
                <a:latin typeface="Times New Roman"/>
                <a:cs typeface="Times New Roman"/>
              </a:rPr>
              <a:t> </a:t>
            </a:r>
            <a:r>
              <a:rPr sz="2475" spc="67" baseline="-35353" dirty="0">
                <a:latin typeface="Times New Roman"/>
                <a:cs typeface="Times New Roman"/>
              </a:rPr>
              <a:t>576.74</a:t>
            </a:r>
            <a:endParaRPr sz="2475" baseline="-35353">
              <a:latin typeface="Times New Roman"/>
              <a:cs typeface="Times New Roman"/>
            </a:endParaRPr>
          </a:p>
          <a:p>
            <a:pPr marL="571500">
              <a:lnSpc>
                <a:spcPct val="100000"/>
              </a:lnSpc>
              <a:spcBef>
                <a:spcPts val="350"/>
              </a:spcBef>
              <a:tabLst>
                <a:tab pos="122364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E	</a:t>
            </a:r>
            <a:r>
              <a:rPr sz="1650" spc="25" dirty="0">
                <a:latin typeface="Times New Roman"/>
                <a:cs typeface="Times New Roman"/>
              </a:rPr>
              <a:t>21.5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34665" y="7865974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494" y="0"/>
                </a:lnTo>
              </a:path>
            </a:pathLst>
          </a:custGeom>
          <a:ln w="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9854" y="7865974"/>
            <a:ext cx="1103630" cy="0"/>
          </a:xfrm>
          <a:custGeom>
            <a:avLst/>
            <a:gdLst/>
            <a:ahLst/>
            <a:cxnLst/>
            <a:rect l="l" t="t" r="r" b="b"/>
            <a:pathLst>
              <a:path w="1103629">
                <a:moveTo>
                  <a:pt x="0" y="0"/>
                </a:moveTo>
                <a:lnTo>
                  <a:pt x="1103488" y="0"/>
                </a:lnTo>
              </a:path>
            </a:pathLst>
          </a:custGeom>
          <a:ln w="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399238" y="7697026"/>
            <a:ext cx="146685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20" dirty="0">
                <a:latin typeface="Times New Roman"/>
                <a:cs typeface="Times New Roman"/>
              </a:rPr>
              <a:t>15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8452" y="7850992"/>
            <a:ext cx="182245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25" dirty="0">
                <a:latin typeface="Times New Roman"/>
                <a:cs typeface="Times New Roman"/>
              </a:rPr>
              <a:t>-</a:t>
            </a:r>
            <a:r>
              <a:rPr sz="900" spc="20" dirty="0">
                <a:latin typeface="Times New Roman"/>
                <a:cs typeface="Times New Roman"/>
              </a:rPr>
              <a:t>10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8038" y="7579035"/>
            <a:ext cx="116078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40715" algn="l"/>
              </a:tabLst>
            </a:pPr>
            <a:r>
              <a:rPr sz="1550" i="1" spc="20" dirty="0">
                <a:latin typeface="Times New Roman"/>
                <a:cs typeface="Times New Roman"/>
              </a:rPr>
              <a:t>c	</a:t>
            </a:r>
            <a:r>
              <a:rPr sz="1550" spc="25" dirty="0">
                <a:latin typeface="Times New Roman"/>
                <a:cs typeface="Times New Roman"/>
              </a:rPr>
              <a:t>3</a:t>
            </a:r>
            <a:r>
              <a:rPr sz="1550" spc="-29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Symbol"/>
                <a:cs typeface="Symbol"/>
              </a:rPr>
              <a:t></a:t>
            </a:r>
            <a:r>
              <a:rPr sz="1550" spc="45" dirty="0">
                <a:latin typeface="Times New Roman"/>
                <a:cs typeface="Times New Roman"/>
              </a:rPr>
              <a:t>10</a:t>
            </a:r>
            <a:r>
              <a:rPr sz="1350" spc="67" baseline="43209" dirty="0">
                <a:latin typeface="Times New Roman"/>
                <a:cs typeface="Times New Roman"/>
              </a:rPr>
              <a:t>8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6856" y="7702940"/>
            <a:ext cx="298704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28320" algn="l"/>
                <a:tab pos="1852295" algn="l"/>
                <a:tab pos="2751455" algn="l"/>
              </a:tabLst>
            </a:pPr>
            <a:r>
              <a:rPr sz="1550" i="1" spc="15" dirty="0">
                <a:latin typeface="Times New Roman"/>
                <a:cs typeface="Times New Roman"/>
              </a:rPr>
              <a:t>f </a:t>
            </a:r>
            <a:r>
              <a:rPr sz="1550" i="1" spc="-3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spc="25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spc="25" dirty="0">
                <a:latin typeface="Symbol"/>
                <a:cs typeface="Symbol"/>
              </a:rPr>
              <a:t>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5.2</a:t>
            </a:r>
            <a:r>
              <a:rPr sz="1550" spc="-195" dirty="0">
                <a:latin typeface="Times New Roman"/>
                <a:cs typeface="Times New Roman"/>
              </a:rPr>
              <a:t> </a:t>
            </a:r>
            <a:r>
              <a:rPr sz="1550" spc="114" dirty="0">
                <a:latin typeface="Symbol"/>
                <a:cs typeface="Symbol"/>
              </a:rPr>
              <a:t>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25" dirty="0">
                <a:latin typeface="Times New Roman"/>
                <a:cs typeface="Times New Roman"/>
              </a:rPr>
              <a:t>0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5" dirty="0">
                <a:latin typeface="Times New Roman"/>
                <a:cs typeface="Times New Roman"/>
              </a:rPr>
              <a:t>Hz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32730" y="7846117"/>
            <a:ext cx="1311910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4015" algn="l"/>
              </a:tabLst>
            </a:pPr>
            <a:r>
              <a:rPr sz="1650" i="1" spc="-30" dirty="0">
                <a:latin typeface="Symbol"/>
                <a:cs typeface="Symbol"/>
              </a:rPr>
              <a:t></a:t>
            </a:r>
            <a:r>
              <a:rPr sz="1650" spc="-30" dirty="0">
                <a:latin typeface="Times New Roman"/>
                <a:cs typeface="Times New Roman"/>
              </a:rPr>
              <a:t>	</a:t>
            </a:r>
            <a:r>
              <a:rPr sz="1550" spc="20" dirty="0">
                <a:latin typeface="Times New Roman"/>
                <a:cs typeface="Times New Roman"/>
              </a:rPr>
              <a:t>5</a:t>
            </a:r>
            <a:r>
              <a:rPr sz="1550" spc="75" dirty="0">
                <a:latin typeface="Times New Roman"/>
                <a:cs typeface="Times New Roman"/>
              </a:rPr>
              <a:t>7</a:t>
            </a:r>
            <a:r>
              <a:rPr sz="1550" spc="-35" dirty="0">
                <a:latin typeface="Times New Roman"/>
                <a:cs typeface="Times New Roman"/>
              </a:rPr>
              <a:t>6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75" dirty="0">
                <a:latin typeface="Times New Roman"/>
                <a:cs typeface="Times New Roman"/>
              </a:rPr>
              <a:t>7</a:t>
            </a:r>
            <a:r>
              <a:rPr sz="1550" spc="165" dirty="0">
                <a:latin typeface="Times New Roman"/>
                <a:cs typeface="Times New Roman"/>
              </a:rPr>
              <a:t>4</a:t>
            </a:r>
            <a:r>
              <a:rPr sz="1550" spc="114" dirty="0">
                <a:latin typeface="Symbol"/>
                <a:cs typeface="Symbol"/>
              </a:rPr>
              <a:t></a:t>
            </a:r>
            <a:r>
              <a:rPr sz="1550" spc="75" dirty="0">
                <a:latin typeface="Times New Roman"/>
                <a:cs typeface="Times New Roman"/>
              </a:rPr>
              <a:t>10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8390573"/>
            <a:ext cx="5300980" cy="134747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600" b="0" i="1" spc="-15" dirty="0">
                <a:latin typeface="Calibri Light"/>
                <a:cs typeface="Calibri Light"/>
              </a:rPr>
              <a:t>Collisions </a:t>
            </a:r>
            <a:r>
              <a:rPr sz="1600" b="0" i="1" spc="-20" dirty="0">
                <a:latin typeface="Calibri Light"/>
                <a:cs typeface="Calibri Light"/>
              </a:rPr>
              <a:t>of Photon </a:t>
            </a:r>
            <a:r>
              <a:rPr sz="1600" b="0" i="1" spc="-15" dirty="0">
                <a:latin typeface="Calibri Light"/>
                <a:cs typeface="Calibri Light"/>
              </a:rPr>
              <a:t>with</a:t>
            </a:r>
            <a:r>
              <a:rPr sz="1600" b="0" i="1" spc="15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Atoms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400" spc="-5" dirty="0">
                <a:latin typeface="Times New Roman"/>
                <a:cs typeface="Times New Roman"/>
              </a:rPr>
              <a:t>An Atom </a:t>
            </a:r>
            <a:r>
              <a:rPr sz="1400" dirty="0">
                <a:latin typeface="Times New Roman"/>
                <a:cs typeface="Times New Roman"/>
              </a:rPr>
              <a:t>may absorb a </a:t>
            </a:r>
            <a:r>
              <a:rPr sz="1400" spc="-5" dirty="0">
                <a:latin typeface="Times New Roman"/>
                <a:cs typeface="Times New Roman"/>
              </a:rPr>
              <a:t>photon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frequency </a:t>
            </a:r>
            <a:r>
              <a:rPr sz="1400" i="1" spc="5" dirty="0">
                <a:latin typeface="Times New Roman"/>
                <a:cs typeface="Times New Roman"/>
              </a:rPr>
              <a:t>f</a:t>
            </a:r>
            <a:r>
              <a:rPr sz="140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thereby move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energy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350" baseline="-9259" dirty="0">
                <a:latin typeface="Times New Roman"/>
                <a:cs typeface="Times New Roman"/>
              </a:rPr>
              <a:t>1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2</a:t>
            </a:r>
            <a:r>
              <a:rPr sz="1350" baseline="-925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R="38735" algn="ctr">
              <a:lnSpc>
                <a:spcPct val="100000"/>
              </a:lnSpc>
            </a:pP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425" spc="60" baseline="-23391" dirty="0">
                <a:latin typeface="Times New Roman"/>
                <a:cs typeface="Times New Roman"/>
              </a:rPr>
              <a:t>2  </a:t>
            </a:r>
            <a:r>
              <a:rPr sz="1650" spc="75" dirty="0">
                <a:latin typeface="Symbol"/>
                <a:cs typeface="Symbol"/>
              </a:rPr>
              <a:t></a:t>
            </a:r>
            <a:r>
              <a:rPr sz="1650" spc="75" dirty="0">
                <a:latin typeface="Times New Roman"/>
                <a:cs typeface="Times New Roman"/>
              </a:rPr>
              <a:t> </a:t>
            </a:r>
            <a:r>
              <a:rPr sz="1650" i="1" spc="-15" dirty="0">
                <a:latin typeface="Times New Roman"/>
                <a:cs typeface="Times New Roman"/>
              </a:rPr>
              <a:t>E</a:t>
            </a:r>
            <a:r>
              <a:rPr sz="1425" spc="-22" baseline="-23391" dirty="0">
                <a:latin typeface="Times New Roman"/>
                <a:cs typeface="Times New Roman"/>
              </a:rPr>
              <a:t>1 </a:t>
            </a:r>
            <a:r>
              <a:rPr sz="1650" spc="75" dirty="0">
                <a:latin typeface="Symbol"/>
                <a:cs typeface="Symbol"/>
              </a:rPr>
              <a:t>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i="1" spc="70" dirty="0">
                <a:latin typeface="Times New Roman"/>
                <a:cs typeface="Times New Roman"/>
              </a:rPr>
              <a:t>hf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60207" y="4349126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256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39738" y="4344898"/>
            <a:ext cx="13462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62152" y="4045351"/>
            <a:ext cx="35179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30" dirty="0">
                <a:latin typeface="Times New Roman"/>
                <a:cs typeface="Times New Roman"/>
              </a:rPr>
              <a:t>m</a:t>
            </a:r>
            <a:r>
              <a:rPr sz="1650" i="1" spc="105" dirty="0">
                <a:latin typeface="Times New Roman"/>
                <a:cs typeface="Times New Roman"/>
              </a:rPr>
              <a:t>v</a:t>
            </a:r>
            <a:r>
              <a:rPr sz="1425" spc="37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15833" y="4360381"/>
            <a:ext cx="8191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3251" y="4179196"/>
            <a:ext cx="42545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273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92529" y="5104776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659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473270" y="5100125"/>
            <a:ext cx="13525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68893" y="4928660"/>
            <a:ext cx="220979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-5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19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4294" y="4934846"/>
            <a:ext cx="17449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4489" algn="l"/>
              </a:tabLst>
            </a:pPr>
            <a:r>
              <a:rPr sz="1650" spc="90" dirty="0">
                <a:latin typeface="Times New Roman"/>
                <a:cs typeface="Times New Roman"/>
              </a:rPr>
              <a:t>2</a:t>
            </a:r>
            <a:r>
              <a:rPr sz="1650" spc="-3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35" dirty="0">
                <a:latin typeface="Times New Roman"/>
                <a:cs typeface="Times New Roman"/>
              </a:rPr>
              <a:t>5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Symbol"/>
                <a:cs typeface="Symbol"/>
              </a:rPr>
              <a:t></a:t>
            </a:r>
            <a:r>
              <a:rPr sz="1650" spc="20" dirty="0">
                <a:latin typeface="Times New Roman"/>
                <a:cs typeface="Times New Roman"/>
              </a:rPr>
              <a:t>1.</a:t>
            </a:r>
            <a:r>
              <a:rPr sz="1650" spc="90" dirty="0">
                <a:latin typeface="Times New Roman"/>
                <a:cs typeface="Times New Roman"/>
              </a:rPr>
              <a:t>602</a:t>
            </a:r>
            <a:r>
              <a:rPr sz="1650" spc="105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30" dirty="0">
                <a:latin typeface="Times New Roman"/>
                <a:cs typeface="Times New Roman"/>
              </a:rPr>
              <a:t>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94957" y="4801433"/>
            <a:ext cx="55689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55" dirty="0">
                <a:latin typeface="Times New Roman"/>
                <a:cs typeface="Times New Roman"/>
              </a:rPr>
              <a:t>mv</a:t>
            </a:r>
            <a:r>
              <a:rPr sz="1425" spc="82" baseline="43859" dirty="0">
                <a:latin typeface="Times New Roman"/>
                <a:cs typeface="Times New Roman"/>
              </a:rPr>
              <a:t>2</a:t>
            </a:r>
            <a:r>
              <a:rPr sz="1425" spc="509" baseline="43859" dirty="0">
                <a:latin typeface="Times New Roman"/>
                <a:cs typeface="Times New Roman"/>
              </a:rPr>
              <a:t> </a:t>
            </a:r>
            <a:r>
              <a:rPr sz="2475" spc="60" baseline="-35353" dirty="0">
                <a:latin typeface="Symbol"/>
                <a:cs typeface="Symbol"/>
              </a:rPr>
              <a:t></a:t>
            </a:r>
            <a:endParaRPr sz="2475" baseline="-35353">
              <a:latin typeface="Symbol"/>
              <a:cs typeface="Symbo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53269" y="6074248"/>
            <a:ext cx="2065020" cy="0"/>
          </a:xfrm>
          <a:custGeom>
            <a:avLst/>
            <a:gdLst/>
            <a:ahLst/>
            <a:cxnLst/>
            <a:rect l="l" t="t" r="r" b="b"/>
            <a:pathLst>
              <a:path w="2065020">
                <a:moveTo>
                  <a:pt x="0" y="0"/>
                </a:moveTo>
                <a:lnTo>
                  <a:pt x="2064459" y="0"/>
                </a:lnTo>
              </a:path>
            </a:pathLst>
          </a:custGeom>
          <a:ln w="8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10500" y="6100651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504"/>
                </a:moveTo>
                <a:lnTo>
                  <a:pt x="27570" y="0"/>
                </a:lnTo>
              </a:path>
            </a:pathLst>
          </a:custGeom>
          <a:ln w="8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8071" y="6104830"/>
            <a:ext cx="40640" cy="203200"/>
          </a:xfrm>
          <a:custGeom>
            <a:avLst/>
            <a:gdLst/>
            <a:ahLst/>
            <a:cxnLst/>
            <a:rect l="l" t="t" r="r" b="b"/>
            <a:pathLst>
              <a:path w="40639" h="203200">
                <a:moveTo>
                  <a:pt x="0" y="0"/>
                </a:moveTo>
                <a:lnTo>
                  <a:pt x="40471" y="202789"/>
                </a:lnTo>
              </a:path>
            </a:pathLst>
          </a:custGeom>
          <a:ln w="18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82987" y="5762112"/>
            <a:ext cx="53975" cy="546100"/>
          </a:xfrm>
          <a:custGeom>
            <a:avLst/>
            <a:gdLst/>
            <a:ahLst/>
            <a:cxnLst/>
            <a:rect l="l" t="t" r="r" b="b"/>
            <a:pathLst>
              <a:path w="53975" h="546100">
                <a:moveTo>
                  <a:pt x="0" y="545507"/>
                </a:moveTo>
                <a:lnTo>
                  <a:pt x="53371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36358" y="5762112"/>
            <a:ext cx="2099945" cy="0"/>
          </a:xfrm>
          <a:custGeom>
            <a:avLst/>
            <a:gdLst/>
            <a:ahLst/>
            <a:cxnLst/>
            <a:rect l="l" t="t" r="r" b="b"/>
            <a:pathLst>
              <a:path w="2099945">
                <a:moveTo>
                  <a:pt x="0" y="0"/>
                </a:moveTo>
                <a:lnTo>
                  <a:pt x="2099618" y="0"/>
                </a:lnTo>
              </a:path>
            </a:pathLst>
          </a:custGeom>
          <a:ln w="8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03437" y="5895379"/>
            <a:ext cx="9144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40" dirty="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979286" y="5901898"/>
            <a:ext cx="147256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1650" spc="75" dirty="0">
                <a:latin typeface="Times New Roman"/>
                <a:cs typeface="Times New Roman"/>
              </a:rPr>
              <a:t>2.74</a:t>
            </a:r>
            <a:r>
              <a:rPr sz="1650" spc="75" dirty="0">
                <a:latin typeface="Symbol"/>
                <a:cs typeface="Symbol"/>
              </a:rPr>
              <a:t></a:t>
            </a:r>
            <a:r>
              <a:rPr sz="1650" spc="75" dirty="0">
                <a:latin typeface="Times New Roman"/>
                <a:cs typeface="Times New Roman"/>
              </a:rPr>
              <a:t>10 </a:t>
            </a:r>
            <a:r>
              <a:rPr sz="1650" i="1" spc="90" dirty="0">
                <a:latin typeface="Times New Roman"/>
                <a:cs typeface="Times New Roman"/>
              </a:rPr>
              <a:t>m</a:t>
            </a:r>
            <a:r>
              <a:rPr sz="1650" i="1" spc="-34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Times New Roman"/>
                <a:cs typeface="Times New Roman"/>
              </a:rPr>
              <a:t>/ </a:t>
            </a:r>
            <a:r>
              <a:rPr sz="1650" i="1" spc="10" dirty="0">
                <a:latin typeface="Times New Roman"/>
                <a:cs typeface="Times New Roman"/>
              </a:rPr>
              <a:t>s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73139" y="5901898"/>
            <a:ext cx="29781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55" dirty="0">
                <a:latin typeface="Times New Roman"/>
                <a:cs typeface="Times New Roman"/>
              </a:rPr>
              <a:t>v</a:t>
            </a:r>
            <a:r>
              <a:rPr sz="1650" i="1" spc="-11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55674" y="5718678"/>
            <a:ext cx="2041525" cy="6324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650" spc="140" dirty="0">
                <a:latin typeface="Times New Roman"/>
                <a:cs typeface="Times New Roman"/>
              </a:rPr>
              <a:t>2</a:t>
            </a:r>
            <a:r>
              <a:rPr sz="1650" spc="140" dirty="0">
                <a:latin typeface="Symbol"/>
                <a:cs typeface="Symbol"/>
              </a:rPr>
              <a:t></a:t>
            </a:r>
            <a:r>
              <a:rPr sz="1650" spc="-26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21.5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1.602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19 </a:t>
            </a:r>
            <a:r>
              <a:rPr sz="1650" i="1" spc="55" dirty="0">
                <a:latin typeface="Times New Roman"/>
                <a:cs typeface="Times New Roman"/>
              </a:rPr>
              <a:t>J</a:t>
            </a:r>
            <a:endParaRPr sz="1650">
              <a:latin typeface="Times New Roman"/>
              <a:cs typeface="Times New Roman"/>
            </a:endParaRPr>
          </a:p>
          <a:p>
            <a:pPr marL="8890" algn="ctr">
              <a:lnSpc>
                <a:spcPct val="100000"/>
              </a:lnSpc>
              <a:spcBef>
                <a:spcPts val="409"/>
              </a:spcBef>
            </a:pPr>
            <a:r>
              <a:rPr sz="1650" spc="60" dirty="0">
                <a:latin typeface="Times New Roman"/>
                <a:cs typeface="Times New Roman"/>
              </a:rPr>
              <a:t>9.109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31</a:t>
            </a:r>
            <a:endParaRPr sz="1425" baseline="4385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2885" cy="3986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800"/>
              </a:lnSpc>
            </a:pPr>
            <a:r>
              <a:rPr sz="1400" i="1" spc="-5" dirty="0">
                <a:latin typeface="Times New Roman"/>
                <a:cs typeface="Times New Roman"/>
              </a:rPr>
              <a:t>An </a:t>
            </a:r>
            <a:r>
              <a:rPr sz="1400" i="1" dirty="0">
                <a:latin typeface="Times New Roman"/>
                <a:cs typeface="Times New Roman"/>
              </a:rPr>
              <a:t>extremely </a:t>
            </a:r>
            <a:r>
              <a:rPr sz="1400" i="1" spc="-5" dirty="0">
                <a:latin typeface="Times New Roman"/>
                <a:cs typeface="Times New Roman"/>
              </a:rPr>
              <a:t>important feature of excitation </a:t>
            </a:r>
            <a:r>
              <a:rPr sz="1400" i="1" dirty="0">
                <a:latin typeface="Times New Roman"/>
                <a:cs typeface="Times New Roman"/>
              </a:rPr>
              <a:t>by </a:t>
            </a:r>
            <a:r>
              <a:rPr sz="1400" i="1" spc="-5" dirty="0">
                <a:latin typeface="Times New Roman"/>
                <a:cs typeface="Times New Roman"/>
              </a:rPr>
              <a:t>photon capture is that the  photon will not </a:t>
            </a:r>
            <a:r>
              <a:rPr sz="1400" i="1" dirty="0">
                <a:latin typeface="Times New Roman"/>
                <a:cs typeface="Times New Roman"/>
              </a:rPr>
              <a:t>be </a:t>
            </a:r>
            <a:r>
              <a:rPr sz="1400" i="1" spc="-5" dirty="0">
                <a:latin typeface="Times New Roman"/>
                <a:cs typeface="Times New Roman"/>
              </a:rPr>
              <a:t>absorbed unless its energy corresponds exactly </a:t>
            </a:r>
            <a:r>
              <a:rPr sz="1400" i="1" dirty="0">
                <a:latin typeface="Times New Roman"/>
                <a:cs typeface="Times New Roman"/>
              </a:rPr>
              <a:t>to </a:t>
            </a:r>
            <a:r>
              <a:rPr sz="1400" i="1" spc="-5" dirty="0">
                <a:latin typeface="Times New Roman"/>
                <a:cs typeface="Times New Roman"/>
              </a:rPr>
              <a:t>the  energy difference between two stationary levels of the atom with which </a:t>
            </a:r>
            <a:r>
              <a:rPr sz="1400" i="1" dirty="0">
                <a:latin typeface="Times New Roman"/>
                <a:cs typeface="Times New Roman"/>
              </a:rPr>
              <a:t>it  </a:t>
            </a:r>
            <a:r>
              <a:rPr sz="1400" i="1" spc="-5" dirty="0">
                <a:latin typeface="Times New Roman"/>
                <a:cs typeface="Times New Roman"/>
              </a:rPr>
              <a:t>collides.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frequency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photon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sufficiently high,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10" dirty="0">
                <a:latin typeface="Times New Roman"/>
                <a:cs typeface="Times New Roman"/>
              </a:rPr>
              <a:t>enough  </a:t>
            </a:r>
            <a:r>
              <a:rPr sz="1400" dirty="0">
                <a:latin typeface="Times New Roman"/>
                <a:cs typeface="Times New Roman"/>
              </a:rPr>
              <a:t>energy to </a:t>
            </a:r>
            <a:r>
              <a:rPr sz="1400" spc="-5" dirty="0">
                <a:latin typeface="Times New Roman"/>
                <a:cs typeface="Times New Roman"/>
              </a:rPr>
              <a:t>ionize the </a:t>
            </a:r>
            <a:r>
              <a:rPr sz="1400" dirty="0">
                <a:latin typeface="Times New Roman"/>
                <a:cs typeface="Times New Roman"/>
              </a:rPr>
              <a:t>gas. </a:t>
            </a:r>
            <a:r>
              <a:rPr sz="1400" spc="-5" dirty="0">
                <a:latin typeface="Times New Roman"/>
                <a:cs typeface="Times New Roman"/>
              </a:rPr>
              <a:t>The photon vanishes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appearance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electron and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positive </a:t>
            </a:r>
            <a:r>
              <a:rPr sz="1400" dirty="0">
                <a:latin typeface="Times New Roman"/>
                <a:cs typeface="Times New Roman"/>
              </a:rPr>
              <a:t>ion. If the </a:t>
            </a:r>
            <a:r>
              <a:rPr sz="1400" spc="-5" dirty="0">
                <a:latin typeface="Times New Roman"/>
                <a:cs typeface="Times New Roman"/>
              </a:rPr>
              <a:t>photon has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dirty="0">
                <a:latin typeface="Times New Roman"/>
                <a:cs typeface="Times New Roman"/>
              </a:rPr>
              <a:t>than </a:t>
            </a:r>
            <a:r>
              <a:rPr sz="1400" spc="-5" dirty="0">
                <a:latin typeface="Times New Roman"/>
                <a:cs typeface="Times New Roman"/>
              </a:rPr>
              <a:t>ionizing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excess will appear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kinetic energy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emitted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b="0" i="1" spc="-20" dirty="0">
                <a:latin typeface="Calibri Light"/>
                <a:cs typeface="Calibri Light"/>
              </a:rPr>
              <a:t>The </a:t>
            </a:r>
            <a:r>
              <a:rPr sz="1600" b="0" i="1" spc="-15" dirty="0">
                <a:latin typeface="Calibri Light"/>
                <a:cs typeface="Calibri Light"/>
              </a:rPr>
              <a:t>Dual </a:t>
            </a:r>
            <a:r>
              <a:rPr sz="1600" b="0" i="1" spc="-20" dirty="0">
                <a:latin typeface="Calibri Light"/>
                <a:cs typeface="Calibri Light"/>
              </a:rPr>
              <a:t>Nature of</a:t>
            </a:r>
            <a:r>
              <a:rPr sz="1600" b="0" i="1" spc="10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Matter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 algn="just">
              <a:lnSpc>
                <a:spcPct val="100000"/>
              </a:lnSpc>
              <a:spcBef>
                <a:spcPts val="1250"/>
              </a:spcBef>
            </a:pPr>
            <a:r>
              <a:rPr sz="1200" b="0" i="1" spc="-10" dirty="0">
                <a:latin typeface="Calibri Light"/>
                <a:cs typeface="Calibri Light"/>
              </a:rPr>
              <a:t> </a:t>
            </a:r>
            <a:r>
              <a:rPr sz="1200" b="0" i="1" dirty="0">
                <a:latin typeface="Calibri Light"/>
                <a:cs typeface="Calibri Light"/>
              </a:rPr>
              <a:t> </a:t>
            </a:r>
            <a:r>
              <a:rPr sz="1200" b="0" i="1" spc="-10" dirty="0">
                <a:latin typeface="Calibri Light"/>
                <a:cs typeface="Calibri Light"/>
              </a:rPr>
              <a:t>   </a:t>
            </a:r>
            <a:r>
              <a:rPr sz="1200" b="0" i="1" dirty="0">
                <a:latin typeface="Calibri Light"/>
                <a:cs typeface="Calibri Light"/>
              </a:rPr>
              <a:t> </a:t>
            </a:r>
            <a:r>
              <a:rPr sz="1200" b="0" i="1" spc="-10" dirty="0">
                <a:latin typeface="Calibri Light"/>
                <a:cs typeface="Calibri Light"/>
              </a:rPr>
              <a:t>     </a:t>
            </a:r>
            <a:r>
              <a:rPr sz="1200" b="0" i="1" dirty="0">
                <a:latin typeface="Calibri Light"/>
                <a:cs typeface="Calibri Light"/>
              </a:rPr>
              <a:t> </a:t>
            </a:r>
            <a:endParaRPr sz="1200">
              <a:latin typeface="Calibri Light"/>
              <a:cs typeface="Calibri Light"/>
            </a:endParaRPr>
          </a:p>
          <a:p>
            <a:pPr marL="278765">
              <a:lnSpc>
                <a:spcPct val="100000"/>
              </a:lnSpc>
              <a:spcBef>
                <a:spcPts val="53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1924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Broglie postulated that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matters behave like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5282310"/>
            <a:ext cx="4010025" cy="1642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p </a:t>
            </a:r>
            <a:r>
              <a:rPr sz="1400" spc="-5" dirty="0">
                <a:latin typeface="Times New Roman"/>
                <a:cs typeface="Times New Roman"/>
              </a:rPr>
              <a:t>is the momentum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mass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ts val="1645"/>
              </a:lnSpc>
              <a:spcBef>
                <a:spcPts val="1310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67665">
              <a:lnSpc>
                <a:spcPts val="1614"/>
              </a:lnSpc>
            </a:pPr>
            <a:r>
              <a:rPr sz="1400" dirty="0">
                <a:latin typeface="Times New Roman"/>
                <a:cs typeface="Times New Roman"/>
              </a:rPr>
              <a:t>Calculate the de </a:t>
            </a:r>
            <a:r>
              <a:rPr sz="1400" spc="-5" dirty="0">
                <a:latin typeface="Times New Roman"/>
                <a:cs typeface="Times New Roman"/>
              </a:rPr>
              <a:t>Broglie wavelength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256540" indent="-242570">
              <a:lnSpc>
                <a:spcPts val="1614"/>
              </a:lnSpc>
              <a:buAutoNum type="alphaLcParenBoth"/>
              <a:tabLst>
                <a:tab pos="257175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ball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mass 0.5 </a:t>
            </a:r>
            <a:r>
              <a:rPr sz="1400" dirty="0">
                <a:latin typeface="Times New Roman"/>
                <a:cs typeface="Times New Roman"/>
              </a:rPr>
              <a:t>kg </a:t>
            </a:r>
            <a:r>
              <a:rPr sz="1400" spc="-5" dirty="0">
                <a:latin typeface="Times New Roman"/>
                <a:cs typeface="Times New Roman"/>
              </a:rPr>
              <a:t>traveling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0.016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lphaLcParenBoth"/>
              <a:tabLst>
                <a:tab pos="266065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dust particle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mass </a:t>
            </a:r>
            <a:r>
              <a:rPr sz="1400" dirty="0">
                <a:latin typeface="Times New Roman"/>
                <a:cs typeface="Times New Roman"/>
              </a:rPr>
              <a:t>1×10</a:t>
            </a:r>
            <a:r>
              <a:rPr sz="1350" baseline="30864" dirty="0">
                <a:latin typeface="Times New Roman"/>
                <a:cs typeface="Times New Roman"/>
              </a:rPr>
              <a:t>-4 </a:t>
            </a:r>
            <a:r>
              <a:rPr sz="1400" dirty="0">
                <a:latin typeface="Times New Roman"/>
                <a:cs typeface="Times New Roman"/>
              </a:rPr>
              <a:t>kg </a:t>
            </a:r>
            <a:r>
              <a:rPr sz="1400" spc="-5" dirty="0">
                <a:latin typeface="Times New Roman"/>
                <a:cs typeface="Times New Roman"/>
              </a:rPr>
              <a:t>traveling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0.1 </a:t>
            </a:r>
            <a:r>
              <a:rPr sz="1400" spc="-10" dirty="0">
                <a:latin typeface="Times New Roman"/>
                <a:cs typeface="Times New Roman"/>
              </a:rPr>
              <a:t>m/s  </a:t>
            </a:r>
            <a:r>
              <a:rPr sz="1400" dirty="0">
                <a:latin typeface="Times New Roman"/>
                <a:cs typeface="Times New Roman"/>
              </a:rPr>
              <a:t>(c ) an </a:t>
            </a:r>
            <a:r>
              <a:rPr sz="1400" spc="-5" dirty="0">
                <a:latin typeface="Times New Roman"/>
                <a:cs typeface="Times New Roman"/>
              </a:rPr>
              <a:t>electron traveling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5×10</a:t>
            </a:r>
            <a:r>
              <a:rPr sz="1350" baseline="30864" dirty="0">
                <a:latin typeface="Times New Roman"/>
                <a:cs typeface="Times New Roman"/>
              </a:rPr>
              <a:t>5</a:t>
            </a:r>
            <a:r>
              <a:rPr sz="1350" spc="195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5280" y="7767065"/>
            <a:ext cx="193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6701" y="8292845"/>
            <a:ext cx="203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79003" y="4801483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971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84623" y="4801483"/>
            <a:ext cx="163830" cy="0"/>
          </a:xfrm>
          <a:custGeom>
            <a:avLst/>
            <a:gdLst/>
            <a:ahLst/>
            <a:cxnLst/>
            <a:rect l="l" t="t" r="r" b="b"/>
            <a:pathLst>
              <a:path w="163829">
                <a:moveTo>
                  <a:pt x="0" y="0"/>
                </a:moveTo>
                <a:lnTo>
                  <a:pt x="163657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80952" y="4796740"/>
            <a:ext cx="6699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4483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m</a:t>
            </a:r>
            <a:r>
              <a:rPr sz="1650" i="1" spc="50" dirty="0">
                <a:latin typeface="Times New Roman"/>
                <a:cs typeface="Times New Roman"/>
              </a:rPr>
              <a:t>v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5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4153" y="4616834"/>
            <a:ext cx="102489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0850" algn="l"/>
                <a:tab pos="699135" algn="l"/>
              </a:tabLst>
            </a:pPr>
            <a:r>
              <a:rPr sz="1750" i="1" spc="5" dirty="0">
                <a:latin typeface="Symbol"/>
                <a:cs typeface="Symbol"/>
              </a:rPr>
              <a:t>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	</a:t>
            </a:r>
            <a:r>
              <a:rPr sz="2475" i="1" spc="82" baseline="35353" dirty="0">
                <a:latin typeface="Times New Roman"/>
                <a:cs typeface="Times New Roman"/>
              </a:rPr>
              <a:t>h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11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h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52868" y="7373233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971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58488" y="7373233"/>
            <a:ext cx="163830" cy="0"/>
          </a:xfrm>
          <a:custGeom>
            <a:avLst/>
            <a:gdLst/>
            <a:ahLst/>
            <a:cxnLst/>
            <a:rect l="l" t="t" r="r" b="b"/>
            <a:pathLst>
              <a:path w="163830">
                <a:moveTo>
                  <a:pt x="0" y="0"/>
                </a:moveTo>
                <a:lnTo>
                  <a:pt x="163657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54817" y="7368490"/>
            <a:ext cx="66992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4483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m</a:t>
            </a:r>
            <a:r>
              <a:rPr sz="1650" i="1" spc="50" dirty="0">
                <a:latin typeface="Times New Roman"/>
                <a:cs typeface="Times New Roman"/>
              </a:rPr>
              <a:t>v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55" dirty="0">
                <a:latin typeface="Times New Roman"/>
                <a:cs typeface="Times New Roman"/>
              </a:rPr>
              <a:t>p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8018" y="7188584"/>
            <a:ext cx="102489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50850" algn="l"/>
                <a:tab pos="699135" algn="l"/>
              </a:tabLst>
            </a:pPr>
            <a:r>
              <a:rPr sz="1750" i="1" spc="5" dirty="0">
                <a:latin typeface="Symbol"/>
                <a:cs typeface="Symbol"/>
              </a:rPr>
              <a:t></a:t>
            </a:r>
            <a:r>
              <a:rPr sz="1750" i="1" spc="1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60" dirty="0">
                <a:latin typeface="Times New Roman"/>
                <a:cs typeface="Times New Roman"/>
              </a:rPr>
              <a:t>	</a:t>
            </a:r>
            <a:r>
              <a:rPr sz="2475" i="1" spc="82" baseline="35353" dirty="0">
                <a:latin typeface="Times New Roman"/>
                <a:cs typeface="Times New Roman"/>
              </a:rPr>
              <a:t>h	</a:t>
            </a:r>
            <a:r>
              <a:rPr sz="1650" spc="60" dirty="0">
                <a:latin typeface="Symbol"/>
                <a:cs typeface="Symbol"/>
              </a:rPr>
              <a:t></a:t>
            </a:r>
            <a:r>
              <a:rPr sz="1650" spc="11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h</a:t>
            </a:r>
            <a:endParaRPr sz="2475" baseline="3535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76092" y="8382011"/>
            <a:ext cx="1071245" cy="0"/>
          </a:xfrm>
          <a:custGeom>
            <a:avLst/>
            <a:gdLst/>
            <a:ahLst/>
            <a:cxnLst/>
            <a:rect l="l" t="t" r="r" b="b"/>
            <a:pathLst>
              <a:path w="1071245">
                <a:moveTo>
                  <a:pt x="0" y="0"/>
                </a:moveTo>
                <a:lnTo>
                  <a:pt x="1070988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03126" y="8205896"/>
            <a:ext cx="23114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80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32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49105" y="8212080"/>
            <a:ext cx="116586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1650" spc="20" dirty="0">
                <a:latin typeface="Times New Roman"/>
                <a:cs typeface="Times New Roman"/>
              </a:rPr>
              <a:t>8.</a:t>
            </a:r>
            <a:r>
              <a:rPr sz="1650" spc="90" dirty="0">
                <a:latin typeface="Times New Roman"/>
                <a:cs typeface="Times New Roman"/>
              </a:rPr>
              <a:t>2</a:t>
            </a:r>
            <a:r>
              <a:rPr sz="1650" spc="125" dirty="0">
                <a:latin typeface="Times New Roman"/>
                <a:cs typeface="Times New Roman"/>
              </a:rPr>
              <a:t>8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4082" y="8377359"/>
            <a:ext cx="979169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65" dirty="0">
                <a:latin typeface="Times New Roman"/>
                <a:cs typeface="Times New Roman"/>
              </a:rPr>
              <a:t>0.5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0.016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09068" y="8066344"/>
            <a:ext cx="1627505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25" i="1" spc="-30" baseline="-33333" dirty="0">
                <a:latin typeface="Symbol"/>
                <a:cs typeface="Symbol"/>
              </a:rPr>
              <a:t></a:t>
            </a:r>
            <a:r>
              <a:rPr sz="2625" i="1" spc="-30" baseline="-33333" dirty="0">
                <a:latin typeface="Times New Roman"/>
                <a:cs typeface="Times New Roman"/>
              </a:rPr>
              <a:t> </a:t>
            </a:r>
            <a:r>
              <a:rPr sz="2475" spc="60" baseline="-35353" dirty="0">
                <a:latin typeface="Symbol"/>
                <a:cs typeface="Symbol"/>
              </a:rPr>
              <a:t></a:t>
            </a:r>
            <a:r>
              <a:rPr sz="2475" spc="60" baseline="-35353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6.626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-34</a:t>
            </a:r>
            <a:r>
              <a:rPr sz="1425" spc="254" baseline="43859" dirty="0">
                <a:latin typeface="Times New Roman"/>
                <a:cs typeface="Times New Roman"/>
              </a:rPr>
              <a:t> </a:t>
            </a:r>
            <a:r>
              <a:rPr sz="2475" spc="60" baseline="-35353" dirty="0">
                <a:latin typeface="Symbol"/>
                <a:cs typeface="Symbol"/>
              </a:rPr>
              <a:t></a:t>
            </a:r>
            <a:endParaRPr sz="2475" baseline="-35353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76668" y="9073526"/>
            <a:ext cx="1056005" cy="0"/>
          </a:xfrm>
          <a:custGeom>
            <a:avLst/>
            <a:gdLst/>
            <a:ahLst/>
            <a:cxnLst/>
            <a:rect l="l" t="t" r="r" b="b"/>
            <a:pathLst>
              <a:path w="1056004">
                <a:moveTo>
                  <a:pt x="0" y="0"/>
                </a:moveTo>
                <a:lnTo>
                  <a:pt x="1056001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541372" y="8903596"/>
            <a:ext cx="115760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6790" algn="l"/>
              </a:tabLst>
            </a:pPr>
            <a:r>
              <a:rPr sz="1650" spc="25" dirty="0">
                <a:latin typeface="Times New Roman"/>
                <a:cs typeface="Times New Roman"/>
              </a:rPr>
              <a:t>6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2</a:t>
            </a:r>
            <a:r>
              <a:rPr sz="1650" spc="155" dirty="0">
                <a:latin typeface="Times New Roman"/>
                <a:cs typeface="Times New Roman"/>
              </a:rPr>
              <a:t>6</a:t>
            </a:r>
            <a:r>
              <a:rPr sz="1650" spc="50" dirty="0">
                <a:latin typeface="Times New Roman"/>
                <a:cs typeface="Times New Roman"/>
              </a:rPr>
              <a:t>*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399301" y="9068875"/>
            <a:ext cx="817244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-4 </a:t>
            </a:r>
            <a:r>
              <a:rPr sz="1650" spc="30" dirty="0">
                <a:latin typeface="Times New Roman"/>
                <a:cs typeface="Times New Roman"/>
              </a:rPr>
              <a:t>*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0.1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3195" y="8897410"/>
            <a:ext cx="23622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110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29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09453" y="8757907"/>
            <a:ext cx="1611630" cy="2921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209550" algn="r">
              <a:lnSpc>
                <a:spcPts val="540"/>
              </a:lnSpc>
              <a:spcBef>
                <a:spcPts val="160"/>
              </a:spcBef>
            </a:pPr>
            <a:r>
              <a:rPr sz="950" spc="-20" dirty="0">
                <a:latin typeface="Times New Roman"/>
                <a:cs typeface="Times New Roman"/>
              </a:rPr>
              <a:t>-</a:t>
            </a:r>
            <a:r>
              <a:rPr sz="950" spc="30" dirty="0">
                <a:latin typeface="Times New Roman"/>
                <a:cs typeface="Times New Roman"/>
              </a:rPr>
              <a:t>3</a:t>
            </a:r>
            <a:r>
              <a:rPr sz="950" spc="25" dirty="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500"/>
              </a:lnSpc>
              <a:tabLst>
                <a:tab pos="1478915" algn="l"/>
              </a:tabLst>
            </a:pPr>
            <a:r>
              <a:rPr sz="2625" i="1" spc="-30" baseline="-33333" dirty="0">
                <a:latin typeface="Symbol"/>
                <a:cs typeface="Symbol"/>
              </a:rPr>
              <a:t></a:t>
            </a:r>
            <a:r>
              <a:rPr sz="2625" spc="82" baseline="-33333" dirty="0">
                <a:latin typeface="Times New Roman"/>
                <a:cs typeface="Times New Roman"/>
              </a:rPr>
              <a:t> 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r>
              <a:rPr sz="2475" spc="127" baseline="-35353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6</a:t>
            </a:r>
            <a:r>
              <a:rPr sz="1650" spc="-10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6</a:t>
            </a:r>
            <a:r>
              <a:rPr sz="1650" spc="90" dirty="0">
                <a:latin typeface="Times New Roman"/>
                <a:cs typeface="Times New Roman"/>
              </a:rPr>
              <a:t>2</a:t>
            </a:r>
            <a:r>
              <a:rPr sz="1650" spc="60" dirty="0">
                <a:latin typeface="Times New Roman"/>
                <a:cs typeface="Times New Roman"/>
              </a:rPr>
              <a:t>6</a:t>
            </a:r>
            <a:r>
              <a:rPr sz="1650" spc="55" dirty="0">
                <a:latin typeface="Times New Roman"/>
                <a:cs typeface="Times New Roman"/>
              </a:rPr>
              <a:t>*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endParaRPr sz="2475" baseline="-35353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67180" y="891031"/>
            <a:ext cx="231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2118105"/>
            <a:ext cx="4537710" cy="588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-----------------------------------------------------------------------------------------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The kinetic energy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by 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26286" y="3219537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843" y="0"/>
                </a:lnTo>
              </a:path>
            </a:pathLst>
          </a:custGeom>
          <a:ln w="90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24730" y="3212859"/>
            <a:ext cx="13271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28406" y="2913575"/>
            <a:ext cx="38862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-25" dirty="0">
                <a:latin typeface="Times New Roman"/>
                <a:cs typeface="Times New Roman"/>
              </a:rPr>
              <a:t>m</a:t>
            </a:r>
            <a:r>
              <a:rPr sz="1650" spc="-75" dirty="0">
                <a:latin typeface="Times New Roman"/>
                <a:cs typeface="Times New Roman"/>
              </a:rPr>
              <a:t>.</a:t>
            </a:r>
            <a:r>
              <a:rPr sz="1650" i="1" spc="110" dirty="0">
                <a:latin typeface="Times New Roman"/>
                <a:cs typeface="Times New Roman"/>
              </a:rPr>
              <a:t>v</a:t>
            </a:r>
            <a:r>
              <a:rPr sz="1425" spc="22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9018" y="3047020"/>
            <a:ext cx="41529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i="1" spc="37" baseline="-23391" dirty="0">
                <a:latin typeface="Times New Roman"/>
                <a:cs typeface="Times New Roman"/>
              </a:rPr>
              <a:t>k</a:t>
            </a:r>
            <a:r>
              <a:rPr sz="1425" i="1" spc="104" baseline="-23391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3662298"/>
            <a:ext cx="4793615" cy="675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Also the kinetic energy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obtained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accelerating voltage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</a:pPr>
            <a:r>
              <a:rPr sz="1700" i="1" spc="50" dirty="0">
                <a:latin typeface="Times New Roman"/>
                <a:cs typeface="Times New Roman"/>
              </a:rPr>
              <a:t>E</a:t>
            </a:r>
            <a:r>
              <a:rPr sz="1500" i="1" spc="75" baseline="-25000" dirty="0">
                <a:latin typeface="Times New Roman"/>
                <a:cs typeface="Times New Roman"/>
              </a:rPr>
              <a:t>k </a:t>
            </a:r>
            <a:r>
              <a:rPr sz="1700" spc="10" dirty="0">
                <a:latin typeface="Symbol"/>
                <a:cs typeface="Symbol"/>
              </a:rPr>
              <a:t></a:t>
            </a:r>
            <a:r>
              <a:rPr sz="1700" spc="-120" dirty="0">
                <a:latin typeface="Times New Roman"/>
                <a:cs typeface="Times New Roman"/>
              </a:rPr>
              <a:t> </a:t>
            </a:r>
            <a:r>
              <a:rPr sz="1700" i="1" spc="70" dirty="0">
                <a:latin typeface="Times New Roman"/>
                <a:cs typeface="Times New Roman"/>
              </a:rPr>
              <a:t>eV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5419724"/>
            <a:ext cx="5305425" cy="1262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indent="354965" algn="just">
              <a:lnSpc>
                <a:spcPct val="96000"/>
              </a:lnSpc>
              <a:spcBef>
                <a:spcPts val="30"/>
              </a:spcBef>
            </a:pPr>
            <a:r>
              <a:rPr sz="1400" dirty="0">
                <a:latin typeface="Times New Roman"/>
                <a:cs typeface="Times New Roman"/>
              </a:rPr>
              <a:t>Calculate </a:t>
            </a:r>
            <a:r>
              <a:rPr sz="1400" spc="-5" dirty="0">
                <a:latin typeface="Times New Roman"/>
                <a:cs typeface="Times New Roman"/>
              </a:rPr>
              <a:t>mass </a:t>
            </a:r>
            <a:r>
              <a:rPr sz="1400" dirty="0">
                <a:latin typeface="Times New Roman"/>
                <a:cs typeface="Times New Roman"/>
              </a:rPr>
              <a:t>contained in red light of wavelength </a:t>
            </a:r>
            <a:r>
              <a:rPr sz="1400" spc="10" dirty="0">
                <a:latin typeface="Times New Roman"/>
                <a:cs typeface="Times New Roman"/>
              </a:rPr>
              <a:t>7×10</a:t>
            </a:r>
            <a:r>
              <a:rPr sz="1350" spc="15" baseline="30864" dirty="0">
                <a:latin typeface="Times New Roman"/>
                <a:cs typeface="Times New Roman"/>
              </a:rPr>
              <a:t>-7</a:t>
            </a:r>
            <a:r>
              <a:rPr sz="1400" spc="10" dirty="0">
                <a:latin typeface="Times New Roman"/>
                <a:cs typeface="Times New Roman"/>
              </a:rPr>
              <a:t>m </a:t>
            </a:r>
            <a:r>
              <a:rPr sz="1400" spc="-10" dirty="0">
                <a:latin typeface="Times New Roman"/>
                <a:cs typeface="Times New Roman"/>
              </a:rPr>
              <a:t>which  </a:t>
            </a:r>
            <a:r>
              <a:rPr sz="1400" dirty="0">
                <a:latin typeface="Times New Roman"/>
                <a:cs typeface="Times New Roman"/>
              </a:rPr>
              <a:t>hits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contained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light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wave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completely  </a:t>
            </a:r>
            <a:r>
              <a:rPr sz="1400" dirty="0">
                <a:latin typeface="Times New Roman"/>
                <a:cs typeface="Times New Roman"/>
              </a:rPr>
              <a:t>lost to the electron. Calculate the velocity and the de Broglie </a:t>
            </a:r>
            <a:r>
              <a:rPr sz="1400" spc="-5" dirty="0">
                <a:latin typeface="Times New Roman"/>
                <a:cs typeface="Times New Roman"/>
              </a:rPr>
              <a:t>wavelength 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6376" y="7124348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>
                <a:moveTo>
                  <a:pt x="0" y="0"/>
                </a:moveTo>
                <a:lnTo>
                  <a:pt x="368480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27778" y="7121871"/>
            <a:ext cx="26797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-10" dirty="0">
                <a:latin typeface="Times New Roman"/>
                <a:cs typeface="Times New Roman"/>
              </a:rPr>
              <a:t>mv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47051" y="6823767"/>
            <a:ext cx="13017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-5" dirty="0">
                <a:latin typeface="Times New Roman"/>
                <a:cs typeface="Times New Roman"/>
              </a:rPr>
              <a:t>h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8005" y="6943827"/>
            <a:ext cx="323215" cy="289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00" i="1" spc="-35" dirty="0">
                <a:latin typeface="Symbol"/>
                <a:cs typeface="Symbol"/>
              </a:rPr>
              <a:t></a:t>
            </a:r>
            <a:r>
              <a:rPr sz="1700" i="1" spc="30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7813" y="782505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708" y="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62212" y="7825054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5">
                <a:moveTo>
                  <a:pt x="0" y="0"/>
                </a:moveTo>
                <a:lnTo>
                  <a:pt x="1138417" y="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83857" y="7677427"/>
            <a:ext cx="18669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Symbol"/>
                <a:cs typeface="Symbol"/>
              </a:rPr>
              <a:t></a:t>
            </a:r>
            <a:r>
              <a:rPr sz="800" spc="5" dirty="0">
                <a:latin typeface="Times New Roman"/>
                <a:cs typeface="Times New Roman"/>
              </a:rPr>
              <a:t>36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0702" y="7575179"/>
            <a:ext cx="13487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69900" algn="l"/>
              </a:tabLst>
            </a:pPr>
            <a:r>
              <a:rPr sz="1350" i="1" spc="20" dirty="0">
                <a:latin typeface="Times New Roman"/>
                <a:cs typeface="Times New Roman"/>
              </a:rPr>
              <a:t>h	</a:t>
            </a:r>
            <a:r>
              <a:rPr sz="1350" spc="35" dirty="0">
                <a:latin typeface="Times New Roman"/>
                <a:cs typeface="Times New Roman"/>
              </a:rPr>
              <a:t>6.626</a:t>
            </a:r>
            <a:r>
              <a:rPr sz="1350" spc="35" dirty="0">
                <a:latin typeface="Symbol"/>
                <a:cs typeface="Symbol"/>
              </a:rPr>
              <a:t></a:t>
            </a:r>
            <a:r>
              <a:rPr sz="1350" spc="35" dirty="0">
                <a:latin typeface="Times New Roman"/>
                <a:cs typeface="Times New Roman"/>
              </a:rPr>
              <a:t>10</a:t>
            </a:r>
            <a:r>
              <a:rPr sz="1200" spc="52" baseline="41666" dirty="0">
                <a:latin typeface="Symbol"/>
                <a:cs typeface="Symbol"/>
              </a:rPr>
              <a:t></a:t>
            </a:r>
            <a:r>
              <a:rPr sz="1200" spc="52" baseline="41666" dirty="0">
                <a:latin typeface="Times New Roman"/>
                <a:cs typeface="Times New Roman"/>
              </a:rPr>
              <a:t>34</a:t>
            </a:r>
            <a:endParaRPr sz="1200" baseline="41666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6501" y="7672687"/>
            <a:ext cx="3013710" cy="2451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2821940" algn="l"/>
              </a:tabLst>
            </a:pPr>
            <a:r>
              <a:rPr sz="1350" i="1" spc="30" dirty="0">
                <a:latin typeface="Times New Roman"/>
                <a:cs typeface="Times New Roman"/>
              </a:rPr>
              <a:t>m</a:t>
            </a:r>
            <a:r>
              <a:rPr sz="1350" i="1" spc="-30" dirty="0">
                <a:latin typeface="Times New Roman"/>
                <a:cs typeface="Times New Roman"/>
              </a:rPr>
              <a:t> </a:t>
            </a:r>
            <a:r>
              <a:rPr sz="1350" spc="25" dirty="0">
                <a:latin typeface="Symbol"/>
                <a:cs typeface="Symbol"/>
              </a:rPr>
              <a:t></a:t>
            </a:r>
            <a:r>
              <a:rPr sz="1350" spc="70" dirty="0">
                <a:latin typeface="Times New Roman"/>
                <a:cs typeface="Times New Roman"/>
              </a:rPr>
              <a:t> </a:t>
            </a:r>
            <a:r>
              <a:rPr sz="2100" i="1" spc="7" baseline="-41666" dirty="0">
                <a:latin typeface="Symbol"/>
                <a:cs typeface="Symbol"/>
              </a:rPr>
              <a:t></a:t>
            </a:r>
            <a:r>
              <a:rPr sz="2025" i="1" spc="30" baseline="-43209" dirty="0">
                <a:latin typeface="Times New Roman"/>
                <a:cs typeface="Times New Roman"/>
              </a:rPr>
              <a:t>v</a:t>
            </a:r>
            <a:r>
              <a:rPr sz="2025" i="1" spc="165" baseline="-43209" dirty="0">
                <a:latin typeface="Times New Roman"/>
                <a:cs typeface="Times New Roman"/>
              </a:rPr>
              <a:t> </a:t>
            </a:r>
            <a:r>
              <a:rPr sz="1350" spc="25" dirty="0">
                <a:latin typeface="Symbol"/>
                <a:cs typeface="Symbol"/>
              </a:rPr>
              <a:t></a:t>
            </a:r>
            <a:r>
              <a:rPr sz="1350" spc="75" dirty="0">
                <a:latin typeface="Times New Roman"/>
                <a:cs typeface="Times New Roman"/>
              </a:rPr>
              <a:t> </a:t>
            </a:r>
            <a:r>
              <a:rPr sz="2025" spc="30" baseline="-43209" dirty="0">
                <a:latin typeface="Times New Roman"/>
                <a:cs typeface="Times New Roman"/>
              </a:rPr>
              <a:t>7</a:t>
            </a:r>
            <a:r>
              <a:rPr sz="2025" spc="-254" baseline="-43209" dirty="0">
                <a:latin typeface="Times New Roman"/>
                <a:cs typeface="Times New Roman"/>
              </a:rPr>
              <a:t> </a:t>
            </a:r>
            <a:r>
              <a:rPr sz="2025" spc="120" baseline="-43209" dirty="0">
                <a:latin typeface="Symbol"/>
                <a:cs typeface="Symbol"/>
              </a:rPr>
              <a:t></a:t>
            </a:r>
            <a:r>
              <a:rPr sz="2025" spc="97" baseline="-43209" dirty="0">
                <a:latin typeface="Times New Roman"/>
                <a:cs typeface="Times New Roman"/>
              </a:rPr>
              <a:t>1</a:t>
            </a:r>
            <a:r>
              <a:rPr sz="2025" spc="30" baseline="-43209" dirty="0">
                <a:latin typeface="Times New Roman"/>
                <a:cs typeface="Times New Roman"/>
              </a:rPr>
              <a:t>0</a:t>
            </a:r>
            <a:r>
              <a:rPr sz="1200" spc="15" baseline="-31250" dirty="0">
                <a:latin typeface="Symbol"/>
                <a:cs typeface="Symbol"/>
              </a:rPr>
              <a:t></a:t>
            </a:r>
            <a:r>
              <a:rPr sz="1200" spc="7" baseline="-31250" dirty="0">
                <a:latin typeface="Times New Roman"/>
                <a:cs typeface="Times New Roman"/>
              </a:rPr>
              <a:t>7</a:t>
            </a:r>
            <a:r>
              <a:rPr sz="1200" baseline="-31250" dirty="0">
                <a:latin typeface="Times New Roman"/>
                <a:cs typeface="Times New Roman"/>
              </a:rPr>
              <a:t> </a:t>
            </a:r>
            <a:r>
              <a:rPr sz="1200" spc="-127" baseline="-31250" dirty="0">
                <a:latin typeface="Times New Roman"/>
                <a:cs typeface="Times New Roman"/>
              </a:rPr>
              <a:t> </a:t>
            </a:r>
            <a:r>
              <a:rPr sz="2025" spc="37" baseline="-43209" dirty="0">
                <a:latin typeface="Symbol"/>
                <a:cs typeface="Symbol"/>
              </a:rPr>
              <a:t></a:t>
            </a:r>
            <a:r>
              <a:rPr sz="2025" spc="-254" baseline="-43209" dirty="0">
                <a:latin typeface="Times New Roman"/>
                <a:cs typeface="Times New Roman"/>
              </a:rPr>
              <a:t> </a:t>
            </a:r>
            <a:r>
              <a:rPr sz="2025" spc="172" baseline="-43209" dirty="0">
                <a:latin typeface="Times New Roman"/>
                <a:cs typeface="Times New Roman"/>
              </a:rPr>
              <a:t>3</a:t>
            </a:r>
            <a:r>
              <a:rPr sz="2025" spc="120" baseline="-43209" dirty="0">
                <a:latin typeface="Symbol"/>
                <a:cs typeface="Symbol"/>
              </a:rPr>
              <a:t></a:t>
            </a:r>
            <a:r>
              <a:rPr sz="2025" spc="97" baseline="-43209" dirty="0">
                <a:latin typeface="Times New Roman"/>
                <a:cs typeface="Times New Roman"/>
              </a:rPr>
              <a:t>1</a:t>
            </a:r>
            <a:r>
              <a:rPr sz="2025" spc="-30" baseline="-43209" dirty="0">
                <a:latin typeface="Times New Roman"/>
                <a:cs typeface="Times New Roman"/>
              </a:rPr>
              <a:t>0</a:t>
            </a:r>
            <a:r>
              <a:rPr sz="1200" spc="7" baseline="-31250" dirty="0">
                <a:latin typeface="Times New Roman"/>
                <a:cs typeface="Times New Roman"/>
              </a:rPr>
              <a:t>8</a:t>
            </a:r>
            <a:r>
              <a:rPr sz="1200" baseline="-31250" dirty="0">
                <a:latin typeface="Times New Roman"/>
                <a:cs typeface="Times New Roman"/>
              </a:rPr>
              <a:t>  </a:t>
            </a:r>
            <a:r>
              <a:rPr sz="1200" spc="-60" baseline="-31250" dirty="0">
                <a:latin typeface="Times New Roman"/>
                <a:cs typeface="Times New Roman"/>
              </a:rPr>
              <a:t> </a:t>
            </a:r>
            <a:r>
              <a:rPr sz="1350" spc="25" dirty="0">
                <a:latin typeface="Symbol"/>
                <a:cs typeface="Symbol"/>
              </a:rPr>
              <a:t>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10" dirty="0">
                <a:latin typeface="Times New Roman"/>
                <a:cs typeface="Times New Roman"/>
              </a:rPr>
              <a:t>3.</a:t>
            </a:r>
            <a:r>
              <a:rPr sz="1350" spc="65" dirty="0">
                <a:latin typeface="Times New Roman"/>
                <a:cs typeface="Times New Roman"/>
              </a:rPr>
              <a:t>1</a:t>
            </a:r>
            <a:r>
              <a:rPr sz="1350" spc="114" dirty="0">
                <a:latin typeface="Times New Roman"/>
                <a:cs typeface="Times New Roman"/>
              </a:rPr>
              <a:t>4</a:t>
            </a:r>
            <a:r>
              <a:rPr sz="1350" spc="80" dirty="0">
                <a:latin typeface="Symbol"/>
                <a:cs typeface="Symbol"/>
              </a:rPr>
              <a:t></a:t>
            </a:r>
            <a:r>
              <a:rPr sz="1350" spc="65" dirty="0">
                <a:latin typeface="Times New Roman"/>
                <a:cs typeface="Times New Roman"/>
              </a:rPr>
              <a:t>1</a:t>
            </a:r>
            <a:r>
              <a:rPr sz="1350" spc="20" dirty="0">
                <a:latin typeface="Times New Roman"/>
                <a:cs typeface="Times New Roman"/>
              </a:rPr>
              <a:t>0</a:t>
            </a:r>
            <a:r>
              <a:rPr sz="1350" dirty="0">
                <a:latin typeface="Times New Roman"/>
                <a:cs typeface="Times New Roman"/>
              </a:rPr>
              <a:t>	</a:t>
            </a:r>
            <a:r>
              <a:rPr sz="1350" i="1" spc="60" dirty="0">
                <a:latin typeface="Times New Roman"/>
                <a:cs typeface="Times New Roman"/>
              </a:rPr>
              <a:t>kg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8195309"/>
            <a:ext cx="18395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light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E=hf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61808" y="905069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85" y="0"/>
                </a:lnTo>
              </a:path>
            </a:pathLst>
          </a:custGeom>
          <a:ln w="6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5952" y="9050690"/>
            <a:ext cx="1424305" cy="0"/>
          </a:xfrm>
          <a:custGeom>
            <a:avLst/>
            <a:gdLst/>
            <a:ahLst/>
            <a:cxnLst/>
            <a:rect l="l" t="t" r="r" b="b"/>
            <a:pathLst>
              <a:path w="1424305">
                <a:moveTo>
                  <a:pt x="0" y="0"/>
                </a:moveTo>
                <a:lnTo>
                  <a:pt x="1423880" y="0"/>
                </a:lnTo>
              </a:path>
            </a:pathLst>
          </a:custGeom>
          <a:ln w="6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83922" y="8913859"/>
            <a:ext cx="100965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15" dirty="0">
                <a:latin typeface="Symbol"/>
                <a:cs typeface="Symbol"/>
              </a:rPr>
              <a:t>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2.84</a:t>
            </a:r>
            <a:r>
              <a:rPr sz="1300" spc="35" dirty="0">
                <a:latin typeface="Symbol"/>
                <a:cs typeface="Symbol"/>
              </a:rPr>
              <a:t></a:t>
            </a:r>
            <a:r>
              <a:rPr sz="1300" spc="35" dirty="0">
                <a:latin typeface="Times New Roman"/>
                <a:cs typeface="Times New Roman"/>
              </a:rPr>
              <a:t>10</a:t>
            </a:r>
            <a:r>
              <a:rPr sz="1125" spc="52" baseline="44444" dirty="0">
                <a:latin typeface="Symbol"/>
                <a:cs typeface="Symbol"/>
              </a:rPr>
              <a:t></a:t>
            </a:r>
            <a:r>
              <a:rPr sz="1125" spc="52" baseline="62962" dirty="0">
                <a:latin typeface="Times New Roman"/>
                <a:cs typeface="Times New Roman"/>
              </a:rPr>
              <a:t>19</a:t>
            </a:r>
            <a:r>
              <a:rPr sz="1125" spc="-30" baseline="62962" dirty="0">
                <a:latin typeface="Times New Roman"/>
                <a:cs typeface="Times New Roman"/>
              </a:rPr>
              <a:t> </a:t>
            </a:r>
            <a:r>
              <a:rPr sz="1300" i="1" spc="15" dirty="0">
                <a:latin typeface="Times New Roman"/>
                <a:cs typeface="Times New Roman"/>
              </a:rPr>
              <a:t>J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60482" y="8803978"/>
            <a:ext cx="2076450" cy="466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46200">
              <a:lnSpc>
                <a:spcPts val="465"/>
              </a:lnSpc>
              <a:spcBef>
                <a:spcPts val="110"/>
              </a:spcBef>
              <a:tabLst>
                <a:tab pos="2013585" algn="l"/>
              </a:tabLst>
            </a:pPr>
            <a:r>
              <a:rPr sz="750" spc="10" dirty="0">
                <a:latin typeface="Symbol"/>
                <a:cs typeface="Symbol"/>
              </a:rPr>
              <a:t></a:t>
            </a:r>
            <a:r>
              <a:rPr sz="750" spc="15" dirty="0">
                <a:latin typeface="Times New Roman"/>
                <a:cs typeface="Times New Roman"/>
              </a:rPr>
              <a:t>3</a:t>
            </a:r>
            <a:r>
              <a:rPr sz="750" spc="10" dirty="0">
                <a:latin typeface="Times New Roman"/>
                <a:cs typeface="Times New Roman"/>
              </a:rPr>
              <a:t>4</a:t>
            </a:r>
            <a:r>
              <a:rPr sz="750" dirty="0">
                <a:latin typeface="Times New Roman"/>
                <a:cs typeface="Times New Roman"/>
              </a:rPr>
              <a:t>	</a:t>
            </a:r>
            <a:r>
              <a:rPr sz="750" spc="10" dirty="0">
                <a:latin typeface="Times New Roman"/>
                <a:cs typeface="Times New Roman"/>
              </a:rPr>
              <a:t>8</a:t>
            </a:r>
            <a:endParaRPr sz="750">
              <a:latin typeface="Times New Roman"/>
              <a:cs typeface="Times New Roman"/>
            </a:endParaRPr>
          </a:p>
          <a:p>
            <a:pPr marR="34290" algn="ctr">
              <a:lnSpc>
                <a:spcPts val="1125"/>
              </a:lnSpc>
              <a:tabLst>
                <a:tab pos="1523365" algn="l"/>
              </a:tabLst>
            </a:pPr>
            <a:r>
              <a:rPr sz="1950" i="1" spc="30" baseline="-34188" dirty="0">
                <a:latin typeface="Times New Roman"/>
                <a:cs typeface="Times New Roman"/>
              </a:rPr>
              <a:t>E </a:t>
            </a:r>
            <a:r>
              <a:rPr sz="1950" spc="22" baseline="-34188" dirty="0">
                <a:latin typeface="Symbol"/>
                <a:cs typeface="Symbol"/>
              </a:rPr>
              <a:t></a:t>
            </a:r>
            <a:r>
              <a:rPr sz="1950" spc="22" baseline="-34188" dirty="0">
                <a:latin typeface="Times New Roman"/>
                <a:cs typeface="Times New Roman"/>
              </a:rPr>
              <a:t> </a:t>
            </a:r>
            <a:r>
              <a:rPr sz="1300" i="1" spc="35" dirty="0">
                <a:latin typeface="Times New Roman"/>
                <a:cs typeface="Times New Roman"/>
              </a:rPr>
              <a:t>hc</a:t>
            </a:r>
            <a:r>
              <a:rPr sz="1300" i="1" spc="210" dirty="0">
                <a:latin typeface="Times New Roman"/>
                <a:cs typeface="Times New Roman"/>
              </a:rPr>
              <a:t> </a:t>
            </a:r>
            <a:r>
              <a:rPr sz="1950" spc="22" baseline="-34188" dirty="0">
                <a:latin typeface="Symbol"/>
                <a:cs typeface="Symbol"/>
              </a:rPr>
              <a:t></a:t>
            </a:r>
            <a:r>
              <a:rPr sz="1950" spc="135" baseline="-34188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6.626</a:t>
            </a:r>
            <a:r>
              <a:rPr sz="1300" spc="35" dirty="0">
                <a:latin typeface="Symbol"/>
                <a:cs typeface="Symbol"/>
              </a:rPr>
              <a:t></a:t>
            </a:r>
            <a:r>
              <a:rPr sz="1300" spc="35" dirty="0">
                <a:latin typeface="Times New Roman"/>
                <a:cs typeface="Times New Roman"/>
              </a:rPr>
              <a:t>10	</a:t>
            </a:r>
            <a:r>
              <a:rPr sz="1300" spc="15" dirty="0">
                <a:latin typeface="Symbol"/>
                <a:cs typeface="Symbol"/>
              </a:rPr>
              <a:t></a:t>
            </a:r>
            <a:r>
              <a:rPr sz="1300" spc="-2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3</a:t>
            </a:r>
            <a:r>
              <a:rPr sz="1300" spc="65" dirty="0">
                <a:latin typeface="Symbol"/>
                <a:cs typeface="Symbol"/>
              </a:rPr>
              <a:t></a:t>
            </a:r>
            <a:r>
              <a:rPr sz="1300" spc="65" dirty="0">
                <a:latin typeface="Times New Roman"/>
                <a:cs typeface="Times New Roman"/>
              </a:rPr>
              <a:t>10</a:t>
            </a:r>
            <a:endParaRPr sz="1300">
              <a:latin typeface="Times New Roman"/>
              <a:cs typeface="Times New Roman"/>
            </a:endParaRPr>
          </a:p>
          <a:p>
            <a:pPr marR="128270" algn="ctr">
              <a:lnSpc>
                <a:spcPct val="100000"/>
              </a:lnSpc>
              <a:spcBef>
                <a:spcPts val="240"/>
              </a:spcBef>
              <a:tabLst>
                <a:tab pos="794385" algn="l"/>
              </a:tabLst>
            </a:pPr>
            <a:r>
              <a:rPr sz="1350" i="1" spc="-10" dirty="0">
                <a:latin typeface="Symbol"/>
                <a:cs typeface="Symbol"/>
              </a:rPr>
              <a:t></a:t>
            </a:r>
            <a:r>
              <a:rPr sz="1350" spc="-10" dirty="0">
                <a:latin typeface="Times New Roman"/>
                <a:cs typeface="Times New Roman"/>
              </a:rPr>
              <a:t>	</a:t>
            </a:r>
            <a:r>
              <a:rPr sz="1300" spc="15" dirty="0">
                <a:latin typeface="Times New Roman"/>
                <a:cs typeface="Times New Roman"/>
              </a:rPr>
              <a:t>7</a:t>
            </a:r>
            <a:r>
              <a:rPr sz="1300" spc="-19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Symbol"/>
                <a:cs typeface="Symbol"/>
              </a:rPr>
              <a:t></a:t>
            </a:r>
            <a:r>
              <a:rPr sz="1300" spc="35" dirty="0">
                <a:latin typeface="Times New Roman"/>
                <a:cs typeface="Times New Roman"/>
              </a:rPr>
              <a:t>10</a:t>
            </a:r>
            <a:r>
              <a:rPr sz="1125" spc="52" baseline="44444" dirty="0">
                <a:latin typeface="Times New Roman"/>
                <a:cs typeface="Times New Roman"/>
              </a:rPr>
              <a:t>-7</a:t>
            </a:r>
            <a:endParaRPr sz="1125" baseline="44444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11594" y="4886443"/>
            <a:ext cx="843915" cy="0"/>
          </a:xfrm>
          <a:custGeom>
            <a:avLst/>
            <a:gdLst/>
            <a:ahLst/>
            <a:cxnLst/>
            <a:rect l="l" t="t" r="r" b="b"/>
            <a:pathLst>
              <a:path w="843914">
                <a:moveTo>
                  <a:pt x="0" y="0"/>
                </a:moveTo>
                <a:lnTo>
                  <a:pt x="843789" y="0"/>
                </a:lnTo>
              </a:path>
            </a:pathLst>
          </a:custGeom>
          <a:ln w="79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21825" y="4877089"/>
            <a:ext cx="212090" cy="167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50" dirty="0">
                <a:latin typeface="Times New Roman"/>
                <a:cs typeface="Times New Roman"/>
              </a:rPr>
              <a:t>1/</a:t>
            </a:r>
            <a:r>
              <a:rPr sz="900" spc="-105" dirty="0">
                <a:latin typeface="Times New Roman"/>
                <a:cs typeface="Times New Roman"/>
              </a:rPr>
              <a:t> 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1705" y="4833365"/>
            <a:ext cx="577850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35" dirty="0">
                <a:latin typeface="Times New Roman"/>
                <a:cs typeface="Times New Roman"/>
              </a:rPr>
              <a:t>2</a:t>
            </a:r>
            <a:r>
              <a:rPr sz="1550" i="1" spc="35" dirty="0">
                <a:latin typeface="Times New Roman"/>
                <a:cs typeface="Times New Roman"/>
              </a:rPr>
              <a:t>meV</a:t>
            </a:r>
            <a:r>
              <a:rPr sz="1550" i="1" spc="-225" dirty="0">
                <a:latin typeface="Times New Roman"/>
                <a:cs typeface="Times New Roman"/>
              </a:rPr>
              <a:t> </a:t>
            </a:r>
            <a:r>
              <a:rPr sz="2100" spc="-290" dirty="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71921" y="4595808"/>
            <a:ext cx="128905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50" i="1" spc="35" dirty="0">
                <a:latin typeface="Times New Roman"/>
                <a:cs typeface="Times New Roman"/>
              </a:rPr>
              <a:t>h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56559" y="4658180"/>
            <a:ext cx="44640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-15" dirty="0">
                <a:latin typeface="Symbol"/>
                <a:cs typeface="Symbol"/>
              </a:rPr>
              <a:t>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550" spc="40" dirty="0">
                <a:latin typeface="Symbol"/>
                <a:cs typeface="Symbol"/>
              </a:rPr>
              <a:t></a:t>
            </a:r>
            <a:r>
              <a:rPr sz="1550" spc="114" dirty="0">
                <a:latin typeface="Times New Roman"/>
                <a:cs typeface="Times New Roman"/>
              </a:rPr>
              <a:t> </a:t>
            </a:r>
            <a:r>
              <a:rPr sz="3150" spc="-254" baseline="-35714" dirty="0">
                <a:latin typeface="Symbol"/>
                <a:cs typeface="Symbol"/>
              </a:rPr>
              <a:t></a:t>
            </a:r>
            <a:endParaRPr sz="3150" baseline="-35714">
              <a:latin typeface="Symbol"/>
              <a:cs typeface="Symbo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20234" y="1541156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>
                <a:moveTo>
                  <a:pt x="0" y="0"/>
                </a:moveTo>
                <a:lnTo>
                  <a:pt x="1742252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915553" y="1536505"/>
            <a:ext cx="173355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50" dirty="0">
                <a:latin typeface="Times New Roman"/>
                <a:cs typeface="Times New Roman"/>
              </a:rPr>
              <a:t>9.109*10</a:t>
            </a:r>
            <a:r>
              <a:rPr sz="1425" spc="75" baseline="43859" dirty="0">
                <a:latin typeface="Times New Roman"/>
                <a:cs typeface="Times New Roman"/>
              </a:rPr>
              <a:t>-31 </a:t>
            </a:r>
            <a:r>
              <a:rPr sz="1650" spc="35" dirty="0">
                <a:latin typeface="Times New Roman"/>
                <a:cs typeface="Times New Roman"/>
              </a:rPr>
              <a:t>*</a:t>
            </a:r>
            <a:r>
              <a:rPr sz="1650" spc="-33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5*10</a:t>
            </a:r>
            <a:r>
              <a:rPr sz="1425" spc="97" baseline="43859" dirty="0">
                <a:latin typeface="Times New Roman"/>
                <a:cs typeface="Times New Roman"/>
              </a:rPr>
              <a:t>5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15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264004" y="1237813"/>
            <a:ext cx="103886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90" dirty="0">
                <a:latin typeface="Times New Roman"/>
                <a:cs typeface="Times New Roman"/>
              </a:rPr>
              <a:t>6</a:t>
            </a:r>
            <a:r>
              <a:rPr sz="1650" spc="-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62</a:t>
            </a:r>
            <a:r>
              <a:rPr sz="1650" spc="45" dirty="0">
                <a:latin typeface="Times New Roman"/>
                <a:cs typeface="Times New Roman"/>
              </a:rPr>
              <a:t>6</a:t>
            </a:r>
            <a:r>
              <a:rPr sz="1650" spc="55" dirty="0">
                <a:latin typeface="Times New Roman"/>
                <a:cs typeface="Times New Roman"/>
              </a:rPr>
              <a:t>*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5" dirty="0">
                <a:latin typeface="Times New Roman"/>
                <a:cs typeface="Times New Roman"/>
              </a:rPr>
              <a:t>0</a:t>
            </a:r>
            <a:r>
              <a:rPr sz="1425" spc="-22" baseline="43859" dirty="0">
                <a:latin typeface="Times New Roman"/>
                <a:cs typeface="Times New Roman"/>
              </a:rPr>
              <a:t>-</a:t>
            </a:r>
            <a:r>
              <a:rPr sz="1425" spc="37" baseline="43859" dirty="0">
                <a:latin typeface="Times New Roman"/>
                <a:cs typeface="Times New Roman"/>
              </a:rPr>
              <a:t>34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80862" y="1365040"/>
            <a:ext cx="1657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75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9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05904" y="1371226"/>
            <a:ext cx="112331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1865" algn="l"/>
              </a:tabLst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35" dirty="0">
                <a:latin typeface="Times New Roman"/>
                <a:cs typeface="Times New Roman"/>
              </a:rPr>
              <a:t>4</a:t>
            </a:r>
            <a:r>
              <a:rPr sz="1650" spc="-23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*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54170" y="1358847"/>
            <a:ext cx="327660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i="1" spc="-15" dirty="0">
                <a:latin typeface="Symbol"/>
                <a:cs typeface="Symbol"/>
              </a:rPr>
              <a:t></a:t>
            </a:r>
            <a:r>
              <a:rPr sz="1750" i="1" spc="-3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8863" y="1211239"/>
            <a:ext cx="999490" cy="0"/>
          </a:xfrm>
          <a:custGeom>
            <a:avLst/>
            <a:gdLst/>
            <a:ahLst/>
            <a:cxnLst/>
            <a:rect l="l" t="t" r="r" b="b"/>
            <a:pathLst>
              <a:path w="999489">
                <a:moveTo>
                  <a:pt x="0" y="0"/>
                </a:moveTo>
                <a:lnTo>
                  <a:pt x="999341" y="0"/>
                </a:lnTo>
              </a:path>
            </a:pathLst>
          </a:custGeom>
          <a:ln w="68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96489" y="1071004"/>
            <a:ext cx="133731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79400" algn="l"/>
              </a:tabLst>
            </a:pPr>
            <a:r>
              <a:rPr sz="1950" spc="22" baseline="2136" dirty="0">
                <a:latin typeface="Symbol"/>
                <a:cs typeface="Symbol"/>
              </a:rPr>
              <a:t></a:t>
            </a:r>
            <a:r>
              <a:rPr sz="1950" spc="22" baseline="2136" dirty="0">
                <a:latin typeface="Times New Roman"/>
                <a:cs typeface="Times New Roman"/>
              </a:rPr>
              <a:t>	</a:t>
            </a:r>
            <a:r>
              <a:rPr sz="1300" spc="20" dirty="0">
                <a:latin typeface="Symbol"/>
                <a:cs typeface="Symbol"/>
              </a:rPr>
              <a:t>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7.9</a:t>
            </a:r>
            <a:r>
              <a:rPr sz="1300" spc="-18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Symbol"/>
                <a:cs typeface="Symbol"/>
              </a:rPr>
              <a:t></a:t>
            </a:r>
            <a:r>
              <a:rPr sz="1300" spc="20" dirty="0">
                <a:latin typeface="Times New Roman"/>
                <a:cs typeface="Times New Roman"/>
              </a:rPr>
              <a:t>10</a:t>
            </a:r>
            <a:r>
              <a:rPr sz="1125" spc="30" baseline="44444" dirty="0">
                <a:latin typeface="Times New Roman"/>
                <a:cs typeface="Times New Roman"/>
              </a:rPr>
              <a:t>10</a:t>
            </a:r>
            <a:r>
              <a:rPr sz="1125" spc="-60" baseline="44444" dirty="0">
                <a:latin typeface="Times New Roman"/>
                <a:cs typeface="Times New Roman"/>
              </a:rPr>
              <a:t> </a:t>
            </a:r>
            <a:r>
              <a:rPr sz="1300" i="1" spc="30" dirty="0">
                <a:latin typeface="Times New Roman"/>
                <a:cs typeface="Times New Roman"/>
              </a:rPr>
              <a:t>m</a:t>
            </a:r>
            <a:r>
              <a:rPr sz="1300" i="1" spc="-1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/</a:t>
            </a:r>
            <a:r>
              <a:rPr sz="1300" spc="-80" dirty="0">
                <a:latin typeface="Times New Roman"/>
                <a:cs typeface="Times New Roman"/>
              </a:rPr>
              <a:t> </a:t>
            </a:r>
            <a:r>
              <a:rPr sz="1300" i="1" spc="15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6489" y="1243653"/>
            <a:ext cx="9144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0071" y="1135280"/>
            <a:ext cx="9144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Symbol"/>
                <a:cs typeface="Symbol"/>
              </a:rPr>
              <a:t>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0071" y="1243653"/>
            <a:ext cx="9144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5371" y="1202285"/>
            <a:ext cx="70739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0" dirty="0">
                <a:latin typeface="Times New Roman"/>
                <a:cs typeface="Times New Roman"/>
              </a:rPr>
              <a:t>9</a:t>
            </a:r>
            <a:r>
              <a:rPr sz="1300" spc="5" dirty="0">
                <a:latin typeface="Times New Roman"/>
                <a:cs typeface="Times New Roman"/>
              </a:rPr>
              <a:t>.</a:t>
            </a:r>
            <a:r>
              <a:rPr sz="1300" spc="55" dirty="0">
                <a:latin typeface="Times New Roman"/>
                <a:cs typeface="Times New Roman"/>
              </a:rPr>
              <a:t>1</a:t>
            </a:r>
            <a:r>
              <a:rPr sz="1300" spc="50" dirty="0">
                <a:latin typeface="Times New Roman"/>
                <a:cs typeface="Times New Roman"/>
              </a:rPr>
              <a:t>0</a:t>
            </a:r>
            <a:r>
              <a:rPr sz="1300" spc="80" dirty="0">
                <a:latin typeface="Times New Roman"/>
                <a:cs typeface="Times New Roman"/>
              </a:rPr>
              <a:t>9</a:t>
            </a:r>
            <a:r>
              <a:rPr sz="1300" spc="85" dirty="0">
                <a:latin typeface="Symbol"/>
                <a:cs typeface="Symbol"/>
              </a:rPr>
              <a:t></a:t>
            </a:r>
            <a:r>
              <a:rPr sz="1300" spc="55" dirty="0">
                <a:latin typeface="Times New Roman"/>
                <a:cs typeface="Times New Roman"/>
              </a:rPr>
              <a:t>10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1284" y="1071004"/>
            <a:ext cx="21971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Symbol"/>
                <a:cs typeface="Symbol"/>
              </a:rPr>
              <a:t>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950" spc="22" baseline="2136" dirty="0">
                <a:latin typeface="Symbol"/>
                <a:cs typeface="Symbol"/>
              </a:rPr>
              <a:t></a:t>
            </a:r>
            <a:endParaRPr sz="1950" baseline="2136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9426" y="1223482"/>
            <a:ext cx="486409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Symbol"/>
                <a:cs typeface="Symbol"/>
              </a:rPr>
              <a:t>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950" i="1" spc="44" baseline="6410" dirty="0">
                <a:latin typeface="Times New Roman"/>
                <a:cs typeface="Times New Roman"/>
              </a:rPr>
              <a:t>m</a:t>
            </a:r>
            <a:r>
              <a:rPr sz="1950" i="1" spc="247" baseline="6410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99426" y="976985"/>
            <a:ext cx="62928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15" dirty="0">
                <a:latin typeface="Symbol"/>
                <a:cs typeface="Symbol"/>
              </a:rPr>
              <a:t>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950" spc="67" baseline="4273" dirty="0">
                <a:latin typeface="Times New Roman"/>
                <a:cs typeface="Times New Roman"/>
              </a:rPr>
              <a:t>2</a:t>
            </a:r>
            <a:r>
              <a:rPr sz="1950" i="1" spc="67" baseline="4273" dirty="0">
                <a:latin typeface="Times New Roman"/>
                <a:cs typeface="Times New Roman"/>
              </a:rPr>
              <a:t>E</a:t>
            </a:r>
            <a:r>
              <a:rPr sz="1950" i="1" spc="345" baseline="4273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Symbol"/>
                <a:cs typeface="Symbol"/>
              </a:rPr>
              <a:t></a:t>
            </a:r>
            <a:r>
              <a:rPr sz="1125" spc="15" baseline="66666" dirty="0">
                <a:latin typeface="Times New Roman"/>
                <a:cs typeface="Times New Roman"/>
              </a:rPr>
              <a:t>1/ </a:t>
            </a:r>
            <a:r>
              <a:rPr sz="1125" spc="22" baseline="66666" dirty="0">
                <a:latin typeface="Times New Roman"/>
                <a:cs typeface="Times New Roman"/>
              </a:rPr>
              <a:t>2</a:t>
            </a:r>
            <a:endParaRPr sz="1125" baseline="66666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2519" y="1006729"/>
            <a:ext cx="73279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55625" algn="l"/>
              </a:tabLst>
            </a:pPr>
            <a:r>
              <a:rPr sz="1950" i="1" spc="22" baseline="-21367" dirty="0">
                <a:latin typeface="Times New Roman"/>
                <a:cs typeface="Times New Roman"/>
              </a:rPr>
              <a:t>v</a:t>
            </a:r>
            <a:r>
              <a:rPr sz="1950" i="1" spc="7" baseline="-21367" dirty="0">
                <a:latin typeface="Times New Roman"/>
                <a:cs typeface="Times New Roman"/>
              </a:rPr>
              <a:t> </a:t>
            </a:r>
            <a:r>
              <a:rPr sz="1950" spc="30" baseline="-21367" dirty="0">
                <a:latin typeface="Symbol"/>
                <a:cs typeface="Symbol"/>
              </a:rPr>
              <a:t></a:t>
            </a:r>
            <a:r>
              <a:rPr sz="1950" spc="-75" baseline="-21367" dirty="0">
                <a:latin typeface="Times New Roman"/>
                <a:cs typeface="Times New Roman"/>
              </a:rPr>
              <a:t> </a:t>
            </a:r>
            <a:r>
              <a:rPr sz="1950" spc="22" baseline="-25641" dirty="0">
                <a:latin typeface="Symbol"/>
                <a:cs typeface="Symbol"/>
              </a:rPr>
              <a:t></a:t>
            </a:r>
            <a:r>
              <a:rPr sz="1300" u="sng" spc="1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75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r>
              <a:rPr sz="750" i="1" spc="165" dirty="0">
                <a:latin typeface="Times New Roman"/>
                <a:cs typeface="Times New Roman"/>
              </a:rPr>
              <a:t> </a:t>
            </a:r>
            <a:r>
              <a:rPr sz="1950" spc="22" baseline="-25641" dirty="0">
                <a:latin typeface="Symbol"/>
                <a:cs typeface="Symbol"/>
              </a:rPr>
              <a:t></a:t>
            </a:r>
            <a:endParaRPr sz="1950" baseline="-25641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2087" y="1135280"/>
            <a:ext cx="35560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25" spc="22" baseline="3703" dirty="0">
                <a:latin typeface="Symbol"/>
                <a:cs typeface="Symbol"/>
              </a:rPr>
              <a:t></a:t>
            </a:r>
            <a:r>
              <a:rPr sz="1125" spc="22" baseline="3703" dirty="0">
                <a:latin typeface="Times New Roman"/>
                <a:cs typeface="Times New Roman"/>
              </a:rPr>
              <a:t>31</a:t>
            </a:r>
            <a:r>
              <a:rPr sz="1125" spc="277" baseline="3703" dirty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90071" y="965697"/>
            <a:ext cx="134048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spc="22" baseline="2136" dirty="0">
                <a:latin typeface="Symbol"/>
                <a:cs typeface="Symbol"/>
              </a:rPr>
              <a:t></a:t>
            </a:r>
            <a:r>
              <a:rPr sz="1950" spc="-127" baseline="2136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2</a:t>
            </a:r>
            <a:r>
              <a:rPr sz="1300" spc="-18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Symbol"/>
                <a:cs typeface="Symbol"/>
              </a:rPr>
              <a:t></a:t>
            </a:r>
            <a:r>
              <a:rPr sz="1300" spc="-1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2.84</a:t>
            </a:r>
            <a:r>
              <a:rPr sz="1300" spc="30" dirty="0">
                <a:latin typeface="Symbol"/>
                <a:cs typeface="Symbol"/>
              </a:rPr>
              <a:t></a:t>
            </a:r>
            <a:r>
              <a:rPr sz="1300" spc="30" dirty="0">
                <a:latin typeface="Times New Roman"/>
                <a:cs typeface="Times New Roman"/>
              </a:rPr>
              <a:t>10</a:t>
            </a:r>
            <a:r>
              <a:rPr sz="1125" spc="44" baseline="44444" dirty="0">
                <a:latin typeface="Symbol"/>
                <a:cs typeface="Symbol"/>
              </a:rPr>
              <a:t></a:t>
            </a:r>
            <a:r>
              <a:rPr sz="1125" spc="44" baseline="44444" dirty="0">
                <a:latin typeface="Times New Roman"/>
                <a:cs typeface="Times New Roman"/>
              </a:rPr>
              <a:t>19</a:t>
            </a:r>
            <a:r>
              <a:rPr sz="1125" spc="232" baseline="44444" dirty="0">
                <a:latin typeface="Times New Roman"/>
                <a:cs typeface="Times New Roman"/>
              </a:rPr>
              <a:t> </a:t>
            </a:r>
            <a:r>
              <a:rPr sz="1950" spc="15" baseline="2136" dirty="0">
                <a:latin typeface="Symbol"/>
                <a:cs typeface="Symbol"/>
              </a:rPr>
              <a:t></a:t>
            </a:r>
            <a:r>
              <a:rPr sz="1125" spc="15" baseline="70370" dirty="0">
                <a:latin typeface="Times New Roman"/>
                <a:cs typeface="Times New Roman"/>
              </a:rPr>
              <a:t>1/</a:t>
            </a:r>
            <a:r>
              <a:rPr sz="1125" spc="-112" baseline="70370" dirty="0">
                <a:latin typeface="Times New Roman"/>
                <a:cs typeface="Times New Roman"/>
              </a:rPr>
              <a:t> </a:t>
            </a:r>
            <a:r>
              <a:rPr sz="1125" spc="22" baseline="70370" dirty="0">
                <a:latin typeface="Times New Roman"/>
                <a:cs typeface="Times New Roman"/>
              </a:rPr>
              <a:t>2</a:t>
            </a:r>
            <a:endParaRPr sz="1125" baseline="7037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21849" y="1927198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538" y="0"/>
                </a:lnTo>
              </a:path>
            </a:pathLst>
          </a:custGeom>
          <a:ln w="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44807" y="1927198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0" y="0"/>
                </a:moveTo>
                <a:lnTo>
                  <a:pt x="1743365" y="0"/>
                </a:lnTo>
              </a:path>
            </a:pathLst>
          </a:custGeom>
          <a:ln w="7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17839" y="1772942"/>
            <a:ext cx="19875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45" dirty="0">
                <a:latin typeface="Symbol"/>
                <a:cs typeface="Symbol"/>
              </a:rPr>
              <a:t></a:t>
            </a:r>
            <a:r>
              <a:rPr sz="800" spc="30" dirty="0">
                <a:latin typeface="Times New Roman"/>
                <a:cs typeface="Times New Roman"/>
              </a:rPr>
              <a:t>25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830369" y="1778300"/>
            <a:ext cx="114173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92505" algn="l"/>
              </a:tabLst>
            </a:pPr>
            <a:r>
              <a:rPr sz="1400" spc="40" dirty="0">
                <a:latin typeface="Symbol"/>
                <a:cs typeface="Symbol"/>
              </a:rPr>
              <a:t>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9.</a:t>
            </a:r>
            <a:r>
              <a:rPr sz="1400" spc="80" dirty="0">
                <a:latin typeface="Times New Roman"/>
                <a:cs typeface="Times New Roman"/>
              </a:rPr>
              <a:t>2</a:t>
            </a:r>
            <a:r>
              <a:rPr sz="1400" spc="90" dirty="0">
                <a:latin typeface="Times New Roman"/>
                <a:cs typeface="Times New Roman"/>
              </a:rPr>
              <a:t>5</a:t>
            </a:r>
            <a:r>
              <a:rPr sz="1400" spc="80" dirty="0">
                <a:latin typeface="Symbol"/>
                <a:cs typeface="Symbol"/>
              </a:rPr>
              <a:t></a:t>
            </a:r>
            <a:r>
              <a:rPr sz="1400" spc="80" dirty="0">
                <a:latin typeface="Times New Roman"/>
                <a:cs typeface="Times New Roman"/>
              </a:rPr>
              <a:t>1</a:t>
            </a:r>
            <a:r>
              <a:rPr sz="1400" spc="35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55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1756" y="1918525"/>
            <a:ext cx="22548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30225" algn="l"/>
              </a:tabLst>
            </a:pPr>
            <a:r>
              <a:rPr sz="1400" i="1" spc="30" dirty="0">
                <a:latin typeface="Times New Roman"/>
                <a:cs typeface="Times New Roman"/>
              </a:rPr>
              <a:t>mv	</a:t>
            </a:r>
            <a:r>
              <a:rPr sz="1400" spc="50" dirty="0">
                <a:latin typeface="Times New Roman"/>
                <a:cs typeface="Times New Roman"/>
              </a:rPr>
              <a:t>9.109</a:t>
            </a:r>
            <a:r>
              <a:rPr sz="1400" spc="50" dirty="0">
                <a:latin typeface="Symbol"/>
                <a:cs typeface="Symbol"/>
              </a:rPr>
              <a:t></a:t>
            </a:r>
            <a:r>
              <a:rPr sz="1400" spc="50" dirty="0">
                <a:latin typeface="Times New Roman"/>
                <a:cs typeface="Times New Roman"/>
              </a:rPr>
              <a:t>10</a:t>
            </a:r>
            <a:r>
              <a:rPr sz="1200" spc="75" baseline="45138" dirty="0">
                <a:latin typeface="Symbol"/>
                <a:cs typeface="Symbol"/>
              </a:rPr>
              <a:t></a:t>
            </a:r>
            <a:r>
              <a:rPr sz="1200" spc="75" baseline="45138" dirty="0">
                <a:latin typeface="Times New Roman"/>
                <a:cs typeface="Times New Roman"/>
              </a:rPr>
              <a:t>31</a:t>
            </a:r>
            <a:r>
              <a:rPr sz="1200" spc="-15" baseline="45138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Symbol"/>
                <a:cs typeface="Symbol"/>
              </a:rPr>
              <a:t></a:t>
            </a:r>
            <a:r>
              <a:rPr sz="1400" spc="-19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7.9</a:t>
            </a:r>
            <a:r>
              <a:rPr sz="1400" spc="-235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Symbol"/>
                <a:cs typeface="Symbol"/>
              </a:rPr>
              <a:t></a:t>
            </a:r>
            <a:r>
              <a:rPr sz="1400" spc="30" dirty="0">
                <a:latin typeface="Times New Roman"/>
                <a:cs typeface="Times New Roman"/>
              </a:rPr>
              <a:t>10</a:t>
            </a:r>
            <a:r>
              <a:rPr sz="1200" spc="44" baseline="45138" dirty="0">
                <a:latin typeface="Times New Roman"/>
                <a:cs typeface="Times New Roman"/>
              </a:rPr>
              <a:t>10</a:t>
            </a:r>
            <a:endParaRPr sz="1200" baseline="4513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1764" y="1666045"/>
            <a:ext cx="175450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32485" algn="l"/>
              </a:tabLst>
            </a:pPr>
            <a:r>
              <a:rPr sz="1400" i="1" spc="35" dirty="0">
                <a:latin typeface="Times New Roman"/>
                <a:cs typeface="Times New Roman"/>
              </a:rPr>
              <a:t>h	</a:t>
            </a:r>
            <a:r>
              <a:rPr sz="1400" spc="50" dirty="0">
                <a:latin typeface="Times New Roman"/>
                <a:cs typeface="Times New Roman"/>
              </a:rPr>
              <a:t>6.626</a:t>
            </a:r>
            <a:r>
              <a:rPr sz="1400" spc="50" dirty="0">
                <a:latin typeface="Symbol"/>
                <a:cs typeface="Symbol"/>
              </a:rPr>
              <a:t></a:t>
            </a:r>
            <a:r>
              <a:rPr sz="1400" spc="50" dirty="0">
                <a:latin typeface="Times New Roman"/>
                <a:cs typeface="Times New Roman"/>
              </a:rPr>
              <a:t>10</a:t>
            </a:r>
            <a:r>
              <a:rPr sz="1200" spc="75" baseline="45138" dirty="0">
                <a:latin typeface="Symbol"/>
                <a:cs typeface="Symbol"/>
              </a:rPr>
              <a:t></a:t>
            </a:r>
            <a:r>
              <a:rPr sz="1200" spc="75" baseline="45138" dirty="0">
                <a:latin typeface="Times New Roman"/>
                <a:cs typeface="Times New Roman"/>
              </a:rPr>
              <a:t>34</a:t>
            </a:r>
            <a:endParaRPr sz="1200" baseline="45138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93085" y="1767807"/>
            <a:ext cx="81406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97865" algn="l"/>
              </a:tabLst>
            </a:pPr>
            <a:r>
              <a:rPr sz="1500" i="1" spc="-15" dirty="0">
                <a:latin typeface="Symbol"/>
                <a:cs typeface="Symbol"/>
              </a:rPr>
              <a:t></a:t>
            </a:r>
            <a:r>
              <a:rPr sz="1500" spc="9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Symbol"/>
                <a:cs typeface="Symbol"/>
              </a:rPr>
              <a:t>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40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2307082"/>
            <a:ext cx="5304155" cy="740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1Å=10</a:t>
            </a:r>
            <a:r>
              <a:rPr sz="1350" spc="-7" baseline="30864" dirty="0">
                <a:latin typeface="Times New Roman"/>
                <a:cs typeface="Times New Roman"/>
              </a:rPr>
              <a:t>-10</a:t>
            </a:r>
            <a:r>
              <a:rPr sz="1350" spc="179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λ= </a:t>
            </a:r>
            <a:r>
              <a:rPr sz="1400" spc="-5" dirty="0">
                <a:latin typeface="Times New Roman"/>
                <a:cs typeface="Times New Roman"/>
              </a:rPr>
              <a:t>9.25×10</a:t>
            </a:r>
            <a:r>
              <a:rPr sz="1350" spc="-7" baseline="30864" dirty="0">
                <a:latin typeface="Times New Roman"/>
                <a:cs typeface="Times New Roman"/>
              </a:rPr>
              <a:t>-15</a:t>
            </a:r>
            <a:r>
              <a:rPr sz="1350" spc="179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Å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0" i="1" spc="-20" dirty="0">
                <a:latin typeface="Calibri Light"/>
                <a:cs typeface="Calibri Light"/>
              </a:rPr>
              <a:t>Atoms </a:t>
            </a:r>
            <a:r>
              <a:rPr sz="1600" b="0" i="1" spc="-15" dirty="0">
                <a:latin typeface="Calibri Light"/>
                <a:cs typeface="Calibri Light"/>
              </a:rPr>
              <a:t>with </a:t>
            </a:r>
            <a:r>
              <a:rPr sz="1600" b="0" i="1" spc="-20" dirty="0">
                <a:latin typeface="Calibri Light"/>
                <a:cs typeface="Calibri Light"/>
              </a:rPr>
              <a:t>many</a:t>
            </a:r>
            <a:r>
              <a:rPr sz="1600" b="0" i="1" spc="-10" dirty="0">
                <a:latin typeface="Calibri Light"/>
                <a:cs typeface="Calibri Light"/>
              </a:rPr>
              <a:t> </a:t>
            </a:r>
            <a:r>
              <a:rPr sz="1600" b="0" i="1" spc="-15" dirty="0">
                <a:latin typeface="Calibri Light"/>
                <a:cs typeface="Calibri Light"/>
              </a:rPr>
              <a:t>electrons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orbit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limited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these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limit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dirty="0">
                <a:latin typeface="Times New Roman"/>
                <a:cs typeface="Times New Roman"/>
              </a:rPr>
              <a:t>reached a new orbit of greater radius is started. </a:t>
            </a: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possible </a:t>
            </a:r>
            <a:r>
              <a:rPr sz="1400" spc="-10" dirty="0">
                <a:latin typeface="Times New Roman"/>
                <a:cs typeface="Times New Roman"/>
              </a:rPr>
              <a:t>electron  </a:t>
            </a:r>
            <a:r>
              <a:rPr sz="1400" dirty="0">
                <a:latin typeface="Times New Roman"/>
                <a:cs typeface="Times New Roman"/>
              </a:rPr>
              <a:t>orbital is uniquely defined by a set of four quantum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numbers.</a:t>
            </a:r>
            <a:endParaRPr sz="1400">
              <a:latin typeface="Times New Roman"/>
              <a:cs typeface="Times New Roman"/>
            </a:endParaRPr>
          </a:p>
          <a:p>
            <a:pPr marL="12700" marR="5080" indent="133985" algn="just">
              <a:lnSpc>
                <a:spcPct val="143600"/>
              </a:lnSpc>
              <a:spcBef>
                <a:spcPts val="120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Quantum </a:t>
            </a:r>
            <a:r>
              <a:rPr sz="1400" b="1" i="1" dirty="0">
                <a:latin typeface="Times New Roman"/>
                <a:cs typeface="Times New Roman"/>
              </a:rPr>
              <a:t>Numbers: </a:t>
            </a:r>
            <a:r>
              <a:rPr sz="1400" dirty="0">
                <a:latin typeface="Times New Roman"/>
                <a:cs typeface="Times New Roman"/>
              </a:rPr>
              <a:t>four </a:t>
            </a:r>
            <a:r>
              <a:rPr sz="1400" spc="-5" dirty="0">
                <a:latin typeface="Times New Roman"/>
                <a:cs typeface="Times New Roman"/>
              </a:rPr>
              <a:t>numbers </a:t>
            </a:r>
            <a:r>
              <a:rPr sz="1400" dirty="0">
                <a:latin typeface="Times New Roman"/>
                <a:cs typeface="Times New Roman"/>
              </a:rPr>
              <a:t>used to describe the electrons in an  </a:t>
            </a:r>
            <a:r>
              <a:rPr sz="1400" spc="-5" dirty="0">
                <a:latin typeface="Times New Roman"/>
                <a:cs typeface="Times New Roman"/>
              </a:rPr>
              <a:t>atom, </a:t>
            </a:r>
            <a:r>
              <a:rPr sz="1400" dirty="0">
                <a:latin typeface="Times New Roman"/>
                <a:cs typeface="Times New Roman"/>
              </a:rPr>
              <a:t>are the </a:t>
            </a:r>
            <a:r>
              <a:rPr sz="1400" i="1" spc="-5" dirty="0">
                <a:latin typeface="Times New Roman"/>
                <a:cs typeface="Times New Roman"/>
              </a:rPr>
              <a:t>principal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), </a:t>
            </a:r>
            <a:r>
              <a:rPr sz="1400" i="1" dirty="0">
                <a:latin typeface="Times New Roman"/>
                <a:cs typeface="Times New Roman"/>
              </a:rPr>
              <a:t>angular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), </a:t>
            </a:r>
            <a:r>
              <a:rPr sz="1400" i="1" dirty="0">
                <a:latin typeface="Times New Roman"/>
                <a:cs typeface="Times New Roman"/>
              </a:rPr>
              <a:t>magnetic </a:t>
            </a:r>
            <a:r>
              <a:rPr sz="1400" spc="-5" dirty="0">
                <a:latin typeface="Times New Roman"/>
                <a:cs typeface="Times New Roman"/>
              </a:rPr>
              <a:t>(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spc="-7" baseline="-9259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),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5" dirty="0">
                <a:latin typeface="Times New Roman"/>
                <a:cs typeface="Times New Roman"/>
              </a:rPr>
              <a:t>spin </a:t>
            </a:r>
            <a:r>
              <a:rPr sz="1400" spc="-5" dirty="0">
                <a:latin typeface="Times New Roman"/>
                <a:cs typeface="Times New Roman"/>
              </a:rPr>
              <a:t>(</a:t>
            </a:r>
            <a:r>
              <a:rPr sz="1400" i="1" spc="-5" dirty="0">
                <a:latin typeface="Times New Roman"/>
                <a:cs typeface="Times New Roman"/>
              </a:rPr>
              <a:t>m</a:t>
            </a:r>
            <a:r>
              <a:rPr sz="1350" spc="-7" baseline="-9259" dirty="0">
                <a:latin typeface="Times New Roman"/>
                <a:cs typeface="Times New Roman"/>
              </a:rPr>
              <a:t>s</a:t>
            </a:r>
            <a:r>
              <a:rPr sz="1400" spc="-5" dirty="0">
                <a:latin typeface="Times New Roman"/>
                <a:cs typeface="Times New Roman"/>
              </a:rPr>
              <a:t>)  </a:t>
            </a:r>
            <a:r>
              <a:rPr sz="1400" dirty="0">
                <a:latin typeface="Times New Roman"/>
                <a:cs typeface="Times New Roman"/>
              </a:rPr>
              <a:t>quantum </a:t>
            </a:r>
            <a:r>
              <a:rPr sz="1400" spc="-5" dirty="0">
                <a:latin typeface="Times New Roman"/>
                <a:cs typeface="Times New Roman"/>
              </a:rPr>
              <a:t>numbers. </a:t>
            </a:r>
            <a:r>
              <a:rPr sz="1400" dirty="0">
                <a:latin typeface="Times New Roman"/>
                <a:cs typeface="Times New Roman"/>
              </a:rPr>
              <a:t>These quantum </a:t>
            </a:r>
            <a:r>
              <a:rPr sz="1400" spc="-5" dirty="0">
                <a:latin typeface="Times New Roman"/>
                <a:cs typeface="Times New Roman"/>
              </a:rPr>
              <a:t>numbers </a:t>
            </a:r>
            <a:r>
              <a:rPr sz="1400" dirty="0">
                <a:latin typeface="Times New Roman"/>
                <a:cs typeface="Times New Roman"/>
              </a:rPr>
              <a:t>describe the size, shape,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dirty="0">
                <a:latin typeface="Times New Roman"/>
                <a:cs typeface="Times New Roman"/>
              </a:rPr>
              <a:t>orientation in space of the orbitals on an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191135" marR="1687830" indent="-191135">
              <a:lnSpc>
                <a:spcPct val="22710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sz="1400" b="1" i="1" dirty="0">
                <a:latin typeface="Times New Roman"/>
                <a:cs typeface="Times New Roman"/>
              </a:rPr>
              <a:t>Principal </a:t>
            </a:r>
            <a:r>
              <a:rPr sz="1400" b="1" dirty="0">
                <a:latin typeface="Times New Roman"/>
                <a:cs typeface="Times New Roman"/>
              </a:rPr>
              <a:t>(shell) quantum </a:t>
            </a:r>
            <a:r>
              <a:rPr sz="1400" b="1" spc="-5" dirty="0">
                <a:latin typeface="Times New Roman"/>
                <a:cs typeface="Times New Roman"/>
              </a:rPr>
              <a:t>number </a:t>
            </a:r>
            <a:r>
              <a:rPr sz="1400" b="1" dirty="0">
                <a:latin typeface="Times New Roman"/>
                <a:cs typeface="Times New Roman"/>
              </a:rPr>
              <a:t>- </a:t>
            </a:r>
            <a:r>
              <a:rPr sz="1400" b="1" i="1" dirty="0">
                <a:latin typeface="Times New Roman"/>
                <a:cs typeface="Times New Roman"/>
              </a:rPr>
              <a:t>n  </a:t>
            </a:r>
            <a:r>
              <a:rPr sz="1400" b="1" i="1" spc="-5" dirty="0">
                <a:latin typeface="Times New Roman"/>
                <a:cs typeface="Times New Roman"/>
              </a:rPr>
              <a:t>Describes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energy level within </a:t>
            </a:r>
            <a:r>
              <a:rPr sz="1400" b="1" i="1" dirty="0">
                <a:latin typeface="Times New Roman"/>
                <a:cs typeface="Times New Roman"/>
              </a:rPr>
              <a:t>the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quantum number </a:t>
            </a:r>
            <a:r>
              <a:rPr sz="1400" i="1" dirty="0">
                <a:latin typeface="Times New Roman"/>
                <a:cs typeface="Times New Roman"/>
              </a:rPr>
              <a:t>n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integer.</a:t>
            </a:r>
            <a:endParaRPr sz="1400">
              <a:latin typeface="Times New Roman"/>
              <a:cs typeface="Times New Roman"/>
            </a:endParaRPr>
          </a:p>
          <a:p>
            <a:pPr marL="469265" marR="148590" lvl="1" indent="-228600">
              <a:lnSpc>
                <a:spcPct val="14290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principal quantum number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cannot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zero. </a:t>
            </a:r>
            <a:r>
              <a:rPr sz="1400" i="1" dirty="0">
                <a:latin typeface="Times New Roman"/>
                <a:cs typeface="Times New Roman"/>
              </a:rPr>
              <a:t>n </a:t>
            </a:r>
            <a:r>
              <a:rPr sz="1400" spc="-5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1, 2,  3, etc. </a:t>
            </a:r>
            <a:r>
              <a:rPr sz="1400" spc="-10" dirty="0">
                <a:latin typeface="Times New Roman"/>
                <a:cs typeface="Times New Roman"/>
              </a:rPr>
              <a:t>Also </a:t>
            </a:r>
            <a:r>
              <a:rPr sz="1400" spc="-5" dirty="0">
                <a:latin typeface="Times New Roman"/>
                <a:cs typeface="Times New Roman"/>
              </a:rPr>
              <a:t>known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K, </a:t>
            </a:r>
            <a:r>
              <a:rPr sz="1400" dirty="0">
                <a:latin typeface="Times New Roman"/>
                <a:cs typeface="Times New Roman"/>
              </a:rPr>
              <a:t>L </a:t>
            </a:r>
            <a:r>
              <a:rPr sz="1400" spc="-5" dirty="0">
                <a:latin typeface="Times New Roman"/>
                <a:cs typeface="Times New Roman"/>
              </a:rPr>
              <a:t>,M,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etc</a:t>
            </a:r>
            <a:endParaRPr sz="14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levels </a:t>
            </a:r>
            <a:r>
              <a:rPr sz="1400" dirty="0">
                <a:latin typeface="Times New Roman"/>
                <a:cs typeface="Times New Roman"/>
              </a:rPr>
              <a:t>are 1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orbitals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shell is </a:t>
            </a:r>
            <a:r>
              <a:rPr sz="1400" dirty="0">
                <a:latin typeface="Times New Roman"/>
                <a:cs typeface="Times New Roman"/>
              </a:rPr>
              <a:t>n </a:t>
            </a:r>
            <a:r>
              <a:rPr sz="1350" baseline="30864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: 1</a:t>
            </a:r>
            <a:r>
              <a:rPr sz="1350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= 1, 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= 4, </a:t>
            </a:r>
            <a:r>
              <a:rPr sz="1400" spc="-5" dirty="0">
                <a:latin typeface="Times New Roman"/>
                <a:cs typeface="Times New Roman"/>
              </a:rPr>
              <a:t>3</a:t>
            </a:r>
            <a:r>
              <a:rPr sz="1350" spc="-7" baseline="30864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9.</a:t>
            </a:r>
            <a:endParaRPr sz="14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Maximum </a:t>
            </a:r>
            <a:r>
              <a:rPr sz="1400" dirty="0">
                <a:latin typeface="Times New Roman"/>
                <a:cs typeface="Times New Roman"/>
              </a:rPr>
              <a:t>number of </a:t>
            </a:r>
            <a:r>
              <a:rPr sz="1400" spc="-5" dirty="0">
                <a:latin typeface="Times New Roman"/>
                <a:cs typeface="Times New Roman"/>
              </a:rPr>
              <a:t>electrons in </a:t>
            </a:r>
            <a:r>
              <a:rPr sz="1400" dirty="0">
                <a:latin typeface="Times New Roman"/>
                <a:cs typeface="Times New Roman"/>
              </a:rPr>
              <a:t>n is 2 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350" baseline="30864" dirty="0">
                <a:latin typeface="Times New Roman"/>
                <a:cs typeface="Times New Roman"/>
              </a:rPr>
              <a:t>2</a:t>
            </a:r>
            <a:endParaRPr sz="1350" baseline="30864">
              <a:latin typeface="Times New Roman"/>
              <a:cs typeface="Times New Roman"/>
            </a:endParaRPr>
          </a:p>
          <a:p>
            <a:pPr marL="191135" marR="1897380" indent="-191135">
              <a:lnSpc>
                <a:spcPct val="287100"/>
              </a:lnSpc>
              <a:buFont typeface="Times New Roman"/>
              <a:buAutoNum type="arabicPeriod"/>
              <a:tabLst>
                <a:tab pos="191135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Momentum </a:t>
            </a:r>
            <a:r>
              <a:rPr sz="1400" b="1" spc="-5" dirty="0">
                <a:latin typeface="Times New Roman"/>
                <a:cs typeface="Times New Roman"/>
              </a:rPr>
              <a:t>(subshell) </a:t>
            </a:r>
            <a:r>
              <a:rPr sz="1400" b="1" dirty="0">
                <a:latin typeface="Times New Roman"/>
                <a:cs typeface="Times New Roman"/>
              </a:rPr>
              <a:t>quantum number - </a:t>
            </a:r>
            <a:r>
              <a:rPr sz="1400" b="1" i="1" dirty="0">
                <a:latin typeface="Times New Roman"/>
                <a:cs typeface="Times New Roman"/>
              </a:rPr>
              <a:t>l  </a:t>
            </a:r>
            <a:r>
              <a:rPr sz="1400" b="1" i="1" spc="-5" dirty="0">
                <a:latin typeface="Times New Roman"/>
                <a:cs typeface="Times New Roman"/>
              </a:rPr>
              <a:t>Describes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sublevel </a:t>
            </a:r>
            <a:r>
              <a:rPr sz="1400" b="1" i="1" dirty="0">
                <a:latin typeface="Times New Roman"/>
                <a:cs typeface="Times New Roman"/>
              </a:rPr>
              <a:t>in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8194" y="426211"/>
            <a:ext cx="5051425" cy="2274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709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00355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300355" algn="l"/>
                <a:tab pos="30099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quantum number 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integer.</a:t>
            </a:r>
            <a:endParaRPr sz="1400">
              <a:latin typeface="Times New Roman"/>
              <a:cs typeface="Times New Roman"/>
            </a:endParaRPr>
          </a:p>
          <a:p>
            <a:pPr marL="300355" marR="192405" indent="-228600">
              <a:lnSpc>
                <a:spcPct val="142900"/>
              </a:lnSpc>
              <a:spcBef>
                <a:spcPts val="120"/>
              </a:spcBef>
              <a:buFont typeface="Symbol"/>
              <a:buChar char=""/>
              <a:tabLst>
                <a:tab pos="300355" algn="l"/>
                <a:tab pos="300990" algn="l"/>
              </a:tabLst>
            </a:pPr>
            <a:r>
              <a:rPr sz="1400" spc="-5" dirty="0">
                <a:latin typeface="Times New Roman"/>
                <a:cs typeface="Times New Roman"/>
              </a:rPr>
              <a:t>Each energy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n </a:t>
            </a:r>
            <a:r>
              <a:rPr sz="1400" spc="-5" dirty="0">
                <a:latin typeface="Times New Roman"/>
                <a:cs typeface="Times New Roman"/>
              </a:rPr>
              <a:t>sublevels. Sublevels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different energy  levels may </a:t>
            </a:r>
            <a:r>
              <a:rPr sz="1400" dirty="0">
                <a:latin typeface="Times New Roman"/>
                <a:cs typeface="Times New Roman"/>
              </a:rPr>
              <a:t>have </a:t>
            </a:r>
            <a:r>
              <a:rPr sz="1400" spc="-5" dirty="0">
                <a:latin typeface="Times New Roman"/>
                <a:cs typeface="Times New Roman"/>
              </a:rPr>
              <a:t>overlapping energies.</a:t>
            </a:r>
            <a:endParaRPr sz="1400">
              <a:latin typeface="Times New Roman"/>
              <a:cs typeface="Times New Roman"/>
            </a:endParaRPr>
          </a:p>
          <a:p>
            <a:pPr marL="300355" marR="5080" indent="-228600">
              <a:lnSpc>
                <a:spcPct val="143600"/>
              </a:lnSpc>
              <a:spcBef>
                <a:spcPts val="105"/>
              </a:spcBef>
              <a:buFont typeface="Symbol"/>
              <a:buChar char=""/>
              <a:tabLst>
                <a:tab pos="300355" algn="l"/>
                <a:tab pos="30099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angular quantum number </a:t>
            </a:r>
            <a:r>
              <a:rPr sz="1400" spc="5" dirty="0">
                <a:latin typeface="Times New Roman"/>
                <a:cs typeface="Times New Roman"/>
              </a:rPr>
              <a:t>(</a:t>
            </a:r>
            <a:r>
              <a:rPr sz="1400" i="1" spc="5" dirty="0">
                <a:latin typeface="Times New Roman"/>
                <a:cs typeface="Times New Roman"/>
              </a:rPr>
              <a:t>l</a:t>
            </a:r>
            <a:r>
              <a:rPr sz="1400" spc="5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any integer between </a:t>
            </a:r>
            <a:r>
              <a:rPr sz="1400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and  </a:t>
            </a:r>
            <a:r>
              <a:rPr sz="1400" i="1" dirty="0">
                <a:latin typeface="Times New Roman"/>
                <a:cs typeface="Times New Roman"/>
              </a:rPr>
              <a:t>n </a:t>
            </a:r>
            <a:r>
              <a:rPr sz="1400" dirty="0">
                <a:latin typeface="Times New Roman"/>
                <a:cs typeface="Times New Roman"/>
              </a:rPr>
              <a:t>- 1. If </a:t>
            </a:r>
            <a:r>
              <a:rPr sz="1400" i="1" dirty="0">
                <a:latin typeface="Times New Roman"/>
                <a:cs typeface="Times New Roman"/>
              </a:rPr>
              <a:t>n </a:t>
            </a:r>
            <a:r>
              <a:rPr sz="1400" dirty="0">
                <a:latin typeface="Times New Roman"/>
                <a:cs typeface="Times New Roman"/>
              </a:rPr>
              <a:t>= 3, </a:t>
            </a:r>
            <a:r>
              <a:rPr sz="1400" spc="-5" dirty="0">
                <a:latin typeface="Times New Roman"/>
                <a:cs typeface="Times New Roman"/>
              </a:rPr>
              <a:t>for example, 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be </a:t>
            </a:r>
            <a:r>
              <a:rPr sz="1400" dirty="0">
                <a:latin typeface="Times New Roman"/>
                <a:cs typeface="Times New Roman"/>
              </a:rPr>
              <a:t>0, 1, or 2, </a:t>
            </a:r>
            <a:r>
              <a:rPr sz="1400" spc="-5" dirty="0">
                <a:latin typeface="Times New Roman"/>
                <a:cs typeface="Times New Roman"/>
              </a:rPr>
              <a:t>the following  lowercase letters are used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indicate different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subshells.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17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41091" y="3006709"/>
          <a:ext cx="965835" cy="925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079">
                <a:tc>
                  <a:txBody>
                    <a:bodyPr/>
                    <a:lstStyle/>
                    <a:p>
                      <a:pPr marR="6350"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06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16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89">
                <a:tc>
                  <a:txBody>
                    <a:bodyPr/>
                    <a:lstStyle/>
                    <a:p>
                      <a:pPr marR="26034"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57630" y="4031716"/>
            <a:ext cx="5034280" cy="1880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43900"/>
              </a:lnSpc>
              <a:spcBef>
                <a:spcPts val="10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orbitals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subshell is therefore </a:t>
            </a:r>
            <a:r>
              <a:rPr sz="1400" spc="5" dirty="0">
                <a:latin typeface="Times New Roman"/>
                <a:cs typeface="Times New Roman"/>
              </a:rPr>
              <a:t>2(</a:t>
            </a:r>
            <a:r>
              <a:rPr sz="1400" i="1" spc="5" dirty="0">
                <a:latin typeface="Times New Roman"/>
                <a:cs typeface="Times New Roman"/>
              </a:rPr>
              <a:t>l</a:t>
            </a:r>
            <a:r>
              <a:rPr sz="1400" spc="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+ 1. </a:t>
            </a:r>
            <a:r>
              <a:rPr sz="1400" spc="-5" dirty="0">
                <a:latin typeface="Times New Roman"/>
                <a:cs typeface="Times New Roman"/>
              </a:rPr>
              <a:t>There is  one orbital 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i="1" dirty="0">
                <a:latin typeface="Times New Roman"/>
                <a:cs typeface="Times New Roman"/>
              </a:rPr>
              <a:t>s </a:t>
            </a:r>
            <a:r>
              <a:rPr sz="1400" spc="-5" dirty="0">
                <a:latin typeface="Times New Roman"/>
                <a:cs typeface="Times New Roman"/>
              </a:rPr>
              <a:t>subshell (</a:t>
            </a:r>
            <a:r>
              <a:rPr sz="1400" i="1" spc="-5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0), three orbitals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i="1" dirty="0">
                <a:latin typeface="Times New Roman"/>
                <a:cs typeface="Times New Roman"/>
              </a:rPr>
              <a:t>p </a:t>
            </a:r>
            <a:r>
              <a:rPr sz="1400" spc="-5" dirty="0">
                <a:latin typeface="Times New Roman"/>
                <a:cs typeface="Times New Roman"/>
              </a:rPr>
              <a:t>subshell (</a:t>
            </a:r>
            <a:r>
              <a:rPr sz="1400" i="1" spc="-5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  1), </a:t>
            </a:r>
            <a:r>
              <a:rPr sz="1400" spc="-5" dirty="0">
                <a:latin typeface="Times New Roman"/>
                <a:cs typeface="Times New Roman"/>
              </a:rPr>
              <a:t>and five orbitals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i="1" dirty="0">
                <a:latin typeface="Times New Roman"/>
                <a:cs typeface="Times New Roman"/>
              </a:rPr>
              <a:t>d </a:t>
            </a:r>
            <a:r>
              <a:rPr sz="1400" spc="-5" dirty="0">
                <a:latin typeface="Times New Roman"/>
                <a:cs typeface="Times New Roman"/>
              </a:rPr>
              <a:t>subshell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2).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Maximum </a:t>
            </a:r>
            <a:r>
              <a:rPr sz="1400" dirty="0">
                <a:latin typeface="Times New Roman"/>
                <a:cs typeface="Times New Roman"/>
              </a:rPr>
              <a:t>number of </a:t>
            </a:r>
            <a:r>
              <a:rPr sz="1400" spc="-5" dirty="0">
                <a:latin typeface="Times New Roman"/>
                <a:cs typeface="Times New Roman"/>
              </a:rPr>
              <a:t>electrons in 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2(2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+1)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90"/>
              </a:spcBef>
            </a:pPr>
            <a:r>
              <a:rPr sz="1400" dirty="0">
                <a:latin typeface="Times New Roman"/>
                <a:cs typeface="Times New Roman"/>
              </a:rPr>
              <a:t>Table 1.1 </a:t>
            </a:r>
            <a:r>
              <a:rPr sz="1400" spc="-5" dirty="0">
                <a:latin typeface="Times New Roman"/>
                <a:cs typeface="Times New Roman"/>
              </a:rPr>
              <a:t>Principal and subshell quantum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64233" y="6018402"/>
          <a:ext cx="4836795" cy="2050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7990" marR="78105" indent="-3403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Principal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Energy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Level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1435" marR="41910" indent="-1905" algn="ctr">
                        <a:lnSpc>
                          <a:spcPts val="1380"/>
                        </a:lnSpc>
                        <a:spcBef>
                          <a:spcPts val="8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Principal  Quantum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Number  (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9690" indent="-1270" algn="ctr">
                        <a:lnSpc>
                          <a:spcPts val="138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Maximum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Electrons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Each  Sublevel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515" algn="ctr">
                        <a:lnSpc>
                          <a:spcPct val="100000"/>
                        </a:lnSpc>
                        <a:tabLst>
                          <a:tab pos="344805" algn="l"/>
                          <a:tab pos="649605" algn="l"/>
                          <a:tab pos="992505" algn="l"/>
                        </a:tabLst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p	d	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5415" marR="80645" indent="-52069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Electrons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aseline="3125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4857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	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29"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485775" algn="l"/>
                          <a:tab pos="7143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	6	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485775" algn="l"/>
                          <a:tab pos="7143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	6	10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29080" y="8340699"/>
            <a:ext cx="3271520" cy="614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>
              <a:lnSpc>
                <a:spcPct val="137900"/>
              </a:lnSpc>
              <a:spcBef>
                <a:spcPts val="95"/>
              </a:spcBef>
            </a:pPr>
            <a:r>
              <a:rPr sz="2100" b="1" baseline="3968" dirty="0">
                <a:latin typeface="Times New Roman"/>
                <a:cs typeface="Times New Roman"/>
              </a:rPr>
              <a:t>3. </a:t>
            </a:r>
            <a:r>
              <a:rPr sz="2100" b="1" i="1" spc="-7" baseline="3968" dirty="0">
                <a:latin typeface="Times New Roman"/>
                <a:cs typeface="Times New Roman"/>
              </a:rPr>
              <a:t>Magnetic </a:t>
            </a:r>
            <a:r>
              <a:rPr sz="2100" b="1" spc="-7" baseline="3968" dirty="0">
                <a:latin typeface="Times New Roman"/>
                <a:cs typeface="Times New Roman"/>
              </a:rPr>
              <a:t>quantum number </a:t>
            </a:r>
            <a:r>
              <a:rPr sz="2100" b="1" baseline="3968" dirty="0">
                <a:latin typeface="Times New Roman"/>
                <a:cs typeface="Times New Roman"/>
              </a:rPr>
              <a:t>– </a:t>
            </a:r>
            <a:r>
              <a:rPr sz="2100" b="1" i="1" spc="15" baseline="3968" dirty="0">
                <a:latin typeface="Times New Roman"/>
                <a:cs typeface="Times New Roman"/>
              </a:rPr>
              <a:t>m</a:t>
            </a:r>
            <a:r>
              <a:rPr sz="900" b="1" i="1" spc="10" dirty="0">
                <a:latin typeface="Times New Roman"/>
                <a:cs typeface="Times New Roman"/>
              </a:rPr>
              <a:t>l  </a:t>
            </a:r>
            <a:r>
              <a:rPr sz="1400" b="1" i="1" spc="-5" dirty="0">
                <a:latin typeface="Times New Roman"/>
                <a:cs typeface="Times New Roman"/>
              </a:rPr>
              <a:t>Describes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orbital within </a:t>
            </a:r>
            <a:r>
              <a:rPr sz="1400" b="1" i="1" dirty="0">
                <a:latin typeface="Times New Roman"/>
                <a:cs typeface="Times New Roman"/>
              </a:rPr>
              <a:t>a</a:t>
            </a:r>
            <a:r>
              <a:rPr sz="1400" b="1" i="1" spc="-3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sublevel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8194" y="426211"/>
            <a:ext cx="4968875" cy="132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709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757555" marR="87630" indent="-228600">
              <a:lnSpc>
                <a:spcPct val="143700"/>
              </a:lnSpc>
              <a:buFont typeface="Symbol"/>
              <a:buChar char=""/>
              <a:tabLst>
                <a:tab pos="757555" algn="l"/>
                <a:tab pos="75819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magnetic quantum number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) can be any integer 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spc="-10" dirty="0">
                <a:latin typeface="Times New Roman"/>
                <a:cs typeface="Times New Roman"/>
              </a:rPr>
              <a:t>l </a:t>
            </a:r>
            <a:r>
              <a:rPr sz="1400" spc="-5" dirty="0">
                <a:latin typeface="Times New Roman"/>
                <a:cs typeface="Times New Roman"/>
              </a:rPr>
              <a:t>and +</a:t>
            </a:r>
            <a:r>
              <a:rPr sz="1400" i="1" spc="-5" dirty="0">
                <a:latin typeface="Times New Roman"/>
                <a:cs typeface="Times New Roman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i="1" dirty="0">
                <a:latin typeface="Times New Roman"/>
                <a:cs typeface="Times New Roman"/>
              </a:rPr>
              <a:t>l </a:t>
            </a:r>
            <a:r>
              <a:rPr sz="1400" dirty="0">
                <a:latin typeface="Times New Roman"/>
                <a:cs typeface="Times New Roman"/>
              </a:rPr>
              <a:t>= 2,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be either -2, </a:t>
            </a:r>
            <a:r>
              <a:rPr sz="1400" dirty="0">
                <a:latin typeface="Times New Roman"/>
                <a:cs typeface="Times New Roman"/>
              </a:rPr>
              <a:t>-1, 0, </a:t>
            </a:r>
            <a:r>
              <a:rPr sz="1400" spc="-5" dirty="0">
                <a:latin typeface="Times New Roman"/>
                <a:cs typeface="Times New Roman"/>
              </a:rPr>
              <a:t>+1,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75755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+2.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18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72867" y="1883521"/>
          <a:ext cx="1817370" cy="92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889">
                <a:tc>
                  <a:txBody>
                    <a:bodyPr/>
                    <a:lstStyle/>
                    <a:p>
                      <a:pPr marL="67945"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530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53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15"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16"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89">
                <a:tc>
                  <a:txBody>
                    <a:bodyPr/>
                    <a:lstStyle/>
                    <a:p>
                      <a:pPr marL="47625"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ts val="1605"/>
                        </a:lnSpc>
                        <a:spcBef>
                          <a:spcPts val="2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29080" y="2918434"/>
            <a:ext cx="5248910" cy="608203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2880" indent="-170180">
              <a:lnSpc>
                <a:spcPct val="100000"/>
              </a:lnSpc>
              <a:spcBef>
                <a:spcPts val="735"/>
              </a:spcBef>
              <a:buSzPct val="85714"/>
              <a:buFont typeface="Arial"/>
              <a:buAutoNum type="arabicPeriod" startAt="4"/>
              <a:tabLst>
                <a:tab pos="183515" algn="l"/>
              </a:tabLst>
            </a:pPr>
            <a:r>
              <a:rPr sz="2100" b="1" spc="-7" baseline="3968" dirty="0">
                <a:latin typeface="Times New Roman"/>
                <a:cs typeface="Times New Roman"/>
              </a:rPr>
              <a:t>Spin </a:t>
            </a:r>
            <a:r>
              <a:rPr sz="2100" b="1" baseline="3968" dirty="0">
                <a:latin typeface="Times New Roman"/>
                <a:cs typeface="Times New Roman"/>
              </a:rPr>
              <a:t>quantum </a:t>
            </a:r>
            <a:r>
              <a:rPr sz="2100" b="1" spc="-7" baseline="3968" dirty="0">
                <a:latin typeface="Times New Roman"/>
                <a:cs typeface="Times New Roman"/>
              </a:rPr>
              <a:t>number </a:t>
            </a:r>
            <a:r>
              <a:rPr sz="2100" b="1" baseline="3968" dirty="0">
                <a:latin typeface="Times New Roman"/>
                <a:cs typeface="Times New Roman"/>
              </a:rPr>
              <a:t>– </a:t>
            </a:r>
            <a:r>
              <a:rPr sz="2100" b="1" spc="-15" baseline="3968" dirty="0">
                <a:latin typeface="Times New Roman"/>
                <a:cs typeface="Times New Roman"/>
              </a:rPr>
              <a:t>m</a:t>
            </a:r>
            <a:r>
              <a:rPr sz="900" b="1" spc="-10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4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This fourth quantum number describes the </a:t>
            </a:r>
            <a:r>
              <a:rPr sz="1400" b="1" i="1" dirty="0">
                <a:latin typeface="Times New Roman"/>
                <a:cs typeface="Times New Roman"/>
              </a:rPr>
              <a:t>spin </a:t>
            </a:r>
            <a:r>
              <a:rPr sz="1400" b="1" i="1" spc="-5" dirty="0">
                <a:latin typeface="Times New Roman"/>
                <a:cs typeface="Times New Roman"/>
              </a:rPr>
              <a:t>of </a:t>
            </a:r>
            <a:r>
              <a:rPr sz="1400" b="1" i="1" dirty="0">
                <a:latin typeface="Times New Roman"/>
                <a:cs typeface="Times New Roman"/>
              </a:rPr>
              <a:t>the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same </a:t>
            </a:r>
            <a:r>
              <a:rPr sz="1400" dirty="0">
                <a:latin typeface="Times New Roman"/>
                <a:cs typeface="Times New Roman"/>
              </a:rPr>
              <a:t>orbital </a:t>
            </a:r>
            <a:r>
              <a:rPr sz="1400" spc="-5" dirty="0">
                <a:latin typeface="Times New Roman"/>
                <a:cs typeface="Times New Roman"/>
              </a:rPr>
              <a:t>must have opposite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spins.</a:t>
            </a:r>
            <a:endParaRPr sz="1400">
              <a:latin typeface="Times New Roman"/>
              <a:cs typeface="Times New Roman"/>
            </a:endParaRPr>
          </a:p>
          <a:p>
            <a:pPr marL="926465" marR="71755" lvl="1" indent="-228600">
              <a:lnSpc>
                <a:spcPts val="2410"/>
              </a:lnSpc>
              <a:spcBef>
                <a:spcPts val="190"/>
              </a:spcBef>
              <a:buSzPct val="85714"/>
              <a:buFont typeface="Symbol"/>
              <a:buChar char=""/>
              <a:tabLst>
                <a:tab pos="926465" algn="l"/>
                <a:tab pos="927100" algn="l"/>
              </a:tabLst>
            </a:pPr>
            <a:r>
              <a:rPr sz="1400" spc="-5" dirty="0">
                <a:latin typeface="Times New Roman"/>
                <a:cs typeface="Times New Roman"/>
              </a:rPr>
              <a:t>Possible spins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clockwise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counterclockwise, spin  quantum number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-9259" dirty="0">
                <a:latin typeface="Times New Roman"/>
                <a:cs typeface="Times New Roman"/>
              </a:rPr>
              <a:t>s </a:t>
            </a:r>
            <a:r>
              <a:rPr sz="1400" spc="5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arbitrarily </a:t>
            </a:r>
            <a:r>
              <a:rPr sz="1400" dirty="0">
                <a:latin typeface="Times New Roman"/>
                <a:cs typeface="Times New Roman"/>
              </a:rPr>
              <a:t>assigned the </a:t>
            </a:r>
            <a:r>
              <a:rPr sz="1400" spc="-5" dirty="0">
                <a:latin typeface="Times New Roman"/>
                <a:cs typeface="Times New Roman"/>
              </a:rPr>
              <a:t>numbers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350" baseline="30864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endParaRPr sz="1350" baseline="-9259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545"/>
              </a:spcBef>
            </a:pP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-</a:t>
            </a:r>
            <a:r>
              <a:rPr sz="1350" baseline="30864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Pauli Exclusion</a:t>
            </a:r>
            <a:r>
              <a:rPr sz="1400" b="0" i="1" spc="-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Principle: 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86740">
              <a:lnSpc>
                <a:spcPts val="1610"/>
              </a:lnSpc>
              <a:spcBef>
                <a:spcPts val="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No two electrons </a:t>
            </a:r>
            <a:r>
              <a:rPr sz="1400" b="1" i="1" dirty="0">
                <a:latin typeface="Times New Roman"/>
                <a:cs typeface="Times New Roman"/>
              </a:rPr>
              <a:t>in </a:t>
            </a:r>
            <a:r>
              <a:rPr sz="1400" b="1" i="1" spc="-5" dirty="0">
                <a:latin typeface="Times New Roman"/>
                <a:cs typeface="Times New Roman"/>
              </a:rPr>
              <a:t>an atom have </a:t>
            </a:r>
            <a:r>
              <a:rPr sz="1400" b="1" i="1" dirty="0">
                <a:latin typeface="Times New Roman"/>
                <a:cs typeface="Times New Roman"/>
              </a:rPr>
              <a:t>the </a:t>
            </a:r>
            <a:r>
              <a:rPr sz="1400" b="1" i="1" spc="-5" dirty="0">
                <a:latin typeface="Times New Roman"/>
                <a:cs typeface="Times New Roman"/>
              </a:rPr>
              <a:t>same </a:t>
            </a:r>
            <a:r>
              <a:rPr sz="1400" b="1" i="1" dirty="0">
                <a:latin typeface="Times New Roman"/>
                <a:cs typeface="Times New Roman"/>
              </a:rPr>
              <a:t>set of </a:t>
            </a:r>
            <a:r>
              <a:rPr sz="1400" b="1" i="1" spc="-5" dirty="0">
                <a:latin typeface="Times New Roman"/>
                <a:cs typeface="Times New Roman"/>
              </a:rPr>
              <a:t>four quantum  numbers</a:t>
            </a:r>
            <a:endParaRPr sz="1400">
              <a:latin typeface="Times New Roman"/>
              <a:cs typeface="Times New Roman"/>
            </a:endParaRPr>
          </a:p>
          <a:p>
            <a:pPr marL="12700" marR="318135">
              <a:lnSpc>
                <a:spcPct val="144300"/>
              </a:lnSpc>
              <a:spcBef>
                <a:spcPts val="52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Electron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configuration:</a:t>
            </a:r>
            <a:r>
              <a:rPr sz="1400" b="1" spc="-5" dirty="0">
                <a:latin typeface="Times New Roman"/>
                <a:cs typeface="Times New Roman"/>
              </a:rPr>
              <a:t>The electron configuration for chlorine </a:t>
            </a:r>
            <a:r>
              <a:rPr sz="1400" b="1" dirty="0">
                <a:latin typeface="Times New Roman"/>
                <a:cs typeface="Times New Roman"/>
              </a:rPr>
              <a:t>is  (Z=17)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1s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2p</a:t>
            </a:r>
            <a:r>
              <a:rPr sz="1725" b="1" spc="-7" baseline="31400" dirty="0">
                <a:latin typeface="Times New Roman"/>
                <a:cs typeface="Times New Roman"/>
              </a:rPr>
              <a:t>6</a:t>
            </a:r>
            <a:r>
              <a:rPr sz="1725" b="1" spc="254" baseline="314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3s</a:t>
            </a:r>
            <a:r>
              <a:rPr sz="1725" b="1" spc="-7" baseline="31400" dirty="0">
                <a:latin typeface="Times New Roman"/>
                <a:cs typeface="Times New Roman"/>
              </a:rPr>
              <a:t>2</a:t>
            </a:r>
            <a:r>
              <a:rPr sz="1725" b="1" spc="247" baseline="3140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3p</a:t>
            </a:r>
            <a:r>
              <a:rPr sz="1725" b="1" spc="-15" baseline="31400" dirty="0">
                <a:latin typeface="Times New Roman"/>
                <a:cs typeface="Times New Roman"/>
              </a:rPr>
              <a:t>5</a:t>
            </a:r>
            <a:endParaRPr sz="1725" baseline="3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large numbers </a:t>
            </a:r>
            <a:r>
              <a:rPr sz="1400" spc="-5" dirty="0">
                <a:latin typeface="Times New Roman"/>
                <a:cs typeface="Times New Roman"/>
              </a:rPr>
              <a:t>represent the </a:t>
            </a:r>
            <a:r>
              <a:rPr sz="1400" b="1" spc="-5" dirty="0">
                <a:latin typeface="Times New Roman"/>
                <a:cs typeface="Times New Roman"/>
              </a:rPr>
              <a:t>energy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level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letters </a:t>
            </a:r>
            <a:r>
              <a:rPr sz="1400" spc="-5" dirty="0">
                <a:latin typeface="Times New Roman"/>
                <a:cs typeface="Times New Roman"/>
              </a:rPr>
              <a:t>represent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sublevel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superscripts </a:t>
            </a:r>
            <a:r>
              <a:rPr sz="1400" spc="-5" dirty="0">
                <a:latin typeface="Times New Roman"/>
                <a:cs typeface="Times New Roman"/>
              </a:rPr>
              <a:t>indicate the </a:t>
            </a:r>
            <a:r>
              <a:rPr sz="1400" b="1" spc="-5" dirty="0">
                <a:latin typeface="Times New Roman"/>
                <a:cs typeface="Times New Roman"/>
              </a:rPr>
              <a:t>number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electrons </a:t>
            </a:r>
            <a:r>
              <a:rPr sz="1400" spc="-5" dirty="0">
                <a:latin typeface="Times New Roman"/>
                <a:cs typeface="Times New Roman"/>
              </a:rPr>
              <a:t>in 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sublevel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1135</Words>
  <Application>Microsoft Office PowerPoint</Application>
  <PresentationFormat>Custom</PresentationFormat>
  <Paragraphs>246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2019-01-19T19:24:22Z</dcterms:created>
  <dcterms:modified xsi:type="dcterms:W3CDTF">2019-01-19T19:25:04Z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2019-01-19T00:00:00Z</vt:filetime>
  </property>
</Properties>
</file>