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76" r:id="rId21"/>
    <p:sldId id="277" r:id="rId22"/>
    <p:sldId id="272" r:id="rId23"/>
    <p:sldId id="278" r:id="rId24"/>
    <p:sldId id="27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I17LD8uRGob+3Jyr1sBnfw==" hashData="/kZLBJRtkeF5fZ46Isbl5hB9mtNYqS+tuxeEKSm2aM51zigBc/n/BAC3C6OQjBZOFPnc7fEplQc2RTgR9SLTSg=="/>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878C621-A2AB-4FA0-ADC0-1613D88D0BFB}"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20557B-F208-4949-8C3A-1C10D624DF0F}" type="slidenum">
              <a:rPr lang="en-US" smtClean="0"/>
              <a:t>‹#›</a:t>
            </a:fld>
            <a:endParaRPr lang="en-US"/>
          </a:p>
        </p:txBody>
      </p:sp>
    </p:spTree>
    <p:extLst>
      <p:ext uri="{BB962C8B-B14F-4D97-AF65-F5344CB8AC3E}">
        <p14:creationId xmlns:p14="http://schemas.microsoft.com/office/powerpoint/2010/main" val="4099807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78C621-A2AB-4FA0-ADC0-1613D88D0BFB}"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20557B-F208-4949-8C3A-1C10D624DF0F}" type="slidenum">
              <a:rPr lang="en-US" smtClean="0"/>
              <a:t>‹#›</a:t>
            </a:fld>
            <a:endParaRPr lang="en-US"/>
          </a:p>
        </p:txBody>
      </p:sp>
    </p:spTree>
    <p:extLst>
      <p:ext uri="{BB962C8B-B14F-4D97-AF65-F5344CB8AC3E}">
        <p14:creationId xmlns:p14="http://schemas.microsoft.com/office/powerpoint/2010/main" val="3231038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78C621-A2AB-4FA0-ADC0-1613D88D0BFB}"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20557B-F208-4949-8C3A-1C10D624DF0F}" type="slidenum">
              <a:rPr lang="en-US" smtClean="0"/>
              <a:t>‹#›</a:t>
            </a:fld>
            <a:endParaRPr lang="en-US"/>
          </a:p>
        </p:txBody>
      </p:sp>
    </p:spTree>
    <p:extLst>
      <p:ext uri="{BB962C8B-B14F-4D97-AF65-F5344CB8AC3E}">
        <p14:creationId xmlns:p14="http://schemas.microsoft.com/office/powerpoint/2010/main" val="430503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78C621-A2AB-4FA0-ADC0-1613D88D0BFB}"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20557B-F208-4949-8C3A-1C10D624DF0F}" type="slidenum">
              <a:rPr lang="en-US" smtClean="0"/>
              <a:t>‹#›</a:t>
            </a:fld>
            <a:endParaRPr lang="en-US"/>
          </a:p>
        </p:txBody>
      </p:sp>
    </p:spTree>
    <p:extLst>
      <p:ext uri="{BB962C8B-B14F-4D97-AF65-F5344CB8AC3E}">
        <p14:creationId xmlns:p14="http://schemas.microsoft.com/office/powerpoint/2010/main" val="2212967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878C621-A2AB-4FA0-ADC0-1613D88D0BFB}" type="datetimeFigureOut">
              <a:rPr lang="en-US" smtClean="0"/>
              <a:t>2/15/2019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20557B-F208-4949-8C3A-1C10D624DF0F}" type="slidenum">
              <a:rPr lang="en-US" smtClean="0"/>
              <a:t>‹#›</a:t>
            </a:fld>
            <a:endParaRPr lang="en-US"/>
          </a:p>
        </p:txBody>
      </p:sp>
    </p:spTree>
    <p:extLst>
      <p:ext uri="{BB962C8B-B14F-4D97-AF65-F5344CB8AC3E}">
        <p14:creationId xmlns:p14="http://schemas.microsoft.com/office/powerpoint/2010/main" val="2778181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878C621-A2AB-4FA0-ADC0-1613D88D0BFB}"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20557B-F208-4949-8C3A-1C10D624DF0F}" type="slidenum">
              <a:rPr lang="en-US" smtClean="0"/>
              <a:t>‹#›</a:t>
            </a:fld>
            <a:endParaRPr lang="en-US"/>
          </a:p>
        </p:txBody>
      </p:sp>
    </p:spTree>
    <p:extLst>
      <p:ext uri="{BB962C8B-B14F-4D97-AF65-F5344CB8AC3E}">
        <p14:creationId xmlns:p14="http://schemas.microsoft.com/office/powerpoint/2010/main" val="2189144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878C621-A2AB-4FA0-ADC0-1613D88D0BFB}" type="datetimeFigureOut">
              <a:rPr lang="en-US" smtClean="0"/>
              <a:t>2/15/2019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20557B-F208-4949-8C3A-1C10D624DF0F}" type="slidenum">
              <a:rPr lang="en-US" smtClean="0"/>
              <a:t>‹#›</a:t>
            </a:fld>
            <a:endParaRPr lang="en-US"/>
          </a:p>
        </p:txBody>
      </p:sp>
    </p:spTree>
    <p:extLst>
      <p:ext uri="{BB962C8B-B14F-4D97-AF65-F5344CB8AC3E}">
        <p14:creationId xmlns:p14="http://schemas.microsoft.com/office/powerpoint/2010/main" val="2034103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78C621-A2AB-4FA0-ADC0-1613D88D0BFB}" type="datetimeFigureOut">
              <a:rPr lang="en-US" smtClean="0"/>
              <a:t>2/15/2019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20557B-F208-4949-8C3A-1C10D624DF0F}" type="slidenum">
              <a:rPr lang="en-US" smtClean="0"/>
              <a:t>‹#›</a:t>
            </a:fld>
            <a:endParaRPr lang="en-US"/>
          </a:p>
        </p:txBody>
      </p:sp>
    </p:spTree>
    <p:extLst>
      <p:ext uri="{BB962C8B-B14F-4D97-AF65-F5344CB8AC3E}">
        <p14:creationId xmlns:p14="http://schemas.microsoft.com/office/powerpoint/2010/main" val="3515777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78C621-A2AB-4FA0-ADC0-1613D88D0BFB}" type="datetimeFigureOut">
              <a:rPr lang="en-US" smtClean="0"/>
              <a:t>2/15/2019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20557B-F208-4949-8C3A-1C10D624DF0F}" type="slidenum">
              <a:rPr lang="en-US" smtClean="0"/>
              <a:t>‹#›</a:t>
            </a:fld>
            <a:endParaRPr lang="en-US"/>
          </a:p>
        </p:txBody>
      </p:sp>
    </p:spTree>
    <p:extLst>
      <p:ext uri="{BB962C8B-B14F-4D97-AF65-F5344CB8AC3E}">
        <p14:creationId xmlns:p14="http://schemas.microsoft.com/office/powerpoint/2010/main" val="3945721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78C621-A2AB-4FA0-ADC0-1613D88D0BFB}"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20557B-F208-4949-8C3A-1C10D624DF0F}" type="slidenum">
              <a:rPr lang="en-US" smtClean="0"/>
              <a:t>‹#›</a:t>
            </a:fld>
            <a:endParaRPr lang="en-US"/>
          </a:p>
        </p:txBody>
      </p:sp>
    </p:spTree>
    <p:extLst>
      <p:ext uri="{BB962C8B-B14F-4D97-AF65-F5344CB8AC3E}">
        <p14:creationId xmlns:p14="http://schemas.microsoft.com/office/powerpoint/2010/main" val="1074190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78C621-A2AB-4FA0-ADC0-1613D88D0BFB}" type="datetimeFigureOut">
              <a:rPr lang="en-US" smtClean="0"/>
              <a:t>2/15/2019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20557B-F208-4949-8C3A-1C10D624DF0F}" type="slidenum">
              <a:rPr lang="en-US" smtClean="0"/>
              <a:t>‹#›</a:t>
            </a:fld>
            <a:endParaRPr lang="en-US"/>
          </a:p>
        </p:txBody>
      </p:sp>
    </p:spTree>
    <p:extLst>
      <p:ext uri="{BB962C8B-B14F-4D97-AF65-F5344CB8AC3E}">
        <p14:creationId xmlns:p14="http://schemas.microsoft.com/office/powerpoint/2010/main" val="1004323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78C621-A2AB-4FA0-ADC0-1613D88D0BFB}" type="datetimeFigureOut">
              <a:rPr lang="en-US" smtClean="0"/>
              <a:t>2/15/2019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20557B-F208-4949-8C3A-1C10D624DF0F}" type="slidenum">
              <a:rPr lang="en-US" smtClean="0"/>
              <a:t>‹#›</a:t>
            </a:fld>
            <a:endParaRPr lang="en-US"/>
          </a:p>
        </p:txBody>
      </p:sp>
    </p:spTree>
    <p:extLst>
      <p:ext uri="{BB962C8B-B14F-4D97-AF65-F5344CB8AC3E}">
        <p14:creationId xmlns:p14="http://schemas.microsoft.com/office/powerpoint/2010/main" val="2481172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55893" y="192708"/>
            <a:ext cx="4831307" cy="5845126"/>
          </a:xfrm>
          <a:prstGeom prst="rect">
            <a:avLst/>
          </a:prstGeom>
        </p:spPr>
        <p:txBody>
          <a:bodyPr wrap="square">
            <a:spAutoFit/>
          </a:bodyPr>
          <a:lstStyle/>
          <a:p>
            <a:pPr algn="ctr" rtl="1">
              <a:lnSpc>
                <a:spcPct val="107000"/>
              </a:lnSpc>
              <a:spcAft>
                <a:spcPts val="800"/>
              </a:spcAft>
            </a:pPr>
            <a:r>
              <a:rPr lang="ar-IQ" sz="2400" b="1" u="sng" dirty="0">
                <a:solidFill>
                  <a:srgbClr val="00B0F0"/>
                </a:solidFill>
                <a:latin typeface="Calibri" panose="020F0502020204030204" pitchFamily="34" charset="0"/>
                <a:ea typeface="Calibri" panose="020F0502020204030204" pitchFamily="34" charset="0"/>
                <a:cs typeface="Times New Roman" panose="02020603050405020304" pitchFamily="18" charset="0"/>
              </a:rPr>
              <a:t>المحاضرة العاشرة:حساب كميات الحفر والردم</a:t>
            </a:r>
            <a:endParaRPr lang="en-US" sz="2400"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IQ" sz="2400" dirty="0">
                <a:latin typeface="Calibri" panose="020F0502020204030204" pitchFamily="34" charset="0"/>
                <a:ea typeface="Calibri" panose="020F0502020204030204" pitchFamily="34" charset="0"/>
                <a:cs typeface="Times New Roman" panose="02020603050405020304" pitchFamily="18" charset="0"/>
              </a:rPr>
              <a:t>لحساب كيميات الحفر والردم تطبيقات عديده منها:</a:t>
            </a:r>
            <a:endParaRPr lang="en-US" sz="24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IQ" sz="2400" b="1" dirty="0">
                <a:solidFill>
                  <a:srgbClr val="00B0F0"/>
                </a:solidFill>
                <a:latin typeface="Calibri" panose="020F0502020204030204" pitchFamily="34" charset="0"/>
                <a:ea typeface="Calibri" panose="020F0502020204030204" pitchFamily="34" charset="0"/>
                <a:cs typeface="Times New Roman" panose="02020603050405020304" pitchFamily="18" charset="0"/>
              </a:rPr>
              <a:t>تطبيقات هندسية: </a:t>
            </a:r>
            <a:r>
              <a:rPr lang="ar-IQ" sz="2400" dirty="0">
                <a:latin typeface="Calibri" panose="020F0502020204030204" pitchFamily="34" charset="0"/>
                <a:ea typeface="Calibri" panose="020F0502020204030204" pitchFamily="34" charset="0"/>
                <a:cs typeface="Times New Roman" panose="02020603050405020304" pitchFamily="18" charset="0"/>
              </a:rPr>
              <a:t>تسوية الارض عن منسوب معين</a:t>
            </a:r>
            <a:endParaRPr lang="en-US" sz="24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IQ" sz="2400" b="1" dirty="0">
                <a:solidFill>
                  <a:srgbClr val="00B0F0"/>
                </a:solidFill>
                <a:latin typeface="Calibri" panose="020F0502020204030204" pitchFamily="34" charset="0"/>
                <a:ea typeface="Calibri" panose="020F0502020204030204" pitchFamily="34" charset="0"/>
                <a:cs typeface="Times New Roman" panose="02020603050405020304" pitchFamily="18" charset="0"/>
              </a:rPr>
              <a:t>تطبيقات هيدرولوجية:</a:t>
            </a:r>
            <a:r>
              <a:rPr lang="ar-IQ" sz="2400" dirty="0">
                <a:solidFill>
                  <a:srgbClr val="00B0F0"/>
                </a:solidFill>
                <a:latin typeface="Calibri" panose="020F0502020204030204" pitchFamily="34" charset="0"/>
                <a:ea typeface="Calibri" panose="020F0502020204030204" pitchFamily="34" charset="0"/>
                <a:cs typeface="Times New Roman" panose="02020603050405020304" pitchFamily="18" charset="0"/>
              </a:rPr>
              <a:t> </a:t>
            </a:r>
            <a:r>
              <a:rPr lang="ar-IQ" sz="2400" dirty="0">
                <a:latin typeface="Calibri" panose="020F0502020204030204" pitchFamily="34" charset="0"/>
                <a:ea typeface="Calibri" panose="020F0502020204030204" pitchFamily="34" charset="0"/>
                <a:cs typeface="Times New Roman" panose="02020603050405020304" pitchFamily="18" charset="0"/>
              </a:rPr>
              <a:t>حساب حجم خزان الماء</a:t>
            </a:r>
            <a:endParaRPr lang="en-US" sz="24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IQ" sz="2400" b="1" dirty="0">
                <a:solidFill>
                  <a:srgbClr val="00B0F0"/>
                </a:solidFill>
                <a:latin typeface="Calibri" panose="020F0502020204030204" pitchFamily="34" charset="0"/>
                <a:ea typeface="Calibri" panose="020F0502020204030204" pitchFamily="34" charset="0"/>
                <a:cs typeface="Times New Roman" panose="02020603050405020304" pitchFamily="18" charset="0"/>
              </a:rPr>
              <a:t>تطبيقات بيئية:</a:t>
            </a:r>
            <a:r>
              <a:rPr lang="ar-IQ" sz="2400" dirty="0">
                <a:solidFill>
                  <a:srgbClr val="00B0F0"/>
                </a:solidFill>
                <a:latin typeface="Calibri" panose="020F0502020204030204" pitchFamily="34" charset="0"/>
                <a:ea typeface="Calibri" panose="020F0502020204030204" pitchFamily="34" charset="0"/>
                <a:cs typeface="Times New Roman" panose="02020603050405020304" pitchFamily="18" charset="0"/>
              </a:rPr>
              <a:t> </a:t>
            </a:r>
            <a:r>
              <a:rPr lang="ar-IQ" sz="2400" dirty="0">
                <a:latin typeface="Calibri" panose="020F0502020204030204" pitchFamily="34" charset="0"/>
                <a:ea typeface="Calibri" panose="020F0502020204030204" pitchFamily="34" charset="0"/>
                <a:cs typeface="Times New Roman" panose="02020603050405020304" pitchFamily="18" charset="0"/>
              </a:rPr>
              <a:t>حساب مساحة المناطق المعرضة للغرق عند ارتفاع منسوب سطح البحر</a:t>
            </a:r>
            <a:endParaRPr lang="en-US" sz="24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IQ" sz="2400" dirty="0">
                <a:latin typeface="Calibri" panose="020F0502020204030204" pitchFamily="34" charset="0"/>
                <a:ea typeface="Calibri" panose="020F0502020204030204" pitchFamily="34" charset="0"/>
                <a:cs typeface="Times New Roman" panose="02020603050405020304" pitchFamily="18" charset="0"/>
              </a:rPr>
              <a:t>تمرين المحاضرة (لدينا نموذج ارتفاعات لمنطقة يمثل اعلى منسوب فيها </a:t>
            </a:r>
            <a:r>
              <a:rPr lang="en-US" sz="2400" dirty="0">
                <a:latin typeface="Times New Roman" panose="02020603050405020304" pitchFamily="18" charset="0"/>
                <a:ea typeface="Calibri" panose="020F0502020204030204" pitchFamily="34" charset="0"/>
                <a:cs typeface="Arial" panose="020B0604020202020204" pitchFamily="34" charset="0"/>
              </a:rPr>
              <a:t>19</a:t>
            </a:r>
            <a:r>
              <a:rPr lang="ar-IQ" sz="2400" dirty="0">
                <a:latin typeface="Calibri" panose="020F0502020204030204" pitchFamily="34" charset="0"/>
                <a:ea typeface="Calibri" panose="020F0502020204030204" pitchFamily="34" charset="0"/>
                <a:cs typeface="Times New Roman" panose="02020603050405020304" pitchFamily="18" charset="0"/>
              </a:rPr>
              <a:t> متر والمراد تسوية الارض على منسوب </a:t>
            </a:r>
            <a:r>
              <a:rPr lang="en-US" sz="2400" dirty="0">
                <a:latin typeface="Times New Roman" panose="02020603050405020304" pitchFamily="18" charset="0"/>
                <a:ea typeface="Calibri" panose="020F0502020204030204" pitchFamily="34" charset="0"/>
                <a:cs typeface="Arial" panose="020B0604020202020204" pitchFamily="34" charset="0"/>
              </a:rPr>
              <a:t>16</a:t>
            </a:r>
            <a:r>
              <a:rPr lang="ar-IQ" sz="2400" dirty="0">
                <a:latin typeface="Calibri" panose="020F0502020204030204" pitchFamily="34" charset="0"/>
                <a:ea typeface="Calibri" panose="020F0502020204030204" pitchFamily="34" charset="0"/>
                <a:cs typeface="Times New Roman" panose="02020603050405020304" pitchFamily="18" charset="0"/>
              </a:rPr>
              <a:t> متر).</a:t>
            </a:r>
            <a:endParaRPr lang="en-US" sz="24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IQ" sz="2400" dirty="0">
                <a:latin typeface="Calibri" panose="020F0502020204030204" pitchFamily="34" charset="0"/>
                <a:ea typeface="Calibri" panose="020F0502020204030204" pitchFamily="34" charset="0"/>
                <a:cs typeface="Times New Roman" panose="02020603050405020304" pitchFamily="18" charset="0"/>
              </a:rPr>
              <a:t>نفتح نموذج الارتفاعات الرقمية على برنامج </a:t>
            </a:r>
            <a:r>
              <a:rPr lang="en-US" sz="2400" dirty="0">
                <a:latin typeface="Times New Roman" panose="02020603050405020304" pitchFamily="18" charset="0"/>
                <a:ea typeface="Calibri" panose="020F0502020204030204" pitchFamily="34" charset="0"/>
                <a:cs typeface="Arial" panose="020B0604020202020204" pitchFamily="34" charset="0"/>
              </a:rPr>
              <a:t>ARC GIS</a:t>
            </a:r>
            <a:r>
              <a:rPr lang="ar-IQ" sz="2400" dirty="0">
                <a:latin typeface="Calibri" panose="020F0502020204030204" pitchFamily="34" charset="0"/>
                <a:ea typeface="Calibri" panose="020F0502020204030204" pitchFamily="34" charset="0"/>
                <a:cs typeface="Times New Roman" panose="02020603050405020304" pitchFamily="18" charset="0"/>
              </a:rPr>
              <a:t>  على النحو الموضح بالشكل ادناه</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272955" y="520253"/>
            <a:ext cx="6687403" cy="5825955"/>
          </a:xfrm>
          <a:prstGeom prst="rect">
            <a:avLst/>
          </a:prstGeom>
          <a:noFill/>
          <a:ln>
            <a:noFill/>
          </a:ln>
        </p:spPr>
      </p:pic>
    </p:spTree>
    <p:extLst>
      <p:ext uri="{BB962C8B-B14F-4D97-AF65-F5344CB8AC3E}">
        <p14:creationId xmlns:p14="http://schemas.microsoft.com/office/powerpoint/2010/main" val="2361055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7922" y="239805"/>
            <a:ext cx="11041039" cy="830997"/>
          </a:xfrm>
          <a:prstGeom prst="rect">
            <a:avLst/>
          </a:prstGeom>
        </p:spPr>
        <p:txBody>
          <a:bodyPr wrap="square">
            <a:spAutoFit/>
          </a:bodyPr>
          <a:lstStyle/>
          <a:p>
            <a:pPr algn="r" rtl="1"/>
            <a:r>
              <a:rPr lang="ar-IQ" sz="2400" dirty="0">
                <a:ea typeface="Calibri" panose="020F0502020204030204" pitchFamily="34" charset="0"/>
                <a:cs typeface="Times New Roman" panose="02020603050405020304" pitchFamily="18" charset="0"/>
              </a:rPr>
              <a:t>ثم نظلل العمود الجديد ومن القائمة نختار امر حسابات العمود </a:t>
            </a:r>
            <a:r>
              <a:rPr lang="en-US" sz="2400" dirty="0">
                <a:latin typeface="Times New Roman" panose="02020603050405020304" pitchFamily="18" charset="0"/>
                <a:ea typeface="Calibri" panose="020F0502020204030204" pitchFamily="34" charset="0"/>
              </a:rPr>
              <a:t>Field Calculator</a:t>
            </a:r>
            <a:r>
              <a:rPr lang="ar-IQ" sz="2400" dirty="0">
                <a:latin typeface="Times New Roman" panose="02020603050405020304" pitchFamily="18" charset="0"/>
                <a:ea typeface="Calibri" panose="020F0502020204030204" pitchFamily="34" charset="0"/>
              </a:rPr>
              <a:t>. ويتم وضع القيمة التسوية ومثلا القيمة </a:t>
            </a:r>
            <a:r>
              <a:rPr lang="en-US" sz="2400" dirty="0">
                <a:latin typeface="Times New Roman" panose="02020603050405020304" pitchFamily="18" charset="0"/>
                <a:ea typeface="Calibri" panose="020F0502020204030204" pitchFamily="34" charset="0"/>
              </a:rPr>
              <a:t>16</a:t>
            </a:r>
            <a:r>
              <a:rPr lang="ar-IQ" sz="2400" dirty="0">
                <a:latin typeface="Times New Roman" panose="02020603050405020304" pitchFamily="18" charset="0"/>
                <a:ea typeface="Calibri" panose="020F0502020204030204" pitchFamily="34" charset="0"/>
              </a:rPr>
              <a:t> في هذا المحاضرة.</a:t>
            </a:r>
            <a:endParaRPr lang="en-US" sz="2400"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528550" y="1070802"/>
            <a:ext cx="7915701" cy="5536940"/>
          </a:xfrm>
          <a:prstGeom prst="rect">
            <a:avLst/>
          </a:prstGeom>
          <a:noFill/>
          <a:ln>
            <a:noFill/>
          </a:ln>
        </p:spPr>
      </p:pic>
    </p:spTree>
    <p:extLst>
      <p:ext uri="{BB962C8B-B14F-4D97-AF65-F5344CB8AC3E}">
        <p14:creationId xmlns:p14="http://schemas.microsoft.com/office/powerpoint/2010/main" val="2431265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846161" y="347519"/>
            <a:ext cx="7476485" cy="5671144"/>
          </a:xfrm>
          <a:prstGeom prst="rect">
            <a:avLst/>
          </a:prstGeom>
          <a:noFill/>
          <a:ln>
            <a:noFill/>
          </a:ln>
        </p:spPr>
      </p:pic>
    </p:spTree>
    <p:extLst>
      <p:ext uri="{BB962C8B-B14F-4D97-AF65-F5344CB8AC3E}">
        <p14:creationId xmlns:p14="http://schemas.microsoft.com/office/powerpoint/2010/main" val="3276729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394119" y="368623"/>
            <a:ext cx="2531463" cy="530594"/>
          </a:xfrm>
          <a:prstGeom prst="rect">
            <a:avLst/>
          </a:prstGeom>
        </p:spPr>
        <p:txBody>
          <a:bodyPr wrap="none">
            <a:spAutoFit/>
          </a:bodyPr>
          <a:lstStyle/>
          <a:p>
            <a:pPr algn="r" rtl="1">
              <a:lnSpc>
                <a:spcPct val="107000"/>
              </a:lnSpc>
              <a:spcAft>
                <a:spcPts val="800"/>
              </a:spcAft>
            </a:pPr>
            <a:r>
              <a:rPr lang="ar-IQ" sz="2800" dirty="0">
                <a:latin typeface="Calibri" panose="020F0502020204030204" pitchFamily="34" charset="0"/>
                <a:ea typeface="Calibri" panose="020F0502020204030204" pitchFamily="34" charset="0"/>
                <a:cs typeface="Times New Roman" panose="02020603050405020304" pitchFamily="18" charset="0"/>
              </a:rPr>
              <a:t>فتظهر الشاشة التالية:</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282891" y="562971"/>
            <a:ext cx="8111228" cy="5646760"/>
          </a:xfrm>
          <a:prstGeom prst="rect">
            <a:avLst/>
          </a:prstGeom>
          <a:noFill/>
          <a:ln>
            <a:noFill/>
          </a:ln>
        </p:spPr>
      </p:pic>
    </p:spTree>
    <p:extLst>
      <p:ext uri="{BB962C8B-B14F-4D97-AF65-F5344CB8AC3E}">
        <p14:creationId xmlns:p14="http://schemas.microsoft.com/office/powerpoint/2010/main" val="2881383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7100"/>
            <a:ext cx="11873553" cy="1077218"/>
          </a:xfrm>
          <a:prstGeom prst="rect">
            <a:avLst/>
          </a:prstGeom>
        </p:spPr>
        <p:txBody>
          <a:bodyPr wrap="square">
            <a:spAutoFit/>
          </a:bodyPr>
          <a:lstStyle/>
          <a:p>
            <a:pPr algn="r" rtl="1"/>
            <a:r>
              <a:rPr lang="ar-IQ" sz="3200" dirty="0">
                <a:ea typeface="Calibri" panose="020F0502020204030204" pitchFamily="34" charset="0"/>
                <a:cs typeface="Times New Roman" panose="02020603050405020304" pitchFamily="18" charset="0"/>
              </a:rPr>
              <a:t>بعد ذلك ومن نفس مجموعة الادوات </a:t>
            </a:r>
            <a:r>
              <a:rPr lang="en-US" sz="3200" dirty="0">
                <a:latin typeface="Times New Roman" panose="02020603050405020304" pitchFamily="18" charset="0"/>
                <a:ea typeface="Calibri" panose="020F0502020204030204" pitchFamily="34" charset="0"/>
              </a:rPr>
              <a:t>Conversion Tool</a:t>
            </a:r>
            <a:r>
              <a:rPr lang="ar-IQ" sz="3200" dirty="0">
                <a:latin typeface="Times New Roman" panose="02020603050405020304" pitchFamily="18" charset="0"/>
                <a:ea typeface="Calibri" panose="020F0502020204030204" pitchFamily="34" charset="0"/>
              </a:rPr>
              <a:t> ومن الاداة </a:t>
            </a:r>
            <a:r>
              <a:rPr lang="en-US" sz="3200" dirty="0">
                <a:latin typeface="Times New Roman" panose="02020603050405020304" pitchFamily="18" charset="0"/>
                <a:ea typeface="Calibri" panose="020F0502020204030204" pitchFamily="34" charset="0"/>
              </a:rPr>
              <a:t>To Raster</a:t>
            </a:r>
            <a:r>
              <a:rPr lang="ar-IQ" sz="3200" dirty="0">
                <a:latin typeface="Times New Roman" panose="02020603050405020304" pitchFamily="18" charset="0"/>
                <a:ea typeface="Calibri" panose="020F0502020204030204" pitchFamily="34" charset="0"/>
              </a:rPr>
              <a:t>    نختار     </a:t>
            </a:r>
            <a:r>
              <a:rPr lang="en-US" sz="3200" dirty="0">
                <a:latin typeface="Times New Roman" panose="02020603050405020304" pitchFamily="18" charset="0"/>
                <a:ea typeface="Calibri" panose="020F0502020204030204" pitchFamily="34" charset="0"/>
              </a:rPr>
              <a:t>Point to Raster</a:t>
            </a:r>
            <a:endParaRPr lang="en-US" sz="3200"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337481" y="1119187"/>
            <a:ext cx="6660107" cy="5131488"/>
          </a:xfrm>
          <a:prstGeom prst="rect">
            <a:avLst/>
          </a:prstGeom>
          <a:noFill/>
          <a:ln>
            <a:noFill/>
          </a:ln>
        </p:spPr>
      </p:pic>
    </p:spTree>
    <p:extLst>
      <p:ext uri="{BB962C8B-B14F-4D97-AF65-F5344CB8AC3E}">
        <p14:creationId xmlns:p14="http://schemas.microsoft.com/office/powerpoint/2010/main" val="2709815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16590" y="405600"/>
            <a:ext cx="9414757" cy="523220"/>
          </a:xfrm>
          <a:prstGeom prst="rect">
            <a:avLst/>
          </a:prstGeom>
        </p:spPr>
        <p:txBody>
          <a:bodyPr wrap="none">
            <a:spAutoFit/>
          </a:bodyPr>
          <a:lstStyle/>
          <a:p>
            <a:pPr algn="r" rtl="1"/>
            <a:r>
              <a:rPr lang="ar-IQ" sz="2800" dirty="0">
                <a:ea typeface="Calibri" panose="020F0502020204030204" pitchFamily="34" charset="0"/>
                <a:cs typeface="Times New Roman" panose="02020603050405020304" pitchFamily="18" charset="0"/>
              </a:rPr>
              <a:t>فيظهر المربع الخاص بادخال الطبقة ويتم ادخال الطبقات المطلوبة على النحو التالي</a:t>
            </a:r>
            <a:endParaRPr lang="en-US" sz="2800"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583140" y="900753"/>
            <a:ext cx="9144000" cy="5281684"/>
          </a:xfrm>
          <a:prstGeom prst="rect">
            <a:avLst/>
          </a:prstGeom>
          <a:noFill/>
          <a:ln>
            <a:noFill/>
          </a:ln>
        </p:spPr>
      </p:pic>
    </p:spTree>
    <p:extLst>
      <p:ext uri="{BB962C8B-B14F-4D97-AF65-F5344CB8AC3E}">
        <p14:creationId xmlns:p14="http://schemas.microsoft.com/office/powerpoint/2010/main" val="4013911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07501" y="253452"/>
            <a:ext cx="3084499" cy="646331"/>
          </a:xfrm>
          <a:prstGeom prst="rect">
            <a:avLst/>
          </a:prstGeom>
        </p:spPr>
        <p:txBody>
          <a:bodyPr wrap="none">
            <a:spAutoFit/>
          </a:bodyPr>
          <a:lstStyle/>
          <a:p>
            <a:pPr algn="r" rtl="1"/>
            <a:r>
              <a:rPr lang="ar-IQ" sz="3600" dirty="0">
                <a:ea typeface="Calibri" panose="020F0502020204030204" pitchFamily="34" charset="0"/>
                <a:cs typeface="Times New Roman" panose="02020603050405020304" pitchFamily="18" charset="0"/>
              </a:rPr>
              <a:t>تظهر الشاشة التالية:</a:t>
            </a:r>
            <a:endParaRPr lang="en-US" sz="3600"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596789" y="576618"/>
            <a:ext cx="7228408" cy="5947012"/>
          </a:xfrm>
          <a:prstGeom prst="rect">
            <a:avLst/>
          </a:prstGeom>
          <a:noFill/>
          <a:ln>
            <a:noFill/>
          </a:ln>
        </p:spPr>
      </p:pic>
    </p:spTree>
    <p:extLst>
      <p:ext uri="{BB962C8B-B14F-4D97-AF65-F5344CB8AC3E}">
        <p14:creationId xmlns:p14="http://schemas.microsoft.com/office/powerpoint/2010/main" val="53817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4271"/>
            <a:ext cx="11955439" cy="954107"/>
          </a:xfrm>
          <a:prstGeom prst="rect">
            <a:avLst/>
          </a:prstGeom>
        </p:spPr>
        <p:txBody>
          <a:bodyPr wrap="square">
            <a:spAutoFit/>
          </a:bodyPr>
          <a:lstStyle/>
          <a:p>
            <a:pPr algn="r" rtl="1"/>
            <a:r>
              <a:rPr lang="ar-IQ" sz="2800" dirty="0">
                <a:ea typeface="Calibri" panose="020F0502020204030204" pitchFamily="34" charset="0"/>
                <a:cs typeface="Times New Roman" panose="02020603050405020304" pitchFamily="18" charset="0"/>
              </a:rPr>
              <a:t>بعدها يتم اختيار نفس الامر السابق واضافة نفس الطبقة لكن مع اختيار العمود المضاف (الخاص بالمنسوب المراد التسوية عنده):</a:t>
            </a:r>
            <a:endParaRPr lang="en-US" sz="2800"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760562" y="850212"/>
            <a:ext cx="7091930" cy="5468701"/>
          </a:xfrm>
          <a:prstGeom prst="rect">
            <a:avLst/>
          </a:prstGeom>
          <a:noFill/>
          <a:ln>
            <a:noFill/>
          </a:ln>
        </p:spPr>
      </p:pic>
    </p:spTree>
    <p:extLst>
      <p:ext uri="{BB962C8B-B14F-4D97-AF65-F5344CB8AC3E}">
        <p14:creationId xmlns:p14="http://schemas.microsoft.com/office/powerpoint/2010/main" val="3911981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82871" y="173588"/>
            <a:ext cx="2876108" cy="584775"/>
          </a:xfrm>
          <a:prstGeom prst="rect">
            <a:avLst/>
          </a:prstGeom>
        </p:spPr>
        <p:txBody>
          <a:bodyPr wrap="none">
            <a:spAutoFit/>
          </a:bodyPr>
          <a:lstStyle/>
          <a:p>
            <a:pPr algn="r" rtl="1"/>
            <a:r>
              <a:rPr lang="ar-IQ" sz="3200" dirty="0">
                <a:ea typeface="Calibri" panose="020F0502020204030204" pitchFamily="34" charset="0"/>
                <a:cs typeface="Times New Roman" panose="02020603050405020304" pitchFamily="18" charset="0"/>
              </a:rPr>
              <a:t>فتظهر الشاشة التالية:</a:t>
            </a:r>
            <a:endParaRPr lang="en-US" sz="3200"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477673" y="758363"/>
            <a:ext cx="8802806" cy="5587846"/>
          </a:xfrm>
          <a:prstGeom prst="rect">
            <a:avLst/>
          </a:prstGeom>
          <a:noFill/>
          <a:ln>
            <a:noFill/>
          </a:ln>
        </p:spPr>
      </p:pic>
    </p:spTree>
    <p:extLst>
      <p:ext uri="{BB962C8B-B14F-4D97-AF65-F5344CB8AC3E}">
        <p14:creationId xmlns:p14="http://schemas.microsoft.com/office/powerpoint/2010/main" val="1237802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0377" y="198695"/>
            <a:ext cx="11532358" cy="1116972"/>
          </a:xfrm>
          <a:prstGeom prst="rect">
            <a:avLst/>
          </a:prstGeom>
        </p:spPr>
        <p:txBody>
          <a:bodyPr wrap="square">
            <a:spAutoFit/>
          </a:bodyPr>
          <a:lstStyle/>
          <a:p>
            <a:pPr algn="just" rtl="1">
              <a:lnSpc>
                <a:spcPct val="107000"/>
              </a:lnSpc>
              <a:spcAft>
                <a:spcPts val="800"/>
              </a:spcAft>
            </a:pPr>
            <a:r>
              <a:rPr lang="ar-IQ" sz="2800" dirty="0">
                <a:latin typeface="Calibri" panose="020F0502020204030204" pitchFamily="34" charset="0"/>
                <a:ea typeface="Calibri" panose="020F0502020204030204" pitchFamily="34" charset="0"/>
                <a:cs typeface="Times New Roman" panose="02020603050405020304" pitchFamily="18" charset="0"/>
              </a:rPr>
              <a:t>بهذا نكون كونا </a:t>
            </a:r>
            <a:r>
              <a:rPr lang="en-US" sz="2800" dirty="0">
                <a:latin typeface="Times New Roman" panose="02020603050405020304" pitchFamily="18" charset="0"/>
                <a:ea typeface="Calibri" panose="020F0502020204030204" pitchFamily="34" charset="0"/>
                <a:cs typeface="Arial" panose="020B0604020202020204" pitchFamily="34" charset="0"/>
              </a:rPr>
              <a:t>Raster </a:t>
            </a:r>
            <a:r>
              <a:rPr lang="ar-IQ" sz="2800" dirty="0">
                <a:latin typeface="Calibri" panose="020F0502020204030204" pitchFamily="34" charset="0"/>
                <a:ea typeface="Calibri" panose="020F0502020204030204" pitchFamily="34" charset="0"/>
                <a:cs typeface="Times New Roman" panose="02020603050405020304" pitchFamily="18" charset="0"/>
              </a:rPr>
              <a:t>   لمناسيب الارض الاساسية ,</a:t>
            </a:r>
            <a:r>
              <a:rPr lang="en-US" sz="2800" dirty="0">
                <a:latin typeface="Times New Roman" panose="02020603050405020304" pitchFamily="18" charset="0"/>
                <a:ea typeface="Calibri" panose="020F0502020204030204" pitchFamily="34" charset="0"/>
                <a:cs typeface="Arial" panose="020B0604020202020204" pitchFamily="34" charset="0"/>
              </a:rPr>
              <a:t>Raster </a:t>
            </a:r>
            <a:r>
              <a:rPr lang="ar-IQ" sz="2800" dirty="0">
                <a:latin typeface="Calibri" panose="020F0502020204030204" pitchFamily="34" charset="0"/>
                <a:ea typeface="Calibri" panose="020F0502020204030204" pitchFamily="34" charset="0"/>
                <a:cs typeface="Times New Roman" panose="02020603050405020304" pitchFamily="18" charset="0"/>
              </a:rPr>
              <a:t>  لارض مستوية منسوبها 16 متر</a:t>
            </a:r>
            <a:r>
              <a:rPr lang="ar-IQ" sz="2800" b="1" dirty="0">
                <a:latin typeface="Calibri" panose="020F0502020204030204" pitchFamily="34" charset="0"/>
                <a:ea typeface="Calibri" panose="020F0502020204030204" pitchFamily="34" charset="0"/>
                <a:cs typeface="Times New Roman" panose="02020603050405020304" pitchFamily="18" charset="0"/>
              </a:rPr>
              <a:t> .</a:t>
            </a:r>
            <a:endParaRPr lang="en-US" sz="2800"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IQ" sz="2800" dirty="0">
                <a:latin typeface="Calibri" panose="020F0502020204030204" pitchFamily="34" charset="0"/>
                <a:ea typeface="Calibri" panose="020F0502020204030204" pitchFamily="34" charset="0"/>
                <a:cs typeface="Times New Roman" panose="02020603050405020304" pitchFamily="18" charset="0"/>
              </a:rPr>
              <a:t>والمطلوب معرفة الفرق بين الطبقتين (حساب كمية الحفر والردم)....</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392073" y="1467631"/>
            <a:ext cx="6704960" cy="5260715"/>
          </a:xfrm>
          <a:prstGeom prst="rect">
            <a:avLst/>
          </a:prstGeom>
          <a:noFill/>
          <a:ln>
            <a:noFill/>
          </a:ln>
        </p:spPr>
      </p:pic>
    </p:spTree>
    <p:extLst>
      <p:ext uri="{BB962C8B-B14F-4D97-AF65-F5344CB8AC3E}">
        <p14:creationId xmlns:p14="http://schemas.microsoft.com/office/powerpoint/2010/main" val="4043012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99999" y="301360"/>
            <a:ext cx="2392001" cy="523220"/>
          </a:xfrm>
          <a:prstGeom prst="rect">
            <a:avLst/>
          </a:prstGeom>
        </p:spPr>
        <p:txBody>
          <a:bodyPr wrap="none">
            <a:spAutoFit/>
          </a:bodyPr>
          <a:lstStyle/>
          <a:p>
            <a:pPr algn="r" rtl="1"/>
            <a:r>
              <a:rPr lang="ar-IQ" sz="2800" dirty="0">
                <a:ea typeface="Calibri" panose="020F0502020204030204" pitchFamily="34" charset="0"/>
                <a:cs typeface="Times New Roman" panose="02020603050405020304" pitchFamily="18" charset="0"/>
              </a:rPr>
              <a:t>يظهر المربع التالي:</a:t>
            </a:r>
            <a:endParaRPr lang="en-US" sz="2800"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187355" y="562970"/>
            <a:ext cx="7847008" cy="5824182"/>
          </a:xfrm>
          <a:prstGeom prst="rect">
            <a:avLst/>
          </a:prstGeom>
          <a:noFill/>
          <a:ln>
            <a:noFill/>
          </a:ln>
        </p:spPr>
      </p:pic>
    </p:spTree>
    <p:extLst>
      <p:ext uri="{BB962C8B-B14F-4D97-AF65-F5344CB8AC3E}">
        <p14:creationId xmlns:p14="http://schemas.microsoft.com/office/powerpoint/2010/main" val="105978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16632" y="354975"/>
            <a:ext cx="8879867" cy="530594"/>
          </a:xfrm>
          <a:prstGeom prst="rect">
            <a:avLst/>
          </a:prstGeom>
        </p:spPr>
        <p:txBody>
          <a:bodyPr wrap="none">
            <a:spAutoFit/>
          </a:bodyPr>
          <a:lstStyle/>
          <a:p>
            <a:pPr algn="r" rtl="1">
              <a:lnSpc>
                <a:spcPct val="107000"/>
              </a:lnSpc>
              <a:spcAft>
                <a:spcPts val="800"/>
              </a:spcAft>
            </a:pPr>
            <a:r>
              <a:rPr lang="ar-IQ" sz="2800" dirty="0">
                <a:latin typeface="Calibri" panose="020F0502020204030204" pitchFamily="34" charset="0"/>
                <a:ea typeface="Calibri" panose="020F0502020204030204" pitchFamily="34" charset="0"/>
                <a:cs typeface="Times New Roman" panose="02020603050405020304" pitchFamily="18" charset="0"/>
              </a:rPr>
              <a:t>يتم تحويل </a:t>
            </a:r>
            <a:r>
              <a:rPr lang="en-US" sz="2800" dirty="0">
                <a:latin typeface="Times New Roman" panose="02020603050405020304" pitchFamily="18" charset="0"/>
                <a:ea typeface="Calibri" panose="020F0502020204030204" pitchFamily="34" charset="0"/>
                <a:cs typeface="Arial" panose="020B0604020202020204" pitchFamily="34" charset="0"/>
              </a:rPr>
              <a:t>Raster </a:t>
            </a:r>
            <a:r>
              <a:rPr lang="ar-IQ" sz="2800" dirty="0">
                <a:latin typeface="Calibri" panose="020F0502020204030204" pitchFamily="34" charset="0"/>
                <a:ea typeface="Calibri" panose="020F0502020204030204" pitchFamily="34" charset="0"/>
                <a:cs typeface="Times New Roman" panose="02020603050405020304" pitchFamily="18" charset="0"/>
              </a:rPr>
              <a:t> الى </a:t>
            </a:r>
            <a:r>
              <a:rPr lang="en-US" sz="2800" dirty="0">
                <a:latin typeface="Times New Roman" panose="02020603050405020304" pitchFamily="18" charset="0"/>
                <a:ea typeface="Calibri" panose="020F0502020204030204" pitchFamily="34" charset="0"/>
                <a:cs typeface="Arial" panose="020B0604020202020204" pitchFamily="34" charset="0"/>
              </a:rPr>
              <a:t>Point</a:t>
            </a:r>
            <a:r>
              <a:rPr lang="ar-IQ" sz="2800" dirty="0">
                <a:latin typeface="Calibri" panose="020F0502020204030204" pitchFamily="34" charset="0"/>
                <a:ea typeface="Calibri" panose="020F0502020204030204" pitchFamily="34" charset="0"/>
                <a:cs typeface="Times New Roman" panose="02020603050405020304" pitchFamily="18" charset="0"/>
              </a:rPr>
              <a:t>   من مجموعة ادوات</a:t>
            </a:r>
            <a:r>
              <a:rPr lang="en-US" sz="2800" dirty="0">
                <a:latin typeface="Times New Roman" panose="02020603050405020304" pitchFamily="18" charset="0"/>
                <a:ea typeface="Calibri" panose="020F0502020204030204" pitchFamily="34" charset="0"/>
                <a:cs typeface="Arial" panose="020B0604020202020204" pitchFamily="34" charset="0"/>
              </a:rPr>
              <a:t>   Conversion Tools</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947293" y="1187354"/>
            <a:ext cx="5900170" cy="5117911"/>
          </a:xfrm>
          <a:prstGeom prst="rect">
            <a:avLst/>
          </a:prstGeom>
          <a:noFill/>
          <a:ln>
            <a:noFill/>
          </a:ln>
        </p:spPr>
      </p:pic>
    </p:spTree>
    <p:extLst>
      <p:ext uri="{BB962C8B-B14F-4D97-AF65-F5344CB8AC3E}">
        <p14:creationId xmlns:p14="http://schemas.microsoft.com/office/powerpoint/2010/main" val="27055139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33249" y="157636"/>
            <a:ext cx="2531462" cy="523220"/>
          </a:xfrm>
          <a:prstGeom prst="rect">
            <a:avLst/>
          </a:prstGeom>
        </p:spPr>
        <p:txBody>
          <a:bodyPr wrap="none">
            <a:spAutoFit/>
          </a:bodyPr>
          <a:lstStyle/>
          <a:p>
            <a:pPr algn="r" rtl="1"/>
            <a:r>
              <a:rPr lang="ar-IQ" sz="2800" dirty="0">
                <a:ea typeface="Calibri" panose="020F0502020204030204" pitchFamily="34" charset="0"/>
                <a:cs typeface="Times New Roman" panose="02020603050405020304" pitchFamily="18" charset="0"/>
              </a:rPr>
              <a:t>فتظهر الشاشة التالية:</a:t>
            </a:r>
            <a:endParaRPr lang="en-US" sz="2800"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900752" y="680856"/>
            <a:ext cx="8925493" cy="5967905"/>
          </a:xfrm>
          <a:prstGeom prst="rect">
            <a:avLst/>
          </a:prstGeom>
          <a:noFill/>
          <a:ln>
            <a:noFill/>
          </a:ln>
        </p:spPr>
      </p:pic>
    </p:spTree>
    <p:extLst>
      <p:ext uri="{BB962C8B-B14F-4D97-AF65-F5344CB8AC3E}">
        <p14:creationId xmlns:p14="http://schemas.microsoft.com/office/powerpoint/2010/main" val="3970356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433" y="142249"/>
            <a:ext cx="11477767" cy="1384995"/>
          </a:xfrm>
          <a:prstGeom prst="rect">
            <a:avLst/>
          </a:prstGeom>
        </p:spPr>
        <p:txBody>
          <a:bodyPr wrap="square">
            <a:spAutoFit/>
          </a:bodyPr>
          <a:lstStyle/>
          <a:p>
            <a:pPr algn="just" rtl="1">
              <a:lnSpc>
                <a:spcPct val="150000"/>
              </a:lnSpc>
              <a:spcAft>
                <a:spcPts val="800"/>
              </a:spcAft>
            </a:pPr>
            <a:r>
              <a:rPr lang="ar-IQ" sz="2800" dirty="0">
                <a:latin typeface="Calibri" panose="020F0502020204030204" pitchFamily="34" charset="0"/>
                <a:ea typeface="Calibri" panose="020F0502020204030204" pitchFamily="34" charset="0"/>
                <a:cs typeface="Times New Roman" panose="02020603050405020304" pitchFamily="18" charset="0"/>
              </a:rPr>
              <a:t>وبهذا نكون قد انشئنا طبقة موضح عليها كمية الحفر والردم ولو فتحت جدول البيانات نجد عمودين واحد </a:t>
            </a:r>
            <a:r>
              <a:rPr lang="en-US" sz="2800" dirty="0">
                <a:latin typeface="Times New Roman" panose="02020603050405020304" pitchFamily="18" charset="0"/>
                <a:ea typeface="Calibri" panose="020F0502020204030204" pitchFamily="34" charset="0"/>
                <a:cs typeface="Arial" panose="020B0604020202020204" pitchFamily="34" charset="0"/>
              </a:rPr>
              <a:t>Volume </a:t>
            </a:r>
            <a:r>
              <a:rPr lang="ar-IQ" sz="2800" dirty="0">
                <a:latin typeface="Calibri" panose="020F0502020204030204" pitchFamily="34" charset="0"/>
                <a:ea typeface="Calibri" panose="020F0502020204030204" pitchFamily="34" charset="0"/>
                <a:cs typeface="Times New Roman" panose="02020603050405020304" pitchFamily="18" charset="0"/>
              </a:rPr>
              <a:t> والاخر </a:t>
            </a:r>
            <a:r>
              <a:rPr lang="en-US" sz="2800" dirty="0">
                <a:latin typeface="Times New Roman" panose="02020603050405020304" pitchFamily="18" charset="0"/>
                <a:ea typeface="Calibri" panose="020F0502020204030204" pitchFamily="34" charset="0"/>
                <a:cs typeface="Arial" panose="020B0604020202020204" pitchFamily="34" charset="0"/>
              </a:rPr>
              <a:t>:Area</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941696" y="1421003"/>
            <a:ext cx="9403308" cy="5129924"/>
          </a:xfrm>
          <a:prstGeom prst="rect">
            <a:avLst/>
          </a:prstGeom>
          <a:noFill/>
          <a:ln>
            <a:noFill/>
          </a:ln>
        </p:spPr>
      </p:pic>
    </p:spTree>
    <p:extLst>
      <p:ext uri="{BB962C8B-B14F-4D97-AF65-F5344CB8AC3E}">
        <p14:creationId xmlns:p14="http://schemas.microsoft.com/office/powerpoint/2010/main" val="35826577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534" y="276704"/>
            <a:ext cx="11791666" cy="1200329"/>
          </a:xfrm>
          <a:prstGeom prst="rect">
            <a:avLst/>
          </a:prstGeom>
        </p:spPr>
        <p:txBody>
          <a:bodyPr wrap="square">
            <a:spAutoFit/>
          </a:bodyPr>
          <a:lstStyle/>
          <a:p>
            <a:pPr algn="r" rtl="1"/>
            <a:r>
              <a:rPr lang="ar-IQ" sz="2400" dirty="0">
                <a:ea typeface="Calibri" panose="020F0502020204030204" pitchFamily="34" charset="0"/>
                <a:cs typeface="Times New Roman" panose="02020603050405020304" pitchFamily="18" charset="0"/>
              </a:rPr>
              <a:t>ولمعرفة كميات الردم والحفر والتي تمثل جميع قيم </a:t>
            </a:r>
            <a:r>
              <a:rPr lang="en-US" sz="2400" dirty="0">
                <a:latin typeface="Times New Roman" panose="02020603050405020304" pitchFamily="18" charset="0"/>
                <a:ea typeface="Calibri" panose="020F0502020204030204" pitchFamily="34" charset="0"/>
              </a:rPr>
              <a:t>Volume </a:t>
            </a:r>
            <a:r>
              <a:rPr lang="ar-IQ" sz="2400" dirty="0">
                <a:latin typeface="Times New Roman" panose="02020603050405020304" pitchFamily="18" charset="0"/>
                <a:ea typeface="Calibri" panose="020F0502020204030204" pitchFamily="34" charset="0"/>
              </a:rPr>
              <a:t>السالبة  والموجبة فيتم تنشيطها جميعا ثم معرفة الاجمالي من الامر </a:t>
            </a:r>
            <a:r>
              <a:rPr lang="en-US" sz="2400" dirty="0">
                <a:latin typeface="Times New Roman" panose="02020603050405020304" pitchFamily="18" charset="0"/>
                <a:ea typeface="Calibri" panose="020F0502020204030204" pitchFamily="34" charset="0"/>
              </a:rPr>
              <a:t>Statistics</a:t>
            </a:r>
            <a:r>
              <a:rPr lang="ar-IQ" sz="2400" dirty="0">
                <a:latin typeface="Times New Roman" panose="02020603050405020304" pitchFamily="18" charset="0"/>
                <a:ea typeface="Calibri" panose="020F0502020204030204" pitchFamily="34" charset="0"/>
              </a:rPr>
              <a:t>  على النحو الموضح ليكون المجموع هو اجمالي كميات الردم والحفر المطلوبة وكذلك معرفة مساحتها الاجمالية:</a:t>
            </a:r>
            <a:endParaRPr lang="en-US" sz="2400"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436727" y="1188720"/>
            <a:ext cx="9567081" cy="5266671"/>
          </a:xfrm>
          <a:prstGeom prst="rect">
            <a:avLst/>
          </a:prstGeom>
          <a:noFill/>
          <a:ln>
            <a:noFill/>
          </a:ln>
        </p:spPr>
      </p:pic>
    </p:spTree>
    <p:extLst>
      <p:ext uri="{BB962C8B-B14F-4D97-AF65-F5344CB8AC3E}">
        <p14:creationId xmlns:p14="http://schemas.microsoft.com/office/powerpoint/2010/main" val="3267879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1269242" y="422654"/>
            <a:ext cx="7801615" cy="6305691"/>
          </a:xfrm>
          <a:prstGeom prst="rect">
            <a:avLst/>
          </a:prstGeom>
          <a:noFill/>
          <a:ln>
            <a:noFill/>
          </a:ln>
        </p:spPr>
      </p:pic>
    </p:spTree>
    <p:extLst>
      <p:ext uri="{BB962C8B-B14F-4D97-AF65-F5344CB8AC3E}">
        <p14:creationId xmlns:p14="http://schemas.microsoft.com/office/powerpoint/2010/main" val="6665626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0878" y="245158"/>
            <a:ext cx="10536072" cy="5669244"/>
          </a:xfrm>
          <a:prstGeom prst="rect">
            <a:avLst/>
          </a:prstGeom>
        </p:spPr>
        <p:txBody>
          <a:bodyPr wrap="square">
            <a:spAutoFit/>
          </a:bodyPr>
          <a:lstStyle/>
          <a:p>
            <a:pPr algn="r" rtl="1">
              <a:lnSpc>
                <a:spcPct val="107000"/>
              </a:lnSpc>
              <a:spcAft>
                <a:spcPts val="800"/>
              </a:spcAft>
            </a:pPr>
            <a:r>
              <a:rPr lang="ar-IQ" sz="4000" dirty="0">
                <a:latin typeface="Calibri" panose="020F0502020204030204" pitchFamily="34" charset="0"/>
                <a:ea typeface="Calibri" panose="020F0502020204030204" pitchFamily="34" charset="0"/>
                <a:cs typeface="Times New Roman" panose="02020603050405020304" pitchFamily="18" charset="0"/>
              </a:rPr>
              <a:t>ويوجد نقاط قيمتها صفر وهي تمثل منسوبها 16 متر فلا تحتاج الى حفر ولا ردم. وبذلك عرفنا كميات الردم والحفر والتي يحتاج اي طريق او عمل انشائي لمعرفة كميات الترب التي يحتاجها</a:t>
            </a:r>
            <a:r>
              <a:rPr lang="ar-IQ" sz="4000" dirty="0" smtClean="0">
                <a:latin typeface="Calibri" panose="020F0502020204030204" pitchFamily="34" charset="0"/>
                <a:ea typeface="Calibri" panose="020F0502020204030204" pitchFamily="34" charset="0"/>
                <a:cs typeface="Times New Roman" panose="02020603050405020304" pitchFamily="18" charset="0"/>
              </a:rPr>
              <a:t>.</a:t>
            </a:r>
            <a:endParaRPr lang="en-US" sz="4000" dirty="0" smtClean="0">
              <a:latin typeface="Calibri" panose="020F0502020204030204" pitchFamily="34" charset="0"/>
              <a:ea typeface="Calibri" panose="020F0502020204030204" pitchFamily="34" charset="0"/>
              <a:cs typeface="Times New Roman" panose="02020603050405020304" pitchFamily="18" charset="0"/>
            </a:endParaRPr>
          </a:p>
          <a:p>
            <a:pPr algn="r" rtl="1">
              <a:lnSpc>
                <a:spcPct val="107000"/>
              </a:lnSpc>
              <a:spcAft>
                <a:spcPts val="800"/>
              </a:spcAft>
            </a:pP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gn="r" rtl="1">
              <a:lnSpc>
                <a:spcPct val="107000"/>
              </a:lnSpc>
              <a:spcAft>
                <a:spcPts val="800"/>
              </a:spcAft>
            </a:pPr>
            <a:endParaRPr lang="en-US" sz="4000" dirty="0">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IQ" sz="4000" b="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ملاحظة: لحساب كمية التربه التي نحتاجها للردم او الحفر نحتاج فقط ان نحول الخارطة من النظام الجغرافي الى النظام المتري او يمكن حسابها يدويا كما تعلمنا من الدروس السابقة...</a:t>
            </a:r>
            <a:endParaRPr lang="en-US" sz="4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92370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74937" y="405600"/>
            <a:ext cx="2292615" cy="523220"/>
          </a:xfrm>
          <a:prstGeom prst="rect">
            <a:avLst/>
          </a:prstGeom>
        </p:spPr>
        <p:txBody>
          <a:bodyPr wrap="none">
            <a:spAutoFit/>
          </a:bodyPr>
          <a:lstStyle/>
          <a:p>
            <a:pPr algn="r" rtl="1"/>
            <a:r>
              <a:rPr lang="ar-IQ" sz="2800" dirty="0">
                <a:ea typeface="Calibri" panose="020F0502020204030204" pitchFamily="34" charset="0"/>
                <a:cs typeface="Times New Roman" panose="02020603050405020304" pitchFamily="18" charset="0"/>
              </a:rPr>
              <a:t>يظهر المربع التالي</a:t>
            </a:r>
            <a:endParaRPr lang="en-US" sz="2800"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859809" y="1132763"/>
            <a:ext cx="9048466" cy="5554639"/>
          </a:xfrm>
          <a:prstGeom prst="rect">
            <a:avLst/>
          </a:prstGeom>
          <a:noFill/>
          <a:ln>
            <a:noFill/>
          </a:ln>
        </p:spPr>
      </p:pic>
    </p:spTree>
    <p:extLst>
      <p:ext uri="{BB962C8B-B14F-4D97-AF65-F5344CB8AC3E}">
        <p14:creationId xmlns:p14="http://schemas.microsoft.com/office/powerpoint/2010/main" val="3725810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25831" y="419247"/>
            <a:ext cx="6581482" cy="523220"/>
          </a:xfrm>
          <a:prstGeom prst="rect">
            <a:avLst/>
          </a:prstGeom>
        </p:spPr>
        <p:txBody>
          <a:bodyPr wrap="none">
            <a:spAutoFit/>
          </a:bodyPr>
          <a:lstStyle/>
          <a:p>
            <a:pPr algn="r" rtl="1"/>
            <a:r>
              <a:rPr lang="ar-IQ" sz="2800" dirty="0">
                <a:latin typeface="Calibri" panose="020F0502020204030204" pitchFamily="34" charset="0"/>
                <a:ea typeface="Calibri" panose="020F0502020204030204" pitchFamily="34" charset="0"/>
              </a:rPr>
              <a:t>فتظهر لنا الخريطة التالية ونسميها مثلا </a:t>
            </a:r>
            <a:r>
              <a:rPr lang="en-US" sz="2800" dirty="0" err="1">
                <a:latin typeface="Calibri" panose="020F0502020204030204" pitchFamily="34" charset="0"/>
                <a:ea typeface="Calibri" panose="020F0502020204030204" pitchFamily="34" charset="0"/>
                <a:cs typeface="Arial" panose="020B0604020202020204" pitchFamily="34" charset="0"/>
              </a:rPr>
              <a:t>Raster_Point</a:t>
            </a:r>
            <a:r>
              <a:rPr lang="ar-IQ" sz="2800" dirty="0">
                <a:latin typeface="Calibri" panose="020F0502020204030204" pitchFamily="34" charset="0"/>
                <a:ea typeface="Calibri" panose="020F0502020204030204" pitchFamily="34" charset="0"/>
              </a:rPr>
              <a:t>:</a:t>
            </a:r>
            <a:endParaRPr lang="en-US" sz="2800"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583141" y="1105469"/>
            <a:ext cx="7774674" cy="5036024"/>
          </a:xfrm>
          <a:prstGeom prst="rect">
            <a:avLst/>
          </a:prstGeom>
          <a:noFill/>
          <a:ln>
            <a:noFill/>
          </a:ln>
        </p:spPr>
      </p:pic>
    </p:spTree>
    <p:extLst>
      <p:ext uri="{BB962C8B-B14F-4D97-AF65-F5344CB8AC3E}">
        <p14:creationId xmlns:p14="http://schemas.microsoft.com/office/powerpoint/2010/main" val="2750391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2830" y="292567"/>
            <a:ext cx="11873552" cy="1257973"/>
          </a:xfrm>
          <a:prstGeom prst="rect">
            <a:avLst/>
          </a:prstGeom>
        </p:spPr>
        <p:txBody>
          <a:bodyPr wrap="square">
            <a:spAutoFit/>
          </a:bodyPr>
          <a:lstStyle/>
          <a:p>
            <a:pPr algn="just" rtl="1">
              <a:lnSpc>
                <a:spcPct val="107000"/>
              </a:lnSpc>
              <a:spcAft>
                <a:spcPts val="800"/>
              </a:spcAft>
            </a:pPr>
            <a:r>
              <a:rPr lang="ar-IQ" sz="2400" dirty="0">
                <a:latin typeface="Calibri" panose="020F0502020204030204" pitchFamily="34" charset="0"/>
                <a:ea typeface="Calibri" panose="020F0502020204030204" pitchFamily="34" charset="0"/>
              </a:rPr>
              <a:t>بهذا قد يكون أنشى ملف بمناسيب النقاط وذلك موجودة في جدول البيانات</a:t>
            </a:r>
            <a:r>
              <a:rPr lang="ar-IQ" sz="2400" dirty="0">
                <a:latin typeface="Calibri" panose="020F0502020204030204" pitchFamily="34" charset="0"/>
                <a:ea typeface="Calibri" panose="020F0502020204030204" pitchFamily="34" charset="0"/>
                <a:cs typeface="Times New Roman" panose="02020603050405020304" pitchFamily="18" charset="0"/>
              </a:rPr>
              <a:t> </a:t>
            </a:r>
            <a:r>
              <a:rPr lang="ar-IQ" sz="2400" dirty="0">
                <a:latin typeface="Calibri" panose="020F0502020204030204" pitchFamily="34" charset="0"/>
                <a:ea typeface="Calibri" panose="020F0502020204030204" pitchFamily="34" charset="0"/>
              </a:rPr>
              <a:t>ونضع الماوس على اسم الطبقة في قائمة المحتويات (الجزء الايمن من الشاشة) ونضغط بالماوس ونختار امر </a:t>
            </a:r>
            <a:r>
              <a:rPr lang="en-US" sz="2400" dirty="0">
                <a:latin typeface="Calibri" panose="020F0502020204030204" pitchFamily="34" charset="0"/>
                <a:ea typeface="Calibri" panose="020F0502020204030204" pitchFamily="34" charset="0"/>
                <a:cs typeface="Arial" panose="020B0604020202020204" pitchFamily="34" charset="0"/>
              </a:rPr>
              <a:t>open attribute table</a:t>
            </a:r>
            <a:r>
              <a:rPr lang="ar-IQ" sz="2400" dirty="0">
                <a:latin typeface="Calibri" panose="020F0502020204030204" pitchFamily="34" charset="0"/>
                <a:ea typeface="Calibri" panose="020F0502020204030204" pitchFamily="34" charset="0"/>
              </a:rPr>
              <a:t> لفتح جدول البيانات غير المكانية لهذه الطبقة:</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760561" y="1262488"/>
            <a:ext cx="5154874" cy="5343028"/>
          </a:xfrm>
          <a:prstGeom prst="rect">
            <a:avLst/>
          </a:prstGeom>
          <a:noFill/>
          <a:ln>
            <a:noFill/>
          </a:ln>
        </p:spPr>
      </p:pic>
    </p:spTree>
    <p:extLst>
      <p:ext uri="{BB962C8B-B14F-4D97-AF65-F5344CB8AC3E}">
        <p14:creationId xmlns:p14="http://schemas.microsoft.com/office/powerpoint/2010/main" val="1039819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4842" y="239805"/>
            <a:ext cx="11327642" cy="461665"/>
          </a:xfrm>
          <a:prstGeom prst="rect">
            <a:avLst/>
          </a:prstGeom>
        </p:spPr>
        <p:txBody>
          <a:bodyPr wrap="square">
            <a:spAutoFit/>
          </a:bodyPr>
          <a:lstStyle/>
          <a:p>
            <a:pPr algn="r" rtl="1"/>
            <a:r>
              <a:rPr lang="ar-IQ" sz="2400" dirty="0">
                <a:latin typeface="Calibri" panose="020F0502020204030204" pitchFamily="34" charset="0"/>
                <a:ea typeface="Calibri" panose="020F0502020204030204" pitchFamily="34" charset="0"/>
              </a:rPr>
              <a:t>نضغط ايقونة </a:t>
            </a:r>
            <a:r>
              <a:rPr lang="en-US" sz="2400" dirty="0">
                <a:latin typeface="Calibri" panose="020F0502020204030204" pitchFamily="34" charset="0"/>
                <a:ea typeface="Calibri" panose="020F0502020204030204" pitchFamily="34" charset="0"/>
                <a:cs typeface="Arial" panose="020B0604020202020204" pitchFamily="34" charset="0"/>
              </a:rPr>
              <a:t>Table Options </a:t>
            </a:r>
            <a:r>
              <a:rPr lang="ar-IQ" sz="2400" dirty="0">
                <a:latin typeface="Calibri" panose="020F0502020204030204" pitchFamily="34" charset="0"/>
                <a:ea typeface="Calibri" panose="020F0502020204030204" pitchFamily="34" charset="0"/>
              </a:rPr>
              <a:t> من اعلى يسار الجدول ومن القائمة الجديدة نختار امر "</a:t>
            </a:r>
            <a:r>
              <a:rPr lang="en-US" sz="2400" dirty="0">
                <a:latin typeface="Calibri" panose="020F0502020204030204" pitchFamily="34" charset="0"/>
                <a:ea typeface="Calibri" panose="020F0502020204030204" pitchFamily="34" charset="0"/>
                <a:cs typeface="Arial" panose="020B0604020202020204" pitchFamily="34" charset="0"/>
              </a:rPr>
              <a:t>add field</a:t>
            </a:r>
            <a:r>
              <a:rPr lang="ar-IQ" sz="2400" dirty="0">
                <a:latin typeface="Calibri" panose="020F0502020204030204" pitchFamily="34" charset="0"/>
                <a:ea typeface="Calibri" panose="020F0502020204030204" pitchFamily="34" charset="0"/>
              </a:rPr>
              <a:t> اضافة عمود" </a:t>
            </a:r>
            <a:endParaRPr lang="en-US" sz="2400"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160060" y="933450"/>
            <a:ext cx="6579003" cy="5562884"/>
          </a:xfrm>
          <a:prstGeom prst="rect">
            <a:avLst/>
          </a:prstGeom>
          <a:noFill/>
          <a:ln>
            <a:noFill/>
          </a:ln>
        </p:spPr>
      </p:pic>
    </p:spTree>
    <p:extLst>
      <p:ext uri="{BB962C8B-B14F-4D97-AF65-F5344CB8AC3E}">
        <p14:creationId xmlns:p14="http://schemas.microsoft.com/office/powerpoint/2010/main" val="1681398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11863" y="378304"/>
            <a:ext cx="2507418" cy="523220"/>
          </a:xfrm>
          <a:prstGeom prst="rect">
            <a:avLst/>
          </a:prstGeom>
        </p:spPr>
        <p:txBody>
          <a:bodyPr wrap="none">
            <a:spAutoFit/>
          </a:bodyPr>
          <a:lstStyle/>
          <a:p>
            <a:pPr algn="r" rtl="1"/>
            <a:r>
              <a:rPr lang="ar-IQ" sz="2800" dirty="0">
                <a:latin typeface="Calibri" panose="020F0502020204030204" pitchFamily="34" charset="0"/>
                <a:ea typeface="Calibri" panose="020F0502020204030204" pitchFamily="34" charset="0"/>
              </a:rPr>
              <a:t>فتظهر المربع التالي:</a:t>
            </a:r>
            <a:endParaRPr lang="en-US" sz="2800"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828800" y="747636"/>
            <a:ext cx="5291920" cy="5311970"/>
          </a:xfrm>
          <a:prstGeom prst="rect">
            <a:avLst/>
          </a:prstGeom>
          <a:noFill/>
          <a:ln>
            <a:noFill/>
          </a:ln>
        </p:spPr>
      </p:pic>
    </p:spTree>
    <p:extLst>
      <p:ext uri="{BB962C8B-B14F-4D97-AF65-F5344CB8AC3E}">
        <p14:creationId xmlns:p14="http://schemas.microsoft.com/office/powerpoint/2010/main" val="1704745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41156" y="310065"/>
            <a:ext cx="7220246" cy="523220"/>
          </a:xfrm>
          <a:prstGeom prst="rect">
            <a:avLst/>
          </a:prstGeom>
        </p:spPr>
        <p:txBody>
          <a:bodyPr wrap="none">
            <a:spAutoFit/>
          </a:bodyPr>
          <a:lstStyle/>
          <a:p>
            <a:pPr algn="r" rtl="1"/>
            <a:r>
              <a:rPr lang="ar-IQ" sz="2800" dirty="0">
                <a:latin typeface="Calibri" panose="020F0502020204030204" pitchFamily="34" charset="0"/>
                <a:ea typeface="Calibri" panose="020F0502020204030204" pitchFamily="34" charset="0"/>
              </a:rPr>
              <a:t>بالطبع فان العمود الجديد سيكون فارغا (ليس به اية معلومات):</a:t>
            </a:r>
            <a:endParaRPr lang="en-US" sz="2800"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146412" y="1003394"/>
            <a:ext cx="9130352" cy="5329167"/>
          </a:xfrm>
          <a:prstGeom prst="rect">
            <a:avLst/>
          </a:prstGeom>
          <a:noFill/>
          <a:ln>
            <a:noFill/>
          </a:ln>
        </p:spPr>
      </p:pic>
    </p:spTree>
    <p:extLst>
      <p:ext uri="{BB962C8B-B14F-4D97-AF65-F5344CB8AC3E}">
        <p14:creationId xmlns:p14="http://schemas.microsoft.com/office/powerpoint/2010/main" val="3803331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8615" y="417226"/>
            <a:ext cx="11000095" cy="830997"/>
          </a:xfrm>
          <a:prstGeom prst="rect">
            <a:avLst/>
          </a:prstGeom>
        </p:spPr>
        <p:txBody>
          <a:bodyPr wrap="square">
            <a:spAutoFit/>
          </a:bodyPr>
          <a:lstStyle/>
          <a:p>
            <a:pPr algn="r" rtl="1"/>
            <a:r>
              <a:rPr lang="ar-IQ" sz="2400" dirty="0">
                <a:latin typeface="Calibri" panose="020F0502020204030204" pitchFamily="34" charset="0"/>
                <a:ea typeface="Calibri" panose="020F0502020204030204" pitchFamily="34" charset="0"/>
              </a:rPr>
              <a:t>الان نبدا في ادخال البيانات  داخل هذا العمود الجديد في جدول البيانات.من شريط ادوات التعديل من قائمة </a:t>
            </a:r>
            <a:r>
              <a:rPr lang="en-US" sz="2400" dirty="0">
                <a:latin typeface="Calibri" panose="020F0502020204030204" pitchFamily="34" charset="0"/>
                <a:ea typeface="Calibri" panose="020F0502020204030204" pitchFamily="34" charset="0"/>
                <a:cs typeface="Arial" panose="020B0604020202020204" pitchFamily="34" charset="0"/>
              </a:rPr>
              <a:t>editor</a:t>
            </a:r>
            <a:r>
              <a:rPr lang="en-US" sz="2400" dirty="0">
                <a:latin typeface="Arial" panose="020B0604020202020204" pitchFamily="34" charset="0"/>
                <a:ea typeface="Calibri" panose="020F0502020204030204" pitchFamily="34" charset="0"/>
              </a:rPr>
              <a:t> </a:t>
            </a:r>
            <a:r>
              <a:rPr lang="ar-IQ" sz="2400" dirty="0">
                <a:ea typeface="Calibri" panose="020F0502020204030204" pitchFamily="34" charset="0"/>
                <a:cs typeface="Times New Roman" panose="02020603050405020304" pitchFamily="18" charset="0"/>
              </a:rPr>
              <a:t>نبدا تفعيل التعديل </a:t>
            </a:r>
            <a:r>
              <a:rPr lang="en-US" sz="2400" dirty="0">
                <a:latin typeface="Times New Roman" panose="02020603050405020304" pitchFamily="18" charset="0"/>
                <a:ea typeface="Calibri" panose="020F0502020204030204" pitchFamily="34" charset="0"/>
              </a:rPr>
              <a:t>Start Editing</a:t>
            </a:r>
            <a:r>
              <a:rPr lang="ar-IQ" sz="2400" dirty="0">
                <a:latin typeface="Times New Roman" panose="02020603050405020304" pitchFamily="18" charset="0"/>
                <a:ea typeface="Calibri" panose="020F0502020204030204" pitchFamily="34" charset="0"/>
              </a:rPr>
              <a:t>:</a:t>
            </a:r>
            <a:endParaRPr lang="en-US" sz="2400" dirty="0"/>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214651" y="1538287"/>
            <a:ext cx="5976724" cy="4726035"/>
          </a:xfrm>
          <a:prstGeom prst="rect">
            <a:avLst/>
          </a:prstGeom>
          <a:noFill/>
          <a:ln>
            <a:noFill/>
          </a:ln>
        </p:spPr>
      </p:pic>
    </p:spTree>
    <p:extLst>
      <p:ext uri="{BB962C8B-B14F-4D97-AF65-F5344CB8AC3E}">
        <p14:creationId xmlns:p14="http://schemas.microsoft.com/office/powerpoint/2010/main" val="9890222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437</Words>
  <Application>Microsoft Office PowerPoint</Application>
  <PresentationFormat>Widescreen</PresentationFormat>
  <Paragraphs>32</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Younis</dc:creator>
  <cp:lastModifiedBy>Younis</cp:lastModifiedBy>
  <cp:revision>5</cp:revision>
  <dcterms:created xsi:type="dcterms:W3CDTF">2019-02-06T18:49:29Z</dcterms:created>
  <dcterms:modified xsi:type="dcterms:W3CDTF">2019-02-15T15:41:02Z</dcterms:modified>
</cp:coreProperties>
</file>