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F9B06-A88B-4228-8278-CAE37B4C6272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E323D-1D04-4E49-806A-C87ED9D87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85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E323D-1D04-4E49-806A-C87ED9D879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5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F29C-2FE7-4D4B-8C53-C20E733A8C06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12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15219-F039-45A5-AA12-ED67CDA59ED8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477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51BDD-F35E-43CB-B6BB-521F3DFB8352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589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D938-AA75-452F-BA9D-345675EF658F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37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0C6A-4784-496B-AE6C-5473C6166CAB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3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A8223-2877-4552-94AC-37CA6A7ADB94}" type="datetime1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4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995BE-584F-4B06-8365-4B5369065212}" type="datetime1">
              <a:rPr lang="en-GB" smtClean="0"/>
              <a:t>12/12/2018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02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B64D-9D17-4C5D-AF6B-EC61EC491699}" type="datetime1">
              <a:rPr lang="en-GB" smtClean="0"/>
              <a:t>12/12/2018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8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89173-54C9-4204-BCD3-F27830910241}" type="datetime1">
              <a:rPr lang="en-GB" smtClean="0"/>
              <a:t>12/12/2018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7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6FC2-20CC-4A43-AB5A-0F1F8F28E90B}" type="datetime1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35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957B7-61FC-4DEF-A5E6-F91AEE38BB1C}" type="datetime1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44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F6ED-CAC5-4BA8-8D47-324AAAD699E4}" type="datetime1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73AD2-E9A2-4F4E-A1E5-760E92CB0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2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2240" y="667870"/>
            <a:ext cx="8229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cap="small" dirty="0" smtClean="0">
                <a:solidFill>
                  <a:srgbClr val="002060"/>
                </a:solidFill>
              </a:rPr>
              <a:t>Principles of Environmental Engineering and Sustainability</a:t>
            </a:r>
            <a:endParaRPr lang="en-US" b="1" cap="small" dirty="0">
              <a:solidFill>
                <a:srgbClr val="002060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183342" y="3736508"/>
            <a:ext cx="9825316" cy="2341562"/>
          </a:xfrm>
        </p:spPr>
        <p:txBody>
          <a:bodyPr anchor="ctr">
            <a:normAutofit/>
          </a:bodyPr>
          <a:lstStyle/>
          <a:p>
            <a:r>
              <a:rPr lang="en-US" sz="3600" b="1" cap="small" dirty="0">
                <a:solidFill>
                  <a:srgbClr val="0070C0"/>
                </a:solidFill>
              </a:rPr>
              <a:t>Lecture </a:t>
            </a:r>
            <a:r>
              <a:rPr lang="en-US" sz="3600" b="1" cap="small" dirty="0" smtClean="0">
                <a:solidFill>
                  <a:srgbClr val="0070C0"/>
                </a:solidFill>
              </a:rPr>
              <a:t>Ten: Wastewater Treatment Plant</a:t>
            </a:r>
          </a:p>
          <a:p>
            <a:endParaRPr lang="en-US" sz="3200" b="1" cap="small" dirty="0">
              <a:solidFill>
                <a:srgbClr val="0070C0"/>
              </a:solidFill>
            </a:endParaRPr>
          </a:p>
          <a:p>
            <a:r>
              <a:rPr lang="en-US" sz="3200" b="1" cap="small" dirty="0">
                <a:solidFill>
                  <a:srgbClr val="0070C0"/>
                </a:solidFill>
              </a:rPr>
              <a:t>Department of Environmental Engineering</a:t>
            </a:r>
          </a:p>
        </p:txBody>
      </p:sp>
    </p:spTree>
    <p:extLst>
      <p:ext uri="{BB962C8B-B14F-4D97-AF65-F5344CB8AC3E}">
        <p14:creationId xmlns:p14="http://schemas.microsoft.com/office/powerpoint/2010/main" val="2753475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21341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5400" dirty="0">
                <a:latin typeface="+mn-lt"/>
              </a:rPr>
              <a:t>Wastewater Treatment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29988" y="1752600"/>
            <a:ext cx="5966012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Measurement and sampling at the inlet structure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3600" dirty="0" smtClean="0"/>
              <a:t>	-  a flow meter continuously records the volume of water entering the treatment plant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3600" dirty="0" smtClean="0"/>
              <a:t>	- water samples are taken for determination of suspended solids and BOD.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812" y="1472453"/>
            <a:ext cx="4885765" cy="3152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305300"/>
            <a:ext cx="3334871" cy="250880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10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14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466165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5400" dirty="0">
                <a:latin typeface="+mn-lt"/>
              </a:rPr>
              <a:t>Wastewater Treatment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34471" y="1362637"/>
            <a:ext cx="5961529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Suspended Solids – the quantity of solid materials floating in the water column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sz="36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BOD = Biochemical Oxygen Demand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3600" dirty="0" smtClean="0"/>
              <a:t>	- a measure of the amount of oxygen required to aerobically decompose organic matter in the water</a:t>
            </a:r>
            <a:endParaRPr lang="en-US" sz="36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158753" y="3420037"/>
            <a:ext cx="5970494" cy="33079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Measurements of Suspended Solids and BOD indicate the effectiveness of treatment processes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Both Suspended Solids and BOD decrease as water moves through the wastewater treatment processes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11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148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3" y="376517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1523999"/>
            <a:ext cx="43053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Primary Treatment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dirty="0" smtClean="0"/>
              <a:t>	-- a physical process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dirty="0" smtClean="0"/>
              <a:t>	-- wastewater flow is slowed down and suspended solids settle to the bottom by gravity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dirty="0" smtClean="0"/>
              <a:t>	-- the material that settles is called sludge or </a:t>
            </a:r>
            <a:r>
              <a:rPr lang="en-US" dirty="0" err="1" smtClean="0"/>
              <a:t>biosolids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296335" y="1878105"/>
            <a:ext cx="7772400" cy="762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en-US" sz="4000" dirty="0" smtClean="0"/>
              <a:t>Primary Treatment</a:t>
            </a:r>
            <a:endParaRPr lang="en-US" sz="4000" dirty="0"/>
          </a:p>
        </p:txBody>
      </p:sp>
      <p:pic>
        <p:nvPicPr>
          <p:cNvPr id="5" name="Picture 4" descr="C:\ABC\EBIO\105F01\FG18_1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b="18333"/>
          <a:stretch>
            <a:fillRect/>
          </a:stretch>
        </p:blipFill>
        <p:spPr bwMode="auto">
          <a:xfrm>
            <a:off x="4182035" y="2792505"/>
            <a:ext cx="8001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12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02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ABC\EBIO\105F01\wastewater_cruces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76" y="3207953"/>
            <a:ext cx="7342094" cy="362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C:\ABC\EBIO\105F01\primary_treatment_primcl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7"/>
          <a:stretch>
            <a:fillRect/>
          </a:stretch>
        </p:blipFill>
        <p:spPr bwMode="auto">
          <a:xfrm>
            <a:off x="17930" y="17928"/>
            <a:ext cx="7897905" cy="36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16869" y="6356350"/>
            <a:ext cx="416859" cy="365125"/>
          </a:xfr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13</a:t>
            </a:fld>
            <a:endParaRPr lang="en-GB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1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36691" y="6096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5400" dirty="0">
                <a:latin typeface="+mn-lt"/>
              </a:rPr>
              <a:t>Wastewater </a:t>
            </a:r>
            <a:r>
              <a:rPr lang="en-US" sz="5400" dirty="0" smtClean="0">
                <a:latin typeface="+mn-lt"/>
              </a:rPr>
              <a:t>Treatment Plant</a:t>
            </a:r>
            <a:endParaRPr lang="en-US" sz="5400" dirty="0">
              <a:latin typeface="+mn-lt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981200"/>
            <a:ext cx="5410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4000" dirty="0" smtClean="0"/>
              <a:t>Purpose:</a:t>
            </a:r>
          </a:p>
          <a:p>
            <a:pPr algn="ctr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To manage water discharged from homes, businesses, and industries to reduce the threat of water pollution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60276"/>
            <a:ext cx="6050303" cy="275664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73AD2-E9A2-4F4E-A1E5-760E92CB032F}" type="slidenum">
              <a:rPr lang="en-GB" sz="1400" b="1" smtClean="0">
                <a:solidFill>
                  <a:schemeClr val="tx1"/>
                </a:solidFill>
              </a:rPr>
              <a:t>2</a:t>
            </a:fld>
            <a:endParaRPr lang="en-GB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4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 bwMode="auto">
          <a:xfrm>
            <a:off x="170329" y="1322292"/>
            <a:ext cx="7566212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Pre-treatment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Preliminary treatment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Primary treatment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Secondary treatment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Sludge (</a:t>
            </a:r>
            <a:r>
              <a:rPr lang="en-US" sz="4000" dirty="0" err="1" smtClean="0"/>
              <a:t>biosolids</a:t>
            </a:r>
            <a:r>
              <a:rPr lang="en-US" sz="4000" dirty="0" smtClean="0"/>
              <a:t>) disposal</a:t>
            </a:r>
            <a:endParaRPr lang="en-US" sz="4000" dirty="0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title"/>
          </p:nvPr>
        </p:nvSpPr>
        <p:spPr bwMode="auto">
          <a:xfrm>
            <a:off x="2227729" y="179292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400800" y="3079372"/>
            <a:ext cx="5791200" cy="36889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 </a:t>
            </a:r>
            <a:r>
              <a:rPr lang="en-US" sz="4400" dirty="0" smtClean="0"/>
              <a:t>Pre-treatment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400" dirty="0" smtClean="0"/>
              <a:t>	   - Occurs in business or industry prior to discharge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400" dirty="0" smtClean="0"/>
              <a:t> - Prevention of toxic chemicals or excess nutrients being discharged in wastewater</a:t>
            </a:r>
            <a:endParaRPr lang="en-US" sz="4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3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7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4" y="295832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  <a:br>
              <a:rPr lang="en-US" sz="6000" dirty="0">
                <a:latin typeface="+mn-lt"/>
              </a:rPr>
            </a:br>
            <a:endParaRPr lang="en-US" sz="6000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" y="1116106"/>
            <a:ext cx="6096000" cy="36800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Water discharged from homes, businesses, and industry enters </a:t>
            </a:r>
            <a:r>
              <a:rPr lang="en-US" sz="3600" dirty="0" smtClean="0">
                <a:solidFill>
                  <a:srgbClr val="FF0000"/>
                </a:solidFill>
              </a:rPr>
              <a:t>sanitary</a:t>
            </a:r>
            <a:r>
              <a:rPr lang="en-US" sz="3600" dirty="0" smtClean="0"/>
              <a:t> sewers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/>
              <a:t>Water from rainwater on streets enters </a:t>
            </a:r>
            <a:r>
              <a:rPr lang="en-US" sz="3600" dirty="0" smtClean="0">
                <a:solidFill>
                  <a:srgbClr val="FF0000"/>
                </a:solidFill>
              </a:rPr>
              <a:t>storm</a:t>
            </a:r>
            <a:r>
              <a:rPr lang="en-US" sz="3600" dirty="0" smtClean="0"/>
              <a:t> water sewers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smtClean="0">
                <a:solidFill>
                  <a:srgbClr val="FF0000"/>
                </a:solidFill>
              </a:rPr>
              <a:t>Combined</a:t>
            </a:r>
            <a:r>
              <a:rPr lang="en-US" sz="3600" dirty="0" smtClean="0"/>
              <a:t> sewers carry both sanitary wastes and storm water</a:t>
            </a:r>
            <a:endParaRPr lang="en-US" sz="36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85651" y="3177988"/>
            <a:ext cx="5912220" cy="32362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  <a:defRPr sz="36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smtClean="0"/>
              <a:t>Wastewater moves </a:t>
            </a:r>
            <a:r>
              <a:rPr lang="en-US" dirty="0"/>
              <a:t>toward the </a:t>
            </a:r>
            <a:r>
              <a:rPr lang="en-US" dirty="0" smtClean="0"/>
              <a:t>treatment plant </a:t>
            </a:r>
            <a:r>
              <a:rPr lang="en-US" dirty="0"/>
              <a:t>primarily by gravity flow</a:t>
            </a:r>
          </a:p>
          <a:p>
            <a:r>
              <a:rPr lang="en-US" dirty="0"/>
              <a:t>Lift stations pump water from low lying areas over hills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4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03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27729" y="466163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  <a:br>
              <a:rPr lang="en-US" sz="6000" dirty="0">
                <a:latin typeface="+mn-lt"/>
              </a:rPr>
            </a:br>
            <a:endParaRPr lang="en-US" sz="6000" dirty="0">
              <a:latin typeface="+mn-lt"/>
            </a:endParaRPr>
          </a:p>
        </p:txBody>
      </p:sp>
      <p:pic>
        <p:nvPicPr>
          <p:cNvPr id="3" name="Picture 3" descr="C:\ABC\EBIO\105F01\179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3265" r="2000" b="6013"/>
          <a:stretch>
            <a:fillRect/>
          </a:stretch>
        </p:blipFill>
        <p:spPr bwMode="auto">
          <a:xfrm>
            <a:off x="2147048" y="1286435"/>
            <a:ext cx="7897906" cy="542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5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8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1" y="6096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  <a:br>
              <a:rPr lang="en-US" sz="6000" dirty="0">
                <a:latin typeface="+mn-lt"/>
              </a:rPr>
            </a:br>
            <a:endParaRPr lang="en-US" sz="6000" dirty="0">
              <a:latin typeface="+mn-lt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92742" y="1752600"/>
            <a:ext cx="6172199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Preliminary Treatment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 - removes large objects and non-degradable materials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 - protects pumps and equipment from damage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 -  bar screen and grit chamber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941" y="3040155"/>
            <a:ext cx="5611997" cy="31544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6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42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1" y="385483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6000" dirty="0">
                <a:latin typeface="+mn-lt"/>
              </a:rPr>
              <a:t>Wastewater Treatment</a:t>
            </a:r>
            <a:br>
              <a:rPr lang="en-US" sz="6000" dirty="0">
                <a:latin typeface="+mn-lt"/>
              </a:rPr>
            </a:br>
            <a:endParaRPr lang="en-US" sz="6000" dirty="0">
              <a:latin typeface="+mn-lt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52400" y="2048435"/>
            <a:ext cx="5235388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3800" dirty="0" smtClean="0"/>
              <a:t>Bar Screen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sz="3800" dirty="0" smtClean="0"/>
              <a:t>	- catches large objects that have gotten into sewer system such as bricks, bottles, pieces of wood, etc.</a:t>
            </a:r>
            <a:endParaRPr lang="en-US" sz="3800" dirty="0"/>
          </a:p>
        </p:txBody>
      </p:sp>
      <p:pic>
        <p:nvPicPr>
          <p:cNvPr id="4" name="Picture 5" descr="C:\ABC\EBIO\105F01\bar_scree_manscre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8" t="-423" r="9663"/>
          <a:stretch>
            <a:fillRect/>
          </a:stretch>
        </p:blipFill>
        <p:spPr bwMode="auto">
          <a:xfrm>
            <a:off x="6813176" y="1344704"/>
            <a:ext cx="4872318" cy="483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7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1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6000" dirty="0"/>
              <a:t>Wastewater Treatment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91353" y="1752600"/>
            <a:ext cx="5804647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Grit Chamber 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- removes rocks, gravel, broken glass, etc.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Mesh Screen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sz="4000" dirty="0" smtClean="0"/>
              <a:t>	- removes diapers, combs, towels, plastic bags, syringes, etc.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 r="9487" b="14820"/>
          <a:stretch/>
        </p:blipFill>
        <p:spPr>
          <a:xfrm>
            <a:off x="6624917" y="1573305"/>
            <a:ext cx="4858871" cy="27668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" t="3743" r="6566" b="6061"/>
          <a:stretch/>
        </p:blipFill>
        <p:spPr>
          <a:xfrm>
            <a:off x="6225988" y="4188705"/>
            <a:ext cx="3608294" cy="266929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8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31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2" y="609600"/>
            <a:ext cx="77724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5400" dirty="0">
                <a:latin typeface="+mn-lt"/>
              </a:rPr>
              <a:t>Wastewater Treatment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38200" y="2209800"/>
            <a:ext cx="6934200" cy="838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 Preliminary Treatment</a:t>
            </a:r>
            <a:endParaRPr lang="en-US" sz="4000" dirty="0"/>
          </a:p>
        </p:txBody>
      </p:sp>
      <p:pic>
        <p:nvPicPr>
          <p:cNvPr id="4" name="Picture 5" descr="C:\ABC\EBIO\105F01\FG18_1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46666"/>
          <a:stretch>
            <a:fillRect/>
          </a:stretch>
        </p:blipFill>
        <p:spPr bwMode="auto">
          <a:xfrm>
            <a:off x="990599" y="3581400"/>
            <a:ext cx="10233212" cy="292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A3E73AD2-E9A2-4F4E-A1E5-760E92CB032F}" type="slidenum">
              <a:rPr lang="en-GB" sz="1400" b="1">
                <a:solidFill>
                  <a:schemeClr val="tx1"/>
                </a:solidFill>
              </a:rPr>
              <a:pPr/>
              <a:t>9</a:t>
            </a:fld>
            <a:endParaRPr lang="en-GB" sz="1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40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187</Words>
  <Application>Microsoft Office PowerPoint</Application>
  <PresentationFormat>Widescreen</PresentationFormat>
  <Paragraphs>68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Wastewater Treatment Plant</vt:lpstr>
      <vt:lpstr>Wastewater Treatment</vt:lpstr>
      <vt:lpstr>Wastewater Treatment </vt:lpstr>
      <vt:lpstr>Wastewater Treatment </vt:lpstr>
      <vt:lpstr>Wastewater Treatment </vt:lpstr>
      <vt:lpstr>Wastewater Treatment </vt:lpstr>
      <vt:lpstr>Wastewater Treatment</vt:lpstr>
      <vt:lpstr>Wastewater Treatment</vt:lpstr>
      <vt:lpstr>Wastewater Treatment</vt:lpstr>
      <vt:lpstr>Wastewater Treatment</vt:lpstr>
      <vt:lpstr>Wastewater Treatment</vt:lpstr>
      <vt:lpstr>PowerPoint Presentation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Zaidun Naji</dc:creator>
  <cp:lastModifiedBy>Zaidun Naji</cp:lastModifiedBy>
  <cp:revision>27</cp:revision>
  <dcterms:created xsi:type="dcterms:W3CDTF">2017-11-09T10:31:36Z</dcterms:created>
  <dcterms:modified xsi:type="dcterms:W3CDTF">2018-12-12T17:34:18Z</dcterms:modified>
</cp:coreProperties>
</file>