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7556500" cy="10693400"/>
  <p:notesSz cx="7556500" cy="10693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9" d="100"/>
          <a:sy n="49" d="100"/>
        </p:scale>
        <p:origin x="-2232" y="1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2/8/2019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1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2/8/2019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1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2/8/2019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1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2/8/2019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1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2/8/2019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1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2/8/2019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3725164" y="9918903"/>
            <a:ext cx="121920" cy="1657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1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30604" y="1060449"/>
            <a:ext cx="5305425" cy="6412230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833245" marR="1834514" algn="ctr">
              <a:lnSpc>
                <a:spcPct val="95700"/>
              </a:lnSpc>
              <a:spcBef>
                <a:spcPts val="190"/>
              </a:spcBef>
            </a:pPr>
            <a:r>
              <a:rPr sz="1600" b="1" spc="-5" dirty="0">
                <a:latin typeface="Times New Roman"/>
                <a:cs typeface="Times New Roman"/>
              </a:rPr>
              <a:t>Hydraulic</a:t>
            </a:r>
            <a:r>
              <a:rPr sz="1600" b="1" spc="-4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Systems  </a:t>
            </a:r>
            <a:r>
              <a:rPr sz="1600" b="1" spc="-5" dirty="0">
                <a:latin typeface="Times New Roman"/>
                <a:cs typeface="Times New Roman"/>
              </a:rPr>
              <a:t>Lecture </a:t>
            </a:r>
            <a:r>
              <a:rPr sz="1600" b="1" dirty="0">
                <a:latin typeface="Times New Roman"/>
                <a:cs typeface="Times New Roman"/>
              </a:rPr>
              <a:t>1  </a:t>
            </a:r>
            <a:r>
              <a:rPr sz="1600" b="1" spc="-5" dirty="0">
                <a:latin typeface="Times New Roman"/>
                <a:cs typeface="Times New Roman"/>
              </a:rPr>
              <a:t>Introduction</a:t>
            </a:r>
            <a:endParaRPr sz="1600">
              <a:latin typeface="Times New Roman"/>
              <a:cs typeface="Times New Roman"/>
            </a:endParaRPr>
          </a:p>
          <a:p>
            <a:pPr marL="191770" indent="-179070">
              <a:lnSpc>
                <a:spcPts val="1614"/>
              </a:lnSpc>
              <a:buFont typeface="Times New Roman"/>
              <a:buAutoNum type="arabicPeriod"/>
              <a:tabLst>
                <a:tab pos="192405" algn="l"/>
              </a:tabLst>
            </a:pPr>
            <a:r>
              <a:rPr sz="1400" b="1" i="1" spc="-10" dirty="0">
                <a:latin typeface="Times New Roman"/>
                <a:cs typeface="Times New Roman"/>
              </a:rPr>
              <a:t>Introduction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Times New Roman"/>
              <a:buAutoNum type="arabicPeriod"/>
            </a:pPr>
            <a:endParaRPr sz="1400">
              <a:latin typeface="Times New Roman"/>
              <a:cs typeface="Times New Roman"/>
            </a:endParaRPr>
          </a:p>
          <a:p>
            <a:pPr marL="241300" lvl="1" indent="-228600">
              <a:lnSpc>
                <a:spcPts val="1320"/>
              </a:lnSpc>
              <a:buAutoNum type="arabicPeriod"/>
              <a:tabLst>
                <a:tab pos="241935" algn="l"/>
              </a:tabLst>
            </a:pPr>
            <a:r>
              <a:rPr sz="1100" b="1" dirty="0">
                <a:latin typeface="Calibri"/>
                <a:cs typeface="Calibri"/>
              </a:rPr>
              <a:t>Meaning </a:t>
            </a:r>
            <a:r>
              <a:rPr sz="1100" b="1" spc="-10" dirty="0">
                <a:latin typeface="Calibri"/>
                <a:cs typeface="Calibri"/>
              </a:rPr>
              <a:t>of</a:t>
            </a:r>
            <a:r>
              <a:rPr sz="1100" b="1" spc="-1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Hydraulic</a:t>
            </a:r>
            <a:endParaRPr sz="11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150" spc="-10" dirty="0">
                <a:latin typeface="Calibri"/>
                <a:cs typeface="Calibri"/>
              </a:rPr>
              <a:t>The </a:t>
            </a:r>
            <a:r>
              <a:rPr sz="1150" spc="1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Greek </a:t>
            </a:r>
            <a:r>
              <a:rPr sz="1150" spc="110" dirty="0">
                <a:latin typeface="Calibri"/>
                <a:cs typeface="Calibri"/>
              </a:rPr>
              <a:t> </a:t>
            </a:r>
            <a:r>
              <a:rPr sz="1150" spc="-5" dirty="0">
                <a:latin typeface="Calibri"/>
                <a:cs typeface="Calibri"/>
              </a:rPr>
              <a:t>word </a:t>
            </a:r>
            <a:r>
              <a:rPr sz="1150" spc="80" dirty="0">
                <a:latin typeface="Calibri"/>
                <a:cs typeface="Calibri"/>
              </a:rPr>
              <a:t> </a:t>
            </a:r>
            <a:r>
              <a:rPr sz="1150" spc="-5" dirty="0">
                <a:latin typeface="Calibri"/>
                <a:cs typeface="Calibri"/>
              </a:rPr>
              <a:t>'Hydra' </a:t>
            </a:r>
            <a:r>
              <a:rPr sz="1150" spc="95" dirty="0">
                <a:latin typeface="Calibri"/>
                <a:cs typeface="Calibri"/>
              </a:rPr>
              <a:t> </a:t>
            </a:r>
            <a:r>
              <a:rPr sz="1150" spc="-5" dirty="0">
                <a:latin typeface="Calibri"/>
                <a:cs typeface="Calibri"/>
              </a:rPr>
              <a:t>refers </a:t>
            </a:r>
            <a:r>
              <a:rPr sz="1150" spc="9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 </a:t>
            </a:r>
            <a:r>
              <a:rPr sz="1150" spc="95" dirty="0">
                <a:latin typeface="Calibri"/>
                <a:cs typeface="Calibri"/>
              </a:rPr>
              <a:t> </a:t>
            </a:r>
            <a:r>
              <a:rPr sz="1150" spc="-5" dirty="0">
                <a:latin typeface="Calibri"/>
                <a:cs typeface="Calibri"/>
              </a:rPr>
              <a:t>water </a:t>
            </a:r>
            <a:r>
              <a:rPr sz="1150" spc="95" dirty="0">
                <a:latin typeface="Calibri"/>
                <a:cs typeface="Calibri"/>
              </a:rPr>
              <a:t> </a:t>
            </a:r>
            <a:r>
              <a:rPr sz="1150" spc="-5" dirty="0">
                <a:latin typeface="Calibri"/>
                <a:cs typeface="Calibri"/>
              </a:rPr>
              <a:t>while </a:t>
            </a:r>
            <a:r>
              <a:rPr sz="1150" spc="9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'Aulos' </a:t>
            </a:r>
            <a:r>
              <a:rPr sz="1150" spc="114" dirty="0">
                <a:latin typeface="Calibri"/>
                <a:cs typeface="Calibri"/>
              </a:rPr>
              <a:t> </a:t>
            </a:r>
            <a:r>
              <a:rPr sz="1150" spc="-5" dirty="0">
                <a:latin typeface="Calibri"/>
                <a:cs typeface="Calibri"/>
              </a:rPr>
              <a:t>means </a:t>
            </a:r>
            <a:r>
              <a:rPr sz="1150" spc="90" dirty="0">
                <a:latin typeface="Calibri"/>
                <a:cs typeface="Calibri"/>
              </a:rPr>
              <a:t> </a:t>
            </a:r>
            <a:r>
              <a:rPr sz="1150" spc="-5" dirty="0">
                <a:latin typeface="Calibri"/>
                <a:cs typeface="Calibri"/>
              </a:rPr>
              <a:t>pipes. </a:t>
            </a:r>
            <a:r>
              <a:rPr sz="1150" spc="10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The </a:t>
            </a:r>
            <a:r>
              <a:rPr sz="1150" spc="95" dirty="0">
                <a:latin typeface="Calibri"/>
                <a:cs typeface="Calibri"/>
              </a:rPr>
              <a:t> </a:t>
            </a:r>
            <a:r>
              <a:rPr sz="1150" spc="-5" dirty="0">
                <a:latin typeface="Calibri"/>
                <a:cs typeface="Calibri"/>
              </a:rPr>
              <a:t>word</a:t>
            </a:r>
            <a:endParaRPr sz="1150">
              <a:latin typeface="Calibri"/>
              <a:cs typeface="Calibri"/>
            </a:endParaRPr>
          </a:p>
          <a:p>
            <a:pPr marL="241300" marR="5080" algn="just">
              <a:lnSpc>
                <a:spcPct val="116500"/>
              </a:lnSpc>
            </a:pPr>
            <a:r>
              <a:rPr sz="1150" spc="-5" dirty="0">
                <a:latin typeface="Calibri"/>
                <a:cs typeface="Calibri"/>
              </a:rPr>
              <a:t>hydraulics originated </a:t>
            </a:r>
            <a:r>
              <a:rPr sz="1150" dirty="0">
                <a:latin typeface="Calibri"/>
                <a:cs typeface="Calibri"/>
              </a:rPr>
              <a:t>from Greek </a:t>
            </a:r>
            <a:r>
              <a:rPr sz="1150" spc="-5" dirty="0">
                <a:latin typeface="Calibri"/>
                <a:cs typeface="Calibri"/>
              </a:rPr>
              <a:t>by </a:t>
            </a:r>
            <a:r>
              <a:rPr sz="1150" spc="-10" dirty="0">
                <a:latin typeface="Calibri"/>
                <a:cs typeface="Calibri"/>
              </a:rPr>
              <a:t>combining these </a:t>
            </a:r>
            <a:r>
              <a:rPr sz="1150" spc="-5" dirty="0">
                <a:latin typeface="Calibri"/>
                <a:cs typeface="Calibri"/>
              </a:rPr>
              <a:t>words, which </a:t>
            </a:r>
            <a:r>
              <a:rPr sz="1150" dirty="0">
                <a:latin typeface="Calibri"/>
                <a:cs typeface="Calibri"/>
              </a:rPr>
              <a:t>in </a:t>
            </a:r>
            <a:r>
              <a:rPr sz="1150" spc="-5" dirty="0">
                <a:latin typeface="Calibri"/>
                <a:cs typeface="Calibri"/>
              </a:rPr>
              <a:t>simple English  means, water </a:t>
            </a:r>
            <a:r>
              <a:rPr sz="1150" dirty="0">
                <a:latin typeface="Calibri"/>
                <a:cs typeface="Calibri"/>
              </a:rPr>
              <a:t>in </a:t>
            </a:r>
            <a:r>
              <a:rPr sz="1150" spc="-5" dirty="0">
                <a:latin typeface="Calibri"/>
                <a:cs typeface="Calibri"/>
              </a:rPr>
              <a:t>pipes. </a:t>
            </a:r>
            <a:r>
              <a:rPr sz="1150" spc="-10" dirty="0">
                <a:latin typeface="Calibri"/>
                <a:cs typeface="Calibri"/>
              </a:rPr>
              <a:t>The </a:t>
            </a:r>
            <a:r>
              <a:rPr sz="1150" spc="-5" dirty="0">
                <a:latin typeface="Calibri"/>
                <a:cs typeface="Calibri"/>
              </a:rPr>
              <a:t>principles of hydraulics were </a:t>
            </a:r>
            <a:r>
              <a:rPr sz="1150" spc="-10" dirty="0">
                <a:latin typeface="Calibri"/>
                <a:cs typeface="Calibri"/>
              </a:rPr>
              <a:t>put </a:t>
            </a:r>
            <a:r>
              <a:rPr sz="1150" dirty="0">
                <a:latin typeface="Calibri"/>
                <a:cs typeface="Calibri"/>
              </a:rPr>
              <a:t>to </a:t>
            </a:r>
            <a:r>
              <a:rPr sz="1150" spc="-5" dirty="0">
                <a:latin typeface="Calibri"/>
                <a:cs typeface="Calibri"/>
              </a:rPr>
              <a:t>use water energy </a:t>
            </a:r>
            <a:r>
              <a:rPr sz="1150" dirty="0">
                <a:latin typeface="Calibri"/>
                <a:cs typeface="Calibri"/>
              </a:rPr>
              <a:t>in  </a:t>
            </a:r>
            <a:r>
              <a:rPr sz="1150" spc="-5" dirty="0">
                <a:latin typeface="Calibri"/>
                <a:cs typeface="Calibri"/>
              </a:rPr>
              <a:t>converting</a:t>
            </a:r>
            <a:r>
              <a:rPr sz="1150" spc="60" dirty="0">
                <a:latin typeface="Calibri"/>
                <a:cs typeface="Calibri"/>
              </a:rPr>
              <a:t> </a:t>
            </a:r>
            <a:r>
              <a:rPr sz="1150" spc="-5" dirty="0">
                <a:latin typeface="Calibri"/>
                <a:cs typeface="Calibri"/>
              </a:rPr>
              <a:t>the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-5" dirty="0">
                <a:latin typeface="Calibri"/>
                <a:cs typeface="Calibri"/>
              </a:rPr>
              <a:t>energy</a:t>
            </a:r>
            <a:r>
              <a:rPr sz="1150" spc="60" dirty="0">
                <a:latin typeface="Calibri"/>
                <a:cs typeface="Calibri"/>
              </a:rPr>
              <a:t> </a:t>
            </a:r>
            <a:r>
              <a:rPr sz="1150" spc="-5" dirty="0">
                <a:latin typeface="Calibri"/>
                <a:cs typeface="Calibri"/>
              </a:rPr>
              <a:t>of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-5" dirty="0">
                <a:latin typeface="Calibri"/>
                <a:cs typeface="Calibri"/>
              </a:rPr>
              <a:t>flowing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-5" dirty="0">
                <a:latin typeface="Calibri"/>
                <a:cs typeface="Calibri"/>
              </a:rPr>
              <a:t>water</a:t>
            </a:r>
            <a:r>
              <a:rPr sz="1150" spc="60" dirty="0">
                <a:latin typeface="Calibri"/>
                <a:cs typeface="Calibri"/>
              </a:rPr>
              <a:t> </a:t>
            </a:r>
            <a:r>
              <a:rPr sz="1150" spc="-5" dirty="0">
                <a:latin typeface="Calibri"/>
                <a:cs typeface="Calibri"/>
              </a:rPr>
              <a:t>into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-5" dirty="0">
                <a:latin typeface="Calibri"/>
                <a:cs typeface="Calibri"/>
              </a:rPr>
              <a:t>useful</a:t>
            </a:r>
            <a:r>
              <a:rPr sz="1150" spc="30" dirty="0">
                <a:latin typeface="Calibri"/>
                <a:cs typeface="Calibri"/>
              </a:rPr>
              <a:t> </a:t>
            </a:r>
            <a:r>
              <a:rPr sz="1150" spc="-5" dirty="0">
                <a:latin typeface="Calibri"/>
                <a:cs typeface="Calibri"/>
              </a:rPr>
              <a:t>mechanical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5" dirty="0">
                <a:latin typeface="Calibri"/>
                <a:cs typeface="Calibri"/>
              </a:rPr>
              <a:t>energy</a:t>
            </a:r>
            <a:r>
              <a:rPr sz="1150" spc="60" dirty="0">
                <a:latin typeface="Calibri"/>
                <a:cs typeface="Calibri"/>
              </a:rPr>
              <a:t> </a:t>
            </a:r>
            <a:r>
              <a:rPr sz="1150" spc="-15" dirty="0">
                <a:latin typeface="Calibri"/>
                <a:cs typeface="Calibri"/>
              </a:rPr>
              <a:t>by</a:t>
            </a:r>
            <a:r>
              <a:rPr sz="1150" spc="60" dirty="0">
                <a:latin typeface="Calibri"/>
                <a:cs typeface="Calibri"/>
              </a:rPr>
              <a:t> </a:t>
            </a:r>
            <a:r>
              <a:rPr sz="1150" spc="-5" dirty="0">
                <a:latin typeface="Calibri"/>
                <a:cs typeface="Calibri"/>
              </a:rPr>
              <a:t>means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-5" dirty="0">
                <a:latin typeface="Calibri"/>
                <a:cs typeface="Calibri"/>
              </a:rPr>
              <a:t>of</a:t>
            </a:r>
            <a:r>
              <a:rPr sz="1150" spc="6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</a:t>
            </a:r>
            <a:endParaRPr sz="1150">
              <a:latin typeface="Calibri"/>
              <a:cs typeface="Calibri"/>
            </a:endParaRPr>
          </a:p>
          <a:p>
            <a:pPr marL="241300" marR="7620" algn="just">
              <a:lnSpc>
                <a:spcPct val="116500"/>
              </a:lnSpc>
              <a:spcBef>
                <a:spcPts val="25"/>
              </a:spcBef>
            </a:pPr>
            <a:r>
              <a:rPr sz="1150" spc="-5" dirty="0">
                <a:latin typeface="Calibri"/>
                <a:cs typeface="Calibri"/>
              </a:rPr>
              <a:t>water wheel. Nowadays, the </a:t>
            </a:r>
            <a:r>
              <a:rPr sz="1150" spc="-10" dirty="0">
                <a:latin typeface="Calibri"/>
                <a:cs typeface="Calibri"/>
              </a:rPr>
              <a:t>meaning </a:t>
            </a:r>
            <a:r>
              <a:rPr sz="1150" spc="-5" dirty="0">
                <a:latin typeface="Calibri"/>
                <a:cs typeface="Calibri"/>
              </a:rPr>
              <a:t>has been </a:t>
            </a:r>
            <a:r>
              <a:rPr sz="1150" spc="-10" dirty="0">
                <a:latin typeface="Calibri"/>
                <a:cs typeface="Calibri"/>
              </a:rPr>
              <a:t>expanded </a:t>
            </a:r>
            <a:r>
              <a:rPr sz="1150" dirty="0">
                <a:latin typeface="Calibri"/>
                <a:cs typeface="Calibri"/>
              </a:rPr>
              <a:t>to </a:t>
            </a:r>
            <a:r>
              <a:rPr sz="1150" spc="-5" dirty="0">
                <a:latin typeface="Calibri"/>
                <a:cs typeface="Calibri"/>
              </a:rPr>
              <a:t>include the physical  behavior of </a:t>
            </a:r>
            <a:r>
              <a:rPr sz="1150" dirty="0">
                <a:latin typeface="Calibri"/>
                <a:cs typeface="Calibri"/>
              </a:rPr>
              <a:t>all </a:t>
            </a:r>
            <a:r>
              <a:rPr sz="1150" spc="-5" dirty="0">
                <a:latin typeface="Calibri"/>
                <a:cs typeface="Calibri"/>
              </a:rPr>
              <a:t>liquids, including hydraulic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-5" dirty="0">
                <a:latin typeface="Calibri"/>
                <a:cs typeface="Calibri"/>
              </a:rPr>
              <a:t>fluid.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 marL="461009" lvl="1" indent="-219710">
              <a:lnSpc>
                <a:spcPct val="100000"/>
              </a:lnSpc>
              <a:buAutoNum type="arabicPeriod" startAt="2"/>
              <a:tabLst>
                <a:tab pos="461645" algn="l"/>
              </a:tabLst>
            </a:pPr>
            <a:r>
              <a:rPr sz="1150" b="1" dirty="0">
                <a:latin typeface="Calibri"/>
                <a:cs typeface="Calibri"/>
              </a:rPr>
              <a:t>Types of </a:t>
            </a:r>
            <a:r>
              <a:rPr sz="1150" b="1" spc="-5" dirty="0">
                <a:latin typeface="Calibri"/>
                <a:cs typeface="Calibri"/>
              </a:rPr>
              <a:t>energy</a:t>
            </a:r>
            <a:r>
              <a:rPr sz="1150" b="1" spc="-35" dirty="0">
                <a:latin typeface="Calibri"/>
                <a:cs typeface="Calibri"/>
              </a:rPr>
              <a:t> </a:t>
            </a:r>
            <a:r>
              <a:rPr sz="1150" b="1" spc="-5" dirty="0">
                <a:latin typeface="Calibri"/>
                <a:cs typeface="Calibri"/>
              </a:rPr>
              <a:t>transformer</a:t>
            </a:r>
            <a:endParaRPr sz="1150">
              <a:latin typeface="Calibri"/>
              <a:cs typeface="Calibri"/>
            </a:endParaRPr>
          </a:p>
          <a:p>
            <a:pPr marL="241300" marR="6985" algn="just">
              <a:lnSpc>
                <a:spcPct val="116799"/>
              </a:lnSpc>
              <a:spcBef>
                <a:spcPts val="20"/>
              </a:spcBef>
            </a:pPr>
            <a:r>
              <a:rPr sz="1150" spc="-5" dirty="0">
                <a:latin typeface="Calibri"/>
                <a:cs typeface="Calibri"/>
              </a:rPr>
              <a:t>Electrical machines or </a:t>
            </a:r>
            <a:r>
              <a:rPr sz="1150" dirty="0">
                <a:latin typeface="Calibri"/>
                <a:cs typeface="Calibri"/>
              </a:rPr>
              <a:t>diesel, </a:t>
            </a:r>
            <a:r>
              <a:rPr sz="1150" spc="-5" dirty="0">
                <a:latin typeface="Calibri"/>
                <a:cs typeface="Calibri"/>
              </a:rPr>
              <a:t>petrol and </a:t>
            </a:r>
            <a:r>
              <a:rPr sz="1150" dirty="0">
                <a:latin typeface="Calibri"/>
                <a:cs typeface="Calibri"/>
              </a:rPr>
              <a:t>steam </a:t>
            </a:r>
            <a:r>
              <a:rPr sz="1150" spc="-5" dirty="0">
                <a:latin typeface="Calibri"/>
                <a:cs typeface="Calibri"/>
              </a:rPr>
              <a:t>engines </a:t>
            </a:r>
            <a:r>
              <a:rPr sz="1150" spc="-10" dirty="0">
                <a:latin typeface="Calibri"/>
                <a:cs typeface="Calibri"/>
              </a:rPr>
              <a:t>are </a:t>
            </a:r>
            <a:r>
              <a:rPr sz="1150" spc="-5" dirty="0">
                <a:latin typeface="Calibri"/>
                <a:cs typeface="Calibri"/>
              </a:rPr>
              <a:t>prime </a:t>
            </a:r>
            <a:r>
              <a:rPr sz="1150" dirty="0">
                <a:latin typeface="Calibri"/>
                <a:cs typeface="Calibri"/>
              </a:rPr>
              <a:t>movers. </a:t>
            </a:r>
            <a:r>
              <a:rPr sz="1150" spc="-5" dirty="0">
                <a:latin typeface="Calibri"/>
                <a:cs typeface="Calibri"/>
              </a:rPr>
              <a:t>These  prime movers can provide various movements </a:t>
            </a:r>
            <a:r>
              <a:rPr sz="1150" dirty="0">
                <a:latin typeface="Calibri"/>
                <a:cs typeface="Calibri"/>
              </a:rPr>
              <a:t>to </a:t>
            </a:r>
            <a:r>
              <a:rPr sz="1150" spc="-5" dirty="0">
                <a:latin typeface="Calibri"/>
                <a:cs typeface="Calibri"/>
              </a:rPr>
              <a:t>the objects by using some  mechanical attachments </a:t>
            </a:r>
            <a:r>
              <a:rPr sz="1150" dirty="0">
                <a:latin typeface="Calibri"/>
                <a:cs typeface="Calibri"/>
              </a:rPr>
              <a:t>like screw </a:t>
            </a:r>
            <a:r>
              <a:rPr sz="1150" spc="-5" dirty="0">
                <a:latin typeface="Calibri"/>
                <a:cs typeface="Calibri"/>
              </a:rPr>
              <a:t>jack, </a:t>
            </a:r>
            <a:r>
              <a:rPr sz="1150" dirty="0">
                <a:latin typeface="Calibri"/>
                <a:cs typeface="Calibri"/>
              </a:rPr>
              <a:t>lever, </a:t>
            </a:r>
            <a:r>
              <a:rPr sz="1150" spc="-5" dirty="0">
                <a:latin typeface="Calibri"/>
                <a:cs typeface="Calibri"/>
              </a:rPr>
              <a:t>rack and pinions </a:t>
            </a:r>
            <a:r>
              <a:rPr sz="1150" dirty="0">
                <a:latin typeface="Calibri"/>
                <a:cs typeface="Calibri"/>
              </a:rPr>
              <a:t>etc. </a:t>
            </a:r>
            <a:r>
              <a:rPr sz="1150" spc="-5" dirty="0">
                <a:latin typeface="Calibri"/>
                <a:cs typeface="Calibri"/>
              </a:rPr>
              <a:t>However, these  </a:t>
            </a:r>
            <a:r>
              <a:rPr sz="1150" dirty="0">
                <a:latin typeface="Calibri"/>
                <a:cs typeface="Calibri"/>
              </a:rPr>
              <a:t>are </a:t>
            </a:r>
            <a:r>
              <a:rPr sz="1150" spc="-10" dirty="0">
                <a:latin typeface="Calibri"/>
                <a:cs typeface="Calibri"/>
              </a:rPr>
              <a:t>not </a:t>
            </a:r>
            <a:r>
              <a:rPr sz="1150" spc="-5" dirty="0">
                <a:latin typeface="Calibri"/>
                <a:cs typeface="Calibri"/>
              </a:rPr>
              <a:t>the only prime movers. </a:t>
            </a:r>
            <a:r>
              <a:rPr sz="1150" spc="-10" dirty="0">
                <a:latin typeface="Calibri"/>
                <a:cs typeface="Calibri"/>
              </a:rPr>
              <a:t>The </a:t>
            </a:r>
            <a:r>
              <a:rPr sz="1150" spc="-5" dirty="0">
                <a:latin typeface="Calibri"/>
                <a:cs typeface="Calibri"/>
              </a:rPr>
              <a:t>enclosed </a:t>
            </a:r>
            <a:r>
              <a:rPr sz="1150" spc="-10" dirty="0">
                <a:latin typeface="Calibri"/>
                <a:cs typeface="Calibri"/>
              </a:rPr>
              <a:t>fluids </a:t>
            </a:r>
            <a:r>
              <a:rPr sz="1150" spc="-5" dirty="0">
                <a:latin typeface="Calibri"/>
                <a:cs typeface="Calibri"/>
              </a:rPr>
              <a:t>(liquids and gases) can </a:t>
            </a:r>
            <a:r>
              <a:rPr sz="1150" dirty="0">
                <a:latin typeface="Calibri"/>
                <a:cs typeface="Calibri"/>
              </a:rPr>
              <a:t>also </a:t>
            </a:r>
            <a:r>
              <a:rPr sz="1150" spc="-5" dirty="0">
                <a:latin typeface="Calibri"/>
                <a:cs typeface="Calibri"/>
              </a:rPr>
              <a:t>be  used </a:t>
            </a:r>
            <a:r>
              <a:rPr sz="1150" dirty="0">
                <a:latin typeface="Calibri"/>
                <a:cs typeface="Calibri"/>
              </a:rPr>
              <a:t>as </a:t>
            </a:r>
            <a:r>
              <a:rPr sz="1150" spc="-5" dirty="0">
                <a:latin typeface="Calibri"/>
                <a:cs typeface="Calibri"/>
              </a:rPr>
              <a:t>prime movers </a:t>
            </a:r>
            <a:r>
              <a:rPr sz="1150" dirty="0">
                <a:latin typeface="Calibri"/>
                <a:cs typeface="Calibri"/>
              </a:rPr>
              <a:t>to </a:t>
            </a:r>
            <a:r>
              <a:rPr sz="1150" spc="-5" dirty="0">
                <a:latin typeface="Calibri"/>
                <a:cs typeface="Calibri"/>
              </a:rPr>
              <a:t>provide controlled motion and force </a:t>
            </a:r>
            <a:r>
              <a:rPr sz="1150" dirty="0">
                <a:latin typeface="Calibri"/>
                <a:cs typeface="Calibri"/>
              </a:rPr>
              <a:t>to </a:t>
            </a:r>
            <a:r>
              <a:rPr sz="1150" spc="-5" dirty="0">
                <a:latin typeface="Calibri"/>
                <a:cs typeface="Calibri"/>
              </a:rPr>
              <a:t>the objects or  substances. </a:t>
            </a:r>
            <a:r>
              <a:rPr sz="1150" spc="-10" dirty="0">
                <a:latin typeface="Calibri"/>
                <a:cs typeface="Calibri"/>
              </a:rPr>
              <a:t>The </a:t>
            </a:r>
            <a:r>
              <a:rPr sz="1150" spc="-5" dirty="0">
                <a:latin typeface="Calibri"/>
                <a:cs typeface="Calibri"/>
              </a:rPr>
              <a:t>specially designed enclosed fluid systems can provide both linear </a:t>
            </a:r>
            <a:r>
              <a:rPr sz="1150" dirty="0">
                <a:latin typeface="Calibri"/>
                <a:cs typeface="Calibri"/>
              </a:rPr>
              <a:t>as  </a:t>
            </a:r>
            <a:r>
              <a:rPr sz="1150" spc="-5" dirty="0">
                <a:latin typeface="Calibri"/>
                <a:cs typeface="Calibri"/>
              </a:rPr>
              <a:t>well </a:t>
            </a:r>
            <a:r>
              <a:rPr sz="1150" dirty="0">
                <a:latin typeface="Calibri"/>
                <a:cs typeface="Calibri"/>
              </a:rPr>
              <a:t>as rotary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motion.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00">
              <a:latin typeface="Times New Roman"/>
              <a:cs typeface="Times New Roman"/>
            </a:endParaRPr>
          </a:p>
          <a:p>
            <a:pPr marL="460375" lvl="1" indent="-219075">
              <a:lnSpc>
                <a:spcPct val="100000"/>
              </a:lnSpc>
              <a:buAutoNum type="arabicPeriod" startAt="3"/>
              <a:tabLst>
                <a:tab pos="461009" algn="l"/>
              </a:tabLst>
            </a:pPr>
            <a:r>
              <a:rPr sz="1150" b="1" spc="-5" dirty="0">
                <a:latin typeface="Calibri"/>
                <a:cs typeface="Calibri"/>
              </a:rPr>
              <a:t>Principle </a:t>
            </a:r>
            <a:r>
              <a:rPr sz="1150" b="1" dirty="0">
                <a:latin typeface="Calibri"/>
                <a:cs typeface="Calibri"/>
              </a:rPr>
              <a:t>of </a:t>
            </a:r>
            <a:r>
              <a:rPr sz="1150" b="1" spc="-5" dirty="0">
                <a:latin typeface="Calibri"/>
                <a:cs typeface="Calibri"/>
              </a:rPr>
              <a:t>hydraulic </a:t>
            </a:r>
            <a:r>
              <a:rPr sz="1150" b="1" dirty="0">
                <a:latin typeface="Calibri"/>
                <a:cs typeface="Calibri"/>
              </a:rPr>
              <a:t>system</a:t>
            </a:r>
            <a:r>
              <a:rPr sz="1150" b="1" spc="-35" dirty="0">
                <a:latin typeface="Calibri"/>
                <a:cs typeface="Calibri"/>
              </a:rPr>
              <a:t> </a:t>
            </a:r>
            <a:r>
              <a:rPr sz="1150" b="1" spc="-5" dirty="0">
                <a:latin typeface="Calibri"/>
                <a:cs typeface="Calibri"/>
              </a:rPr>
              <a:t>work</a:t>
            </a:r>
            <a:endParaRPr sz="1150">
              <a:latin typeface="Calibri"/>
              <a:cs typeface="Calibri"/>
            </a:endParaRPr>
          </a:p>
          <a:p>
            <a:pPr marL="241300" marR="10795" indent="33020" algn="just">
              <a:lnSpc>
                <a:spcPct val="116500"/>
              </a:lnSpc>
            </a:pPr>
            <a:r>
              <a:rPr sz="1150" spc="-5" dirty="0">
                <a:latin typeface="Calibri"/>
                <a:cs typeface="Calibri"/>
              </a:rPr>
              <a:t>This kind of enclosed fluid based </a:t>
            </a:r>
            <a:r>
              <a:rPr sz="1150" dirty="0">
                <a:latin typeface="Calibri"/>
                <a:cs typeface="Calibri"/>
              </a:rPr>
              <a:t>systems </a:t>
            </a:r>
            <a:r>
              <a:rPr sz="1150" spc="-5" dirty="0">
                <a:latin typeface="Calibri"/>
                <a:cs typeface="Calibri"/>
              </a:rPr>
              <a:t>using pressurized incompressible liquids </a:t>
            </a:r>
            <a:r>
              <a:rPr sz="1150" dirty="0">
                <a:latin typeface="Calibri"/>
                <a:cs typeface="Calibri"/>
              </a:rPr>
              <a:t>as  </a:t>
            </a:r>
            <a:r>
              <a:rPr sz="1150" spc="-5" dirty="0">
                <a:latin typeface="Calibri"/>
                <a:cs typeface="Calibri"/>
              </a:rPr>
              <a:t>transmission</a:t>
            </a:r>
            <a:r>
              <a:rPr sz="1150" spc="95" dirty="0">
                <a:latin typeface="Calibri"/>
                <a:cs typeface="Calibri"/>
              </a:rPr>
              <a:t> </a:t>
            </a:r>
            <a:r>
              <a:rPr sz="1150" spc="-5" dirty="0">
                <a:latin typeface="Calibri"/>
                <a:cs typeface="Calibri"/>
              </a:rPr>
              <a:t>media</a:t>
            </a:r>
            <a:r>
              <a:rPr sz="1150" spc="10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are</a:t>
            </a:r>
            <a:r>
              <a:rPr sz="1150" spc="110" dirty="0">
                <a:latin typeface="Calibri"/>
                <a:cs typeface="Calibri"/>
              </a:rPr>
              <a:t> </a:t>
            </a:r>
            <a:r>
              <a:rPr sz="1150" spc="-5" dirty="0">
                <a:latin typeface="Calibri"/>
                <a:cs typeface="Calibri"/>
              </a:rPr>
              <a:t>called</a:t>
            </a:r>
            <a:r>
              <a:rPr sz="1150" spc="10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as</a:t>
            </a:r>
            <a:r>
              <a:rPr sz="1150" spc="110" dirty="0">
                <a:latin typeface="Calibri"/>
                <a:cs typeface="Calibri"/>
              </a:rPr>
              <a:t> </a:t>
            </a:r>
            <a:r>
              <a:rPr sz="1150" spc="-5" dirty="0">
                <a:latin typeface="Calibri"/>
                <a:cs typeface="Calibri"/>
              </a:rPr>
              <a:t>hydraulic</a:t>
            </a:r>
            <a:r>
              <a:rPr sz="1150" spc="100" dirty="0">
                <a:latin typeface="Calibri"/>
                <a:cs typeface="Calibri"/>
              </a:rPr>
              <a:t> </a:t>
            </a:r>
            <a:r>
              <a:rPr sz="1150" spc="-5" dirty="0">
                <a:latin typeface="Calibri"/>
                <a:cs typeface="Calibri"/>
              </a:rPr>
              <a:t>systems.</a:t>
            </a:r>
            <a:r>
              <a:rPr sz="1150" spc="10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The</a:t>
            </a:r>
            <a:r>
              <a:rPr sz="1150" spc="110" dirty="0">
                <a:latin typeface="Calibri"/>
                <a:cs typeface="Calibri"/>
              </a:rPr>
              <a:t> </a:t>
            </a:r>
            <a:r>
              <a:rPr sz="1150" spc="-5" dirty="0">
                <a:latin typeface="Calibri"/>
                <a:cs typeface="Calibri"/>
              </a:rPr>
              <a:t>hydraulic</a:t>
            </a:r>
            <a:r>
              <a:rPr sz="1150" spc="9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system</a:t>
            </a:r>
            <a:r>
              <a:rPr sz="1150" spc="100" dirty="0">
                <a:latin typeface="Calibri"/>
                <a:cs typeface="Calibri"/>
              </a:rPr>
              <a:t> </a:t>
            </a:r>
            <a:r>
              <a:rPr sz="1150" spc="-5" dirty="0">
                <a:latin typeface="Calibri"/>
                <a:cs typeface="Calibri"/>
              </a:rPr>
              <a:t>works</a:t>
            </a:r>
            <a:r>
              <a:rPr sz="1150" spc="110" dirty="0">
                <a:latin typeface="Calibri"/>
                <a:cs typeface="Calibri"/>
              </a:rPr>
              <a:t> </a:t>
            </a:r>
            <a:r>
              <a:rPr sz="1150" spc="-5" dirty="0">
                <a:latin typeface="Calibri"/>
                <a:cs typeface="Calibri"/>
              </a:rPr>
              <a:t>on</a:t>
            </a:r>
            <a:endParaRPr sz="1150">
              <a:latin typeface="Calibri"/>
              <a:cs typeface="Calibri"/>
            </a:endParaRPr>
          </a:p>
          <a:p>
            <a:pPr marL="241300" marR="6985" algn="just">
              <a:lnSpc>
                <a:spcPct val="116900"/>
              </a:lnSpc>
              <a:spcBef>
                <a:spcPts val="20"/>
              </a:spcBef>
            </a:pPr>
            <a:r>
              <a:rPr sz="1150" spc="-5" dirty="0">
                <a:latin typeface="Calibri"/>
                <a:cs typeface="Calibri"/>
              </a:rPr>
              <a:t>the principle of Pascal’s </a:t>
            </a:r>
            <a:r>
              <a:rPr sz="1150" dirty="0">
                <a:latin typeface="Calibri"/>
                <a:cs typeface="Calibri"/>
              </a:rPr>
              <a:t>law </a:t>
            </a:r>
            <a:r>
              <a:rPr sz="1150" spc="-5" dirty="0">
                <a:latin typeface="Calibri"/>
                <a:cs typeface="Calibri"/>
              </a:rPr>
              <a:t>which </a:t>
            </a:r>
            <a:r>
              <a:rPr sz="1150" dirty="0">
                <a:latin typeface="Calibri"/>
                <a:cs typeface="Calibri"/>
              </a:rPr>
              <a:t>says </a:t>
            </a:r>
            <a:r>
              <a:rPr sz="1150" spc="-5" dirty="0">
                <a:latin typeface="Calibri"/>
                <a:cs typeface="Calibri"/>
              </a:rPr>
              <a:t>that the </a:t>
            </a:r>
            <a:r>
              <a:rPr sz="1150" dirty="0">
                <a:latin typeface="Calibri"/>
                <a:cs typeface="Calibri"/>
              </a:rPr>
              <a:t>pressure in an </a:t>
            </a:r>
            <a:r>
              <a:rPr sz="1150" spc="-5" dirty="0">
                <a:latin typeface="Calibri"/>
                <a:cs typeface="Calibri"/>
              </a:rPr>
              <a:t>enclosed fluid </a:t>
            </a:r>
            <a:r>
              <a:rPr sz="1150" spc="-15" dirty="0">
                <a:latin typeface="Calibri"/>
                <a:cs typeface="Calibri"/>
              </a:rPr>
              <a:t>is  </a:t>
            </a:r>
            <a:r>
              <a:rPr sz="1150" spc="-5" dirty="0">
                <a:latin typeface="Calibri"/>
                <a:cs typeface="Calibri"/>
              </a:rPr>
              <a:t>uniform </a:t>
            </a:r>
            <a:r>
              <a:rPr sz="1150" dirty="0">
                <a:latin typeface="Calibri"/>
                <a:cs typeface="Calibri"/>
              </a:rPr>
              <a:t>in all </a:t>
            </a:r>
            <a:r>
              <a:rPr sz="1150" spc="-5" dirty="0">
                <a:latin typeface="Calibri"/>
                <a:cs typeface="Calibri"/>
              </a:rPr>
              <a:t>the directions. </a:t>
            </a:r>
            <a:r>
              <a:rPr sz="1150" spc="-10" dirty="0">
                <a:latin typeface="Calibri"/>
                <a:cs typeface="Calibri"/>
              </a:rPr>
              <a:t>The </a:t>
            </a:r>
            <a:r>
              <a:rPr sz="1150" spc="-5" dirty="0">
                <a:latin typeface="Calibri"/>
                <a:cs typeface="Calibri"/>
              </a:rPr>
              <a:t>Pascal’s </a:t>
            </a:r>
            <a:r>
              <a:rPr sz="1150" dirty="0">
                <a:latin typeface="Calibri"/>
                <a:cs typeface="Calibri"/>
              </a:rPr>
              <a:t>law is </a:t>
            </a:r>
            <a:r>
              <a:rPr sz="1150" spc="-5" dirty="0">
                <a:latin typeface="Calibri"/>
                <a:cs typeface="Calibri"/>
              </a:rPr>
              <a:t>illustrated </a:t>
            </a:r>
            <a:r>
              <a:rPr sz="1150" dirty="0">
                <a:latin typeface="Calibri"/>
                <a:cs typeface="Calibri"/>
              </a:rPr>
              <a:t>in figure </a:t>
            </a:r>
            <a:r>
              <a:rPr sz="1150" spc="-5" dirty="0">
                <a:latin typeface="Calibri"/>
                <a:cs typeface="Calibri"/>
              </a:rPr>
              <a:t>1. </a:t>
            </a:r>
            <a:r>
              <a:rPr sz="1150" spc="-10" dirty="0">
                <a:latin typeface="Calibri"/>
                <a:cs typeface="Calibri"/>
              </a:rPr>
              <a:t>The </a:t>
            </a:r>
            <a:r>
              <a:rPr sz="1150" spc="-5" dirty="0">
                <a:latin typeface="Calibri"/>
                <a:cs typeface="Calibri"/>
              </a:rPr>
              <a:t>force given  by fluid </a:t>
            </a:r>
            <a:r>
              <a:rPr sz="1150" dirty="0">
                <a:latin typeface="Calibri"/>
                <a:cs typeface="Calibri"/>
              </a:rPr>
              <a:t>is </a:t>
            </a:r>
            <a:r>
              <a:rPr sz="1150" spc="-5" dirty="0">
                <a:latin typeface="Calibri"/>
                <a:cs typeface="Calibri"/>
              </a:rPr>
              <a:t>given by the multiplication of </a:t>
            </a:r>
            <a:r>
              <a:rPr sz="1150" dirty="0">
                <a:latin typeface="Calibri"/>
                <a:cs typeface="Calibri"/>
              </a:rPr>
              <a:t>pressure </a:t>
            </a:r>
            <a:r>
              <a:rPr sz="1150" spc="-15" dirty="0">
                <a:latin typeface="Calibri"/>
                <a:cs typeface="Calibri"/>
              </a:rPr>
              <a:t>and </a:t>
            </a:r>
            <a:r>
              <a:rPr sz="1150" dirty="0">
                <a:latin typeface="Calibri"/>
                <a:cs typeface="Calibri"/>
              </a:rPr>
              <a:t>area </a:t>
            </a:r>
            <a:r>
              <a:rPr sz="1150" spc="-5" dirty="0">
                <a:latin typeface="Calibri"/>
                <a:cs typeface="Calibri"/>
              </a:rPr>
              <a:t>of cross </a:t>
            </a:r>
            <a:r>
              <a:rPr sz="1150" spc="-10" dirty="0">
                <a:latin typeface="Calibri"/>
                <a:cs typeface="Calibri"/>
              </a:rPr>
              <a:t>section. </a:t>
            </a:r>
            <a:r>
              <a:rPr sz="1150" dirty="0">
                <a:latin typeface="Calibri"/>
                <a:cs typeface="Calibri"/>
              </a:rPr>
              <a:t>As </a:t>
            </a:r>
            <a:r>
              <a:rPr sz="1150" spc="-5" dirty="0">
                <a:latin typeface="Calibri"/>
                <a:cs typeface="Calibri"/>
              </a:rPr>
              <a:t>the  </a:t>
            </a:r>
            <a:r>
              <a:rPr sz="1150" dirty="0">
                <a:latin typeface="Calibri"/>
                <a:cs typeface="Calibri"/>
              </a:rPr>
              <a:t>pressure </a:t>
            </a:r>
            <a:r>
              <a:rPr sz="1150" spc="-15" dirty="0">
                <a:latin typeface="Calibri"/>
                <a:cs typeface="Calibri"/>
              </a:rPr>
              <a:t>is </a:t>
            </a:r>
            <a:r>
              <a:rPr sz="1150" spc="-5" dirty="0">
                <a:latin typeface="Calibri"/>
                <a:cs typeface="Calibri"/>
              </a:rPr>
              <a:t>same </a:t>
            </a:r>
            <a:r>
              <a:rPr sz="1150" dirty="0">
                <a:latin typeface="Calibri"/>
                <a:cs typeface="Calibri"/>
              </a:rPr>
              <a:t>in all </a:t>
            </a:r>
            <a:r>
              <a:rPr sz="1150" spc="-5" dirty="0">
                <a:latin typeface="Calibri"/>
                <a:cs typeface="Calibri"/>
              </a:rPr>
              <a:t>the direction, the smaller </a:t>
            </a:r>
            <a:r>
              <a:rPr sz="1150" spc="-10" dirty="0">
                <a:latin typeface="Calibri"/>
                <a:cs typeface="Calibri"/>
              </a:rPr>
              <a:t>piston </a:t>
            </a:r>
            <a:r>
              <a:rPr sz="1150" dirty="0">
                <a:latin typeface="Calibri"/>
                <a:cs typeface="Calibri"/>
              </a:rPr>
              <a:t>feels a </a:t>
            </a:r>
            <a:r>
              <a:rPr sz="1150" spc="-5" dirty="0">
                <a:latin typeface="Calibri"/>
                <a:cs typeface="Calibri"/>
              </a:rPr>
              <a:t>smaller force </a:t>
            </a:r>
            <a:r>
              <a:rPr sz="1150" spc="10" dirty="0">
                <a:latin typeface="Calibri"/>
                <a:cs typeface="Calibri"/>
              </a:rPr>
              <a:t>and </a:t>
            </a:r>
            <a:r>
              <a:rPr sz="1150" dirty="0">
                <a:latin typeface="Calibri"/>
                <a:cs typeface="Calibri"/>
              </a:rPr>
              <a:t>a  large </a:t>
            </a:r>
            <a:r>
              <a:rPr sz="1150" spc="-5" dirty="0">
                <a:latin typeface="Calibri"/>
                <a:cs typeface="Calibri"/>
              </a:rPr>
              <a:t>piston </a:t>
            </a:r>
            <a:r>
              <a:rPr sz="1150" dirty="0">
                <a:latin typeface="Calibri"/>
                <a:cs typeface="Calibri"/>
              </a:rPr>
              <a:t>feels a </a:t>
            </a:r>
            <a:r>
              <a:rPr sz="1150" spc="-5" dirty="0">
                <a:latin typeface="Calibri"/>
                <a:cs typeface="Calibri"/>
              </a:rPr>
              <a:t>large force. Therefore, </a:t>
            </a:r>
            <a:r>
              <a:rPr sz="1150" dirty="0">
                <a:latin typeface="Calibri"/>
                <a:cs typeface="Calibri"/>
              </a:rPr>
              <a:t>a </a:t>
            </a:r>
            <a:r>
              <a:rPr sz="1150" spc="-10" dirty="0">
                <a:latin typeface="Calibri"/>
                <a:cs typeface="Calibri"/>
              </a:rPr>
              <a:t>large </a:t>
            </a:r>
            <a:r>
              <a:rPr sz="1150" spc="-5" dirty="0">
                <a:latin typeface="Calibri"/>
                <a:cs typeface="Calibri"/>
              </a:rPr>
              <a:t>force can be </a:t>
            </a:r>
            <a:r>
              <a:rPr sz="1150" dirty="0">
                <a:latin typeface="Calibri"/>
                <a:cs typeface="Calibri"/>
              </a:rPr>
              <a:t>generated </a:t>
            </a:r>
            <a:r>
              <a:rPr sz="1150" spc="-5" dirty="0">
                <a:latin typeface="Calibri"/>
                <a:cs typeface="Calibri"/>
              </a:rPr>
              <a:t>with  smaller force </a:t>
            </a:r>
            <a:r>
              <a:rPr sz="1150" spc="-10" dirty="0">
                <a:latin typeface="Calibri"/>
                <a:cs typeface="Calibri"/>
              </a:rPr>
              <a:t>input </a:t>
            </a:r>
            <a:r>
              <a:rPr sz="1150" spc="-5" dirty="0">
                <a:latin typeface="Calibri"/>
                <a:cs typeface="Calibri"/>
              </a:rPr>
              <a:t>by using hydraulic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-5" dirty="0">
                <a:latin typeface="Calibri"/>
                <a:cs typeface="Calibri"/>
              </a:rPr>
              <a:t>systems.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fld id="{81D60167-4931-47E6-BA6A-407CBD079E47}" type="slidenum">
              <a:rPr dirty="0"/>
              <a:t>1</a:t>
            </a:fld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30604" y="4011929"/>
            <a:ext cx="5300980" cy="266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494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latin typeface="Calibri"/>
                <a:cs typeface="Calibri"/>
              </a:rPr>
              <a:t>Figure 1: Principle </a:t>
            </a:r>
            <a:r>
              <a:rPr sz="1100" b="1" dirty="0">
                <a:latin typeface="Calibri"/>
                <a:cs typeface="Calibri"/>
              </a:rPr>
              <a:t>of hydraulic</a:t>
            </a:r>
            <a:r>
              <a:rPr sz="1100" b="1" spc="-3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system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b="1" spc="-10" dirty="0">
                <a:latin typeface="Calibri"/>
                <a:cs typeface="Calibri"/>
              </a:rPr>
              <a:t>1.4 </a:t>
            </a:r>
            <a:r>
              <a:rPr sz="1200" b="1" dirty="0">
                <a:latin typeface="Calibri"/>
                <a:cs typeface="Calibri"/>
              </a:rPr>
              <a:t>components of </a:t>
            </a:r>
            <a:r>
              <a:rPr sz="1200" b="1" spc="-5" dirty="0">
                <a:latin typeface="Calibri"/>
                <a:cs typeface="Calibri"/>
              </a:rPr>
              <a:t>hydraulic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system</a:t>
            </a:r>
            <a:endParaRPr sz="1200">
              <a:latin typeface="Calibri"/>
              <a:cs typeface="Calibri"/>
            </a:endParaRPr>
          </a:p>
          <a:p>
            <a:pPr marL="12700" marR="5080" indent="39370">
              <a:lnSpc>
                <a:spcPts val="1390"/>
              </a:lnSpc>
              <a:spcBef>
                <a:spcPts val="40"/>
              </a:spcBef>
            </a:pPr>
            <a:r>
              <a:rPr sz="1150" spc="-10" dirty="0">
                <a:latin typeface="Calibri"/>
                <a:cs typeface="Calibri"/>
              </a:rPr>
              <a:t>The </a:t>
            </a:r>
            <a:r>
              <a:rPr sz="1150" spc="-5" dirty="0">
                <a:latin typeface="Calibri"/>
                <a:cs typeface="Calibri"/>
              </a:rPr>
              <a:t>hydraulic </a:t>
            </a:r>
            <a:r>
              <a:rPr sz="1150" dirty="0">
                <a:latin typeface="Calibri"/>
                <a:cs typeface="Calibri"/>
              </a:rPr>
              <a:t>systems </a:t>
            </a:r>
            <a:r>
              <a:rPr sz="1150" spc="-5" dirty="0">
                <a:latin typeface="Calibri"/>
                <a:cs typeface="Calibri"/>
              </a:rPr>
              <a:t>consists </a:t>
            </a:r>
            <a:r>
              <a:rPr sz="1150" dirty="0">
                <a:latin typeface="Calibri"/>
                <a:cs typeface="Calibri"/>
              </a:rPr>
              <a:t>a </a:t>
            </a:r>
            <a:r>
              <a:rPr sz="1150" spc="-10" dirty="0">
                <a:latin typeface="Calibri"/>
                <a:cs typeface="Calibri"/>
              </a:rPr>
              <a:t>number </a:t>
            </a:r>
            <a:r>
              <a:rPr sz="1150" spc="-5" dirty="0">
                <a:latin typeface="Calibri"/>
                <a:cs typeface="Calibri"/>
              </a:rPr>
              <a:t>of </a:t>
            </a:r>
            <a:r>
              <a:rPr sz="1150" dirty="0">
                <a:latin typeface="Calibri"/>
                <a:cs typeface="Calibri"/>
              </a:rPr>
              <a:t>parts </a:t>
            </a:r>
            <a:r>
              <a:rPr sz="1150" spc="-5" dirty="0">
                <a:latin typeface="Calibri"/>
                <a:cs typeface="Calibri"/>
              </a:rPr>
              <a:t>for </a:t>
            </a:r>
            <a:r>
              <a:rPr sz="1150" dirty="0">
                <a:latin typeface="Calibri"/>
                <a:cs typeface="Calibri"/>
              </a:rPr>
              <a:t>its </a:t>
            </a:r>
            <a:r>
              <a:rPr sz="1150" spc="-5" dirty="0">
                <a:latin typeface="Calibri"/>
                <a:cs typeface="Calibri"/>
              </a:rPr>
              <a:t>proper functioning. </a:t>
            </a:r>
            <a:r>
              <a:rPr sz="1150" dirty="0">
                <a:latin typeface="Calibri"/>
                <a:cs typeface="Calibri"/>
              </a:rPr>
              <a:t>These  </a:t>
            </a:r>
            <a:r>
              <a:rPr sz="1150" spc="-5" dirty="0">
                <a:latin typeface="Calibri"/>
                <a:cs typeface="Calibri"/>
              </a:rPr>
              <a:t>include</a:t>
            </a:r>
            <a:r>
              <a:rPr sz="1150" spc="7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storage</a:t>
            </a:r>
            <a:r>
              <a:rPr sz="1150" spc="80" dirty="0">
                <a:latin typeface="Calibri"/>
                <a:cs typeface="Calibri"/>
              </a:rPr>
              <a:t> </a:t>
            </a:r>
            <a:r>
              <a:rPr sz="1150" spc="-5" dirty="0">
                <a:latin typeface="Calibri"/>
                <a:cs typeface="Calibri"/>
              </a:rPr>
              <a:t>tank,</a:t>
            </a:r>
            <a:r>
              <a:rPr sz="1150" spc="8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filter,</a:t>
            </a:r>
            <a:r>
              <a:rPr sz="1150" spc="80" dirty="0">
                <a:latin typeface="Calibri"/>
                <a:cs typeface="Calibri"/>
              </a:rPr>
              <a:t> </a:t>
            </a:r>
            <a:r>
              <a:rPr sz="1150" spc="-5" dirty="0">
                <a:latin typeface="Calibri"/>
                <a:cs typeface="Calibri"/>
              </a:rPr>
              <a:t>hydraulic</a:t>
            </a:r>
            <a:r>
              <a:rPr sz="1150" spc="7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pump,</a:t>
            </a:r>
            <a:r>
              <a:rPr sz="1150" spc="8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pressure</a:t>
            </a:r>
            <a:r>
              <a:rPr sz="1150" spc="8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regulator,</a:t>
            </a:r>
            <a:r>
              <a:rPr sz="1150" spc="80" dirty="0">
                <a:latin typeface="Calibri"/>
                <a:cs typeface="Calibri"/>
              </a:rPr>
              <a:t> </a:t>
            </a:r>
            <a:r>
              <a:rPr sz="1150" spc="-5" dirty="0">
                <a:latin typeface="Calibri"/>
                <a:cs typeface="Calibri"/>
              </a:rPr>
              <a:t>control</a:t>
            </a:r>
            <a:r>
              <a:rPr sz="1150" spc="8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valve,</a:t>
            </a:r>
            <a:r>
              <a:rPr sz="1150" spc="80" dirty="0">
                <a:latin typeface="Calibri"/>
                <a:cs typeface="Calibri"/>
              </a:rPr>
              <a:t> </a:t>
            </a:r>
            <a:r>
              <a:rPr sz="1150" spc="-5" dirty="0">
                <a:latin typeface="Calibri"/>
                <a:cs typeface="Calibri"/>
              </a:rPr>
              <a:t>hydraulic</a:t>
            </a:r>
            <a:endParaRPr sz="1150">
              <a:latin typeface="Calibri"/>
              <a:cs typeface="Calibri"/>
            </a:endParaRPr>
          </a:p>
          <a:p>
            <a:pPr marL="12700" marR="10795">
              <a:lnSpc>
                <a:spcPts val="1390"/>
              </a:lnSpc>
              <a:spcBef>
                <a:spcPts val="30"/>
              </a:spcBef>
            </a:pPr>
            <a:r>
              <a:rPr sz="1150" spc="-5" dirty="0">
                <a:latin typeface="Calibri"/>
                <a:cs typeface="Calibri"/>
              </a:rPr>
              <a:t>cylinder, piston and </a:t>
            </a:r>
            <a:r>
              <a:rPr sz="1150" dirty="0">
                <a:latin typeface="Calibri"/>
                <a:cs typeface="Calibri"/>
              </a:rPr>
              <a:t>leak </a:t>
            </a:r>
            <a:r>
              <a:rPr sz="1150" spc="-5" dirty="0">
                <a:latin typeface="Calibri"/>
                <a:cs typeface="Calibri"/>
              </a:rPr>
              <a:t>proof fluid flow </a:t>
            </a:r>
            <a:r>
              <a:rPr sz="1150" dirty="0">
                <a:latin typeface="Calibri"/>
                <a:cs typeface="Calibri"/>
              </a:rPr>
              <a:t>pipelines. </a:t>
            </a:r>
            <a:r>
              <a:rPr sz="1150" spc="-10" dirty="0">
                <a:latin typeface="Calibri"/>
                <a:cs typeface="Calibri"/>
              </a:rPr>
              <a:t>The </a:t>
            </a:r>
            <a:r>
              <a:rPr sz="1150" spc="-5" dirty="0">
                <a:latin typeface="Calibri"/>
                <a:cs typeface="Calibri"/>
              </a:rPr>
              <a:t>schematic of </a:t>
            </a:r>
            <a:r>
              <a:rPr sz="1150" dirty="0">
                <a:latin typeface="Calibri"/>
                <a:cs typeface="Calibri"/>
              </a:rPr>
              <a:t>a simple </a:t>
            </a:r>
            <a:r>
              <a:rPr sz="1150" spc="-5" dirty="0">
                <a:latin typeface="Calibri"/>
                <a:cs typeface="Calibri"/>
              </a:rPr>
              <a:t>hydraulic  </a:t>
            </a:r>
            <a:r>
              <a:rPr sz="1150" dirty="0">
                <a:latin typeface="Calibri"/>
                <a:cs typeface="Calibri"/>
              </a:rPr>
              <a:t>system is </a:t>
            </a:r>
            <a:r>
              <a:rPr sz="1150" spc="-5" dirty="0">
                <a:latin typeface="Calibri"/>
                <a:cs typeface="Calibri"/>
              </a:rPr>
              <a:t>shown </a:t>
            </a:r>
            <a:r>
              <a:rPr sz="1150" dirty="0">
                <a:latin typeface="Calibri"/>
                <a:cs typeface="Calibri"/>
              </a:rPr>
              <a:t>in figure2. It </a:t>
            </a:r>
            <a:r>
              <a:rPr sz="1150" spc="-5" dirty="0">
                <a:latin typeface="Calibri"/>
                <a:cs typeface="Calibri"/>
              </a:rPr>
              <a:t>consists</a:t>
            </a:r>
            <a:r>
              <a:rPr sz="1150" spc="-40" dirty="0">
                <a:latin typeface="Calibri"/>
                <a:cs typeface="Calibri"/>
              </a:rPr>
              <a:t> </a:t>
            </a:r>
            <a:r>
              <a:rPr sz="1150" spc="-5" dirty="0">
                <a:latin typeface="Calibri"/>
                <a:cs typeface="Calibri"/>
              </a:rPr>
              <a:t>of: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L="119380" indent="-106680">
              <a:lnSpc>
                <a:spcPct val="100000"/>
              </a:lnSpc>
              <a:buChar char="•"/>
              <a:tabLst>
                <a:tab pos="120014" algn="l"/>
              </a:tabLst>
            </a:pPr>
            <a:r>
              <a:rPr sz="1150" dirty="0">
                <a:latin typeface="Calibri"/>
                <a:cs typeface="Calibri"/>
              </a:rPr>
              <a:t>A </a:t>
            </a:r>
            <a:r>
              <a:rPr sz="1150" spc="-5" dirty="0">
                <a:latin typeface="Calibri"/>
                <a:cs typeface="Calibri"/>
              </a:rPr>
              <a:t>movable piston connected </a:t>
            </a:r>
            <a:r>
              <a:rPr sz="1150" dirty="0">
                <a:latin typeface="Calibri"/>
                <a:cs typeface="Calibri"/>
              </a:rPr>
              <a:t>to </a:t>
            </a:r>
            <a:r>
              <a:rPr sz="1150" spc="-5" dirty="0">
                <a:latin typeface="Calibri"/>
                <a:cs typeface="Calibri"/>
              </a:rPr>
              <a:t>the </a:t>
            </a:r>
            <a:r>
              <a:rPr sz="1150" spc="-10" dirty="0">
                <a:latin typeface="Calibri"/>
                <a:cs typeface="Calibri"/>
              </a:rPr>
              <a:t>output </a:t>
            </a:r>
            <a:r>
              <a:rPr sz="1150" dirty="0">
                <a:latin typeface="Calibri"/>
                <a:cs typeface="Calibri"/>
              </a:rPr>
              <a:t>shaft in an </a:t>
            </a:r>
            <a:r>
              <a:rPr sz="1150" spc="-5" dirty="0">
                <a:latin typeface="Calibri"/>
                <a:cs typeface="Calibri"/>
              </a:rPr>
              <a:t>enclosed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-5" dirty="0">
                <a:latin typeface="Calibri"/>
                <a:cs typeface="Calibri"/>
              </a:rPr>
              <a:t>cylinder</a:t>
            </a:r>
            <a:endParaRPr sz="1150">
              <a:latin typeface="Calibri"/>
              <a:cs typeface="Calibri"/>
            </a:endParaRPr>
          </a:p>
          <a:p>
            <a:pPr marL="119380" indent="-106680">
              <a:lnSpc>
                <a:spcPct val="100000"/>
              </a:lnSpc>
              <a:spcBef>
                <a:spcPts val="40"/>
              </a:spcBef>
              <a:buChar char="•"/>
              <a:tabLst>
                <a:tab pos="120014" algn="l"/>
              </a:tabLst>
            </a:pPr>
            <a:r>
              <a:rPr sz="1150" dirty="0">
                <a:latin typeface="Calibri"/>
                <a:cs typeface="Calibri"/>
              </a:rPr>
              <a:t>Storage </a:t>
            </a:r>
            <a:r>
              <a:rPr sz="1150" spc="-5" dirty="0">
                <a:latin typeface="Calibri"/>
                <a:cs typeface="Calibri"/>
              </a:rPr>
              <a:t>tank</a:t>
            </a:r>
            <a:endParaRPr sz="1150">
              <a:latin typeface="Calibri"/>
              <a:cs typeface="Calibri"/>
            </a:endParaRPr>
          </a:p>
          <a:p>
            <a:pPr marL="118745" indent="-106045">
              <a:lnSpc>
                <a:spcPct val="100000"/>
              </a:lnSpc>
              <a:spcBef>
                <a:spcPts val="10"/>
              </a:spcBef>
              <a:buChar char="•"/>
              <a:tabLst>
                <a:tab pos="119380" algn="l"/>
              </a:tabLst>
            </a:pPr>
            <a:r>
              <a:rPr sz="1150" dirty="0">
                <a:latin typeface="Calibri"/>
                <a:cs typeface="Calibri"/>
              </a:rPr>
              <a:t>filter</a:t>
            </a:r>
            <a:endParaRPr sz="1150">
              <a:latin typeface="Calibri"/>
              <a:cs typeface="Calibri"/>
            </a:endParaRPr>
          </a:p>
          <a:p>
            <a:pPr marL="119380" indent="-106680">
              <a:lnSpc>
                <a:spcPct val="100000"/>
              </a:lnSpc>
              <a:spcBef>
                <a:spcPts val="40"/>
              </a:spcBef>
              <a:buChar char="•"/>
              <a:tabLst>
                <a:tab pos="120014" algn="l"/>
              </a:tabLst>
            </a:pPr>
            <a:r>
              <a:rPr sz="1150" spc="-5" dirty="0">
                <a:latin typeface="Calibri"/>
                <a:cs typeface="Calibri"/>
              </a:rPr>
              <a:t>Electric</a:t>
            </a:r>
            <a:r>
              <a:rPr sz="1150" spc="-10" dirty="0">
                <a:latin typeface="Calibri"/>
                <a:cs typeface="Calibri"/>
              </a:rPr>
              <a:t> pump</a:t>
            </a:r>
            <a:endParaRPr sz="1150">
              <a:latin typeface="Calibri"/>
              <a:cs typeface="Calibri"/>
            </a:endParaRPr>
          </a:p>
          <a:p>
            <a:pPr marL="119380" indent="-106680">
              <a:lnSpc>
                <a:spcPct val="100000"/>
              </a:lnSpc>
              <a:spcBef>
                <a:spcPts val="10"/>
              </a:spcBef>
              <a:buChar char="•"/>
              <a:tabLst>
                <a:tab pos="120014" algn="l"/>
              </a:tabLst>
            </a:pPr>
            <a:r>
              <a:rPr sz="1150" spc="-5" dirty="0">
                <a:latin typeface="Calibri"/>
                <a:cs typeface="Calibri"/>
              </a:rPr>
              <a:t>Pressure</a:t>
            </a:r>
            <a:r>
              <a:rPr sz="1150" dirty="0">
                <a:latin typeface="Calibri"/>
                <a:cs typeface="Calibri"/>
              </a:rPr>
              <a:t> </a:t>
            </a:r>
            <a:r>
              <a:rPr sz="1150" spc="-5" dirty="0">
                <a:latin typeface="Calibri"/>
                <a:cs typeface="Calibri"/>
              </a:rPr>
              <a:t>regulator</a:t>
            </a:r>
            <a:endParaRPr sz="1150">
              <a:latin typeface="Calibri"/>
              <a:cs typeface="Calibri"/>
            </a:endParaRPr>
          </a:p>
          <a:p>
            <a:pPr marL="119380" indent="-106680">
              <a:lnSpc>
                <a:spcPct val="100000"/>
              </a:lnSpc>
              <a:spcBef>
                <a:spcPts val="35"/>
              </a:spcBef>
              <a:buChar char="•"/>
              <a:tabLst>
                <a:tab pos="120014" algn="l"/>
              </a:tabLst>
            </a:pPr>
            <a:r>
              <a:rPr sz="1150" spc="-5" dirty="0">
                <a:latin typeface="Calibri"/>
                <a:cs typeface="Calibri"/>
              </a:rPr>
              <a:t>Control </a:t>
            </a:r>
            <a:r>
              <a:rPr sz="1150" dirty="0">
                <a:latin typeface="Calibri"/>
                <a:cs typeface="Calibri"/>
              </a:rPr>
              <a:t>valve</a:t>
            </a:r>
            <a:endParaRPr sz="1150">
              <a:latin typeface="Calibri"/>
              <a:cs typeface="Calibri"/>
            </a:endParaRPr>
          </a:p>
          <a:p>
            <a:pPr marL="119380" indent="-106680">
              <a:lnSpc>
                <a:spcPct val="100000"/>
              </a:lnSpc>
              <a:spcBef>
                <a:spcPts val="15"/>
              </a:spcBef>
              <a:buChar char="•"/>
              <a:tabLst>
                <a:tab pos="120014" algn="l"/>
              </a:tabLst>
            </a:pPr>
            <a:r>
              <a:rPr sz="1150" spc="-5" dirty="0">
                <a:latin typeface="Calibri"/>
                <a:cs typeface="Calibri"/>
              </a:rPr>
              <a:t>Leak proof closed loop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-5" dirty="0">
                <a:latin typeface="Calibri"/>
                <a:cs typeface="Calibri"/>
              </a:rPr>
              <a:t>piping.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307717" y="9435794"/>
            <a:ext cx="2945130" cy="201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b="1" dirty="0">
                <a:latin typeface="Calibri"/>
                <a:cs typeface="Calibri"/>
              </a:rPr>
              <a:t>Figure </a:t>
            </a:r>
            <a:r>
              <a:rPr sz="1150" b="1" spc="-5" dirty="0">
                <a:latin typeface="Calibri"/>
                <a:cs typeface="Calibri"/>
              </a:rPr>
              <a:t>2: Schematic diagram </a:t>
            </a:r>
            <a:r>
              <a:rPr sz="1150" b="1" dirty="0">
                <a:latin typeface="Calibri"/>
                <a:cs typeface="Calibri"/>
              </a:rPr>
              <a:t>of </a:t>
            </a:r>
            <a:r>
              <a:rPr sz="1150" b="1" spc="-5" dirty="0">
                <a:latin typeface="Calibri"/>
                <a:cs typeface="Calibri"/>
              </a:rPr>
              <a:t>hydraulic</a:t>
            </a:r>
            <a:r>
              <a:rPr sz="1150" b="1" spc="-40" dirty="0">
                <a:latin typeface="Calibri"/>
                <a:cs typeface="Calibri"/>
              </a:rPr>
              <a:t> </a:t>
            </a:r>
            <a:r>
              <a:rPr sz="1150" b="1" spc="-5" dirty="0">
                <a:latin typeface="Calibri"/>
                <a:cs typeface="Calibri"/>
              </a:rPr>
              <a:t>system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613738" y="914483"/>
            <a:ext cx="4347825" cy="29618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62049" y="7010400"/>
            <a:ext cx="4934922" cy="22899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fld id="{81D60167-4931-47E6-BA6A-407CBD079E47}" type="slidenum">
              <a:rPr dirty="0"/>
              <a:t>2</a:t>
            </a:fld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1130604" y="1225041"/>
            <a:ext cx="5303520" cy="825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150" b="1" spc="-5" dirty="0">
                <a:latin typeface="Calibri"/>
                <a:cs typeface="Calibri"/>
              </a:rPr>
              <a:t>1.5 </a:t>
            </a:r>
            <a:r>
              <a:rPr sz="1150" b="1" dirty="0">
                <a:latin typeface="Calibri"/>
                <a:cs typeface="Calibri"/>
              </a:rPr>
              <a:t>Steps of </a:t>
            </a:r>
            <a:r>
              <a:rPr sz="1150" b="1" spc="-5" dirty="0">
                <a:latin typeface="Calibri"/>
                <a:cs typeface="Calibri"/>
              </a:rPr>
              <a:t>hydraulic system</a:t>
            </a:r>
            <a:r>
              <a:rPr sz="1150" b="1" spc="-20" dirty="0">
                <a:latin typeface="Calibri"/>
                <a:cs typeface="Calibri"/>
              </a:rPr>
              <a:t> </a:t>
            </a:r>
            <a:r>
              <a:rPr sz="1150" b="1" spc="-5" dirty="0">
                <a:latin typeface="Calibri"/>
                <a:cs typeface="Calibri"/>
              </a:rPr>
              <a:t>work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850">
              <a:latin typeface="Times New Roman"/>
              <a:cs typeface="Times New Roman"/>
            </a:endParaRPr>
          </a:p>
          <a:p>
            <a:pPr marL="12700" marR="12700" algn="just">
              <a:lnSpc>
                <a:spcPct val="116500"/>
              </a:lnSpc>
              <a:buAutoNum type="arabicPeriod"/>
              <a:tabLst>
                <a:tab pos="159385" algn="l"/>
              </a:tabLst>
            </a:pPr>
            <a:r>
              <a:rPr sz="1150" spc="-10" dirty="0">
                <a:latin typeface="Calibri"/>
                <a:cs typeface="Calibri"/>
              </a:rPr>
              <a:t>The </a:t>
            </a:r>
            <a:r>
              <a:rPr sz="1150" spc="-5" dirty="0">
                <a:latin typeface="Calibri"/>
                <a:cs typeface="Calibri"/>
              </a:rPr>
              <a:t>output shaft </a:t>
            </a:r>
            <a:r>
              <a:rPr sz="1150" dirty="0">
                <a:latin typeface="Calibri"/>
                <a:cs typeface="Calibri"/>
              </a:rPr>
              <a:t>transfers </a:t>
            </a:r>
            <a:r>
              <a:rPr sz="1150" spc="-5" dirty="0">
                <a:latin typeface="Calibri"/>
                <a:cs typeface="Calibri"/>
              </a:rPr>
              <a:t>the motion or force however </a:t>
            </a:r>
            <a:r>
              <a:rPr sz="1150" dirty="0">
                <a:latin typeface="Calibri"/>
                <a:cs typeface="Calibri"/>
              </a:rPr>
              <a:t>all </a:t>
            </a:r>
            <a:r>
              <a:rPr sz="1150" spc="-5" dirty="0">
                <a:latin typeface="Calibri"/>
                <a:cs typeface="Calibri"/>
              </a:rPr>
              <a:t>other parts help </a:t>
            </a:r>
            <a:r>
              <a:rPr sz="1150" dirty="0">
                <a:latin typeface="Calibri"/>
                <a:cs typeface="Calibri"/>
              </a:rPr>
              <a:t>to </a:t>
            </a:r>
            <a:r>
              <a:rPr sz="1150" spc="-5" dirty="0">
                <a:latin typeface="Calibri"/>
                <a:cs typeface="Calibri"/>
              </a:rPr>
              <a:t>control  the</a:t>
            </a:r>
            <a:r>
              <a:rPr sz="1150" dirty="0">
                <a:latin typeface="Calibri"/>
                <a:cs typeface="Calibri"/>
              </a:rPr>
              <a:t> system.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Calibri"/>
              <a:buAutoNum type="arabicPeriod"/>
            </a:pPr>
            <a:endParaRPr sz="850">
              <a:latin typeface="Times New Roman"/>
              <a:cs typeface="Times New Roman"/>
            </a:endParaRPr>
          </a:p>
          <a:p>
            <a:pPr marL="12700" marR="7620" algn="just">
              <a:lnSpc>
                <a:spcPct val="117500"/>
              </a:lnSpc>
              <a:buAutoNum type="arabicPeriod"/>
              <a:tabLst>
                <a:tab pos="174625" algn="l"/>
              </a:tabLst>
            </a:pPr>
            <a:r>
              <a:rPr sz="1150" spc="-10" dirty="0">
                <a:latin typeface="Calibri"/>
                <a:cs typeface="Calibri"/>
              </a:rPr>
              <a:t>The </a:t>
            </a:r>
            <a:r>
              <a:rPr sz="1150" spc="-5" dirty="0">
                <a:latin typeface="Calibri"/>
                <a:cs typeface="Calibri"/>
              </a:rPr>
              <a:t>fluid tank </a:t>
            </a:r>
            <a:r>
              <a:rPr sz="1150" dirty="0">
                <a:latin typeface="Calibri"/>
                <a:cs typeface="Calibri"/>
              </a:rPr>
              <a:t>is a reservoir </a:t>
            </a:r>
            <a:r>
              <a:rPr sz="1150" spc="-5" dirty="0">
                <a:latin typeface="Calibri"/>
                <a:cs typeface="Calibri"/>
              </a:rPr>
              <a:t>for the liquid used </a:t>
            </a:r>
            <a:r>
              <a:rPr sz="1150" dirty="0">
                <a:latin typeface="Calibri"/>
                <a:cs typeface="Calibri"/>
              </a:rPr>
              <a:t>as a </a:t>
            </a:r>
            <a:r>
              <a:rPr sz="1150" spc="-5" dirty="0">
                <a:latin typeface="Calibri"/>
                <a:cs typeface="Calibri"/>
              </a:rPr>
              <a:t>transmission media. </a:t>
            </a:r>
            <a:r>
              <a:rPr sz="1150" spc="-10" dirty="0">
                <a:latin typeface="Calibri"/>
                <a:cs typeface="Calibri"/>
              </a:rPr>
              <a:t>The </a:t>
            </a:r>
            <a:r>
              <a:rPr sz="1150" spc="-5" dirty="0">
                <a:latin typeface="Calibri"/>
                <a:cs typeface="Calibri"/>
              </a:rPr>
              <a:t>liquid  used </a:t>
            </a:r>
            <a:r>
              <a:rPr sz="1150" dirty="0">
                <a:latin typeface="Calibri"/>
                <a:cs typeface="Calibri"/>
              </a:rPr>
              <a:t>is </a:t>
            </a:r>
            <a:r>
              <a:rPr sz="1150" spc="-5" dirty="0">
                <a:latin typeface="Calibri"/>
                <a:cs typeface="Calibri"/>
              </a:rPr>
              <a:t>generally high density incompressible oil. </a:t>
            </a:r>
            <a:r>
              <a:rPr sz="1150" spc="-15" dirty="0">
                <a:latin typeface="Calibri"/>
                <a:cs typeface="Calibri"/>
              </a:rPr>
              <a:t>It </a:t>
            </a:r>
            <a:r>
              <a:rPr sz="1150" dirty="0">
                <a:latin typeface="Calibri"/>
                <a:cs typeface="Calibri"/>
              </a:rPr>
              <a:t>is </a:t>
            </a:r>
            <a:r>
              <a:rPr sz="1150" spc="-5" dirty="0">
                <a:latin typeface="Calibri"/>
                <a:cs typeface="Calibri"/>
              </a:rPr>
              <a:t>filtered </a:t>
            </a:r>
            <a:r>
              <a:rPr sz="1150" dirty="0">
                <a:latin typeface="Calibri"/>
                <a:cs typeface="Calibri"/>
              </a:rPr>
              <a:t>to </a:t>
            </a:r>
            <a:r>
              <a:rPr sz="1150" spc="-5" dirty="0">
                <a:latin typeface="Calibri"/>
                <a:cs typeface="Calibri"/>
              </a:rPr>
              <a:t>remove dust or any  other unwanted particles and then pumped by the </a:t>
            </a:r>
            <a:r>
              <a:rPr sz="1150" dirty="0">
                <a:latin typeface="Calibri"/>
                <a:cs typeface="Calibri"/>
              </a:rPr>
              <a:t>hydraulic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pump.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Calibri"/>
              <a:buAutoNum type="arabicPeriod"/>
            </a:pPr>
            <a:endParaRPr sz="850">
              <a:latin typeface="Times New Roman"/>
              <a:cs typeface="Times New Roman"/>
            </a:endParaRPr>
          </a:p>
          <a:p>
            <a:pPr marL="12700" marR="8255" algn="just">
              <a:lnSpc>
                <a:spcPct val="116500"/>
              </a:lnSpc>
              <a:buAutoNum type="arabicPeriod"/>
              <a:tabLst>
                <a:tab pos="174625" algn="l"/>
              </a:tabLst>
            </a:pPr>
            <a:r>
              <a:rPr sz="1150" spc="-5" dirty="0">
                <a:latin typeface="Calibri"/>
                <a:cs typeface="Calibri"/>
              </a:rPr>
              <a:t>Hydraulic </a:t>
            </a:r>
            <a:r>
              <a:rPr sz="1150" spc="-10" dirty="0">
                <a:latin typeface="Calibri"/>
                <a:cs typeface="Calibri"/>
              </a:rPr>
              <a:t>pumps </a:t>
            </a:r>
            <a:r>
              <a:rPr sz="1150" dirty="0">
                <a:latin typeface="Calibri"/>
                <a:cs typeface="Calibri"/>
              </a:rPr>
              <a:t>generally </a:t>
            </a:r>
            <a:r>
              <a:rPr sz="1150" spc="-5" dirty="0">
                <a:latin typeface="Calibri"/>
                <a:cs typeface="Calibri"/>
              </a:rPr>
              <a:t>deliver constant volume </a:t>
            </a:r>
            <a:r>
              <a:rPr sz="1150" dirty="0">
                <a:latin typeface="Calibri"/>
                <a:cs typeface="Calibri"/>
              </a:rPr>
              <a:t>in </a:t>
            </a:r>
            <a:r>
              <a:rPr sz="1150" spc="-5" dirty="0">
                <a:latin typeface="Calibri"/>
                <a:cs typeface="Calibri"/>
              </a:rPr>
              <a:t>each revolution of the </a:t>
            </a:r>
            <a:r>
              <a:rPr sz="1150" spc="-10" dirty="0">
                <a:latin typeface="Calibri"/>
                <a:cs typeface="Calibri"/>
              </a:rPr>
              <a:t>pump  </a:t>
            </a:r>
            <a:r>
              <a:rPr sz="1150" spc="-5" dirty="0">
                <a:latin typeface="Calibri"/>
                <a:cs typeface="Calibri"/>
              </a:rPr>
              <a:t>shaft. Therefore, the fluid </a:t>
            </a:r>
            <a:r>
              <a:rPr sz="1150" dirty="0">
                <a:latin typeface="Calibri"/>
                <a:cs typeface="Calibri"/>
              </a:rPr>
              <a:t>pressure </a:t>
            </a:r>
            <a:r>
              <a:rPr sz="1150" spc="-5" dirty="0">
                <a:latin typeface="Calibri"/>
                <a:cs typeface="Calibri"/>
              </a:rPr>
              <a:t>can increase </a:t>
            </a:r>
            <a:r>
              <a:rPr sz="1150" dirty="0">
                <a:latin typeface="Calibri"/>
                <a:cs typeface="Calibri"/>
              </a:rPr>
              <a:t>indefinitely at </a:t>
            </a:r>
            <a:r>
              <a:rPr sz="1150" spc="-5" dirty="0">
                <a:latin typeface="Calibri"/>
                <a:cs typeface="Calibri"/>
              </a:rPr>
              <a:t>the dead </a:t>
            </a:r>
            <a:r>
              <a:rPr sz="1150" dirty="0">
                <a:latin typeface="Calibri"/>
                <a:cs typeface="Calibri"/>
              </a:rPr>
              <a:t>end </a:t>
            </a:r>
            <a:r>
              <a:rPr sz="1150" spc="-5" dirty="0">
                <a:latin typeface="Calibri"/>
                <a:cs typeface="Calibri"/>
              </a:rPr>
              <a:t>of the  piston until the </a:t>
            </a:r>
            <a:r>
              <a:rPr sz="1150" dirty="0">
                <a:latin typeface="Calibri"/>
                <a:cs typeface="Calibri"/>
              </a:rPr>
              <a:t>system</a:t>
            </a:r>
            <a:r>
              <a:rPr sz="1150" spc="-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fails.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Calibri"/>
              <a:buAutoNum type="arabicPeriod"/>
            </a:pPr>
            <a:endParaRPr sz="850">
              <a:latin typeface="Times New Roman"/>
              <a:cs typeface="Times New Roman"/>
            </a:endParaRPr>
          </a:p>
          <a:p>
            <a:pPr marL="12700" marR="5715" algn="just">
              <a:lnSpc>
                <a:spcPct val="116500"/>
              </a:lnSpc>
              <a:buAutoNum type="arabicPeriod"/>
              <a:tabLst>
                <a:tab pos="165735" algn="l"/>
              </a:tabLst>
            </a:pPr>
            <a:r>
              <a:rPr sz="1150" spc="-10" dirty="0">
                <a:latin typeface="Calibri"/>
                <a:cs typeface="Calibri"/>
              </a:rPr>
              <a:t>The </a:t>
            </a:r>
            <a:r>
              <a:rPr sz="1150" dirty="0">
                <a:latin typeface="Calibri"/>
                <a:cs typeface="Calibri"/>
              </a:rPr>
              <a:t>pressure </a:t>
            </a:r>
            <a:r>
              <a:rPr sz="1150" spc="-5" dirty="0">
                <a:latin typeface="Calibri"/>
                <a:cs typeface="Calibri"/>
              </a:rPr>
              <a:t>regulator </a:t>
            </a:r>
            <a:r>
              <a:rPr sz="1150" spc="-15" dirty="0">
                <a:latin typeface="Calibri"/>
                <a:cs typeface="Calibri"/>
              </a:rPr>
              <a:t>is </a:t>
            </a:r>
            <a:r>
              <a:rPr sz="1150" spc="-5" dirty="0">
                <a:latin typeface="Calibri"/>
                <a:cs typeface="Calibri"/>
              </a:rPr>
              <a:t>used </a:t>
            </a:r>
            <a:r>
              <a:rPr sz="1150" dirty="0">
                <a:latin typeface="Calibri"/>
                <a:cs typeface="Calibri"/>
              </a:rPr>
              <a:t>to </a:t>
            </a:r>
            <a:r>
              <a:rPr sz="1150" spc="-5" dirty="0">
                <a:latin typeface="Calibri"/>
                <a:cs typeface="Calibri"/>
              </a:rPr>
              <a:t>avoid such circumstances which </a:t>
            </a:r>
            <a:r>
              <a:rPr sz="1150" dirty="0">
                <a:latin typeface="Calibri"/>
                <a:cs typeface="Calibri"/>
              </a:rPr>
              <a:t>redirect </a:t>
            </a:r>
            <a:r>
              <a:rPr sz="1150" spc="-5" dirty="0">
                <a:latin typeface="Calibri"/>
                <a:cs typeface="Calibri"/>
              </a:rPr>
              <a:t>the </a:t>
            </a:r>
            <a:r>
              <a:rPr sz="1150" dirty="0">
                <a:latin typeface="Calibri"/>
                <a:cs typeface="Calibri"/>
              </a:rPr>
              <a:t>excess  </a:t>
            </a:r>
            <a:r>
              <a:rPr sz="1150" spc="-5" dirty="0">
                <a:latin typeface="Calibri"/>
                <a:cs typeface="Calibri"/>
              </a:rPr>
              <a:t>fluid back </a:t>
            </a:r>
            <a:r>
              <a:rPr sz="1150" dirty="0">
                <a:latin typeface="Calibri"/>
                <a:cs typeface="Calibri"/>
              </a:rPr>
              <a:t>to </a:t>
            </a:r>
            <a:r>
              <a:rPr sz="1150" spc="-5" dirty="0">
                <a:latin typeface="Calibri"/>
                <a:cs typeface="Calibri"/>
              </a:rPr>
              <a:t>the </a:t>
            </a:r>
            <a:r>
              <a:rPr sz="1150" dirty="0">
                <a:latin typeface="Calibri"/>
                <a:cs typeface="Calibri"/>
              </a:rPr>
              <a:t>storage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5" dirty="0">
                <a:latin typeface="Calibri"/>
                <a:cs typeface="Calibri"/>
              </a:rPr>
              <a:t>tank.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Calibri"/>
              <a:buAutoNum type="arabicPeriod"/>
            </a:pPr>
            <a:endParaRPr sz="850">
              <a:latin typeface="Times New Roman"/>
              <a:cs typeface="Times New Roman"/>
            </a:endParaRPr>
          </a:p>
          <a:p>
            <a:pPr marL="12700" marR="5080" algn="just">
              <a:lnSpc>
                <a:spcPct val="116500"/>
              </a:lnSpc>
              <a:buAutoNum type="arabicPeriod"/>
              <a:tabLst>
                <a:tab pos="162560" algn="l"/>
              </a:tabLst>
            </a:pPr>
            <a:r>
              <a:rPr sz="1150" spc="-10" dirty="0">
                <a:latin typeface="Calibri"/>
                <a:cs typeface="Calibri"/>
              </a:rPr>
              <a:t>The </a:t>
            </a:r>
            <a:r>
              <a:rPr sz="1150" spc="-5" dirty="0">
                <a:latin typeface="Calibri"/>
                <a:cs typeface="Calibri"/>
              </a:rPr>
              <a:t>movement of piston </a:t>
            </a:r>
            <a:r>
              <a:rPr sz="1150" dirty="0">
                <a:latin typeface="Calibri"/>
                <a:cs typeface="Calibri"/>
              </a:rPr>
              <a:t>is </a:t>
            </a:r>
            <a:r>
              <a:rPr sz="1150" spc="-5" dirty="0">
                <a:latin typeface="Calibri"/>
                <a:cs typeface="Calibri"/>
              </a:rPr>
              <a:t>controlled by </a:t>
            </a:r>
            <a:r>
              <a:rPr sz="1150" spc="-10" dirty="0">
                <a:latin typeface="Calibri"/>
                <a:cs typeface="Calibri"/>
              </a:rPr>
              <a:t>changing </a:t>
            </a:r>
            <a:r>
              <a:rPr sz="1150" spc="-5" dirty="0">
                <a:latin typeface="Calibri"/>
                <a:cs typeface="Calibri"/>
              </a:rPr>
              <a:t>liquid flow </a:t>
            </a:r>
            <a:r>
              <a:rPr sz="1150" dirty="0">
                <a:latin typeface="Calibri"/>
                <a:cs typeface="Calibri"/>
              </a:rPr>
              <a:t>from </a:t>
            </a:r>
            <a:r>
              <a:rPr sz="1150" spc="-5" dirty="0">
                <a:latin typeface="Calibri"/>
                <a:cs typeface="Calibri"/>
              </a:rPr>
              <a:t>port </a:t>
            </a:r>
            <a:r>
              <a:rPr sz="1150" dirty="0">
                <a:latin typeface="Calibri"/>
                <a:cs typeface="Calibri"/>
              </a:rPr>
              <a:t>A </a:t>
            </a:r>
            <a:r>
              <a:rPr sz="1150" spc="-5" dirty="0">
                <a:latin typeface="Calibri"/>
                <a:cs typeface="Calibri"/>
              </a:rPr>
              <a:t>and port </a:t>
            </a:r>
            <a:r>
              <a:rPr sz="1150" dirty="0">
                <a:latin typeface="Calibri"/>
                <a:cs typeface="Calibri"/>
              </a:rPr>
              <a:t>B.  </a:t>
            </a:r>
            <a:r>
              <a:rPr sz="1150" spc="-10" dirty="0">
                <a:latin typeface="Calibri"/>
                <a:cs typeface="Calibri"/>
              </a:rPr>
              <a:t>The </a:t>
            </a:r>
            <a:r>
              <a:rPr sz="1150" spc="-5" dirty="0">
                <a:latin typeface="Calibri"/>
                <a:cs typeface="Calibri"/>
              </a:rPr>
              <a:t>cylinder movement </a:t>
            </a:r>
            <a:r>
              <a:rPr sz="1150" dirty="0">
                <a:latin typeface="Calibri"/>
                <a:cs typeface="Calibri"/>
              </a:rPr>
              <a:t>is </a:t>
            </a:r>
            <a:r>
              <a:rPr sz="1150" spc="-5" dirty="0">
                <a:latin typeface="Calibri"/>
                <a:cs typeface="Calibri"/>
              </a:rPr>
              <a:t>controlled by using control </a:t>
            </a:r>
            <a:r>
              <a:rPr sz="1150" dirty="0">
                <a:latin typeface="Calibri"/>
                <a:cs typeface="Calibri"/>
              </a:rPr>
              <a:t>valve </a:t>
            </a:r>
            <a:r>
              <a:rPr sz="1150" spc="-5" dirty="0">
                <a:latin typeface="Calibri"/>
                <a:cs typeface="Calibri"/>
              </a:rPr>
              <a:t>which directs the fluid</a:t>
            </a:r>
            <a:r>
              <a:rPr sz="1150" spc="114" dirty="0">
                <a:latin typeface="Calibri"/>
                <a:cs typeface="Calibri"/>
              </a:rPr>
              <a:t> </a:t>
            </a:r>
            <a:r>
              <a:rPr sz="1150" spc="-5" dirty="0">
                <a:latin typeface="Calibri"/>
                <a:cs typeface="Calibri"/>
              </a:rPr>
              <a:t>flow.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Calibri"/>
              <a:buAutoNum type="arabicPeriod"/>
            </a:pPr>
            <a:endParaRPr sz="850">
              <a:latin typeface="Times New Roman"/>
              <a:cs typeface="Times New Roman"/>
            </a:endParaRPr>
          </a:p>
          <a:p>
            <a:pPr marL="12700" marR="5715" algn="just">
              <a:lnSpc>
                <a:spcPct val="117400"/>
              </a:lnSpc>
              <a:spcBef>
                <a:spcPts val="5"/>
              </a:spcBef>
              <a:buAutoNum type="arabicPeriod"/>
              <a:tabLst>
                <a:tab pos="184150" algn="l"/>
              </a:tabLst>
            </a:pPr>
            <a:r>
              <a:rPr sz="1150" spc="-10" dirty="0">
                <a:latin typeface="Calibri"/>
                <a:cs typeface="Calibri"/>
              </a:rPr>
              <a:t>Some </a:t>
            </a:r>
            <a:r>
              <a:rPr sz="1150" dirty="0">
                <a:latin typeface="Calibri"/>
                <a:cs typeface="Calibri"/>
              </a:rPr>
              <a:t>accessories </a:t>
            </a:r>
            <a:r>
              <a:rPr sz="1150" spc="-5" dirty="0">
                <a:latin typeface="Calibri"/>
                <a:cs typeface="Calibri"/>
              </a:rPr>
              <a:t>such </a:t>
            </a:r>
            <a:r>
              <a:rPr sz="1150" dirty="0">
                <a:latin typeface="Calibri"/>
                <a:cs typeface="Calibri"/>
              </a:rPr>
              <a:t>as </a:t>
            </a:r>
            <a:r>
              <a:rPr sz="1150" spc="-5" dirty="0">
                <a:latin typeface="Calibri"/>
                <a:cs typeface="Calibri"/>
              </a:rPr>
              <a:t>flow control </a:t>
            </a:r>
            <a:r>
              <a:rPr sz="1150" dirty="0">
                <a:latin typeface="Calibri"/>
                <a:cs typeface="Calibri"/>
              </a:rPr>
              <a:t>system, travel </a:t>
            </a:r>
            <a:r>
              <a:rPr sz="1150" spc="-5" dirty="0">
                <a:latin typeface="Calibri"/>
                <a:cs typeface="Calibri"/>
              </a:rPr>
              <a:t>limit control, electric motor  </a:t>
            </a:r>
            <a:r>
              <a:rPr sz="1150" dirty="0">
                <a:latin typeface="Calibri"/>
                <a:cs typeface="Calibri"/>
              </a:rPr>
              <a:t>starter </a:t>
            </a:r>
            <a:r>
              <a:rPr sz="1150" spc="-5" dirty="0">
                <a:latin typeface="Calibri"/>
                <a:cs typeface="Calibri"/>
              </a:rPr>
              <a:t>and overload protection may </a:t>
            </a:r>
            <a:r>
              <a:rPr sz="1150" dirty="0">
                <a:latin typeface="Calibri"/>
                <a:cs typeface="Calibri"/>
              </a:rPr>
              <a:t>also </a:t>
            </a:r>
            <a:r>
              <a:rPr sz="1150" spc="-5" dirty="0">
                <a:latin typeface="Calibri"/>
                <a:cs typeface="Calibri"/>
              </a:rPr>
              <a:t>be used </a:t>
            </a:r>
            <a:r>
              <a:rPr sz="1150" dirty="0">
                <a:latin typeface="Calibri"/>
                <a:cs typeface="Calibri"/>
              </a:rPr>
              <a:t>in </a:t>
            </a:r>
            <a:r>
              <a:rPr sz="1150" spc="-5" dirty="0">
                <a:latin typeface="Calibri"/>
                <a:cs typeface="Calibri"/>
              </a:rPr>
              <a:t>the </a:t>
            </a:r>
            <a:r>
              <a:rPr sz="1150" dirty="0">
                <a:latin typeface="Calibri"/>
                <a:cs typeface="Calibri"/>
              </a:rPr>
              <a:t>hydraulic </a:t>
            </a:r>
            <a:r>
              <a:rPr sz="1150" spc="-5" dirty="0">
                <a:latin typeface="Calibri"/>
                <a:cs typeface="Calibri"/>
              </a:rPr>
              <a:t>systems which </a:t>
            </a:r>
            <a:r>
              <a:rPr sz="1150" dirty="0">
                <a:latin typeface="Calibri"/>
                <a:cs typeface="Calibri"/>
              </a:rPr>
              <a:t>are </a:t>
            </a:r>
            <a:r>
              <a:rPr sz="1150" spc="-10" dirty="0">
                <a:latin typeface="Calibri"/>
                <a:cs typeface="Calibri"/>
              </a:rPr>
              <a:t>not  </a:t>
            </a:r>
            <a:r>
              <a:rPr sz="1150" spc="-5" dirty="0">
                <a:latin typeface="Calibri"/>
                <a:cs typeface="Calibri"/>
              </a:rPr>
              <a:t>shown </a:t>
            </a:r>
            <a:r>
              <a:rPr sz="1150" dirty="0">
                <a:latin typeface="Calibri"/>
                <a:cs typeface="Calibri"/>
              </a:rPr>
              <a:t>in figure</a:t>
            </a:r>
            <a:r>
              <a:rPr sz="1150" spc="-5" dirty="0">
                <a:latin typeface="Calibri"/>
                <a:cs typeface="Calibri"/>
              </a:rPr>
              <a:t> 2.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150">
              <a:latin typeface="Times New Roman"/>
              <a:cs typeface="Times New Roman"/>
            </a:endParaRPr>
          </a:p>
          <a:p>
            <a:pPr marL="192405" indent="-179705" algn="just">
              <a:lnSpc>
                <a:spcPct val="100000"/>
              </a:lnSpc>
              <a:buFont typeface="Times New Roman"/>
              <a:buAutoNum type="arabicPeriod" startAt="2"/>
              <a:tabLst>
                <a:tab pos="193040" algn="l"/>
              </a:tabLst>
            </a:pPr>
            <a:r>
              <a:rPr sz="1400" b="1" i="1" spc="-5" dirty="0">
                <a:latin typeface="Calibri"/>
                <a:cs typeface="Calibri"/>
              </a:rPr>
              <a:t>Applications of </a:t>
            </a:r>
            <a:r>
              <a:rPr sz="1400" b="1" i="1" spc="-10" dirty="0">
                <a:latin typeface="Calibri"/>
                <a:cs typeface="Calibri"/>
              </a:rPr>
              <a:t>hydraulic</a:t>
            </a:r>
            <a:r>
              <a:rPr sz="1400" b="1" i="1" spc="-20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systems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Times New Roman"/>
              <a:buAutoNum type="arabicPeriod" startAt="2"/>
            </a:pPr>
            <a:endParaRPr sz="1500">
              <a:latin typeface="Times New Roman"/>
              <a:cs typeface="Times New Roman"/>
            </a:endParaRPr>
          </a:p>
          <a:p>
            <a:pPr marL="12700" marR="328930">
              <a:lnSpc>
                <a:spcPct val="100899"/>
              </a:lnSpc>
            </a:pPr>
            <a:r>
              <a:rPr sz="1150" spc="-10" dirty="0">
                <a:latin typeface="Calibri"/>
                <a:cs typeface="Calibri"/>
              </a:rPr>
              <a:t>The </a:t>
            </a:r>
            <a:r>
              <a:rPr sz="1150" spc="-5" dirty="0">
                <a:latin typeface="Calibri"/>
                <a:cs typeface="Calibri"/>
              </a:rPr>
              <a:t>hydraulic </a:t>
            </a:r>
            <a:r>
              <a:rPr sz="1150" dirty="0">
                <a:latin typeface="Calibri"/>
                <a:cs typeface="Calibri"/>
              </a:rPr>
              <a:t>systems </a:t>
            </a:r>
            <a:r>
              <a:rPr sz="1150" spc="-10" dirty="0">
                <a:latin typeface="Calibri"/>
                <a:cs typeface="Calibri"/>
              </a:rPr>
              <a:t>are </a:t>
            </a:r>
            <a:r>
              <a:rPr sz="1150" spc="-5" dirty="0">
                <a:latin typeface="Calibri"/>
                <a:cs typeface="Calibri"/>
              </a:rPr>
              <a:t>mainly used for precise </a:t>
            </a:r>
            <a:r>
              <a:rPr sz="1150" spc="-10" dirty="0">
                <a:latin typeface="Calibri"/>
                <a:cs typeface="Calibri"/>
              </a:rPr>
              <a:t>control </a:t>
            </a:r>
            <a:r>
              <a:rPr sz="1150" spc="-5" dirty="0">
                <a:latin typeface="Calibri"/>
                <a:cs typeface="Calibri"/>
              </a:rPr>
              <a:t>of larger </a:t>
            </a:r>
            <a:r>
              <a:rPr sz="1150" dirty="0">
                <a:latin typeface="Calibri"/>
                <a:cs typeface="Calibri"/>
              </a:rPr>
              <a:t>forces. </a:t>
            </a:r>
            <a:r>
              <a:rPr sz="1150" spc="-10" dirty="0">
                <a:latin typeface="Calibri"/>
                <a:cs typeface="Calibri"/>
              </a:rPr>
              <a:t>The </a:t>
            </a:r>
            <a:r>
              <a:rPr sz="1150" spc="-5" dirty="0">
                <a:latin typeface="Calibri"/>
                <a:cs typeface="Calibri"/>
              </a:rPr>
              <a:t>main  applications of hydraulic </a:t>
            </a:r>
            <a:r>
              <a:rPr sz="1150" dirty="0">
                <a:latin typeface="Calibri"/>
                <a:cs typeface="Calibri"/>
              </a:rPr>
              <a:t>system </a:t>
            </a:r>
            <a:r>
              <a:rPr sz="1150" spc="-5" dirty="0">
                <a:latin typeface="Calibri"/>
                <a:cs typeface="Calibri"/>
              </a:rPr>
              <a:t>can be </a:t>
            </a:r>
            <a:r>
              <a:rPr sz="1150" dirty="0">
                <a:latin typeface="Calibri"/>
                <a:cs typeface="Calibri"/>
              </a:rPr>
              <a:t>classified in </a:t>
            </a:r>
            <a:r>
              <a:rPr sz="1150" spc="-5" dirty="0">
                <a:latin typeface="Calibri"/>
                <a:cs typeface="Calibri"/>
              </a:rPr>
              <a:t>five categories: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50">
              <a:latin typeface="Times New Roman"/>
              <a:cs typeface="Times New Roman"/>
            </a:endParaRPr>
          </a:p>
          <a:p>
            <a:pPr marL="12700" marR="8255" lvl="1" algn="just">
              <a:lnSpc>
                <a:spcPct val="102499"/>
              </a:lnSpc>
              <a:buAutoNum type="arabicPeriod"/>
              <a:tabLst>
                <a:tab pos="324485" algn="l"/>
              </a:tabLst>
            </a:pPr>
            <a:r>
              <a:rPr sz="1400" b="1" spc="-5" dirty="0">
                <a:latin typeface="Calibri"/>
                <a:cs typeface="Calibri"/>
              </a:rPr>
              <a:t>Industrial: </a:t>
            </a:r>
            <a:r>
              <a:rPr sz="1150" dirty="0">
                <a:latin typeface="Calibri"/>
                <a:cs typeface="Calibri"/>
              </a:rPr>
              <a:t>Plastic </a:t>
            </a:r>
            <a:r>
              <a:rPr sz="1150" spc="-5" dirty="0">
                <a:latin typeface="Calibri"/>
                <a:cs typeface="Calibri"/>
              </a:rPr>
              <a:t>processing machineries, </a:t>
            </a:r>
            <a:r>
              <a:rPr sz="1150" dirty="0">
                <a:latin typeface="Calibri"/>
                <a:cs typeface="Calibri"/>
              </a:rPr>
              <a:t>steel </a:t>
            </a:r>
            <a:r>
              <a:rPr sz="1150" spc="-5" dirty="0">
                <a:latin typeface="Calibri"/>
                <a:cs typeface="Calibri"/>
              </a:rPr>
              <a:t>making and primary metal  extraction applications, automated production </a:t>
            </a:r>
            <a:r>
              <a:rPr sz="1150" dirty="0">
                <a:latin typeface="Calibri"/>
                <a:cs typeface="Calibri"/>
              </a:rPr>
              <a:t>lines, </a:t>
            </a:r>
            <a:r>
              <a:rPr sz="1150" spc="-5" dirty="0">
                <a:latin typeface="Calibri"/>
                <a:cs typeface="Calibri"/>
              </a:rPr>
              <a:t>machine tool industries, paper  industries, loaders, crushes, </a:t>
            </a:r>
            <a:r>
              <a:rPr sz="1150" dirty="0">
                <a:latin typeface="Calibri"/>
                <a:cs typeface="Calibri"/>
              </a:rPr>
              <a:t>textile </a:t>
            </a:r>
            <a:r>
              <a:rPr sz="1150" spc="-5" dirty="0">
                <a:latin typeface="Calibri"/>
                <a:cs typeface="Calibri"/>
              </a:rPr>
              <a:t>machineries, </a:t>
            </a:r>
            <a:r>
              <a:rPr sz="1150" dirty="0">
                <a:latin typeface="Calibri"/>
                <a:cs typeface="Calibri"/>
              </a:rPr>
              <a:t>R &amp; D </a:t>
            </a:r>
            <a:r>
              <a:rPr sz="1150" spc="-5" dirty="0">
                <a:latin typeface="Calibri"/>
                <a:cs typeface="Calibri"/>
              </a:rPr>
              <a:t>equipment and </a:t>
            </a:r>
            <a:r>
              <a:rPr sz="1150" dirty="0">
                <a:latin typeface="Calibri"/>
                <a:cs typeface="Calibri"/>
              </a:rPr>
              <a:t>robotic systems  </a:t>
            </a:r>
            <a:r>
              <a:rPr sz="1150" spc="-5" dirty="0">
                <a:latin typeface="Calibri"/>
                <a:cs typeface="Calibri"/>
              </a:rPr>
              <a:t>etc.</a:t>
            </a:r>
            <a:endParaRPr sz="115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50"/>
              </a:spcBef>
              <a:buFont typeface="Calibri"/>
              <a:buAutoNum type="arabicPeriod"/>
            </a:pPr>
            <a:endParaRPr sz="1600">
              <a:latin typeface="Times New Roman"/>
              <a:cs typeface="Times New Roman"/>
            </a:endParaRPr>
          </a:p>
          <a:p>
            <a:pPr marL="12700" marR="471805" lvl="1" algn="just">
              <a:lnSpc>
                <a:spcPct val="103299"/>
              </a:lnSpc>
              <a:buAutoNum type="arabicPeriod"/>
              <a:tabLst>
                <a:tab pos="278765" algn="l"/>
              </a:tabLst>
            </a:pPr>
            <a:r>
              <a:rPr sz="1400" b="1" dirty="0">
                <a:latin typeface="Calibri"/>
                <a:cs typeface="Calibri"/>
              </a:rPr>
              <a:t>Mobile </a:t>
            </a:r>
            <a:r>
              <a:rPr sz="1400" b="1" spc="-5" dirty="0">
                <a:latin typeface="Calibri"/>
                <a:cs typeface="Calibri"/>
              </a:rPr>
              <a:t>hydraulics: </a:t>
            </a:r>
            <a:r>
              <a:rPr sz="1150" spc="-5" dirty="0">
                <a:latin typeface="Calibri"/>
                <a:cs typeface="Calibri"/>
              </a:rPr>
              <a:t>Tractors, </a:t>
            </a:r>
            <a:r>
              <a:rPr sz="1150" dirty="0">
                <a:latin typeface="Calibri"/>
                <a:cs typeface="Calibri"/>
              </a:rPr>
              <a:t>irrigation </a:t>
            </a:r>
            <a:r>
              <a:rPr sz="1150" spc="-10" dirty="0">
                <a:latin typeface="Calibri"/>
                <a:cs typeface="Calibri"/>
              </a:rPr>
              <a:t>system, </a:t>
            </a:r>
            <a:r>
              <a:rPr sz="1150" spc="-5" dirty="0">
                <a:latin typeface="Calibri"/>
                <a:cs typeface="Calibri"/>
              </a:rPr>
              <a:t>earthmoving equipment,  </a:t>
            </a:r>
            <a:r>
              <a:rPr sz="1150" dirty="0">
                <a:latin typeface="Calibri"/>
                <a:cs typeface="Calibri"/>
              </a:rPr>
              <a:t>material </a:t>
            </a:r>
            <a:r>
              <a:rPr sz="1150" spc="-5" dirty="0">
                <a:latin typeface="Calibri"/>
                <a:cs typeface="Calibri"/>
              </a:rPr>
              <a:t>handling equipment, commercial </a:t>
            </a:r>
            <a:r>
              <a:rPr sz="1150" dirty="0">
                <a:latin typeface="Calibri"/>
                <a:cs typeface="Calibri"/>
              </a:rPr>
              <a:t>vehicles, </a:t>
            </a:r>
            <a:r>
              <a:rPr sz="1150" spc="-5" dirty="0">
                <a:latin typeface="Calibri"/>
                <a:cs typeface="Calibri"/>
              </a:rPr>
              <a:t>tunnel boring equipment, </a:t>
            </a:r>
            <a:r>
              <a:rPr sz="1150" dirty="0">
                <a:latin typeface="Calibri"/>
                <a:cs typeface="Calibri"/>
              </a:rPr>
              <a:t>rail  </a:t>
            </a:r>
            <a:r>
              <a:rPr sz="1150" spc="-5" dirty="0">
                <a:latin typeface="Calibri"/>
                <a:cs typeface="Calibri"/>
              </a:rPr>
              <a:t>equipment, building and construction machineries and drilling </a:t>
            </a:r>
            <a:r>
              <a:rPr sz="1150" dirty="0">
                <a:latin typeface="Calibri"/>
                <a:cs typeface="Calibri"/>
              </a:rPr>
              <a:t>rigs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-5" dirty="0">
                <a:latin typeface="Calibri"/>
                <a:cs typeface="Calibri"/>
              </a:rPr>
              <a:t>etc.</a:t>
            </a:r>
            <a:endParaRPr sz="115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buFont typeface="Calibri"/>
              <a:buAutoNum type="arabicPeriod"/>
            </a:pPr>
            <a:endParaRPr sz="1100">
              <a:latin typeface="Times New Roman"/>
              <a:cs typeface="Times New Roman"/>
            </a:endParaRPr>
          </a:p>
          <a:p>
            <a:pPr marL="12700" marR="332740" lvl="1">
              <a:lnSpc>
                <a:spcPct val="104900"/>
              </a:lnSpc>
              <a:spcBef>
                <a:spcPts val="670"/>
              </a:spcBef>
              <a:buAutoNum type="arabicPeriod"/>
              <a:tabLst>
                <a:tab pos="272415" algn="l"/>
              </a:tabLst>
            </a:pPr>
            <a:r>
              <a:rPr sz="1400" b="1" spc="-5" dirty="0">
                <a:latin typeface="Calibri"/>
                <a:cs typeface="Calibri"/>
              </a:rPr>
              <a:t>Automobiles: </a:t>
            </a:r>
            <a:r>
              <a:rPr sz="1150" spc="10" dirty="0">
                <a:latin typeface="Calibri"/>
                <a:cs typeface="Calibri"/>
              </a:rPr>
              <a:t>It </a:t>
            </a:r>
            <a:r>
              <a:rPr sz="1150" dirty="0">
                <a:latin typeface="Calibri"/>
                <a:cs typeface="Calibri"/>
              </a:rPr>
              <a:t>is </a:t>
            </a:r>
            <a:r>
              <a:rPr sz="1150" spc="-5" dirty="0">
                <a:latin typeface="Calibri"/>
                <a:cs typeface="Calibri"/>
              </a:rPr>
              <a:t>used </a:t>
            </a:r>
            <a:r>
              <a:rPr sz="1150" dirty="0">
                <a:latin typeface="Calibri"/>
                <a:cs typeface="Calibri"/>
              </a:rPr>
              <a:t>in </a:t>
            </a:r>
            <a:r>
              <a:rPr sz="1150" spc="-5" dirty="0">
                <a:latin typeface="Calibri"/>
                <a:cs typeface="Calibri"/>
              </a:rPr>
              <a:t>the </a:t>
            </a:r>
            <a:r>
              <a:rPr sz="1150" dirty="0">
                <a:latin typeface="Calibri"/>
                <a:cs typeface="Calibri"/>
              </a:rPr>
              <a:t>systems like </a:t>
            </a:r>
            <a:r>
              <a:rPr sz="1150" spc="-5" dirty="0">
                <a:latin typeface="Calibri"/>
                <a:cs typeface="Calibri"/>
              </a:rPr>
              <a:t>breaks, </a:t>
            </a:r>
            <a:r>
              <a:rPr sz="1150" spc="-10" dirty="0">
                <a:latin typeface="Calibri"/>
                <a:cs typeface="Calibri"/>
              </a:rPr>
              <a:t>shock </a:t>
            </a:r>
            <a:r>
              <a:rPr sz="1150" spc="-5" dirty="0">
                <a:latin typeface="Calibri"/>
                <a:cs typeface="Calibri"/>
              </a:rPr>
              <a:t>absorbers, steering  </a:t>
            </a:r>
            <a:r>
              <a:rPr sz="1150" dirty="0">
                <a:latin typeface="Calibri"/>
                <a:cs typeface="Calibri"/>
              </a:rPr>
              <a:t>system, </a:t>
            </a:r>
            <a:r>
              <a:rPr sz="1150" spc="-5" dirty="0">
                <a:latin typeface="Calibri"/>
                <a:cs typeface="Calibri"/>
              </a:rPr>
              <a:t>wind shield, </a:t>
            </a:r>
            <a:r>
              <a:rPr sz="1150" dirty="0">
                <a:latin typeface="Calibri"/>
                <a:cs typeface="Calibri"/>
              </a:rPr>
              <a:t>lift and </a:t>
            </a:r>
            <a:r>
              <a:rPr sz="1150" spc="-5" dirty="0">
                <a:latin typeface="Calibri"/>
                <a:cs typeface="Calibri"/>
              </a:rPr>
              <a:t>cleaning</a:t>
            </a:r>
            <a:r>
              <a:rPr sz="1150" spc="-25" dirty="0">
                <a:latin typeface="Calibri"/>
                <a:cs typeface="Calibri"/>
              </a:rPr>
              <a:t> </a:t>
            </a:r>
            <a:r>
              <a:rPr sz="1150" spc="-5" dirty="0">
                <a:latin typeface="Calibri"/>
                <a:cs typeface="Calibri"/>
              </a:rPr>
              <a:t>etc.</a:t>
            </a:r>
            <a:endParaRPr sz="115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55"/>
              </a:spcBef>
              <a:buFont typeface="Calibri"/>
              <a:buAutoNum type="arabicPeriod"/>
            </a:pPr>
            <a:endParaRPr sz="1600">
              <a:latin typeface="Times New Roman"/>
              <a:cs typeface="Times New Roman"/>
            </a:endParaRPr>
          </a:p>
          <a:p>
            <a:pPr marL="12700" marR="244475" lvl="1">
              <a:lnSpc>
                <a:spcPct val="103400"/>
              </a:lnSpc>
              <a:buAutoNum type="arabicPeriod"/>
              <a:tabLst>
                <a:tab pos="272415" algn="l"/>
              </a:tabLst>
            </a:pPr>
            <a:r>
              <a:rPr sz="1400" b="1" spc="-5" dirty="0">
                <a:latin typeface="Calibri"/>
                <a:cs typeface="Calibri"/>
              </a:rPr>
              <a:t>Marine applications: </a:t>
            </a:r>
            <a:r>
              <a:rPr sz="1150" dirty="0">
                <a:latin typeface="Calibri"/>
                <a:cs typeface="Calibri"/>
              </a:rPr>
              <a:t>It mostly </a:t>
            </a:r>
            <a:r>
              <a:rPr sz="1150" spc="-5" dirty="0">
                <a:latin typeface="Calibri"/>
                <a:cs typeface="Calibri"/>
              </a:rPr>
              <a:t>covers ocean going vessels, fishing boats and  navel equipment.</a:t>
            </a:r>
            <a:endParaRPr sz="1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fld id="{81D60167-4931-47E6-BA6A-407CBD079E47}" type="slidenum">
              <a:rPr dirty="0"/>
              <a:t>4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1130604" y="892809"/>
            <a:ext cx="5301615" cy="8674100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marR="325755">
              <a:lnSpc>
                <a:spcPct val="102299"/>
              </a:lnSpc>
              <a:spcBef>
                <a:spcPts val="50"/>
              </a:spcBef>
            </a:pPr>
            <a:r>
              <a:rPr sz="1400" b="1" spc="-5" dirty="0">
                <a:latin typeface="Calibri"/>
                <a:cs typeface="Calibri"/>
              </a:rPr>
              <a:t>2.5 Aerospace equipment: </a:t>
            </a:r>
            <a:r>
              <a:rPr sz="1150" spc="-5" dirty="0">
                <a:latin typeface="Calibri"/>
                <a:cs typeface="Calibri"/>
              </a:rPr>
              <a:t>There </a:t>
            </a:r>
            <a:r>
              <a:rPr sz="1150" dirty="0">
                <a:latin typeface="Calibri"/>
                <a:cs typeface="Calibri"/>
              </a:rPr>
              <a:t>are </a:t>
            </a:r>
            <a:r>
              <a:rPr sz="1150" spc="-5" dirty="0">
                <a:latin typeface="Calibri"/>
                <a:cs typeface="Calibri"/>
              </a:rPr>
              <a:t>equipment and </a:t>
            </a:r>
            <a:r>
              <a:rPr sz="1150" dirty="0">
                <a:latin typeface="Calibri"/>
                <a:cs typeface="Calibri"/>
              </a:rPr>
              <a:t>systems </a:t>
            </a:r>
            <a:r>
              <a:rPr sz="1150" spc="-5" dirty="0">
                <a:latin typeface="Calibri"/>
                <a:cs typeface="Calibri"/>
              </a:rPr>
              <a:t>used for rudder  control, landing </a:t>
            </a:r>
            <a:r>
              <a:rPr sz="1150" dirty="0">
                <a:latin typeface="Calibri"/>
                <a:cs typeface="Calibri"/>
              </a:rPr>
              <a:t>gear, </a:t>
            </a:r>
            <a:r>
              <a:rPr sz="1150" spc="-5" dirty="0">
                <a:latin typeface="Calibri"/>
                <a:cs typeface="Calibri"/>
              </a:rPr>
              <a:t>breaks, flight control </a:t>
            </a:r>
            <a:r>
              <a:rPr sz="1150" dirty="0">
                <a:latin typeface="Calibri"/>
                <a:cs typeface="Calibri"/>
              </a:rPr>
              <a:t>and </a:t>
            </a:r>
            <a:r>
              <a:rPr sz="1150" spc="-5" dirty="0">
                <a:latin typeface="Calibri"/>
                <a:cs typeface="Calibri"/>
              </a:rPr>
              <a:t>transmission etc. which </a:t>
            </a:r>
            <a:r>
              <a:rPr sz="1150" dirty="0">
                <a:latin typeface="Calibri"/>
                <a:cs typeface="Calibri"/>
              </a:rPr>
              <a:t>are </a:t>
            </a:r>
            <a:r>
              <a:rPr sz="1150" spc="-5" dirty="0">
                <a:latin typeface="Calibri"/>
                <a:cs typeface="Calibri"/>
              </a:rPr>
              <a:t>used </a:t>
            </a:r>
            <a:r>
              <a:rPr sz="1150" dirty="0">
                <a:latin typeface="Calibri"/>
                <a:cs typeface="Calibri"/>
              </a:rPr>
              <a:t>in  </a:t>
            </a:r>
            <a:r>
              <a:rPr sz="1150" spc="-5" dirty="0">
                <a:latin typeface="Calibri"/>
                <a:cs typeface="Calibri"/>
              </a:rPr>
              <a:t>airplanes, rockets and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5" dirty="0">
                <a:latin typeface="Calibri"/>
                <a:cs typeface="Calibri"/>
              </a:rPr>
              <a:t>spaceships.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b="1" spc="-5" dirty="0">
                <a:latin typeface="Calibri"/>
                <a:cs typeface="Calibri"/>
              </a:rPr>
              <a:t>Classification </a:t>
            </a:r>
            <a:r>
              <a:rPr sz="1400" b="1" spc="-10" dirty="0">
                <a:latin typeface="Calibri"/>
                <a:cs typeface="Calibri"/>
              </a:rPr>
              <a:t>of </a:t>
            </a:r>
            <a:r>
              <a:rPr sz="1400" b="1" spc="-5" dirty="0">
                <a:latin typeface="Calibri"/>
                <a:cs typeface="Calibri"/>
              </a:rPr>
              <a:t>hydraulic</a:t>
            </a:r>
            <a:r>
              <a:rPr sz="1400" b="1" spc="3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motion</a:t>
            </a:r>
            <a:endParaRPr sz="1400">
              <a:latin typeface="Calibri"/>
              <a:cs typeface="Calibri"/>
            </a:endParaRPr>
          </a:p>
          <a:p>
            <a:pPr marL="12700" marR="6985" indent="30480" algn="just">
              <a:lnSpc>
                <a:spcPct val="117000"/>
              </a:lnSpc>
              <a:spcBef>
                <a:spcPts val="1110"/>
              </a:spcBef>
            </a:pPr>
            <a:r>
              <a:rPr sz="1100" dirty="0">
                <a:latin typeface="Calibri"/>
                <a:cs typeface="Calibri"/>
              </a:rPr>
              <a:t>Any device </a:t>
            </a:r>
            <a:r>
              <a:rPr sz="1100" spc="-5" dirty="0">
                <a:latin typeface="Calibri"/>
                <a:cs typeface="Calibri"/>
              </a:rPr>
              <a:t>operated by </a:t>
            </a:r>
            <a:r>
              <a:rPr sz="1100" dirty="0">
                <a:latin typeface="Calibri"/>
                <a:cs typeface="Calibri"/>
              </a:rPr>
              <a:t>a </a:t>
            </a:r>
            <a:r>
              <a:rPr sz="1100" spc="-5" dirty="0">
                <a:latin typeface="Calibri"/>
                <a:cs typeface="Calibri"/>
              </a:rPr>
              <a:t>hydraulic fluid may be </a:t>
            </a:r>
            <a:r>
              <a:rPr sz="1100" spc="-10" dirty="0">
                <a:latin typeface="Calibri"/>
                <a:cs typeface="Calibri"/>
              </a:rPr>
              <a:t>called </a:t>
            </a:r>
            <a:r>
              <a:rPr sz="1100" dirty="0">
                <a:latin typeface="Calibri"/>
                <a:cs typeface="Calibri"/>
              </a:rPr>
              <a:t>a hydraulic device, </a:t>
            </a:r>
            <a:r>
              <a:rPr sz="1100" spc="-5" dirty="0">
                <a:latin typeface="Calibri"/>
                <a:cs typeface="Calibri"/>
              </a:rPr>
              <a:t>but </a:t>
            </a:r>
            <a:r>
              <a:rPr sz="1100" dirty="0">
                <a:latin typeface="Calibri"/>
                <a:cs typeface="Calibri"/>
              </a:rPr>
              <a:t>a </a:t>
            </a:r>
            <a:r>
              <a:rPr sz="1100" spc="-5" dirty="0">
                <a:latin typeface="Calibri"/>
                <a:cs typeface="Calibri"/>
              </a:rPr>
              <a:t>distinction  </a:t>
            </a:r>
            <a:r>
              <a:rPr sz="1100" dirty="0">
                <a:latin typeface="Calibri"/>
                <a:cs typeface="Calibri"/>
              </a:rPr>
              <a:t>has </a:t>
            </a:r>
            <a:r>
              <a:rPr sz="1100" spc="-5" dirty="0">
                <a:latin typeface="Calibri"/>
                <a:cs typeface="Calibri"/>
              </a:rPr>
              <a:t>to be </a:t>
            </a:r>
            <a:r>
              <a:rPr sz="1100" dirty="0">
                <a:latin typeface="Calibri"/>
                <a:cs typeface="Calibri"/>
              </a:rPr>
              <a:t>made </a:t>
            </a:r>
            <a:r>
              <a:rPr sz="1100" spc="-5" dirty="0">
                <a:latin typeface="Calibri"/>
                <a:cs typeface="Calibri"/>
              </a:rPr>
              <a:t>between the devices </a:t>
            </a:r>
            <a:r>
              <a:rPr sz="1100" spc="-10" dirty="0">
                <a:latin typeface="Calibri"/>
                <a:cs typeface="Calibri"/>
              </a:rPr>
              <a:t>which </a:t>
            </a:r>
            <a:r>
              <a:rPr sz="1100" dirty="0">
                <a:latin typeface="Calibri"/>
                <a:cs typeface="Calibri"/>
              </a:rPr>
              <a:t>utilize </a:t>
            </a:r>
            <a:r>
              <a:rPr sz="1100" spc="-15" dirty="0">
                <a:latin typeface="Calibri"/>
                <a:cs typeface="Calibri"/>
              </a:rPr>
              <a:t>the </a:t>
            </a:r>
            <a:r>
              <a:rPr sz="1100" spc="-5" dirty="0">
                <a:latin typeface="Calibri"/>
                <a:cs typeface="Calibri"/>
              </a:rPr>
              <a:t>impact or momentum of </a:t>
            </a:r>
            <a:r>
              <a:rPr sz="1100" dirty="0">
                <a:latin typeface="Calibri"/>
                <a:cs typeface="Calibri"/>
              </a:rPr>
              <a:t>a </a:t>
            </a:r>
            <a:r>
              <a:rPr sz="1100" spc="-5" dirty="0">
                <a:latin typeface="Calibri"/>
                <a:cs typeface="Calibri"/>
              </a:rPr>
              <a:t>moving  </a:t>
            </a:r>
            <a:r>
              <a:rPr sz="1100" dirty="0">
                <a:latin typeface="Calibri"/>
                <a:cs typeface="Calibri"/>
              </a:rPr>
              <a:t>fluid and </a:t>
            </a:r>
            <a:r>
              <a:rPr sz="1100" spc="-5" dirty="0">
                <a:latin typeface="Calibri"/>
                <a:cs typeface="Calibri"/>
              </a:rPr>
              <a:t>those operated by </a:t>
            </a:r>
            <a:r>
              <a:rPr sz="1100" dirty="0">
                <a:latin typeface="Calibri"/>
                <a:cs typeface="Calibri"/>
              </a:rPr>
              <a:t>a </a:t>
            </a:r>
            <a:r>
              <a:rPr sz="1100" spc="-5" dirty="0">
                <a:latin typeface="Calibri"/>
                <a:cs typeface="Calibri"/>
              </a:rPr>
              <a:t>thrust on </a:t>
            </a:r>
            <a:r>
              <a:rPr sz="1100" dirty="0">
                <a:latin typeface="Calibri"/>
                <a:cs typeface="Calibri"/>
              </a:rPr>
              <a:t>a </a:t>
            </a:r>
            <a:r>
              <a:rPr sz="1100" spc="-5" dirty="0">
                <a:latin typeface="Calibri"/>
                <a:cs typeface="Calibri"/>
              </a:rPr>
              <a:t>confined fluid i.e. by pressure. This leads us to the  subsequent categorization of the </a:t>
            </a:r>
            <a:r>
              <a:rPr sz="1100" dirty="0">
                <a:latin typeface="Calibri"/>
                <a:cs typeface="Calibri"/>
              </a:rPr>
              <a:t>field </a:t>
            </a:r>
            <a:r>
              <a:rPr sz="1100" spc="-5" dirty="0">
                <a:latin typeface="Calibri"/>
                <a:cs typeface="Calibri"/>
              </a:rPr>
              <a:t>of </a:t>
            </a:r>
            <a:r>
              <a:rPr sz="1100" dirty="0">
                <a:latin typeface="Calibri"/>
                <a:cs typeface="Calibri"/>
              </a:rPr>
              <a:t>hydraulics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into: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850">
              <a:latin typeface="Times New Roman"/>
              <a:cs typeface="Times New Roman"/>
            </a:endParaRPr>
          </a:p>
          <a:p>
            <a:pPr marL="12700" marR="13335" algn="just">
              <a:lnSpc>
                <a:spcPct val="116399"/>
              </a:lnSpc>
              <a:spcBef>
                <a:spcPts val="5"/>
              </a:spcBef>
              <a:buChar char="•"/>
              <a:tabLst>
                <a:tab pos="153035" algn="l"/>
              </a:tabLst>
            </a:pPr>
            <a:r>
              <a:rPr sz="1100" spc="-5" dirty="0">
                <a:latin typeface="Calibri"/>
                <a:cs typeface="Calibri"/>
              </a:rPr>
              <a:t>Hydrodynamics: Hydrodynamics </a:t>
            </a:r>
            <a:r>
              <a:rPr sz="1100" dirty="0">
                <a:latin typeface="Calibri"/>
                <a:cs typeface="Calibri"/>
              </a:rPr>
              <a:t>deals with </a:t>
            </a:r>
            <a:r>
              <a:rPr sz="1100" spc="-5" dirty="0">
                <a:latin typeface="Calibri"/>
                <a:cs typeface="Calibri"/>
              </a:rPr>
              <a:t>the characteristics of </a:t>
            </a:r>
            <a:r>
              <a:rPr sz="1100" dirty="0">
                <a:latin typeface="Calibri"/>
                <a:cs typeface="Calibri"/>
              </a:rPr>
              <a:t>a liquid in </a:t>
            </a:r>
            <a:r>
              <a:rPr sz="1100" spc="-5" dirty="0">
                <a:latin typeface="Calibri"/>
                <a:cs typeface="Calibri"/>
              </a:rPr>
              <a:t>motion,  </a:t>
            </a:r>
            <a:r>
              <a:rPr sz="1100" dirty="0">
                <a:latin typeface="Calibri"/>
                <a:cs typeface="Calibri"/>
              </a:rPr>
              <a:t>especially when </a:t>
            </a:r>
            <a:r>
              <a:rPr sz="1100" spc="-5" dirty="0">
                <a:latin typeface="Calibri"/>
                <a:cs typeface="Calibri"/>
              </a:rPr>
              <a:t>the </a:t>
            </a:r>
            <a:r>
              <a:rPr sz="1100" dirty="0">
                <a:latin typeface="Calibri"/>
                <a:cs typeface="Calibri"/>
              </a:rPr>
              <a:t>liquid </a:t>
            </a:r>
            <a:r>
              <a:rPr sz="1100" spc="-5" dirty="0">
                <a:latin typeface="Calibri"/>
                <a:cs typeface="Calibri"/>
              </a:rPr>
              <a:t>impacts on </a:t>
            </a:r>
            <a:r>
              <a:rPr sz="1100" dirty="0">
                <a:latin typeface="Calibri"/>
                <a:cs typeface="Calibri"/>
              </a:rPr>
              <a:t>an </a:t>
            </a:r>
            <a:r>
              <a:rPr sz="1100" spc="-5" dirty="0">
                <a:latin typeface="Calibri"/>
                <a:cs typeface="Calibri"/>
              </a:rPr>
              <a:t>object </a:t>
            </a:r>
            <a:r>
              <a:rPr sz="1100" spc="5" dirty="0">
                <a:latin typeface="Calibri"/>
                <a:cs typeface="Calibri"/>
              </a:rPr>
              <a:t>and </a:t>
            </a:r>
            <a:r>
              <a:rPr sz="1100" dirty="0">
                <a:latin typeface="Calibri"/>
                <a:cs typeface="Calibri"/>
              </a:rPr>
              <a:t>releases a part </a:t>
            </a:r>
            <a:r>
              <a:rPr sz="1100" spc="-5" dirty="0">
                <a:latin typeface="Calibri"/>
                <a:cs typeface="Calibri"/>
              </a:rPr>
              <a:t>of its </a:t>
            </a:r>
            <a:r>
              <a:rPr sz="1100" dirty="0">
                <a:latin typeface="Calibri"/>
                <a:cs typeface="Calibri"/>
              </a:rPr>
              <a:t>energy </a:t>
            </a:r>
            <a:r>
              <a:rPr sz="1100" spc="5" dirty="0">
                <a:latin typeface="Calibri"/>
                <a:cs typeface="Calibri"/>
              </a:rPr>
              <a:t>to </a:t>
            </a:r>
            <a:r>
              <a:rPr sz="1100" spc="-5" dirty="0">
                <a:latin typeface="Calibri"/>
                <a:cs typeface="Calibri"/>
              </a:rPr>
              <a:t>do some  useful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work.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har char="•"/>
            </a:pPr>
            <a:endParaRPr sz="850">
              <a:latin typeface="Times New Roman"/>
              <a:cs typeface="Times New Roman"/>
            </a:endParaRPr>
          </a:p>
          <a:p>
            <a:pPr marL="12700" marR="5080" indent="30480" algn="just">
              <a:lnSpc>
                <a:spcPct val="117100"/>
              </a:lnSpc>
              <a:buChar char="•"/>
              <a:tabLst>
                <a:tab pos="177800" algn="l"/>
              </a:tabLst>
            </a:pPr>
            <a:r>
              <a:rPr sz="1100" spc="-5" dirty="0">
                <a:latin typeface="Calibri"/>
                <a:cs typeface="Calibri"/>
              </a:rPr>
              <a:t>Hydrostatics: Hydrostatics </a:t>
            </a:r>
            <a:r>
              <a:rPr sz="1100" dirty="0">
                <a:latin typeface="Calibri"/>
                <a:cs typeface="Calibri"/>
              </a:rPr>
              <a:t>deals with </a:t>
            </a:r>
            <a:r>
              <a:rPr sz="1100" spc="-5" dirty="0">
                <a:latin typeface="Calibri"/>
                <a:cs typeface="Calibri"/>
              </a:rPr>
              <a:t>the </a:t>
            </a:r>
            <a:r>
              <a:rPr sz="1100" dirty="0">
                <a:latin typeface="Calibri"/>
                <a:cs typeface="Calibri"/>
              </a:rPr>
              <a:t>potential </a:t>
            </a:r>
            <a:r>
              <a:rPr sz="1100" spc="5" dirty="0">
                <a:latin typeface="Calibri"/>
                <a:cs typeface="Calibri"/>
              </a:rPr>
              <a:t>energy </a:t>
            </a:r>
            <a:r>
              <a:rPr sz="1100" dirty="0">
                <a:latin typeface="Calibri"/>
                <a:cs typeface="Calibri"/>
              </a:rPr>
              <a:t>available when a liquid is  </a:t>
            </a:r>
            <a:r>
              <a:rPr sz="1100" spc="-5" dirty="0">
                <a:latin typeface="Calibri"/>
                <a:cs typeface="Calibri"/>
              </a:rPr>
              <a:t>confined </a:t>
            </a:r>
            <a:r>
              <a:rPr sz="1100" dirty="0">
                <a:latin typeface="Calibri"/>
                <a:cs typeface="Calibri"/>
              </a:rPr>
              <a:t>and pressurized. </a:t>
            </a:r>
            <a:r>
              <a:rPr sz="1100" spc="-5" dirty="0">
                <a:latin typeface="Calibri"/>
                <a:cs typeface="Calibri"/>
              </a:rPr>
              <a:t>This potential energy </a:t>
            </a:r>
            <a:r>
              <a:rPr sz="1100" dirty="0">
                <a:latin typeface="Calibri"/>
                <a:cs typeface="Calibri"/>
              </a:rPr>
              <a:t>also </a:t>
            </a:r>
            <a:r>
              <a:rPr sz="1100" spc="-10" dirty="0">
                <a:latin typeface="Calibri"/>
                <a:cs typeface="Calibri"/>
              </a:rPr>
              <a:t>known </a:t>
            </a:r>
            <a:r>
              <a:rPr sz="1100" dirty="0">
                <a:latin typeface="Calibri"/>
                <a:cs typeface="Calibri"/>
              </a:rPr>
              <a:t>as </a:t>
            </a:r>
            <a:r>
              <a:rPr sz="1100" spc="-5" dirty="0">
                <a:latin typeface="Calibri"/>
                <a:cs typeface="Calibri"/>
              </a:rPr>
              <a:t>hydrostatic </a:t>
            </a:r>
            <a:r>
              <a:rPr sz="1100" dirty="0">
                <a:latin typeface="Calibri"/>
                <a:cs typeface="Calibri"/>
              </a:rPr>
              <a:t>energy is </a:t>
            </a:r>
            <a:r>
              <a:rPr sz="1100" spc="-5" dirty="0">
                <a:latin typeface="Calibri"/>
                <a:cs typeface="Calibri"/>
              </a:rPr>
              <a:t>applied  </a:t>
            </a:r>
            <a:r>
              <a:rPr sz="1100" dirty="0">
                <a:latin typeface="Calibri"/>
                <a:cs typeface="Calibri"/>
              </a:rPr>
              <a:t>in </a:t>
            </a:r>
            <a:r>
              <a:rPr sz="1100" spc="-5" dirty="0">
                <a:latin typeface="Calibri"/>
                <a:cs typeface="Calibri"/>
              </a:rPr>
              <a:t>most of the </a:t>
            </a:r>
            <a:r>
              <a:rPr sz="1100" dirty="0">
                <a:latin typeface="Calibri"/>
                <a:cs typeface="Calibri"/>
              </a:rPr>
              <a:t>hydraulic </a:t>
            </a:r>
            <a:r>
              <a:rPr sz="1100" spc="-10" dirty="0">
                <a:latin typeface="Calibri"/>
                <a:cs typeface="Calibri"/>
              </a:rPr>
              <a:t>systems. </a:t>
            </a:r>
            <a:r>
              <a:rPr sz="1100" spc="-5" dirty="0">
                <a:latin typeface="Calibri"/>
                <a:cs typeface="Calibri"/>
              </a:rPr>
              <a:t>This </a:t>
            </a:r>
            <a:r>
              <a:rPr sz="1100" spc="-10" dirty="0">
                <a:latin typeface="Calibri"/>
                <a:cs typeface="Calibri"/>
              </a:rPr>
              <a:t>field </a:t>
            </a:r>
            <a:r>
              <a:rPr sz="1100" spc="-5" dirty="0">
                <a:latin typeface="Calibri"/>
                <a:cs typeface="Calibri"/>
              </a:rPr>
              <a:t>of hydraulics </a:t>
            </a:r>
            <a:r>
              <a:rPr sz="1100" dirty="0">
                <a:latin typeface="Calibri"/>
                <a:cs typeface="Calibri"/>
              </a:rPr>
              <a:t>is </a:t>
            </a:r>
            <a:r>
              <a:rPr sz="1100" spc="-5" dirty="0">
                <a:latin typeface="Calibri"/>
                <a:cs typeface="Calibri"/>
              </a:rPr>
              <a:t>governed by Pascal's law. </a:t>
            </a:r>
            <a:r>
              <a:rPr sz="1100" dirty="0">
                <a:latin typeface="Calibri"/>
                <a:cs typeface="Calibri"/>
              </a:rPr>
              <a:t>It </a:t>
            </a:r>
            <a:r>
              <a:rPr sz="1100" spc="-5" dirty="0">
                <a:latin typeface="Calibri"/>
                <a:cs typeface="Calibri"/>
              </a:rPr>
              <a:t>can  thus be concluded </a:t>
            </a:r>
            <a:r>
              <a:rPr sz="1100" dirty="0">
                <a:latin typeface="Calibri"/>
                <a:cs typeface="Calibri"/>
              </a:rPr>
              <a:t>that pressure energy is </a:t>
            </a:r>
            <a:r>
              <a:rPr sz="1100" spc="-5" dirty="0">
                <a:latin typeface="Calibri"/>
                <a:cs typeface="Calibri"/>
              </a:rPr>
              <a:t>converted </a:t>
            </a:r>
            <a:r>
              <a:rPr sz="1100" spc="5" dirty="0">
                <a:latin typeface="Calibri"/>
                <a:cs typeface="Calibri"/>
              </a:rPr>
              <a:t>into </a:t>
            </a:r>
            <a:r>
              <a:rPr sz="1100" spc="-5" dirty="0">
                <a:latin typeface="Calibri"/>
                <a:cs typeface="Calibri"/>
              </a:rPr>
              <a:t>mechanical motion </a:t>
            </a:r>
            <a:r>
              <a:rPr sz="1100" dirty="0">
                <a:latin typeface="Calibri"/>
                <a:cs typeface="Calibri"/>
              </a:rPr>
              <a:t>in a </a:t>
            </a:r>
            <a:r>
              <a:rPr sz="1100" spc="-5" dirty="0">
                <a:latin typeface="Calibri"/>
                <a:cs typeface="Calibri"/>
              </a:rPr>
              <a:t>hydrostatic  </a:t>
            </a:r>
            <a:r>
              <a:rPr sz="1100" dirty="0">
                <a:latin typeface="Calibri"/>
                <a:cs typeface="Calibri"/>
              </a:rPr>
              <a:t>device whereas </a:t>
            </a:r>
            <a:r>
              <a:rPr sz="1100" spc="-5" dirty="0">
                <a:latin typeface="Calibri"/>
                <a:cs typeface="Calibri"/>
              </a:rPr>
              <a:t>kinetic </a:t>
            </a:r>
            <a:r>
              <a:rPr sz="1100" dirty="0">
                <a:latin typeface="Calibri"/>
                <a:cs typeface="Calibri"/>
              </a:rPr>
              <a:t>energy is </a:t>
            </a:r>
            <a:r>
              <a:rPr sz="1100" spc="-5" dirty="0">
                <a:latin typeface="Calibri"/>
                <a:cs typeface="Calibri"/>
              </a:rPr>
              <a:t>converted into mechanical </a:t>
            </a:r>
            <a:r>
              <a:rPr sz="1100" dirty="0">
                <a:latin typeface="Calibri"/>
                <a:cs typeface="Calibri"/>
              </a:rPr>
              <a:t>energy in a </a:t>
            </a:r>
            <a:r>
              <a:rPr sz="1100" spc="-5" dirty="0">
                <a:latin typeface="Calibri"/>
                <a:cs typeface="Calibri"/>
              </a:rPr>
              <a:t>hydrodynamic  </a:t>
            </a:r>
            <a:r>
              <a:rPr sz="1100" dirty="0">
                <a:latin typeface="Calibri"/>
                <a:cs typeface="Calibri"/>
              </a:rPr>
              <a:t>device.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har char="•"/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b="1" i="1" spc="-5" dirty="0">
                <a:latin typeface="Calibri"/>
                <a:cs typeface="Calibri"/>
              </a:rPr>
              <a:t>Advantages and Disadvantages of Hydraulic</a:t>
            </a:r>
            <a:r>
              <a:rPr sz="1400" b="1" i="1" spc="-10" dirty="0">
                <a:latin typeface="Calibri"/>
                <a:cs typeface="Calibri"/>
              </a:rPr>
              <a:t> system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1400" b="1" spc="-5" dirty="0">
                <a:latin typeface="Calibri"/>
                <a:cs typeface="Calibri"/>
              </a:rPr>
              <a:t>Advantages</a:t>
            </a:r>
            <a:endParaRPr sz="1400">
              <a:latin typeface="Calibri"/>
              <a:cs typeface="Calibri"/>
            </a:endParaRPr>
          </a:p>
          <a:p>
            <a:pPr marL="118745" indent="-106045">
              <a:lnSpc>
                <a:spcPct val="100000"/>
              </a:lnSpc>
              <a:spcBef>
                <a:spcPts val="295"/>
              </a:spcBef>
              <a:buChar char="•"/>
              <a:tabLst>
                <a:tab pos="119380" algn="l"/>
              </a:tabLst>
            </a:pPr>
            <a:r>
              <a:rPr sz="1150" spc="-10" dirty="0">
                <a:latin typeface="Calibri"/>
                <a:cs typeface="Calibri"/>
              </a:rPr>
              <a:t>The </a:t>
            </a:r>
            <a:r>
              <a:rPr sz="1150" spc="-5" dirty="0">
                <a:latin typeface="Calibri"/>
                <a:cs typeface="Calibri"/>
              </a:rPr>
              <a:t>hydraulic </a:t>
            </a:r>
            <a:r>
              <a:rPr sz="1150" dirty="0">
                <a:latin typeface="Calibri"/>
                <a:cs typeface="Calibri"/>
              </a:rPr>
              <a:t>system </a:t>
            </a:r>
            <a:r>
              <a:rPr sz="1150" spc="-10" dirty="0">
                <a:latin typeface="Calibri"/>
                <a:cs typeface="Calibri"/>
              </a:rPr>
              <a:t>uses </a:t>
            </a:r>
            <a:r>
              <a:rPr sz="1150" spc="-5" dirty="0">
                <a:latin typeface="Calibri"/>
                <a:cs typeface="Calibri"/>
              </a:rPr>
              <a:t>incompressible fluid </a:t>
            </a:r>
            <a:r>
              <a:rPr sz="1150" spc="-10" dirty="0">
                <a:latin typeface="Calibri"/>
                <a:cs typeface="Calibri"/>
              </a:rPr>
              <a:t>which </a:t>
            </a:r>
            <a:r>
              <a:rPr sz="1150" dirty="0">
                <a:latin typeface="Calibri"/>
                <a:cs typeface="Calibri"/>
              </a:rPr>
              <a:t>results in </a:t>
            </a:r>
            <a:r>
              <a:rPr sz="1150" spc="-5" dirty="0">
                <a:latin typeface="Calibri"/>
                <a:cs typeface="Calibri"/>
              </a:rPr>
              <a:t>higher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efficiency.</a:t>
            </a:r>
            <a:endParaRPr sz="1150">
              <a:latin typeface="Calibri"/>
              <a:cs typeface="Calibri"/>
            </a:endParaRPr>
          </a:p>
          <a:p>
            <a:pPr marL="12700" marR="95250">
              <a:lnSpc>
                <a:spcPct val="116500"/>
              </a:lnSpc>
              <a:spcBef>
                <a:spcPts val="5"/>
              </a:spcBef>
              <a:buChar char="•"/>
              <a:tabLst>
                <a:tab pos="119380" algn="l"/>
              </a:tabLst>
            </a:pPr>
            <a:r>
              <a:rPr sz="1150" dirty="0">
                <a:latin typeface="Calibri"/>
                <a:cs typeface="Calibri"/>
              </a:rPr>
              <a:t>It delivers </a:t>
            </a:r>
            <a:r>
              <a:rPr sz="1150" spc="-5" dirty="0">
                <a:latin typeface="Calibri"/>
                <a:cs typeface="Calibri"/>
              </a:rPr>
              <a:t>consistent power </a:t>
            </a:r>
            <a:r>
              <a:rPr sz="1150" spc="-10" dirty="0">
                <a:latin typeface="Calibri"/>
                <a:cs typeface="Calibri"/>
              </a:rPr>
              <a:t>output </a:t>
            </a:r>
            <a:r>
              <a:rPr sz="1150" spc="-5" dirty="0">
                <a:latin typeface="Calibri"/>
                <a:cs typeface="Calibri"/>
              </a:rPr>
              <a:t>which </a:t>
            </a:r>
            <a:r>
              <a:rPr sz="1150" dirty="0">
                <a:latin typeface="Calibri"/>
                <a:cs typeface="Calibri"/>
              </a:rPr>
              <a:t>is </a:t>
            </a:r>
            <a:r>
              <a:rPr sz="1150" spc="-5" dirty="0">
                <a:latin typeface="Calibri"/>
                <a:cs typeface="Calibri"/>
              </a:rPr>
              <a:t>difficult </a:t>
            </a:r>
            <a:r>
              <a:rPr sz="1150" dirty="0">
                <a:latin typeface="Calibri"/>
                <a:cs typeface="Calibri"/>
              </a:rPr>
              <a:t>in </a:t>
            </a:r>
            <a:r>
              <a:rPr sz="1150" spc="-5" dirty="0">
                <a:latin typeface="Calibri"/>
                <a:cs typeface="Calibri"/>
              </a:rPr>
              <a:t>pneumatic or mechanical </a:t>
            </a:r>
            <a:r>
              <a:rPr sz="1150" dirty="0">
                <a:latin typeface="Calibri"/>
                <a:cs typeface="Calibri"/>
              </a:rPr>
              <a:t>drive  systems.</a:t>
            </a:r>
            <a:endParaRPr sz="1150">
              <a:latin typeface="Calibri"/>
              <a:cs typeface="Calibri"/>
            </a:endParaRPr>
          </a:p>
          <a:p>
            <a:pPr marL="12700" marR="19050">
              <a:lnSpc>
                <a:spcPct val="116500"/>
              </a:lnSpc>
              <a:spcBef>
                <a:spcPts val="20"/>
              </a:spcBef>
              <a:buChar char="•"/>
              <a:tabLst>
                <a:tab pos="119380" algn="l"/>
              </a:tabLst>
            </a:pPr>
            <a:r>
              <a:rPr sz="1150" spc="-5" dirty="0">
                <a:latin typeface="Calibri"/>
                <a:cs typeface="Calibri"/>
              </a:rPr>
              <a:t>Hydraulic systems employ high density incompressible fluid. </a:t>
            </a:r>
            <a:r>
              <a:rPr sz="1150" dirty="0">
                <a:latin typeface="Calibri"/>
                <a:cs typeface="Calibri"/>
              </a:rPr>
              <a:t>Possibility </a:t>
            </a:r>
            <a:r>
              <a:rPr sz="1150" spc="-5" dirty="0">
                <a:latin typeface="Calibri"/>
                <a:cs typeface="Calibri"/>
              </a:rPr>
              <a:t>of leakage </a:t>
            </a:r>
            <a:r>
              <a:rPr sz="1150" dirty="0">
                <a:latin typeface="Calibri"/>
                <a:cs typeface="Calibri"/>
              </a:rPr>
              <a:t>is  less in </a:t>
            </a:r>
            <a:r>
              <a:rPr sz="1150" spc="-5" dirty="0">
                <a:latin typeface="Calibri"/>
                <a:cs typeface="Calibri"/>
              </a:rPr>
              <a:t>hydraulic system </a:t>
            </a:r>
            <a:r>
              <a:rPr sz="1150" dirty="0">
                <a:latin typeface="Calibri"/>
                <a:cs typeface="Calibri"/>
              </a:rPr>
              <a:t>as </a:t>
            </a:r>
            <a:r>
              <a:rPr sz="1150" spc="-5" dirty="0">
                <a:latin typeface="Calibri"/>
                <a:cs typeface="Calibri"/>
              </a:rPr>
              <a:t>compared </a:t>
            </a:r>
            <a:r>
              <a:rPr sz="1150" dirty="0">
                <a:latin typeface="Calibri"/>
                <a:cs typeface="Calibri"/>
              </a:rPr>
              <a:t>to </a:t>
            </a:r>
            <a:r>
              <a:rPr sz="1150" spc="-5" dirty="0">
                <a:latin typeface="Calibri"/>
                <a:cs typeface="Calibri"/>
              </a:rPr>
              <a:t>that </a:t>
            </a:r>
            <a:r>
              <a:rPr sz="1150" dirty="0">
                <a:latin typeface="Calibri"/>
                <a:cs typeface="Calibri"/>
              </a:rPr>
              <a:t>in </a:t>
            </a:r>
            <a:r>
              <a:rPr sz="1150" spc="-5" dirty="0">
                <a:latin typeface="Calibri"/>
                <a:cs typeface="Calibri"/>
              </a:rPr>
              <a:t>pneumatic </a:t>
            </a:r>
            <a:r>
              <a:rPr sz="1150" dirty="0">
                <a:latin typeface="Calibri"/>
                <a:cs typeface="Calibri"/>
              </a:rPr>
              <a:t>system. </a:t>
            </a:r>
            <a:r>
              <a:rPr sz="1150" spc="-10" dirty="0">
                <a:latin typeface="Calibri"/>
                <a:cs typeface="Calibri"/>
              </a:rPr>
              <a:t>The </a:t>
            </a:r>
            <a:r>
              <a:rPr sz="1150" spc="-5" dirty="0">
                <a:latin typeface="Calibri"/>
                <a:cs typeface="Calibri"/>
              </a:rPr>
              <a:t>maintenance cost  </a:t>
            </a:r>
            <a:r>
              <a:rPr sz="1150" dirty="0">
                <a:latin typeface="Calibri"/>
                <a:cs typeface="Calibri"/>
              </a:rPr>
              <a:t>is less.</a:t>
            </a:r>
            <a:endParaRPr sz="1150">
              <a:latin typeface="Calibri"/>
              <a:cs typeface="Calibri"/>
            </a:endParaRPr>
          </a:p>
          <a:p>
            <a:pPr marL="118745" indent="-106045">
              <a:lnSpc>
                <a:spcPct val="100000"/>
              </a:lnSpc>
              <a:spcBef>
                <a:spcPts val="254"/>
              </a:spcBef>
              <a:buChar char="•"/>
              <a:tabLst>
                <a:tab pos="119380" algn="l"/>
              </a:tabLst>
            </a:pPr>
            <a:r>
              <a:rPr sz="1150" spc="-5" dirty="0">
                <a:latin typeface="Calibri"/>
                <a:cs typeface="Calibri"/>
              </a:rPr>
              <a:t>These </a:t>
            </a:r>
            <a:r>
              <a:rPr sz="1150" dirty="0">
                <a:latin typeface="Calibri"/>
                <a:cs typeface="Calibri"/>
              </a:rPr>
              <a:t>systems perform </a:t>
            </a:r>
            <a:r>
              <a:rPr sz="1150" spc="-5" dirty="0">
                <a:latin typeface="Calibri"/>
                <a:cs typeface="Calibri"/>
              </a:rPr>
              <a:t>well </a:t>
            </a:r>
            <a:r>
              <a:rPr sz="1150" dirty="0">
                <a:latin typeface="Calibri"/>
                <a:cs typeface="Calibri"/>
              </a:rPr>
              <a:t>in </a:t>
            </a:r>
            <a:r>
              <a:rPr sz="1150" spc="-10" dirty="0">
                <a:latin typeface="Calibri"/>
                <a:cs typeface="Calibri"/>
              </a:rPr>
              <a:t>hot </a:t>
            </a:r>
            <a:r>
              <a:rPr sz="1150" spc="-5" dirty="0">
                <a:latin typeface="Calibri"/>
                <a:cs typeface="Calibri"/>
              </a:rPr>
              <a:t>environment</a:t>
            </a:r>
            <a:r>
              <a:rPr sz="1150" spc="-1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conditions.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har char="•"/>
            </a:pPr>
            <a:endParaRPr sz="15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b="1" spc="-5" dirty="0">
                <a:latin typeface="Calibri"/>
                <a:cs typeface="Calibri"/>
              </a:rPr>
              <a:t>Disadvantages</a:t>
            </a:r>
            <a:endParaRPr sz="1400">
              <a:latin typeface="Calibri"/>
              <a:cs typeface="Calibri"/>
            </a:endParaRPr>
          </a:p>
          <a:p>
            <a:pPr marL="12700" marR="228600">
              <a:lnSpc>
                <a:spcPct val="116599"/>
              </a:lnSpc>
              <a:spcBef>
                <a:spcPts val="70"/>
              </a:spcBef>
              <a:buChar char="•"/>
              <a:tabLst>
                <a:tab pos="119380" algn="l"/>
              </a:tabLst>
            </a:pPr>
            <a:r>
              <a:rPr sz="1150" spc="-10" dirty="0">
                <a:latin typeface="Calibri"/>
                <a:cs typeface="Calibri"/>
              </a:rPr>
              <a:t>The </a:t>
            </a:r>
            <a:r>
              <a:rPr sz="1150" dirty="0">
                <a:latin typeface="Calibri"/>
                <a:cs typeface="Calibri"/>
              </a:rPr>
              <a:t>material </a:t>
            </a:r>
            <a:r>
              <a:rPr sz="1150" spc="-5" dirty="0">
                <a:latin typeface="Calibri"/>
                <a:cs typeface="Calibri"/>
              </a:rPr>
              <a:t>of storage tank, piping, </a:t>
            </a:r>
            <a:r>
              <a:rPr sz="1150" spc="-10" dirty="0">
                <a:latin typeface="Calibri"/>
                <a:cs typeface="Calibri"/>
              </a:rPr>
              <a:t>cylinder </a:t>
            </a:r>
            <a:r>
              <a:rPr sz="1150" spc="-5" dirty="0">
                <a:latin typeface="Calibri"/>
                <a:cs typeface="Calibri"/>
              </a:rPr>
              <a:t>and piston can be corroded with the  hydraulic fluid. Therefore </a:t>
            </a:r>
            <a:r>
              <a:rPr sz="1150" spc="-10" dirty="0">
                <a:latin typeface="Calibri"/>
                <a:cs typeface="Calibri"/>
              </a:rPr>
              <a:t>one </a:t>
            </a:r>
            <a:r>
              <a:rPr sz="1150" spc="-5" dirty="0">
                <a:latin typeface="Calibri"/>
                <a:cs typeface="Calibri"/>
              </a:rPr>
              <a:t>must be careful while selecting </a:t>
            </a:r>
            <a:r>
              <a:rPr sz="1150" dirty="0">
                <a:latin typeface="Calibri"/>
                <a:cs typeface="Calibri"/>
              </a:rPr>
              <a:t>materials </a:t>
            </a:r>
            <a:r>
              <a:rPr sz="1150" spc="-5" dirty="0">
                <a:latin typeface="Calibri"/>
                <a:cs typeface="Calibri"/>
              </a:rPr>
              <a:t>and hydraulic  fluid.</a:t>
            </a:r>
            <a:endParaRPr sz="1150">
              <a:latin typeface="Calibri"/>
              <a:cs typeface="Calibri"/>
            </a:endParaRPr>
          </a:p>
          <a:p>
            <a:pPr marL="12700" marR="77470">
              <a:lnSpc>
                <a:spcPct val="116500"/>
              </a:lnSpc>
              <a:spcBef>
                <a:spcPts val="25"/>
              </a:spcBef>
              <a:buChar char="•"/>
              <a:tabLst>
                <a:tab pos="119380" algn="l"/>
              </a:tabLst>
            </a:pPr>
            <a:r>
              <a:rPr sz="1150" spc="-10" dirty="0">
                <a:latin typeface="Calibri"/>
                <a:cs typeface="Calibri"/>
              </a:rPr>
              <a:t>The </a:t>
            </a:r>
            <a:r>
              <a:rPr sz="1150" spc="-5" dirty="0">
                <a:latin typeface="Calibri"/>
                <a:cs typeface="Calibri"/>
              </a:rPr>
              <a:t>structural weight </a:t>
            </a:r>
            <a:r>
              <a:rPr sz="1150" dirty="0">
                <a:latin typeface="Calibri"/>
                <a:cs typeface="Calibri"/>
              </a:rPr>
              <a:t>and size </a:t>
            </a:r>
            <a:r>
              <a:rPr sz="1150" spc="-5" dirty="0">
                <a:latin typeface="Calibri"/>
                <a:cs typeface="Calibri"/>
              </a:rPr>
              <a:t>of the system </a:t>
            </a:r>
            <a:r>
              <a:rPr sz="1150" dirty="0">
                <a:latin typeface="Calibri"/>
                <a:cs typeface="Calibri"/>
              </a:rPr>
              <a:t>is </a:t>
            </a:r>
            <a:r>
              <a:rPr sz="1150" spc="-10" dirty="0">
                <a:latin typeface="Calibri"/>
                <a:cs typeface="Calibri"/>
              </a:rPr>
              <a:t>more </a:t>
            </a:r>
            <a:r>
              <a:rPr sz="1150" spc="-5" dirty="0">
                <a:latin typeface="Calibri"/>
                <a:cs typeface="Calibri"/>
              </a:rPr>
              <a:t>which makes </a:t>
            </a:r>
            <a:r>
              <a:rPr sz="1150" dirty="0">
                <a:latin typeface="Calibri"/>
                <a:cs typeface="Calibri"/>
              </a:rPr>
              <a:t>it </a:t>
            </a:r>
            <a:r>
              <a:rPr sz="1150" spc="-5" dirty="0">
                <a:latin typeface="Calibri"/>
                <a:cs typeface="Calibri"/>
              </a:rPr>
              <a:t>unsuitable for the  smaller</a:t>
            </a:r>
            <a:r>
              <a:rPr sz="1150" dirty="0">
                <a:latin typeface="Calibri"/>
                <a:cs typeface="Calibri"/>
              </a:rPr>
              <a:t> </a:t>
            </a:r>
            <a:r>
              <a:rPr sz="1150" spc="-5" dirty="0">
                <a:latin typeface="Calibri"/>
                <a:cs typeface="Calibri"/>
              </a:rPr>
              <a:t>instruments.</a:t>
            </a:r>
            <a:endParaRPr sz="1150">
              <a:latin typeface="Calibri"/>
              <a:cs typeface="Calibri"/>
            </a:endParaRPr>
          </a:p>
          <a:p>
            <a:pPr marL="12700" marR="358140">
              <a:lnSpc>
                <a:spcPts val="1630"/>
              </a:lnSpc>
              <a:spcBef>
                <a:spcPts val="75"/>
              </a:spcBef>
              <a:buChar char="•"/>
              <a:tabLst>
                <a:tab pos="119380" algn="l"/>
              </a:tabLst>
            </a:pPr>
            <a:r>
              <a:rPr sz="1150" spc="-10" dirty="0">
                <a:latin typeface="Calibri"/>
                <a:cs typeface="Calibri"/>
              </a:rPr>
              <a:t>The </a:t>
            </a:r>
            <a:r>
              <a:rPr sz="1150" spc="-5" dirty="0">
                <a:latin typeface="Calibri"/>
                <a:cs typeface="Calibri"/>
              </a:rPr>
              <a:t>small impurities </a:t>
            </a:r>
            <a:r>
              <a:rPr sz="1150" dirty="0">
                <a:latin typeface="Calibri"/>
                <a:cs typeface="Calibri"/>
              </a:rPr>
              <a:t>in </a:t>
            </a:r>
            <a:r>
              <a:rPr sz="1150" spc="-5" dirty="0">
                <a:latin typeface="Calibri"/>
                <a:cs typeface="Calibri"/>
              </a:rPr>
              <a:t>the hydraulic fluid can permanently damage the complete  </a:t>
            </a:r>
            <a:r>
              <a:rPr sz="1150" dirty="0">
                <a:latin typeface="Calibri"/>
                <a:cs typeface="Calibri"/>
              </a:rPr>
              <a:t>system, </a:t>
            </a:r>
            <a:r>
              <a:rPr sz="1150" spc="-5" dirty="0">
                <a:latin typeface="Calibri"/>
                <a:cs typeface="Calibri"/>
              </a:rPr>
              <a:t>therefore </a:t>
            </a:r>
            <a:r>
              <a:rPr sz="1150" spc="-10" dirty="0">
                <a:latin typeface="Calibri"/>
                <a:cs typeface="Calibri"/>
              </a:rPr>
              <a:t>one </a:t>
            </a:r>
            <a:r>
              <a:rPr sz="1150" spc="-5" dirty="0">
                <a:latin typeface="Calibri"/>
                <a:cs typeface="Calibri"/>
              </a:rPr>
              <a:t>should be careful </a:t>
            </a:r>
            <a:r>
              <a:rPr sz="1150" dirty="0">
                <a:latin typeface="Calibri"/>
                <a:cs typeface="Calibri"/>
              </a:rPr>
              <a:t>and </a:t>
            </a:r>
            <a:r>
              <a:rPr sz="1150" spc="-5" dirty="0">
                <a:latin typeface="Calibri"/>
                <a:cs typeface="Calibri"/>
              </a:rPr>
              <a:t>suitable </a:t>
            </a:r>
            <a:r>
              <a:rPr sz="1150" dirty="0">
                <a:latin typeface="Calibri"/>
                <a:cs typeface="Calibri"/>
              </a:rPr>
              <a:t>filter </a:t>
            </a:r>
            <a:r>
              <a:rPr sz="1150" spc="-5" dirty="0">
                <a:latin typeface="Calibri"/>
                <a:cs typeface="Calibri"/>
              </a:rPr>
              <a:t>must be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-5" dirty="0">
                <a:latin typeface="Calibri"/>
                <a:cs typeface="Calibri"/>
              </a:rPr>
              <a:t>installed.</a:t>
            </a:r>
            <a:endParaRPr sz="1150">
              <a:latin typeface="Calibri"/>
              <a:cs typeface="Calibri"/>
            </a:endParaRPr>
          </a:p>
          <a:p>
            <a:pPr marL="12700" marR="238125">
              <a:lnSpc>
                <a:spcPts val="1610"/>
              </a:lnSpc>
              <a:buChar char="•"/>
              <a:tabLst>
                <a:tab pos="119380" algn="l"/>
              </a:tabLst>
            </a:pPr>
            <a:r>
              <a:rPr sz="1150" spc="-10" dirty="0">
                <a:latin typeface="Calibri"/>
                <a:cs typeface="Calibri"/>
              </a:rPr>
              <a:t>The </a:t>
            </a:r>
            <a:r>
              <a:rPr sz="1150" dirty="0">
                <a:latin typeface="Calibri"/>
                <a:cs typeface="Calibri"/>
              </a:rPr>
              <a:t>leakage </a:t>
            </a:r>
            <a:r>
              <a:rPr sz="1150" spc="-20" dirty="0">
                <a:latin typeface="Calibri"/>
                <a:cs typeface="Calibri"/>
              </a:rPr>
              <a:t>of </a:t>
            </a:r>
            <a:r>
              <a:rPr sz="1150" spc="-5" dirty="0">
                <a:latin typeface="Calibri"/>
                <a:cs typeface="Calibri"/>
              </a:rPr>
              <a:t>hydraulic fluid </a:t>
            </a:r>
            <a:r>
              <a:rPr sz="1150" dirty="0">
                <a:latin typeface="Calibri"/>
                <a:cs typeface="Calibri"/>
              </a:rPr>
              <a:t>is </a:t>
            </a:r>
            <a:r>
              <a:rPr sz="1150" spc="-10" dirty="0">
                <a:latin typeface="Calibri"/>
                <a:cs typeface="Calibri"/>
              </a:rPr>
              <a:t>also </a:t>
            </a:r>
            <a:r>
              <a:rPr sz="1150" dirty="0">
                <a:latin typeface="Calibri"/>
                <a:cs typeface="Calibri"/>
              </a:rPr>
              <a:t>a </a:t>
            </a:r>
            <a:r>
              <a:rPr sz="1150" spc="-5" dirty="0">
                <a:latin typeface="Calibri"/>
                <a:cs typeface="Calibri"/>
              </a:rPr>
              <a:t>critical issue and suitable prevention method  and </a:t>
            </a:r>
            <a:r>
              <a:rPr sz="1150" dirty="0">
                <a:latin typeface="Calibri"/>
                <a:cs typeface="Calibri"/>
              </a:rPr>
              <a:t>seals </a:t>
            </a:r>
            <a:r>
              <a:rPr sz="1150" spc="-5" dirty="0">
                <a:latin typeface="Calibri"/>
                <a:cs typeface="Calibri"/>
              </a:rPr>
              <a:t>must be</a:t>
            </a:r>
            <a:r>
              <a:rPr sz="1150" dirty="0">
                <a:latin typeface="Calibri"/>
                <a:cs typeface="Calibri"/>
              </a:rPr>
              <a:t> </a:t>
            </a:r>
            <a:r>
              <a:rPr sz="1150" spc="-5" dirty="0">
                <a:latin typeface="Calibri"/>
                <a:cs typeface="Calibri"/>
              </a:rPr>
              <a:t>adopted.</a:t>
            </a:r>
            <a:endParaRPr sz="1150">
              <a:latin typeface="Calibri"/>
              <a:cs typeface="Calibri"/>
            </a:endParaRPr>
          </a:p>
          <a:p>
            <a:pPr marL="118745" indent="-106045">
              <a:lnSpc>
                <a:spcPct val="100000"/>
              </a:lnSpc>
              <a:spcBef>
                <a:spcPts val="130"/>
              </a:spcBef>
              <a:buChar char="•"/>
              <a:tabLst>
                <a:tab pos="119380" algn="l"/>
              </a:tabLst>
            </a:pPr>
            <a:r>
              <a:rPr sz="1150" spc="-10" dirty="0">
                <a:latin typeface="Calibri"/>
                <a:cs typeface="Calibri"/>
              </a:rPr>
              <a:t>The </a:t>
            </a:r>
            <a:r>
              <a:rPr sz="1150" spc="-5" dirty="0">
                <a:latin typeface="Calibri"/>
                <a:cs typeface="Calibri"/>
              </a:rPr>
              <a:t>hydraulic fluids, </a:t>
            </a:r>
            <a:r>
              <a:rPr sz="1150" dirty="0">
                <a:latin typeface="Calibri"/>
                <a:cs typeface="Calibri"/>
              </a:rPr>
              <a:t>if </a:t>
            </a:r>
            <a:r>
              <a:rPr sz="1150" spc="-10" dirty="0">
                <a:latin typeface="Calibri"/>
                <a:cs typeface="Calibri"/>
              </a:rPr>
              <a:t>not </a:t>
            </a:r>
            <a:r>
              <a:rPr sz="1150" spc="-5" dirty="0">
                <a:latin typeface="Calibri"/>
                <a:cs typeface="Calibri"/>
              </a:rPr>
              <a:t>disposed properly, can be harmful </a:t>
            </a:r>
            <a:r>
              <a:rPr sz="1150" dirty="0">
                <a:latin typeface="Calibri"/>
                <a:cs typeface="Calibri"/>
              </a:rPr>
              <a:t>to </a:t>
            </a:r>
            <a:r>
              <a:rPr sz="1150" spc="-5" dirty="0">
                <a:latin typeface="Calibri"/>
                <a:cs typeface="Calibri"/>
              </a:rPr>
              <a:t>the</a:t>
            </a:r>
            <a:r>
              <a:rPr sz="1150" spc="90" dirty="0">
                <a:latin typeface="Calibri"/>
                <a:cs typeface="Calibri"/>
              </a:rPr>
              <a:t> </a:t>
            </a:r>
            <a:r>
              <a:rPr sz="1150" spc="-5" dirty="0">
                <a:latin typeface="Calibri"/>
                <a:cs typeface="Calibri"/>
              </a:rPr>
              <a:t>environment.</a:t>
            </a:r>
            <a:endParaRPr sz="1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1146</Words>
  <Application>Microsoft Office PowerPoint</Application>
  <PresentationFormat>Custom</PresentationFormat>
  <Paragraphs>81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mohamed</dc:creator>
  <cp:lastModifiedBy>DR.Ahmed Saker</cp:lastModifiedBy>
  <cp:revision>1</cp:revision>
  <dcterms:created xsi:type="dcterms:W3CDTF">2019-02-08T17:04:40Z</dcterms:created>
  <dcterms:modified xsi:type="dcterms:W3CDTF">2019-02-08T17:05:29Z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2019-02-08T00:00:00Z</vt:filetime>
  </property>
  <property fmtid="{D5CDD505-2E9C-101B-9397-08002B2CF9AE}" pid="3" name="Creator">
    <vt:lpwstr>Microsoft® Word 2016</vt:lpwstr>
  </property>
  <property fmtid="{D5CDD505-2E9C-101B-9397-08002B2CF9AE}" pid="4" name="LastSaved">
    <vt:filetime>2019-02-08T00:00:00Z</vt:filetime>
  </property>
</Properties>
</file>