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8"/>
  </p:notesMasterIdLst>
  <p:sldIdLst>
    <p:sldId id="257" r:id="rId2"/>
    <p:sldId id="258" r:id="rId3"/>
    <p:sldId id="259" r:id="rId4"/>
    <p:sldId id="269" r:id="rId5"/>
    <p:sldId id="270" r:id="rId6"/>
    <p:sldId id="260" r:id="rId7"/>
    <p:sldId id="261" r:id="rId8"/>
    <p:sldId id="262" r:id="rId9"/>
    <p:sldId id="263" r:id="rId10"/>
    <p:sldId id="267" r:id="rId11"/>
    <p:sldId id="264" r:id="rId12"/>
    <p:sldId id="265" r:id="rId13"/>
    <p:sldId id="268" r:id="rId14"/>
    <p:sldId id="271" r:id="rId15"/>
    <p:sldId id="266" r:id="rId16"/>
    <p:sldId id="272" r:id="rId17"/>
  </p:sldIdLst>
  <p:sldSz cx="9144000" cy="6858000" type="screen4x3"/>
  <p:notesSz cx="6735763" cy="9866313"/>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4" d="100"/>
          <a:sy n="74" d="100"/>
        </p:scale>
        <p:origin x="384"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18831" cy="49502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15373" y="1"/>
            <a:ext cx="2918831" cy="495029"/>
          </a:xfrm>
          <a:prstGeom prst="rect">
            <a:avLst/>
          </a:prstGeom>
        </p:spPr>
        <p:txBody>
          <a:bodyPr vert="horz" lIns="91440" tIns="45720" rIns="91440" bIns="45720" rtlCol="0"/>
          <a:lstStyle>
            <a:lvl1pPr algn="r">
              <a:defRPr sz="1200"/>
            </a:lvl1pPr>
          </a:lstStyle>
          <a:p>
            <a:fld id="{7D56309C-1D54-4DEB-8DEB-61BA3C41DEB6}" type="datetimeFigureOut">
              <a:rPr lang="en-GB" smtClean="0"/>
              <a:t>01/03/2019</a:t>
            </a:fld>
            <a:endParaRPr lang="en-GB"/>
          </a:p>
        </p:txBody>
      </p:sp>
      <p:sp>
        <p:nvSpPr>
          <p:cNvPr id="4" name="Slide Image Placeholder 3"/>
          <p:cNvSpPr>
            <a:spLocks noGrp="1" noRot="1" noChangeAspect="1"/>
          </p:cNvSpPr>
          <p:nvPr>
            <p:ph type="sldImg" idx="2"/>
          </p:nvPr>
        </p:nvSpPr>
        <p:spPr>
          <a:xfrm>
            <a:off x="1149350" y="1233488"/>
            <a:ext cx="4437063" cy="33289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3577" y="4748163"/>
            <a:ext cx="5388610" cy="388486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F1B4BE64-C697-4BD0-A975-AF2EE5BBFBF6}" type="slidenum">
              <a:rPr lang="en-GB" smtClean="0"/>
              <a:t>‹#›</a:t>
            </a:fld>
            <a:endParaRPr lang="en-GB"/>
          </a:p>
        </p:txBody>
      </p:sp>
    </p:spTree>
    <p:extLst>
      <p:ext uri="{BB962C8B-B14F-4D97-AF65-F5344CB8AC3E}">
        <p14:creationId xmlns:p14="http://schemas.microsoft.com/office/powerpoint/2010/main" val="1093307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IQ"/>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IQ"/>
          </a:p>
        </p:txBody>
      </p:sp>
      <p:sp>
        <p:nvSpPr>
          <p:cNvPr id="4" name="Date Placeholder 3"/>
          <p:cNvSpPr>
            <a:spLocks noGrp="1"/>
          </p:cNvSpPr>
          <p:nvPr>
            <p:ph type="dt" sz="half" idx="10"/>
          </p:nvPr>
        </p:nvSpPr>
        <p:spPr/>
        <p:txBody>
          <a:bodyPr/>
          <a:lstStyle/>
          <a:p>
            <a:fld id="{3F29F529-340F-4B11-9786-5339B1FBC3AA}" type="datetime8">
              <a:rPr lang="ar-IQ" smtClean="0"/>
              <a:t>01 آذار، 19</a:t>
            </a:fld>
            <a:endParaRPr lang="ar-IQ" dirty="0"/>
          </a:p>
        </p:txBody>
      </p:sp>
      <p:sp>
        <p:nvSpPr>
          <p:cNvPr id="5" name="Footer Placeholder 4"/>
          <p:cNvSpPr>
            <a:spLocks noGrp="1"/>
          </p:cNvSpPr>
          <p:nvPr>
            <p:ph type="ftr" sz="quarter" idx="11"/>
          </p:nvPr>
        </p:nvSpPr>
        <p:spPr/>
        <p:txBody>
          <a:bodyPr/>
          <a:lstStyle/>
          <a:p>
            <a:endParaRPr lang="ar-IQ" dirty="0"/>
          </a:p>
        </p:txBody>
      </p:sp>
      <p:sp>
        <p:nvSpPr>
          <p:cNvPr id="6" name="Slide Number Placeholder 5"/>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966952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FD11BE34-D6C8-4357-9104-9883C725F0C8}" type="datetime8">
              <a:rPr lang="ar-IQ" smtClean="0"/>
              <a:t>01 آذار، 19</a:t>
            </a:fld>
            <a:endParaRPr lang="ar-IQ" dirty="0"/>
          </a:p>
        </p:txBody>
      </p:sp>
      <p:sp>
        <p:nvSpPr>
          <p:cNvPr id="5" name="Footer Placeholder 4"/>
          <p:cNvSpPr>
            <a:spLocks noGrp="1"/>
          </p:cNvSpPr>
          <p:nvPr>
            <p:ph type="ftr" sz="quarter" idx="11"/>
          </p:nvPr>
        </p:nvSpPr>
        <p:spPr/>
        <p:txBody>
          <a:bodyPr/>
          <a:lstStyle/>
          <a:p>
            <a:endParaRPr lang="ar-IQ" dirty="0"/>
          </a:p>
        </p:txBody>
      </p:sp>
      <p:sp>
        <p:nvSpPr>
          <p:cNvPr id="6" name="Slide Number Placeholder 5"/>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1961862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IQ"/>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0E23393F-2BFC-4461-9DC4-54D158986962}" type="datetime8">
              <a:rPr lang="ar-IQ" smtClean="0"/>
              <a:t>01 آذار، 19</a:t>
            </a:fld>
            <a:endParaRPr lang="ar-IQ" dirty="0"/>
          </a:p>
        </p:txBody>
      </p:sp>
      <p:sp>
        <p:nvSpPr>
          <p:cNvPr id="5" name="Footer Placeholder 4"/>
          <p:cNvSpPr>
            <a:spLocks noGrp="1"/>
          </p:cNvSpPr>
          <p:nvPr>
            <p:ph type="ftr" sz="quarter" idx="11"/>
          </p:nvPr>
        </p:nvSpPr>
        <p:spPr/>
        <p:txBody>
          <a:bodyPr/>
          <a:lstStyle/>
          <a:p>
            <a:endParaRPr lang="ar-IQ" dirty="0"/>
          </a:p>
        </p:txBody>
      </p:sp>
      <p:sp>
        <p:nvSpPr>
          <p:cNvPr id="6" name="Slide Number Placeholder 5"/>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3658656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10"/>
          </p:nvPr>
        </p:nvSpPr>
        <p:spPr/>
        <p:txBody>
          <a:bodyPr/>
          <a:lstStyle/>
          <a:p>
            <a:fld id="{044983A6-5772-4E7A-953B-AC821B4AF73A}" type="datetime8">
              <a:rPr lang="ar-IQ" smtClean="0"/>
              <a:t>01 آذار، 19</a:t>
            </a:fld>
            <a:endParaRPr lang="ar-IQ" dirty="0"/>
          </a:p>
        </p:txBody>
      </p:sp>
      <p:sp>
        <p:nvSpPr>
          <p:cNvPr id="5" name="Footer Placeholder 4"/>
          <p:cNvSpPr>
            <a:spLocks noGrp="1"/>
          </p:cNvSpPr>
          <p:nvPr>
            <p:ph type="ftr" sz="quarter" idx="11"/>
          </p:nvPr>
        </p:nvSpPr>
        <p:spPr/>
        <p:txBody>
          <a:bodyPr/>
          <a:lstStyle/>
          <a:p>
            <a:endParaRPr lang="ar-IQ" dirty="0"/>
          </a:p>
        </p:txBody>
      </p:sp>
      <p:sp>
        <p:nvSpPr>
          <p:cNvPr id="6" name="Slide Number Placeholder 5"/>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1072961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IQ"/>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5B875D-C757-437A-B358-62D769ADB313}" type="datetime8">
              <a:rPr lang="ar-IQ" smtClean="0"/>
              <a:t>01 آذار، 19</a:t>
            </a:fld>
            <a:endParaRPr lang="ar-IQ" dirty="0"/>
          </a:p>
        </p:txBody>
      </p:sp>
      <p:sp>
        <p:nvSpPr>
          <p:cNvPr id="5" name="Footer Placeholder 4"/>
          <p:cNvSpPr>
            <a:spLocks noGrp="1"/>
          </p:cNvSpPr>
          <p:nvPr>
            <p:ph type="ftr" sz="quarter" idx="11"/>
          </p:nvPr>
        </p:nvSpPr>
        <p:spPr/>
        <p:txBody>
          <a:bodyPr/>
          <a:lstStyle/>
          <a:p>
            <a:endParaRPr lang="ar-IQ" dirty="0"/>
          </a:p>
        </p:txBody>
      </p:sp>
      <p:sp>
        <p:nvSpPr>
          <p:cNvPr id="6" name="Slide Number Placeholder 5"/>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832381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p:cNvSpPr>
            <a:spLocks noGrp="1"/>
          </p:cNvSpPr>
          <p:nvPr>
            <p:ph type="dt" sz="half" idx="10"/>
          </p:nvPr>
        </p:nvSpPr>
        <p:spPr/>
        <p:txBody>
          <a:bodyPr/>
          <a:lstStyle/>
          <a:p>
            <a:fld id="{A171835A-6840-407D-BB6B-BF0C698B2A2B}" type="datetime8">
              <a:rPr lang="ar-IQ" smtClean="0"/>
              <a:t>01 آذار، 19</a:t>
            </a:fld>
            <a:endParaRPr lang="ar-IQ" dirty="0"/>
          </a:p>
        </p:txBody>
      </p:sp>
      <p:sp>
        <p:nvSpPr>
          <p:cNvPr id="6" name="Footer Placeholder 5"/>
          <p:cNvSpPr>
            <a:spLocks noGrp="1"/>
          </p:cNvSpPr>
          <p:nvPr>
            <p:ph type="ftr" sz="quarter" idx="11"/>
          </p:nvPr>
        </p:nvSpPr>
        <p:spPr/>
        <p:txBody>
          <a:bodyPr/>
          <a:lstStyle/>
          <a:p>
            <a:endParaRPr lang="ar-IQ" dirty="0"/>
          </a:p>
        </p:txBody>
      </p:sp>
      <p:sp>
        <p:nvSpPr>
          <p:cNvPr id="7" name="Slide Number Placeholder 6"/>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602662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IQ"/>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p:cNvSpPr>
            <a:spLocks noGrp="1"/>
          </p:cNvSpPr>
          <p:nvPr>
            <p:ph type="dt" sz="half" idx="10"/>
          </p:nvPr>
        </p:nvSpPr>
        <p:spPr/>
        <p:txBody>
          <a:bodyPr/>
          <a:lstStyle/>
          <a:p>
            <a:fld id="{FDEDA90C-E3A0-4349-A051-CF37E7775550}" type="datetime8">
              <a:rPr lang="ar-IQ" smtClean="0"/>
              <a:t>01 آذار، 19</a:t>
            </a:fld>
            <a:endParaRPr lang="ar-IQ" dirty="0"/>
          </a:p>
        </p:txBody>
      </p:sp>
      <p:sp>
        <p:nvSpPr>
          <p:cNvPr id="8" name="Footer Placeholder 7"/>
          <p:cNvSpPr>
            <a:spLocks noGrp="1"/>
          </p:cNvSpPr>
          <p:nvPr>
            <p:ph type="ftr" sz="quarter" idx="11"/>
          </p:nvPr>
        </p:nvSpPr>
        <p:spPr/>
        <p:txBody>
          <a:bodyPr/>
          <a:lstStyle/>
          <a:p>
            <a:endParaRPr lang="ar-IQ" dirty="0"/>
          </a:p>
        </p:txBody>
      </p:sp>
      <p:sp>
        <p:nvSpPr>
          <p:cNvPr id="9" name="Slide Number Placeholder 8"/>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2529371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IQ"/>
          </a:p>
        </p:txBody>
      </p:sp>
      <p:sp>
        <p:nvSpPr>
          <p:cNvPr id="3" name="Date Placeholder 2"/>
          <p:cNvSpPr>
            <a:spLocks noGrp="1"/>
          </p:cNvSpPr>
          <p:nvPr>
            <p:ph type="dt" sz="half" idx="10"/>
          </p:nvPr>
        </p:nvSpPr>
        <p:spPr/>
        <p:txBody>
          <a:bodyPr/>
          <a:lstStyle/>
          <a:p>
            <a:fld id="{FA853050-E2A5-4B76-9201-380F8E5154E8}" type="datetime8">
              <a:rPr lang="ar-IQ" smtClean="0"/>
              <a:t>01 آذار، 19</a:t>
            </a:fld>
            <a:endParaRPr lang="ar-IQ" dirty="0"/>
          </a:p>
        </p:txBody>
      </p:sp>
      <p:sp>
        <p:nvSpPr>
          <p:cNvPr id="4" name="Footer Placeholder 3"/>
          <p:cNvSpPr>
            <a:spLocks noGrp="1"/>
          </p:cNvSpPr>
          <p:nvPr>
            <p:ph type="ftr" sz="quarter" idx="11"/>
          </p:nvPr>
        </p:nvSpPr>
        <p:spPr/>
        <p:txBody>
          <a:bodyPr/>
          <a:lstStyle/>
          <a:p>
            <a:endParaRPr lang="ar-IQ" dirty="0"/>
          </a:p>
        </p:txBody>
      </p:sp>
      <p:sp>
        <p:nvSpPr>
          <p:cNvPr id="5" name="Slide Number Placeholder 4"/>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28284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D6B2CA-2F98-46A4-9078-06875EEC9455}" type="datetime8">
              <a:rPr lang="ar-IQ" smtClean="0"/>
              <a:t>01 آذار، 19</a:t>
            </a:fld>
            <a:endParaRPr lang="ar-IQ" dirty="0"/>
          </a:p>
        </p:txBody>
      </p:sp>
      <p:sp>
        <p:nvSpPr>
          <p:cNvPr id="3" name="Footer Placeholder 2"/>
          <p:cNvSpPr>
            <a:spLocks noGrp="1"/>
          </p:cNvSpPr>
          <p:nvPr>
            <p:ph type="ftr" sz="quarter" idx="11"/>
          </p:nvPr>
        </p:nvSpPr>
        <p:spPr/>
        <p:txBody>
          <a:bodyPr/>
          <a:lstStyle/>
          <a:p>
            <a:endParaRPr lang="ar-IQ" dirty="0"/>
          </a:p>
        </p:txBody>
      </p:sp>
      <p:sp>
        <p:nvSpPr>
          <p:cNvPr id="4" name="Slide Number Placeholder 3"/>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2290394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IQ"/>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2B22A2-BA0A-4E3A-8BE8-4E4B77C6EDE1}" type="datetime8">
              <a:rPr lang="ar-IQ" smtClean="0"/>
              <a:t>01 آذار، 19</a:t>
            </a:fld>
            <a:endParaRPr lang="ar-IQ" dirty="0"/>
          </a:p>
        </p:txBody>
      </p:sp>
      <p:sp>
        <p:nvSpPr>
          <p:cNvPr id="6" name="Footer Placeholder 5"/>
          <p:cNvSpPr>
            <a:spLocks noGrp="1"/>
          </p:cNvSpPr>
          <p:nvPr>
            <p:ph type="ftr" sz="quarter" idx="11"/>
          </p:nvPr>
        </p:nvSpPr>
        <p:spPr/>
        <p:txBody>
          <a:bodyPr/>
          <a:lstStyle/>
          <a:p>
            <a:endParaRPr lang="ar-IQ" dirty="0"/>
          </a:p>
        </p:txBody>
      </p:sp>
      <p:sp>
        <p:nvSpPr>
          <p:cNvPr id="7" name="Slide Number Placeholder 6"/>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2631630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IQ"/>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5F92F6-5FB5-41AB-B6CB-BC41B90B317C}" type="datetime8">
              <a:rPr lang="ar-IQ" smtClean="0"/>
              <a:t>01 آذار، 19</a:t>
            </a:fld>
            <a:endParaRPr lang="ar-IQ" dirty="0"/>
          </a:p>
        </p:txBody>
      </p:sp>
      <p:sp>
        <p:nvSpPr>
          <p:cNvPr id="6" name="Footer Placeholder 5"/>
          <p:cNvSpPr>
            <a:spLocks noGrp="1"/>
          </p:cNvSpPr>
          <p:nvPr>
            <p:ph type="ftr" sz="quarter" idx="11"/>
          </p:nvPr>
        </p:nvSpPr>
        <p:spPr/>
        <p:txBody>
          <a:bodyPr/>
          <a:lstStyle/>
          <a:p>
            <a:endParaRPr lang="ar-IQ" dirty="0"/>
          </a:p>
        </p:txBody>
      </p:sp>
      <p:sp>
        <p:nvSpPr>
          <p:cNvPr id="7" name="Slide Number Placeholder 6"/>
          <p:cNvSpPr>
            <a:spLocks noGrp="1"/>
          </p:cNvSpPr>
          <p:nvPr>
            <p:ph type="sldNum" sz="quarter" idx="12"/>
          </p:nvPr>
        </p:nvSpPr>
        <p:spPr/>
        <p:txBody>
          <a:bodyPr/>
          <a:lstStyle/>
          <a:p>
            <a:fld id="{B7679AF5-3A02-455F-91D8-796855255011}" type="slidenum">
              <a:rPr lang="ar-IQ" smtClean="0"/>
              <a:t>‹#›</a:t>
            </a:fld>
            <a:endParaRPr lang="ar-IQ" dirty="0"/>
          </a:p>
        </p:txBody>
      </p:sp>
    </p:spTree>
    <p:extLst>
      <p:ext uri="{BB962C8B-B14F-4D97-AF65-F5344CB8AC3E}">
        <p14:creationId xmlns:p14="http://schemas.microsoft.com/office/powerpoint/2010/main" val="225451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ar-IQ"/>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19E0C3A-8E65-4CC3-B889-99F705701436}" type="datetime8">
              <a:rPr lang="ar-IQ" smtClean="0"/>
              <a:t>01 آذار، 19</a:t>
            </a:fld>
            <a:endParaRPr lang="ar-IQ"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dirty="0"/>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7679AF5-3A02-455F-91D8-796855255011}" type="slidenum">
              <a:rPr lang="ar-IQ" smtClean="0"/>
              <a:t>‹#›</a:t>
            </a:fld>
            <a:endParaRPr lang="ar-IQ" dirty="0"/>
          </a:p>
        </p:txBody>
      </p:sp>
    </p:spTree>
    <p:extLst>
      <p:ext uri="{BB962C8B-B14F-4D97-AF65-F5344CB8AC3E}">
        <p14:creationId xmlns:p14="http://schemas.microsoft.com/office/powerpoint/2010/main" val="4275649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1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4.pn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043608" y="2924944"/>
            <a:ext cx="6912768" cy="2592288"/>
          </a:xfrm>
          <a:prstGeom prst="roundRect">
            <a:avLst/>
          </a:prstGeom>
        </p:spPr>
        <p:style>
          <a:lnRef idx="2">
            <a:schemeClr val="accent4"/>
          </a:lnRef>
          <a:fillRef idx="1">
            <a:schemeClr val="lt1"/>
          </a:fillRef>
          <a:effectRef idx="0">
            <a:schemeClr val="accent4"/>
          </a:effectRef>
          <a:fontRef idx="minor">
            <a:schemeClr val="dk1"/>
          </a:fontRef>
        </p:style>
        <p:txBody>
          <a:bodyPr rtlCol="1" anchor="ctr"/>
          <a:lstStyle/>
          <a:p>
            <a:pPr algn="ctr" rtl="0"/>
            <a:r>
              <a:rPr lang="en-GB" sz="4800" dirty="0"/>
              <a:t>Electric</a:t>
            </a:r>
            <a:r>
              <a:rPr lang="en-GB" sz="1600" dirty="0"/>
              <a:t> </a:t>
            </a:r>
          </a:p>
          <a:p>
            <a:pPr algn="ctr" rtl="0"/>
            <a:r>
              <a:rPr lang="en-US" sz="4800" dirty="0"/>
              <a:t>Potential and Capacitance</a:t>
            </a:r>
            <a:endParaRPr lang="ar-IQ" sz="4800" dirty="0"/>
          </a:p>
        </p:txBody>
      </p:sp>
      <p:sp>
        <p:nvSpPr>
          <p:cNvPr id="3" name="Oval 2"/>
          <p:cNvSpPr/>
          <p:nvPr/>
        </p:nvSpPr>
        <p:spPr>
          <a:xfrm>
            <a:off x="2483768" y="692696"/>
            <a:ext cx="3816424" cy="1224136"/>
          </a:xfrm>
          <a:prstGeom prst="ellipse">
            <a:avLst/>
          </a:prstGeom>
        </p:spPr>
        <p:style>
          <a:lnRef idx="2">
            <a:schemeClr val="accent4"/>
          </a:lnRef>
          <a:fillRef idx="1">
            <a:schemeClr val="lt1"/>
          </a:fillRef>
          <a:effectRef idx="0">
            <a:schemeClr val="accent4"/>
          </a:effectRef>
          <a:fontRef idx="minor">
            <a:schemeClr val="dk1"/>
          </a:fontRef>
        </p:style>
        <p:txBody>
          <a:bodyPr rtlCol="1" anchor="ctr"/>
          <a:lstStyle/>
          <a:p>
            <a:pPr algn="ctr" rtl="0"/>
            <a:r>
              <a:rPr lang="en-US" sz="3600" dirty="0"/>
              <a:t>Lecture 2-1</a:t>
            </a:r>
            <a:endParaRPr lang="ar-IQ" sz="3600" dirty="0"/>
          </a:p>
        </p:txBody>
      </p:sp>
      <p:sp>
        <p:nvSpPr>
          <p:cNvPr id="4" name="Slide Number Placeholder 3">
            <a:extLst>
              <a:ext uri="{FF2B5EF4-FFF2-40B4-BE49-F238E27FC236}">
                <a16:creationId xmlns:a16="http://schemas.microsoft.com/office/drawing/2014/main" id="{24E4C03A-D78B-4B53-91D1-54B64236259A}"/>
              </a:ext>
            </a:extLst>
          </p:cNvPr>
          <p:cNvSpPr>
            <a:spLocks noGrp="1"/>
          </p:cNvSpPr>
          <p:nvPr>
            <p:ph type="sldNum" sz="quarter" idx="12"/>
          </p:nvPr>
        </p:nvSpPr>
        <p:spPr/>
        <p:txBody>
          <a:bodyPr/>
          <a:lstStyle/>
          <a:p>
            <a:fld id="{B7679AF5-3A02-455F-91D8-796855255011}" type="slidenum">
              <a:rPr lang="ar-IQ" smtClean="0"/>
              <a:t>1</a:t>
            </a:fld>
            <a:endParaRPr lang="ar-IQ" dirty="0"/>
          </a:p>
        </p:txBody>
      </p:sp>
    </p:spTree>
    <p:extLst>
      <p:ext uri="{BB962C8B-B14F-4D97-AF65-F5344CB8AC3E}">
        <p14:creationId xmlns:p14="http://schemas.microsoft.com/office/powerpoint/2010/main" val="3938372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87603C-2CCF-4005-8223-C47F69A40B61}"/>
              </a:ext>
            </a:extLst>
          </p:cNvPr>
          <p:cNvSpPr txBox="1"/>
          <p:nvPr/>
        </p:nvSpPr>
        <p:spPr>
          <a:xfrm>
            <a:off x="1866013" y="1412776"/>
            <a:ext cx="5411973" cy="646331"/>
          </a:xfrm>
          <a:prstGeom prst="rect">
            <a:avLst/>
          </a:prstGeom>
          <a:noFill/>
        </p:spPr>
        <p:txBody>
          <a:bodyPr wrap="square" rtlCol="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ysClr val="windowText" lastClr="000000"/>
                </a:solidFill>
                <a:effectLst/>
                <a:uLnTx/>
                <a:uFillTx/>
              </a:rPr>
              <a:t>Capacitor and Capacitance</a:t>
            </a:r>
            <a:endParaRPr kumimoji="0" lang="ar-IQ" sz="3600" b="0" i="0" u="none" strike="noStrike" kern="0" cap="none" spc="0" normalizeH="0" baseline="0" noProof="0" dirty="0">
              <a:ln>
                <a:noFill/>
              </a:ln>
              <a:solidFill>
                <a:sysClr val="windowText" lastClr="000000"/>
              </a:solidFill>
              <a:effectLst/>
              <a:uLnTx/>
              <a:uFillTx/>
            </a:endParaRPr>
          </a:p>
        </p:txBody>
      </p:sp>
      <p:sp>
        <p:nvSpPr>
          <p:cNvPr id="3" name="Slide Number Placeholder 2">
            <a:extLst>
              <a:ext uri="{FF2B5EF4-FFF2-40B4-BE49-F238E27FC236}">
                <a16:creationId xmlns:a16="http://schemas.microsoft.com/office/drawing/2014/main" id="{E3801F20-D084-4403-80E5-8409C0314B0E}"/>
              </a:ext>
            </a:extLst>
          </p:cNvPr>
          <p:cNvSpPr>
            <a:spLocks noGrp="1"/>
          </p:cNvSpPr>
          <p:nvPr>
            <p:ph type="sldNum" sz="quarter" idx="12"/>
          </p:nvPr>
        </p:nvSpPr>
        <p:spPr/>
        <p:txBody>
          <a:bodyPr/>
          <a:lstStyle/>
          <a:p>
            <a:fld id="{B7679AF5-3A02-455F-91D8-796855255011}" type="slidenum">
              <a:rPr lang="ar-IQ" smtClean="0"/>
              <a:t>10</a:t>
            </a:fld>
            <a:endParaRPr lang="ar-IQ" dirty="0"/>
          </a:p>
        </p:txBody>
      </p:sp>
    </p:spTree>
    <p:extLst>
      <p:ext uri="{BB962C8B-B14F-4D97-AF65-F5344CB8AC3E}">
        <p14:creationId xmlns:p14="http://schemas.microsoft.com/office/powerpoint/2010/main" val="3048522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19672" y="116632"/>
            <a:ext cx="5411973" cy="646331"/>
          </a:xfrm>
          <a:prstGeom prst="rect">
            <a:avLst/>
          </a:prstGeom>
          <a:noFill/>
        </p:spPr>
        <p:txBody>
          <a:bodyPr wrap="square" rtlCol="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sysClr val="windowText" lastClr="000000"/>
                </a:solidFill>
                <a:effectLst/>
                <a:uLnTx/>
                <a:uFillTx/>
              </a:rPr>
              <a:t>Capacitor and Capacitance</a:t>
            </a:r>
            <a:endParaRPr kumimoji="0" lang="ar-IQ" sz="3600" b="0" i="0" u="none" strike="noStrike" kern="0" cap="none" spc="0" normalizeH="0" baseline="0" noProof="0" dirty="0">
              <a:ln>
                <a:noFill/>
              </a:ln>
              <a:solidFill>
                <a:sysClr val="windowText" lastClr="000000"/>
              </a:solidFill>
              <a:effectLst/>
              <a:uLnTx/>
              <a:uFillTx/>
            </a:endParaRPr>
          </a:p>
        </p:txBody>
      </p:sp>
      <mc:AlternateContent xmlns:mc="http://schemas.openxmlformats.org/markup-compatibility/2006" xmlns:a14="http://schemas.microsoft.com/office/drawing/2010/main">
        <mc:Choice Requires="a14">
          <p:sp>
            <p:nvSpPr>
              <p:cNvPr id="3" name="TextBox 2"/>
              <p:cNvSpPr txBox="1"/>
              <p:nvPr/>
            </p:nvSpPr>
            <p:spPr>
              <a:xfrm>
                <a:off x="251519" y="765328"/>
                <a:ext cx="8640961" cy="2021644"/>
              </a:xfrm>
              <a:prstGeom prst="rect">
                <a:avLst/>
              </a:prstGeom>
              <a:noFill/>
            </p:spPr>
            <p:txBody>
              <a:bodyPr wrap="square" rtlCol="1">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0000"/>
                    </a:solidFill>
                    <a:effectLst/>
                    <a:uLnTx/>
                    <a:uFillTx/>
                  </a:rPr>
                  <a:t>The capacitor </a:t>
                </a:r>
                <a:r>
                  <a:rPr kumimoji="0" lang="en-US" sz="1800" b="0" i="0" u="none" strike="noStrike" kern="0" cap="none" spc="0" normalizeH="0" baseline="0" noProof="0" dirty="0">
                    <a:ln>
                      <a:noFill/>
                    </a:ln>
                    <a:solidFill>
                      <a:sysClr val="windowText" lastClr="000000"/>
                    </a:solidFill>
                    <a:effectLst/>
                    <a:uLnTx/>
                    <a:uFillTx/>
                  </a:rPr>
                  <a:t>is one of the most important component in the electric circuit. It composed of two parallel plates of certain area (A) separated by an insulating material of thickness (d), such that the electric field lines are parallel between them.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0000"/>
                    </a:solidFill>
                    <a:effectLst/>
                    <a:uLnTx/>
                    <a:uFillTx/>
                  </a:rPr>
                  <a:t>The capacitance (C) </a:t>
                </a:r>
                <a:r>
                  <a:rPr kumimoji="0" lang="en-US" sz="1800" b="0" i="0" u="none" strike="noStrike" kern="0" cap="none" spc="0" normalizeH="0" baseline="0" noProof="0" dirty="0">
                    <a:ln>
                      <a:noFill/>
                    </a:ln>
                    <a:solidFill>
                      <a:sysClr val="windowText" lastClr="000000"/>
                    </a:solidFill>
                    <a:effectLst/>
                    <a:uLnTx/>
                    <a:uFillTx/>
                  </a:rPr>
                  <a:t>is the ratio of the charge </a:t>
                </a:r>
                <a14:m>
                  <m:oMath xmlns:m="http://schemas.openxmlformats.org/officeDocument/2006/math">
                    <m:d>
                      <m:d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kumimoji="0" lang="en-US" sz="1800" b="0" i="1" u="none" strike="noStrike" kern="0" cap="none" spc="0" normalizeH="0" baseline="0" noProof="0" smtClean="0">
                            <a:ln>
                              <a:noFill/>
                            </a:ln>
                            <a:solidFill>
                              <a:sysClr val="windowText" lastClr="000000"/>
                            </a:solidFill>
                            <a:effectLst/>
                            <a:uLnTx/>
                            <a:uFillTx/>
                            <a:latin typeface="Cambria Math"/>
                          </a:rPr>
                          <m:t>𝑄</m:t>
                        </m:r>
                      </m:e>
                    </m:d>
                  </m:oMath>
                </a14:m>
                <a:r>
                  <a:rPr kumimoji="0" lang="en-US" sz="1800" b="0" i="0" u="none" strike="noStrike" kern="0" cap="none" spc="0" normalizeH="0" baseline="0" noProof="0" dirty="0">
                    <a:ln>
                      <a:noFill/>
                    </a:ln>
                    <a:solidFill>
                      <a:sysClr val="windowText" lastClr="000000"/>
                    </a:solidFill>
                    <a:effectLst/>
                    <a:uLnTx/>
                    <a:uFillTx/>
                  </a:rPr>
                  <a:t>accumulated on the capacitor plates to the voltage </a:t>
                </a:r>
                <a14:m>
                  <m:oMath xmlns:m="http://schemas.openxmlformats.org/officeDocument/2006/math">
                    <m:d>
                      <m:d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kumimoji="0" lang="en-US" sz="1800" b="0" i="1" u="none" strike="noStrike" kern="0" cap="none" spc="0" normalizeH="0" baseline="0" noProof="0" smtClean="0">
                            <a:ln>
                              <a:noFill/>
                            </a:ln>
                            <a:solidFill>
                              <a:sysClr val="windowText" lastClr="000000"/>
                            </a:solidFill>
                            <a:effectLst/>
                            <a:uLnTx/>
                            <a:uFillTx/>
                            <a:latin typeface="Cambria Math"/>
                          </a:rPr>
                          <m:t>𝑉</m:t>
                        </m:r>
                      </m:e>
                    </m:d>
                  </m:oMath>
                </a14:m>
                <a:r>
                  <a:rPr kumimoji="0" lang="en-US" sz="1800" b="0" i="0" u="none" strike="noStrike" kern="0" cap="none" spc="0" normalizeH="0" baseline="0" noProof="0" dirty="0">
                    <a:ln>
                      <a:noFill/>
                    </a:ln>
                    <a:solidFill>
                      <a:sysClr val="windowText" lastClr="000000"/>
                    </a:solidFill>
                    <a:effectLst/>
                    <a:uLnTx/>
                    <a:uFillTx/>
                  </a:rPr>
                  <a:t> appears across it. Hence,</a:t>
                </a:r>
              </a:p>
              <a:p>
                <a:pPr marL="0" marR="0" lvl="0" indent="0" algn="just"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𝐶</m:t>
                      </m:r>
                      <m:r>
                        <a:rPr kumimoji="0" lang="en-US" sz="1800" b="0" i="1" u="none" strike="noStrike" kern="0" cap="none" spc="0" normalizeH="0" baseline="0" noProof="0" smtClean="0">
                          <a:ln>
                            <a:noFill/>
                          </a:ln>
                          <a:solidFill>
                            <a:sysClr val="windowText" lastClr="000000"/>
                          </a:solidFill>
                          <a:effectLst/>
                          <a:uLnTx/>
                          <a:uFillTx/>
                          <a:latin typeface="Cambria Math"/>
                        </a:rPr>
                        <m:t>=</m:t>
                      </m:r>
                      <m:f>
                        <m:f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1800" b="0" i="1" u="none" strike="noStrike" kern="0" cap="none" spc="0" normalizeH="0" baseline="0" noProof="0" smtClean="0">
                              <a:ln>
                                <a:noFill/>
                              </a:ln>
                              <a:solidFill>
                                <a:sysClr val="windowText" lastClr="000000"/>
                              </a:solidFill>
                              <a:effectLst/>
                              <a:uLnTx/>
                              <a:uFillTx/>
                              <a:latin typeface="Cambria Math"/>
                            </a:rPr>
                            <m:t>𝑄</m:t>
                          </m:r>
                        </m:num>
                        <m:den>
                          <m:r>
                            <a:rPr kumimoji="0" lang="en-US" sz="1800" b="0" i="1" u="none" strike="noStrike" kern="0" cap="none" spc="0" normalizeH="0" baseline="0" noProof="0" smtClean="0">
                              <a:ln>
                                <a:noFill/>
                              </a:ln>
                              <a:solidFill>
                                <a:sysClr val="windowText" lastClr="000000"/>
                              </a:solidFill>
                              <a:effectLst/>
                              <a:uLnTx/>
                              <a:uFillTx/>
                              <a:latin typeface="Cambria Math"/>
                            </a:rPr>
                            <m:t>𝑉</m:t>
                          </m:r>
                        </m:den>
                      </m:f>
                      <m:r>
                        <a:rPr kumimoji="0" lang="en-US" sz="1800" b="0" i="1" u="none" strike="noStrike" kern="0" cap="none" spc="0" normalizeH="0" baseline="0" noProof="0" smtClean="0">
                          <a:ln>
                            <a:noFill/>
                          </a:ln>
                          <a:solidFill>
                            <a:sysClr val="windowText" lastClr="000000"/>
                          </a:solidFill>
                          <a:effectLst/>
                          <a:uLnTx/>
                          <a:uFillTx/>
                          <a:latin typeface="Cambria Math"/>
                        </a:rPr>
                        <m:t>=</m:t>
                      </m:r>
                      <m:f>
                        <m:f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1800" b="0" i="1" u="none" strike="noStrike" kern="0" cap="none" spc="0" normalizeH="0" baseline="0" noProof="0" smtClean="0">
                              <a:ln>
                                <a:noFill/>
                              </a:ln>
                              <a:solidFill>
                                <a:sysClr val="windowText" lastClr="000000"/>
                              </a:solidFill>
                              <a:effectLst/>
                              <a:uLnTx/>
                              <a:uFillTx/>
                              <a:latin typeface="Cambria Math"/>
                            </a:rPr>
                            <m:t>𝐶𝑜𝑢𝑙𝑜𝑚𝑏</m:t>
                          </m:r>
                        </m:num>
                        <m:den>
                          <m:r>
                            <a:rPr kumimoji="0" lang="en-US" sz="1800" b="0" i="1" u="none" strike="noStrike" kern="0" cap="none" spc="0" normalizeH="0" baseline="0" noProof="0" smtClean="0">
                              <a:ln>
                                <a:noFill/>
                              </a:ln>
                              <a:solidFill>
                                <a:sysClr val="windowText" lastClr="000000"/>
                              </a:solidFill>
                              <a:effectLst/>
                              <a:uLnTx/>
                              <a:uFillTx/>
                              <a:latin typeface="Cambria Math"/>
                            </a:rPr>
                            <m:t>𝑉𝑜𝑙𝑡</m:t>
                          </m:r>
                        </m:den>
                      </m:f>
                      <m:r>
                        <a:rPr kumimoji="0" lang="en-US" sz="1800" b="0" i="1" u="none" strike="noStrike" kern="0" cap="none" spc="0" normalizeH="0" baseline="0" noProof="0" smtClean="0">
                          <a:ln>
                            <a:noFill/>
                          </a:ln>
                          <a:solidFill>
                            <a:sysClr val="windowText" lastClr="000000"/>
                          </a:solidFill>
                          <a:effectLst/>
                          <a:uLnTx/>
                          <a:uFillTx/>
                          <a:latin typeface="Cambria Math"/>
                        </a:rPr>
                        <m:t>=</m:t>
                      </m:r>
                      <m:r>
                        <a:rPr kumimoji="0" lang="en-US" sz="1800" b="0" i="1" u="none" strike="noStrike" kern="0" cap="none" spc="0" normalizeH="0" baseline="0" noProof="0" smtClean="0">
                          <a:ln>
                            <a:noFill/>
                          </a:ln>
                          <a:solidFill>
                            <a:sysClr val="windowText" lastClr="000000"/>
                          </a:solidFill>
                          <a:effectLst/>
                          <a:uLnTx/>
                          <a:uFillTx/>
                          <a:latin typeface="Cambria Math"/>
                        </a:rPr>
                        <m:t>𝐹𝑎𝑟𝑎𝑑</m:t>
                      </m:r>
                    </m:oMath>
                  </m:oMathPara>
                </a14:m>
                <a:endParaRPr kumimoji="0" lang="ar-IQ" sz="1800" b="0" i="0" u="none" strike="noStrike" kern="0" cap="none" spc="0" normalizeH="0" baseline="0" noProof="0" dirty="0">
                  <a:ln>
                    <a:noFill/>
                  </a:ln>
                  <a:solidFill>
                    <a:sysClr val="windowText" lastClr="000000"/>
                  </a:solidFill>
                  <a:effectLst/>
                  <a:uLnTx/>
                  <a:uFillTx/>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51519" y="765328"/>
                <a:ext cx="8640961" cy="2021644"/>
              </a:xfrm>
              <a:prstGeom prst="rect">
                <a:avLst/>
              </a:prstGeom>
              <a:blipFill>
                <a:blip r:embed="rId2"/>
                <a:stretch>
                  <a:fillRect l="-564" t="-1813" r="-564"/>
                </a:stretch>
              </a:blipFill>
            </p:spPr>
            <p:txBody>
              <a:bodyPr/>
              <a:lstStyle/>
              <a:p>
                <a:r>
                  <a:rPr lang="en-GB">
                    <a:noFill/>
                  </a:rPr>
                  <a:t> </a:t>
                </a:r>
              </a:p>
            </p:txBody>
          </p:sp>
        </mc:Fallback>
      </mc:AlternateContent>
      <p:grpSp>
        <p:nvGrpSpPr>
          <p:cNvPr id="4" name="Group 3"/>
          <p:cNvGrpSpPr/>
          <p:nvPr/>
        </p:nvGrpSpPr>
        <p:grpSpPr>
          <a:xfrm>
            <a:off x="202899" y="2969186"/>
            <a:ext cx="3288124" cy="3114383"/>
            <a:chOff x="202899" y="2969186"/>
            <a:chExt cx="3288124" cy="3114383"/>
          </a:xfrm>
        </p:grpSpPr>
        <p:grpSp>
          <p:nvGrpSpPr>
            <p:cNvPr id="5" name="Group 4"/>
            <p:cNvGrpSpPr/>
            <p:nvPr/>
          </p:nvGrpSpPr>
          <p:grpSpPr>
            <a:xfrm>
              <a:off x="1251093" y="2969186"/>
              <a:ext cx="2239930" cy="3114383"/>
              <a:chOff x="2812305" y="2975245"/>
              <a:chExt cx="2239930" cy="3114383"/>
            </a:xfrm>
          </p:grpSpPr>
          <mc:AlternateContent xmlns:mc="http://schemas.openxmlformats.org/markup-compatibility/2006" xmlns:a14="http://schemas.microsoft.com/office/drawing/2010/main">
            <mc:Choice Requires="a14">
              <p:sp>
                <p:nvSpPr>
                  <p:cNvPr id="7" name="TextBox 6"/>
                  <p:cNvSpPr txBox="1"/>
                  <p:nvPr/>
                </p:nvSpPr>
                <p:spPr>
                  <a:xfrm>
                    <a:off x="3101157" y="2975245"/>
                    <a:ext cx="1403498" cy="461665"/>
                  </a:xfrm>
                  <a:prstGeom prst="rect">
                    <a:avLst/>
                  </a:prstGeom>
                  <a:solidFill>
                    <a:srgbClr val="ED7D31">
                      <a:lumMod val="40000"/>
                      <a:lumOff val="60000"/>
                    </a:srgbClr>
                  </a:solidFill>
                  <a:ln>
                    <a:solidFill>
                      <a:sysClr val="windowText" lastClr="000000"/>
                    </a:solidFill>
                  </a:ln>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rPr>
                      <a:t>Electric Field Lines= Electric Flux </a:t>
                    </a:r>
                    <a14:m>
                      <m:oMath xmlns:m="http://schemas.openxmlformats.org/officeDocument/2006/math">
                        <m:d>
                          <m:dPr>
                            <m:ctrlPr>
                              <a:rPr kumimoji="0" lang="en-US" sz="12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kumimoji="0" lang="en-US" sz="1200" b="0" i="1" u="none" strike="noStrike" kern="0" cap="none" spc="0" normalizeH="0" baseline="0" noProof="0" smtClean="0">
                                <a:ln>
                                  <a:noFill/>
                                </a:ln>
                                <a:solidFill>
                                  <a:sysClr val="windowText" lastClr="000000"/>
                                </a:solidFill>
                                <a:effectLst/>
                                <a:uLnTx/>
                                <a:uFillTx/>
                                <a:latin typeface="Cambria Math"/>
                                <a:ea typeface="Cambria Math"/>
                              </a:rPr>
                              <m:t>𝜓</m:t>
                            </m:r>
                          </m:e>
                        </m:d>
                      </m:oMath>
                    </a14:m>
                    <a:endParaRPr kumimoji="0" lang="ar-IQ" sz="1200" b="0" i="0" u="none" strike="noStrike" kern="0" cap="none" spc="0" normalizeH="0" baseline="0" noProof="0" dirty="0">
                      <a:ln>
                        <a:noFill/>
                      </a:ln>
                      <a:solidFill>
                        <a:sysClr val="windowText" lastClr="000000"/>
                      </a:solidFill>
                      <a:effectLst/>
                      <a:uLnTx/>
                      <a:uFillTx/>
                    </a:endParaRPr>
                  </a:p>
                </p:txBody>
              </p:sp>
            </mc:Choice>
            <mc:Fallback xmlns="">
              <p:sp>
                <p:nvSpPr>
                  <p:cNvPr id="126" name="TextBox 125"/>
                  <p:cNvSpPr txBox="1">
                    <a:spLocks noRot="1" noChangeAspect="1" noMove="1" noResize="1" noEditPoints="1" noAdjustHandles="1" noChangeArrowheads="1" noChangeShapeType="1" noTextEdit="1"/>
                  </p:cNvSpPr>
                  <p:nvPr/>
                </p:nvSpPr>
                <p:spPr>
                  <a:xfrm>
                    <a:off x="3101157" y="2975245"/>
                    <a:ext cx="1403498" cy="461665"/>
                  </a:xfrm>
                  <a:prstGeom prst="rect">
                    <a:avLst/>
                  </a:prstGeom>
                  <a:blipFill rotWithShape="1">
                    <a:blip r:embed="rId3"/>
                    <a:stretch>
                      <a:fillRect r="-1293" b="-8974"/>
                    </a:stretch>
                  </a:blipFill>
                  <a:ln>
                    <a:solidFill>
                      <a:schemeClr val="tx1"/>
                    </a:solidFill>
                  </a:ln>
                </p:spPr>
                <p:txBody>
                  <a:bodyPr/>
                  <a:lstStyle/>
                  <a:p>
                    <a:r>
                      <a:rPr lang="ar-IQ">
                        <a:noFill/>
                      </a:rPr>
                      <a:t> </a:t>
                    </a:r>
                  </a:p>
                </p:txBody>
              </p:sp>
            </mc:Fallback>
          </mc:AlternateContent>
          <p:grpSp>
            <p:nvGrpSpPr>
              <p:cNvPr id="8" name="Group 7"/>
              <p:cNvGrpSpPr/>
              <p:nvPr/>
            </p:nvGrpSpPr>
            <p:grpSpPr>
              <a:xfrm>
                <a:off x="2812305" y="3436909"/>
                <a:ext cx="2239930" cy="2652719"/>
                <a:chOff x="2812305" y="3436909"/>
                <a:chExt cx="2239930" cy="2652719"/>
              </a:xfrm>
            </p:grpSpPr>
            <p:grpSp>
              <p:nvGrpSpPr>
                <p:cNvPr id="9" name="Group 8"/>
                <p:cNvGrpSpPr/>
                <p:nvPr/>
              </p:nvGrpSpPr>
              <p:grpSpPr>
                <a:xfrm>
                  <a:off x="2812305" y="3778450"/>
                  <a:ext cx="2239930" cy="2311178"/>
                  <a:chOff x="2812305" y="3778450"/>
                  <a:chExt cx="2239930" cy="2311178"/>
                </a:xfrm>
              </p:grpSpPr>
              <mc:AlternateContent xmlns:mc="http://schemas.openxmlformats.org/markup-compatibility/2006" xmlns:a14="http://schemas.microsoft.com/office/drawing/2010/main">
                <mc:Choice Requires="a14">
                  <p:sp>
                    <p:nvSpPr>
                      <p:cNvPr id="11" name="TextBox 10"/>
                      <p:cNvSpPr txBox="1"/>
                      <p:nvPr/>
                    </p:nvSpPr>
                    <p:spPr>
                      <a:xfrm>
                        <a:off x="2812305" y="4337521"/>
                        <a:ext cx="547580" cy="369332"/>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m:t>
                              </m:r>
                              <m:r>
                                <a:rPr kumimoji="0" lang="en-US" sz="1800" b="0" i="1" u="none" strike="noStrike" kern="0" cap="none" spc="0" normalizeH="0" baseline="0" noProof="0" smtClean="0">
                                  <a:ln>
                                    <a:noFill/>
                                  </a:ln>
                                  <a:solidFill>
                                    <a:sysClr val="windowText" lastClr="000000"/>
                                  </a:solidFill>
                                  <a:effectLst/>
                                  <a:uLnTx/>
                                  <a:uFillTx/>
                                  <a:latin typeface="Cambria Math"/>
                                </a:rPr>
                                <m:t>𝑄</m:t>
                              </m:r>
                            </m:oMath>
                          </m:oMathPara>
                        </a14:m>
                        <a:endParaRPr kumimoji="0" lang="ar-IQ" sz="1800" b="0" i="0" u="none" strike="noStrike" kern="0" cap="none" spc="0" normalizeH="0" baseline="0" noProof="0" dirty="0">
                          <a:ln>
                            <a:noFill/>
                          </a:ln>
                          <a:solidFill>
                            <a:sysClr val="windowText" lastClr="000000"/>
                          </a:solidFill>
                          <a:effectLst/>
                          <a:uLnTx/>
                          <a:uFillTx/>
                        </a:endParaRPr>
                      </a:p>
                    </p:txBody>
                  </p:sp>
                </mc:Choice>
                <mc:Fallback xmlns="">
                  <p:sp>
                    <p:nvSpPr>
                      <p:cNvPr id="112" name="TextBox 111"/>
                      <p:cNvSpPr txBox="1">
                        <a:spLocks noRot="1" noChangeAspect="1" noMove="1" noResize="1" noEditPoints="1" noAdjustHandles="1" noChangeArrowheads="1" noChangeShapeType="1" noTextEdit="1"/>
                      </p:cNvSpPr>
                      <p:nvPr/>
                    </p:nvSpPr>
                    <p:spPr>
                      <a:xfrm>
                        <a:off x="2812305" y="4337521"/>
                        <a:ext cx="547580" cy="369332"/>
                      </a:xfrm>
                      <a:prstGeom prst="rect">
                        <a:avLst/>
                      </a:prstGeom>
                      <a:blipFill rotWithShape="1">
                        <a:blip r:embed="rId4"/>
                        <a:stretch>
                          <a:fillRect b="-11667"/>
                        </a:stretch>
                      </a:blipFill>
                    </p:spPr>
                    <p:txBody>
                      <a:bodyPr/>
                      <a:lstStyle/>
                      <a:p>
                        <a:r>
                          <a:rPr lang="ar-IQ">
                            <a:noFill/>
                          </a:rPr>
                          <a:t> </a:t>
                        </a:r>
                      </a:p>
                    </p:txBody>
                  </p:sp>
                </mc:Fallback>
              </mc:AlternateContent>
              <p:grpSp>
                <p:nvGrpSpPr>
                  <p:cNvPr id="12" name="Group 11"/>
                  <p:cNvGrpSpPr/>
                  <p:nvPr/>
                </p:nvGrpSpPr>
                <p:grpSpPr>
                  <a:xfrm>
                    <a:off x="3473302" y="3778450"/>
                    <a:ext cx="1578933" cy="2311178"/>
                    <a:chOff x="3473302" y="3778450"/>
                    <a:chExt cx="1578933" cy="2311178"/>
                  </a:xfrm>
                </p:grpSpPr>
                <mc:AlternateContent xmlns:mc="http://schemas.openxmlformats.org/markup-compatibility/2006" xmlns:a14="http://schemas.microsoft.com/office/drawing/2010/main">
                  <mc:Choice Requires="a14">
                    <p:sp>
                      <p:nvSpPr>
                        <p:cNvPr id="13" name="TextBox 12"/>
                        <p:cNvSpPr txBox="1"/>
                        <p:nvPr/>
                      </p:nvSpPr>
                      <p:spPr>
                        <a:xfrm>
                          <a:off x="4504655" y="4341827"/>
                          <a:ext cx="547580" cy="369332"/>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m:t>
                                </m:r>
                                <m:r>
                                  <a:rPr kumimoji="0" lang="en-US" sz="1800" b="0" i="1" u="none" strike="noStrike" kern="0" cap="none" spc="0" normalizeH="0" baseline="0" noProof="0" smtClean="0">
                                    <a:ln>
                                      <a:noFill/>
                                    </a:ln>
                                    <a:solidFill>
                                      <a:sysClr val="windowText" lastClr="000000"/>
                                    </a:solidFill>
                                    <a:effectLst/>
                                    <a:uLnTx/>
                                    <a:uFillTx/>
                                    <a:latin typeface="Cambria Math"/>
                                  </a:rPr>
                                  <m:t>𝑄</m:t>
                                </m:r>
                              </m:oMath>
                            </m:oMathPara>
                          </a14:m>
                          <a:endParaRPr kumimoji="0" lang="ar-IQ" sz="1800" b="0" i="0" u="none" strike="noStrike" kern="0" cap="none" spc="0" normalizeH="0" baseline="0" noProof="0" dirty="0">
                            <a:ln>
                              <a:noFill/>
                            </a:ln>
                            <a:solidFill>
                              <a:sysClr val="windowText" lastClr="000000"/>
                            </a:solidFill>
                            <a:effectLst/>
                            <a:uLnTx/>
                            <a:uFillTx/>
                          </a:endParaRPr>
                        </a:p>
                      </p:txBody>
                    </p:sp>
                  </mc:Choice>
                  <mc:Fallback xmlns="">
                    <p:sp>
                      <p:nvSpPr>
                        <p:cNvPr id="113" name="TextBox 112"/>
                        <p:cNvSpPr txBox="1">
                          <a:spLocks noRot="1" noChangeAspect="1" noMove="1" noResize="1" noEditPoints="1" noAdjustHandles="1" noChangeArrowheads="1" noChangeShapeType="1" noTextEdit="1"/>
                        </p:cNvSpPr>
                        <p:nvPr/>
                      </p:nvSpPr>
                      <p:spPr>
                        <a:xfrm>
                          <a:off x="4504655" y="4341827"/>
                          <a:ext cx="547580" cy="369332"/>
                        </a:xfrm>
                        <a:prstGeom prst="rect">
                          <a:avLst/>
                        </a:prstGeom>
                        <a:blipFill rotWithShape="1">
                          <a:blip r:embed="rId5"/>
                          <a:stretch>
                            <a:fillRect b="-9836"/>
                          </a:stretch>
                        </a:blipFill>
                      </p:spPr>
                      <p:txBody>
                        <a:bodyPr/>
                        <a:lstStyle/>
                        <a:p>
                          <a:r>
                            <a:rPr lang="ar-IQ">
                              <a:noFill/>
                            </a:rPr>
                            <a:t> </a:t>
                          </a:r>
                        </a:p>
                      </p:txBody>
                    </p:sp>
                  </mc:Fallback>
                </mc:AlternateContent>
                <p:grpSp>
                  <p:nvGrpSpPr>
                    <p:cNvPr id="14" name="Group 13"/>
                    <p:cNvGrpSpPr/>
                    <p:nvPr/>
                  </p:nvGrpSpPr>
                  <p:grpSpPr>
                    <a:xfrm>
                      <a:off x="3473302" y="3778450"/>
                      <a:ext cx="871870" cy="2311178"/>
                      <a:chOff x="3473302" y="3778450"/>
                      <a:chExt cx="871870" cy="2311178"/>
                    </a:xfrm>
                  </p:grpSpPr>
                  <p:grpSp>
                    <p:nvGrpSpPr>
                      <p:cNvPr id="15" name="Group 14"/>
                      <p:cNvGrpSpPr/>
                      <p:nvPr/>
                    </p:nvGrpSpPr>
                    <p:grpSpPr>
                      <a:xfrm>
                        <a:off x="3473302" y="3778450"/>
                        <a:ext cx="871870" cy="2105818"/>
                        <a:chOff x="3473302" y="3778450"/>
                        <a:chExt cx="871870" cy="2105818"/>
                      </a:xfrm>
                    </p:grpSpPr>
                    <p:cxnSp>
                      <p:nvCxnSpPr>
                        <p:cNvPr id="17" name="Straight Connector 16"/>
                        <p:cNvCxnSpPr/>
                        <p:nvPr/>
                      </p:nvCxnSpPr>
                      <p:spPr>
                        <a:xfrm>
                          <a:off x="4345172" y="3778450"/>
                          <a:ext cx="0" cy="1856806"/>
                        </a:xfrm>
                        <a:prstGeom prst="line">
                          <a:avLst/>
                        </a:prstGeom>
                        <a:noFill/>
                        <a:ln w="57150" cap="flat" cmpd="sng" algn="ctr">
                          <a:solidFill>
                            <a:srgbClr val="92D050"/>
                          </a:solidFill>
                          <a:prstDash val="solid"/>
                          <a:miter lim="800000"/>
                        </a:ln>
                        <a:effectLst/>
                      </p:spPr>
                    </p:cxnSp>
                    <p:cxnSp>
                      <p:nvCxnSpPr>
                        <p:cNvPr id="18" name="Straight Connector 17"/>
                        <p:cNvCxnSpPr/>
                        <p:nvPr/>
                      </p:nvCxnSpPr>
                      <p:spPr>
                        <a:xfrm>
                          <a:off x="3473302" y="3782756"/>
                          <a:ext cx="0" cy="1856806"/>
                        </a:xfrm>
                        <a:prstGeom prst="line">
                          <a:avLst/>
                        </a:prstGeom>
                        <a:noFill/>
                        <a:ln w="57150" cap="flat" cmpd="sng" algn="ctr">
                          <a:solidFill>
                            <a:srgbClr val="92D050"/>
                          </a:solidFill>
                          <a:prstDash val="solid"/>
                          <a:miter lim="800000"/>
                        </a:ln>
                        <a:effectLst/>
                      </p:spPr>
                    </p:cxnSp>
                    <p:grpSp>
                      <p:nvGrpSpPr>
                        <p:cNvPr id="19" name="Group 18"/>
                        <p:cNvGrpSpPr/>
                        <p:nvPr/>
                      </p:nvGrpSpPr>
                      <p:grpSpPr>
                        <a:xfrm>
                          <a:off x="3473302" y="3822473"/>
                          <a:ext cx="861237" cy="2055785"/>
                          <a:chOff x="3473302" y="3822473"/>
                          <a:chExt cx="861237" cy="2055785"/>
                        </a:xfrm>
                      </p:grpSpPr>
                      <p:cxnSp>
                        <p:nvCxnSpPr>
                          <p:cNvPr id="21" name="Straight Arrow Connector 20"/>
                          <p:cNvCxnSpPr/>
                          <p:nvPr/>
                        </p:nvCxnSpPr>
                        <p:spPr>
                          <a:xfrm>
                            <a:off x="3501656" y="3822473"/>
                            <a:ext cx="804530" cy="0"/>
                          </a:xfrm>
                          <a:prstGeom prst="straightConnector1">
                            <a:avLst/>
                          </a:prstGeom>
                          <a:noFill/>
                          <a:ln w="6350" cap="flat" cmpd="sng" algn="ctr">
                            <a:solidFill>
                              <a:srgbClr val="FF9900"/>
                            </a:solidFill>
                            <a:prstDash val="solid"/>
                            <a:miter lim="800000"/>
                            <a:tailEnd type="arrow"/>
                          </a:ln>
                          <a:effectLst/>
                        </p:spPr>
                      </p:cxnSp>
                      <p:cxnSp>
                        <p:nvCxnSpPr>
                          <p:cNvPr id="22" name="Straight Arrow Connector 21"/>
                          <p:cNvCxnSpPr/>
                          <p:nvPr/>
                        </p:nvCxnSpPr>
                        <p:spPr>
                          <a:xfrm>
                            <a:off x="3501656" y="3964518"/>
                            <a:ext cx="804530" cy="0"/>
                          </a:xfrm>
                          <a:prstGeom prst="straightConnector1">
                            <a:avLst/>
                          </a:prstGeom>
                          <a:noFill/>
                          <a:ln w="6350" cap="flat" cmpd="sng" algn="ctr">
                            <a:solidFill>
                              <a:srgbClr val="FF9900"/>
                            </a:solidFill>
                            <a:prstDash val="solid"/>
                            <a:miter lim="800000"/>
                            <a:tailEnd type="arrow"/>
                          </a:ln>
                          <a:effectLst/>
                        </p:spPr>
                      </p:cxnSp>
                      <p:cxnSp>
                        <p:nvCxnSpPr>
                          <p:cNvPr id="23" name="Straight Arrow Connector 22"/>
                          <p:cNvCxnSpPr/>
                          <p:nvPr/>
                        </p:nvCxnSpPr>
                        <p:spPr>
                          <a:xfrm>
                            <a:off x="3501656" y="4112153"/>
                            <a:ext cx="804530" cy="0"/>
                          </a:xfrm>
                          <a:prstGeom prst="straightConnector1">
                            <a:avLst/>
                          </a:prstGeom>
                          <a:noFill/>
                          <a:ln w="6350" cap="flat" cmpd="sng" algn="ctr">
                            <a:solidFill>
                              <a:srgbClr val="FF9900"/>
                            </a:solidFill>
                            <a:prstDash val="solid"/>
                            <a:miter lim="800000"/>
                            <a:tailEnd type="arrow"/>
                          </a:ln>
                          <a:effectLst/>
                        </p:spPr>
                      </p:cxnSp>
                      <p:cxnSp>
                        <p:nvCxnSpPr>
                          <p:cNvPr id="24" name="Straight Arrow Connector 23"/>
                          <p:cNvCxnSpPr/>
                          <p:nvPr/>
                        </p:nvCxnSpPr>
                        <p:spPr>
                          <a:xfrm>
                            <a:off x="3510516" y="4421859"/>
                            <a:ext cx="804530" cy="0"/>
                          </a:xfrm>
                          <a:prstGeom prst="straightConnector1">
                            <a:avLst/>
                          </a:prstGeom>
                          <a:noFill/>
                          <a:ln w="6350" cap="flat" cmpd="sng" algn="ctr">
                            <a:solidFill>
                              <a:srgbClr val="FF9900"/>
                            </a:solidFill>
                            <a:prstDash val="solid"/>
                            <a:miter lim="800000"/>
                            <a:tailEnd type="arrow"/>
                          </a:ln>
                          <a:effectLst/>
                        </p:spPr>
                      </p:cxnSp>
                      <p:cxnSp>
                        <p:nvCxnSpPr>
                          <p:cNvPr id="25" name="Straight Arrow Connector 24"/>
                          <p:cNvCxnSpPr/>
                          <p:nvPr/>
                        </p:nvCxnSpPr>
                        <p:spPr>
                          <a:xfrm>
                            <a:off x="3519374" y="4559432"/>
                            <a:ext cx="804530" cy="0"/>
                          </a:xfrm>
                          <a:prstGeom prst="straightConnector1">
                            <a:avLst/>
                          </a:prstGeom>
                          <a:noFill/>
                          <a:ln w="6350" cap="flat" cmpd="sng" algn="ctr">
                            <a:solidFill>
                              <a:srgbClr val="FF9900"/>
                            </a:solidFill>
                            <a:prstDash val="solid"/>
                            <a:miter lim="800000"/>
                            <a:tailEnd type="arrow"/>
                          </a:ln>
                          <a:effectLst/>
                        </p:spPr>
                      </p:cxnSp>
                      <p:cxnSp>
                        <p:nvCxnSpPr>
                          <p:cNvPr id="26" name="Straight Arrow Connector 25"/>
                          <p:cNvCxnSpPr/>
                          <p:nvPr/>
                        </p:nvCxnSpPr>
                        <p:spPr>
                          <a:xfrm>
                            <a:off x="3510516" y="4702212"/>
                            <a:ext cx="804530" cy="0"/>
                          </a:xfrm>
                          <a:prstGeom prst="straightConnector1">
                            <a:avLst/>
                          </a:prstGeom>
                          <a:noFill/>
                          <a:ln w="6350" cap="flat" cmpd="sng" algn="ctr">
                            <a:solidFill>
                              <a:srgbClr val="FF9900"/>
                            </a:solidFill>
                            <a:prstDash val="solid"/>
                            <a:miter lim="800000"/>
                            <a:tailEnd type="arrow"/>
                          </a:ln>
                          <a:effectLst/>
                        </p:spPr>
                      </p:cxnSp>
                      <p:cxnSp>
                        <p:nvCxnSpPr>
                          <p:cNvPr id="27" name="Straight Arrow Connector 26"/>
                          <p:cNvCxnSpPr/>
                          <p:nvPr/>
                        </p:nvCxnSpPr>
                        <p:spPr>
                          <a:xfrm>
                            <a:off x="3519374" y="4842471"/>
                            <a:ext cx="804530" cy="0"/>
                          </a:xfrm>
                          <a:prstGeom prst="straightConnector1">
                            <a:avLst/>
                          </a:prstGeom>
                          <a:noFill/>
                          <a:ln w="6350" cap="flat" cmpd="sng" algn="ctr">
                            <a:solidFill>
                              <a:srgbClr val="FF9900"/>
                            </a:solidFill>
                            <a:prstDash val="solid"/>
                            <a:miter lim="800000"/>
                            <a:tailEnd type="arrow"/>
                          </a:ln>
                          <a:effectLst/>
                        </p:spPr>
                      </p:cxnSp>
                      <p:cxnSp>
                        <p:nvCxnSpPr>
                          <p:cNvPr id="28" name="Straight Arrow Connector 27"/>
                          <p:cNvCxnSpPr/>
                          <p:nvPr/>
                        </p:nvCxnSpPr>
                        <p:spPr>
                          <a:xfrm>
                            <a:off x="3510516" y="4966329"/>
                            <a:ext cx="804530" cy="0"/>
                          </a:xfrm>
                          <a:prstGeom prst="straightConnector1">
                            <a:avLst/>
                          </a:prstGeom>
                          <a:noFill/>
                          <a:ln w="6350" cap="flat" cmpd="sng" algn="ctr">
                            <a:solidFill>
                              <a:srgbClr val="FF9900"/>
                            </a:solidFill>
                            <a:prstDash val="solid"/>
                            <a:miter lim="800000"/>
                            <a:tailEnd type="arrow"/>
                          </a:ln>
                          <a:effectLst/>
                        </p:spPr>
                      </p:cxnSp>
                      <p:cxnSp>
                        <p:nvCxnSpPr>
                          <p:cNvPr id="29" name="Straight Arrow Connector 28"/>
                          <p:cNvCxnSpPr/>
                          <p:nvPr/>
                        </p:nvCxnSpPr>
                        <p:spPr>
                          <a:xfrm>
                            <a:off x="3501656" y="5114323"/>
                            <a:ext cx="804530" cy="0"/>
                          </a:xfrm>
                          <a:prstGeom prst="straightConnector1">
                            <a:avLst/>
                          </a:prstGeom>
                          <a:noFill/>
                          <a:ln w="6350" cap="flat" cmpd="sng" algn="ctr">
                            <a:solidFill>
                              <a:srgbClr val="FF9900"/>
                            </a:solidFill>
                            <a:prstDash val="solid"/>
                            <a:miter lim="800000"/>
                            <a:tailEnd type="arrow"/>
                          </a:ln>
                          <a:effectLst/>
                        </p:spPr>
                      </p:cxnSp>
                      <p:cxnSp>
                        <p:nvCxnSpPr>
                          <p:cNvPr id="30" name="Straight Arrow Connector 29"/>
                          <p:cNvCxnSpPr/>
                          <p:nvPr/>
                        </p:nvCxnSpPr>
                        <p:spPr>
                          <a:xfrm>
                            <a:off x="3510516" y="5244153"/>
                            <a:ext cx="804530" cy="0"/>
                          </a:xfrm>
                          <a:prstGeom prst="straightConnector1">
                            <a:avLst/>
                          </a:prstGeom>
                          <a:noFill/>
                          <a:ln w="6350" cap="flat" cmpd="sng" algn="ctr">
                            <a:solidFill>
                              <a:srgbClr val="FF9900"/>
                            </a:solidFill>
                            <a:prstDash val="solid"/>
                            <a:miter lim="800000"/>
                            <a:tailEnd type="arrow"/>
                          </a:ln>
                          <a:effectLst/>
                        </p:spPr>
                      </p:cxnSp>
                      <p:cxnSp>
                        <p:nvCxnSpPr>
                          <p:cNvPr id="31" name="Straight Arrow Connector 30"/>
                          <p:cNvCxnSpPr/>
                          <p:nvPr/>
                        </p:nvCxnSpPr>
                        <p:spPr>
                          <a:xfrm>
                            <a:off x="3510516" y="5393142"/>
                            <a:ext cx="804530" cy="0"/>
                          </a:xfrm>
                          <a:prstGeom prst="straightConnector1">
                            <a:avLst/>
                          </a:prstGeom>
                          <a:noFill/>
                          <a:ln w="6350" cap="flat" cmpd="sng" algn="ctr">
                            <a:solidFill>
                              <a:srgbClr val="FF9900"/>
                            </a:solidFill>
                            <a:prstDash val="solid"/>
                            <a:miter lim="800000"/>
                            <a:tailEnd type="arrow"/>
                          </a:ln>
                          <a:effectLst/>
                        </p:spPr>
                      </p:cxnSp>
                      <p:cxnSp>
                        <p:nvCxnSpPr>
                          <p:cNvPr id="32" name="Straight Arrow Connector 31"/>
                          <p:cNvCxnSpPr/>
                          <p:nvPr/>
                        </p:nvCxnSpPr>
                        <p:spPr>
                          <a:xfrm>
                            <a:off x="3501656" y="5635256"/>
                            <a:ext cx="804530" cy="0"/>
                          </a:xfrm>
                          <a:prstGeom prst="straightConnector1">
                            <a:avLst/>
                          </a:prstGeom>
                          <a:noFill/>
                          <a:ln w="6350" cap="flat" cmpd="sng" algn="ctr">
                            <a:solidFill>
                              <a:srgbClr val="FF9900"/>
                            </a:solidFill>
                            <a:prstDash val="solid"/>
                            <a:miter lim="800000"/>
                            <a:tailEnd type="arrow"/>
                          </a:ln>
                          <a:effectLst/>
                        </p:spPr>
                      </p:cxnSp>
                      <p:cxnSp>
                        <p:nvCxnSpPr>
                          <p:cNvPr id="33" name="Straight Arrow Connector 32"/>
                          <p:cNvCxnSpPr/>
                          <p:nvPr/>
                        </p:nvCxnSpPr>
                        <p:spPr>
                          <a:xfrm>
                            <a:off x="3473302" y="5772626"/>
                            <a:ext cx="861237" cy="0"/>
                          </a:xfrm>
                          <a:prstGeom prst="straightConnector1">
                            <a:avLst/>
                          </a:prstGeom>
                          <a:noFill/>
                          <a:ln w="12700" cap="flat" cmpd="sng" algn="ctr">
                            <a:solidFill>
                              <a:sysClr val="windowText" lastClr="000000"/>
                            </a:solidFill>
                            <a:prstDash val="solid"/>
                            <a:miter lim="800000"/>
                            <a:headEnd type="arrow"/>
                            <a:tailEnd type="arrow"/>
                          </a:ln>
                          <a:effectLst/>
                        </p:spPr>
                      </p:cxnSp>
                      <p:cxnSp>
                        <p:nvCxnSpPr>
                          <p:cNvPr id="34" name="Straight Connector 33"/>
                          <p:cNvCxnSpPr/>
                          <p:nvPr/>
                        </p:nvCxnSpPr>
                        <p:spPr>
                          <a:xfrm>
                            <a:off x="4334539" y="5654974"/>
                            <a:ext cx="0" cy="223284"/>
                          </a:xfrm>
                          <a:prstGeom prst="line">
                            <a:avLst/>
                          </a:prstGeom>
                          <a:noFill/>
                          <a:ln w="6350" cap="flat" cmpd="sng" algn="ctr">
                            <a:solidFill>
                              <a:srgbClr val="5B9BD5"/>
                            </a:solidFill>
                            <a:prstDash val="solid"/>
                            <a:miter lim="800000"/>
                          </a:ln>
                          <a:effectLst/>
                        </p:spPr>
                      </p:cxnSp>
                      <p:cxnSp>
                        <p:nvCxnSpPr>
                          <p:cNvPr id="35" name="Straight Arrow Connector 34"/>
                          <p:cNvCxnSpPr/>
                          <p:nvPr/>
                        </p:nvCxnSpPr>
                        <p:spPr>
                          <a:xfrm>
                            <a:off x="3510516" y="4272781"/>
                            <a:ext cx="804530" cy="0"/>
                          </a:xfrm>
                          <a:prstGeom prst="straightConnector1">
                            <a:avLst/>
                          </a:prstGeom>
                          <a:noFill/>
                          <a:ln w="6350" cap="flat" cmpd="sng" algn="ctr">
                            <a:solidFill>
                              <a:srgbClr val="FF9900"/>
                            </a:solidFill>
                            <a:prstDash val="solid"/>
                            <a:miter lim="800000"/>
                            <a:tailEnd type="arrow"/>
                          </a:ln>
                          <a:effectLst/>
                        </p:spPr>
                      </p:cxnSp>
                      <p:cxnSp>
                        <p:nvCxnSpPr>
                          <p:cNvPr id="36" name="Straight Arrow Connector 35"/>
                          <p:cNvCxnSpPr/>
                          <p:nvPr/>
                        </p:nvCxnSpPr>
                        <p:spPr>
                          <a:xfrm>
                            <a:off x="3510516" y="5506968"/>
                            <a:ext cx="804530" cy="0"/>
                          </a:xfrm>
                          <a:prstGeom prst="straightConnector1">
                            <a:avLst/>
                          </a:prstGeom>
                          <a:noFill/>
                          <a:ln w="6350" cap="flat" cmpd="sng" algn="ctr">
                            <a:solidFill>
                              <a:srgbClr val="FF9900"/>
                            </a:solidFill>
                            <a:prstDash val="solid"/>
                            <a:miter lim="800000"/>
                            <a:tailEnd type="arrow"/>
                          </a:ln>
                          <a:effectLst/>
                        </p:spPr>
                      </p:cxnSp>
                    </p:grpSp>
                    <p:cxnSp>
                      <p:nvCxnSpPr>
                        <p:cNvPr id="20" name="Straight Connector 19"/>
                        <p:cNvCxnSpPr/>
                        <p:nvPr/>
                      </p:nvCxnSpPr>
                      <p:spPr>
                        <a:xfrm>
                          <a:off x="3491024" y="5660984"/>
                          <a:ext cx="0" cy="223284"/>
                        </a:xfrm>
                        <a:prstGeom prst="line">
                          <a:avLst/>
                        </a:prstGeom>
                        <a:noFill/>
                        <a:ln w="6350" cap="flat" cmpd="sng" algn="ctr">
                          <a:solidFill>
                            <a:srgbClr val="5B9BD5"/>
                          </a:solidFill>
                          <a:prstDash val="solid"/>
                          <a:miter lim="800000"/>
                        </a:ln>
                        <a:effectLst/>
                      </p:spPr>
                    </p:cxnSp>
                  </p:grpSp>
                  <mc:AlternateContent xmlns:mc="http://schemas.openxmlformats.org/markup-compatibility/2006" xmlns:a14="http://schemas.microsoft.com/office/drawing/2010/main">
                    <mc:Choice Requires="a14">
                      <p:sp>
                        <p:nvSpPr>
                          <p:cNvPr id="16" name="TextBox 15"/>
                          <p:cNvSpPr txBox="1"/>
                          <p:nvPr/>
                        </p:nvSpPr>
                        <p:spPr>
                          <a:xfrm>
                            <a:off x="3538867" y="5720296"/>
                            <a:ext cx="680484" cy="369332"/>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𝑑</m:t>
                                  </m:r>
                                </m:oMath>
                              </m:oMathPara>
                            </a14:m>
                            <a:endParaRPr kumimoji="0" lang="ar-IQ" sz="1800" b="0" i="0" u="none" strike="noStrike" kern="0" cap="none" spc="0" normalizeH="0" baseline="0" noProof="0" dirty="0">
                              <a:ln>
                                <a:noFill/>
                              </a:ln>
                              <a:solidFill>
                                <a:sysClr val="windowText" lastClr="000000"/>
                              </a:solidFill>
                              <a:effectLst/>
                              <a:uLnTx/>
                              <a:uFillTx/>
                            </a:endParaRPr>
                          </a:p>
                        </p:txBody>
                      </p:sp>
                    </mc:Choice>
                    <mc:Fallback xmlns="">
                      <p:sp>
                        <p:nvSpPr>
                          <p:cNvPr id="117" name="TextBox 116"/>
                          <p:cNvSpPr txBox="1">
                            <a:spLocks noRot="1" noChangeAspect="1" noMove="1" noResize="1" noEditPoints="1" noAdjustHandles="1" noChangeArrowheads="1" noChangeShapeType="1" noTextEdit="1"/>
                          </p:cNvSpPr>
                          <p:nvPr/>
                        </p:nvSpPr>
                        <p:spPr>
                          <a:xfrm>
                            <a:off x="3538867" y="5720296"/>
                            <a:ext cx="680484" cy="369332"/>
                          </a:xfrm>
                          <a:prstGeom prst="rect">
                            <a:avLst/>
                          </a:prstGeom>
                          <a:blipFill rotWithShape="1">
                            <a:blip r:embed="rId6"/>
                            <a:stretch>
                              <a:fillRect/>
                            </a:stretch>
                          </a:blipFill>
                        </p:spPr>
                        <p:txBody>
                          <a:bodyPr/>
                          <a:lstStyle/>
                          <a:p>
                            <a:r>
                              <a:rPr lang="ar-IQ">
                                <a:noFill/>
                              </a:rPr>
                              <a:t> </a:t>
                            </a:r>
                          </a:p>
                        </p:txBody>
                      </p:sp>
                    </mc:Fallback>
                  </mc:AlternateContent>
                </p:grpSp>
              </p:grpSp>
            </p:grpSp>
            <p:cxnSp>
              <p:nvCxnSpPr>
                <p:cNvPr id="10" name="Curved Connector 9"/>
                <p:cNvCxnSpPr>
                  <a:stCxn id="7" idx="2"/>
                </p:cNvCxnSpPr>
                <p:nvPr/>
              </p:nvCxnSpPr>
              <p:spPr>
                <a:xfrm rot="16200000" flipH="1">
                  <a:off x="3681751" y="3558065"/>
                  <a:ext cx="381429" cy="139118"/>
                </a:xfrm>
                <a:prstGeom prst="curvedConnector3">
                  <a:avLst>
                    <a:gd name="adj1" fmla="val 50000"/>
                  </a:avLst>
                </a:prstGeom>
                <a:noFill/>
                <a:ln w="19050" cap="flat" cmpd="sng" algn="ctr">
                  <a:solidFill>
                    <a:srgbClr val="ED7D31"/>
                  </a:solidFill>
                  <a:prstDash val="solid"/>
                  <a:miter lim="800000"/>
                  <a:tailEnd type="arrow"/>
                </a:ln>
                <a:effectLst/>
              </p:spPr>
            </p:cxnSp>
          </p:grpSp>
        </p:grpSp>
        <p:sp>
          <p:nvSpPr>
            <p:cNvPr id="6" name="TextBox 5"/>
            <p:cNvSpPr txBox="1"/>
            <p:nvPr/>
          </p:nvSpPr>
          <p:spPr>
            <a:xfrm>
              <a:off x="202899" y="4960270"/>
              <a:ext cx="1585141" cy="369332"/>
            </a:xfrm>
            <a:prstGeom prst="rect">
              <a:avLst/>
            </a:prstGeom>
            <a:noFill/>
          </p:spPr>
          <p:txBody>
            <a:bodyPr wrap="square" rtlCol="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Air Capacitor</a:t>
              </a:r>
              <a:endParaRPr kumimoji="0" lang="ar-IQ" sz="1800" b="0" i="0" u="none" strike="noStrike" kern="0" cap="none" spc="0" normalizeH="0" baseline="0" noProof="0" dirty="0">
                <a:ln>
                  <a:noFill/>
                </a:ln>
                <a:solidFill>
                  <a:sysClr val="windowText" lastClr="000000"/>
                </a:solidFill>
                <a:effectLst/>
                <a:uLnTx/>
                <a:uFillTx/>
              </a:endParaRPr>
            </a:p>
          </p:txBody>
        </p:sp>
      </p:grpSp>
      <p:grpSp>
        <p:nvGrpSpPr>
          <p:cNvPr id="37" name="Group 36"/>
          <p:cNvGrpSpPr/>
          <p:nvPr/>
        </p:nvGrpSpPr>
        <p:grpSpPr>
          <a:xfrm>
            <a:off x="5449770" y="2859003"/>
            <a:ext cx="3586727" cy="3844709"/>
            <a:chOff x="8424535" y="2859003"/>
            <a:chExt cx="3586727" cy="3844709"/>
          </a:xfrm>
        </p:grpSpPr>
        <p:grpSp>
          <p:nvGrpSpPr>
            <p:cNvPr id="38" name="Group 37"/>
            <p:cNvGrpSpPr/>
            <p:nvPr/>
          </p:nvGrpSpPr>
          <p:grpSpPr>
            <a:xfrm>
              <a:off x="8424535" y="2859003"/>
              <a:ext cx="3574307" cy="3844709"/>
              <a:chOff x="6627624" y="2999970"/>
              <a:chExt cx="3574307" cy="3844709"/>
            </a:xfrm>
          </p:grpSpPr>
          <mc:AlternateContent xmlns:mc="http://schemas.openxmlformats.org/markup-compatibility/2006" xmlns:a14="http://schemas.microsoft.com/office/drawing/2010/main">
            <mc:Choice Requires="a14">
              <p:sp>
                <p:nvSpPr>
                  <p:cNvPr id="40" name="TextBox 39"/>
                  <p:cNvSpPr txBox="1"/>
                  <p:nvPr/>
                </p:nvSpPr>
                <p:spPr>
                  <a:xfrm>
                    <a:off x="7456078" y="6475347"/>
                    <a:ext cx="680484" cy="369332"/>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𝑑</m:t>
                          </m:r>
                        </m:oMath>
                      </m:oMathPara>
                    </a14:m>
                    <a:endParaRPr kumimoji="0" lang="ar-IQ" sz="1800" b="0" i="0" u="none" strike="noStrike" kern="0" cap="none" spc="0" normalizeH="0" baseline="0" noProof="0" dirty="0">
                      <a:ln>
                        <a:noFill/>
                      </a:ln>
                      <a:solidFill>
                        <a:sysClr val="windowText" lastClr="000000"/>
                      </a:solidFill>
                      <a:effectLst/>
                      <a:uLnTx/>
                      <a:uFillTx/>
                    </a:endParaRPr>
                  </a:p>
                </p:txBody>
              </p:sp>
            </mc:Choice>
            <mc:Fallback xmlns="">
              <p:sp>
                <p:nvSpPr>
                  <p:cNvPr id="73" name="TextBox 72"/>
                  <p:cNvSpPr txBox="1">
                    <a:spLocks noRot="1" noChangeAspect="1" noMove="1" noResize="1" noEditPoints="1" noAdjustHandles="1" noChangeArrowheads="1" noChangeShapeType="1" noTextEdit="1"/>
                  </p:cNvSpPr>
                  <p:nvPr/>
                </p:nvSpPr>
                <p:spPr>
                  <a:xfrm>
                    <a:off x="7456078" y="6475347"/>
                    <a:ext cx="680484" cy="369332"/>
                  </a:xfrm>
                  <a:prstGeom prst="rect">
                    <a:avLst/>
                  </a:prstGeom>
                  <a:blipFill rotWithShape="1">
                    <a:blip r:embed="rId7"/>
                    <a:stretch>
                      <a:fillRect/>
                    </a:stretch>
                  </a:blipFill>
                </p:spPr>
                <p:txBody>
                  <a:bodyPr/>
                  <a:lstStyle/>
                  <a:p>
                    <a:r>
                      <a:rPr lang="ar-IQ">
                        <a:noFill/>
                      </a:rPr>
                      <a:t> </a:t>
                    </a:r>
                  </a:p>
                </p:txBody>
              </p:sp>
            </mc:Fallback>
          </mc:AlternateContent>
          <p:grpSp>
            <p:nvGrpSpPr>
              <p:cNvPr id="41" name="Group 40"/>
              <p:cNvGrpSpPr/>
              <p:nvPr/>
            </p:nvGrpSpPr>
            <p:grpSpPr>
              <a:xfrm>
                <a:off x="6627624" y="2999970"/>
                <a:ext cx="3574307" cy="3618618"/>
                <a:chOff x="6627624" y="2999970"/>
                <a:chExt cx="3574307" cy="3618618"/>
              </a:xfrm>
            </p:grpSpPr>
            <mc:AlternateContent xmlns:mc="http://schemas.openxmlformats.org/markup-compatibility/2006" xmlns:a14="http://schemas.microsoft.com/office/drawing/2010/main">
              <mc:Choice Requires="a14">
                <p:sp>
                  <p:nvSpPr>
                    <p:cNvPr id="42" name="TextBox 41"/>
                    <p:cNvSpPr txBox="1"/>
                    <p:nvPr/>
                  </p:nvSpPr>
                  <p:spPr>
                    <a:xfrm>
                      <a:off x="6627624" y="4975820"/>
                      <a:ext cx="547580" cy="369332"/>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m:t>
                            </m:r>
                            <m:r>
                              <a:rPr kumimoji="0" lang="en-US" sz="1800" b="0" i="1" u="none" strike="noStrike" kern="0" cap="none" spc="0" normalizeH="0" baseline="0" noProof="0" smtClean="0">
                                <a:ln>
                                  <a:noFill/>
                                </a:ln>
                                <a:solidFill>
                                  <a:sysClr val="windowText" lastClr="000000"/>
                                </a:solidFill>
                                <a:effectLst/>
                                <a:uLnTx/>
                                <a:uFillTx/>
                                <a:latin typeface="Cambria Math"/>
                              </a:rPr>
                              <m:t>𝑄</m:t>
                            </m:r>
                          </m:oMath>
                        </m:oMathPara>
                      </a14:m>
                      <a:endParaRPr kumimoji="0" lang="ar-IQ" sz="1800" b="0" i="0" u="none" strike="noStrike" kern="0" cap="none" spc="0" normalizeH="0" baseline="0" noProof="0" dirty="0">
                        <a:ln>
                          <a:noFill/>
                        </a:ln>
                        <a:solidFill>
                          <a:sysClr val="windowText" lastClr="000000"/>
                        </a:solidFill>
                        <a:effectLst/>
                        <a:uLnTx/>
                        <a:uFillTx/>
                      </a:endParaRPr>
                    </a:p>
                  </p:txBody>
                </p:sp>
              </mc:Choice>
              <mc:Fallback xmlns="">
                <p:sp>
                  <p:nvSpPr>
                    <p:cNvPr id="74" name="TextBox 73"/>
                    <p:cNvSpPr txBox="1">
                      <a:spLocks noRot="1" noChangeAspect="1" noMove="1" noResize="1" noEditPoints="1" noAdjustHandles="1" noChangeArrowheads="1" noChangeShapeType="1" noTextEdit="1"/>
                    </p:cNvSpPr>
                    <p:nvPr/>
                  </p:nvSpPr>
                  <p:spPr>
                    <a:xfrm>
                      <a:off x="6627624" y="4975820"/>
                      <a:ext cx="547580" cy="369332"/>
                    </a:xfrm>
                    <a:prstGeom prst="rect">
                      <a:avLst/>
                    </a:prstGeom>
                    <a:blipFill rotWithShape="1">
                      <a:blip r:embed="rId8"/>
                      <a:stretch>
                        <a:fillRect b="-9836"/>
                      </a:stretch>
                    </a:blipFill>
                  </p:spPr>
                  <p:txBody>
                    <a:bodyPr/>
                    <a:lstStyle/>
                    <a:p>
                      <a:r>
                        <a:rPr lang="ar-IQ">
                          <a:noFill/>
                        </a:rPr>
                        <a:t> </a:t>
                      </a:r>
                    </a:p>
                  </p:txBody>
                </p:sp>
              </mc:Fallback>
            </mc:AlternateContent>
            <p:grpSp>
              <p:nvGrpSpPr>
                <p:cNvPr id="43" name="Group 42"/>
                <p:cNvGrpSpPr/>
                <p:nvPr/>
              </p:nvGrpSpPr>
              <p:grpSpPr>
                <a:xfrm>
                  <a:off x="6720441" y="2999970"/>
                  <a:ext cx="3481490" cy="3618618"/>
                  <a:chOff x="6720441" y="2999970"/>
                  <a:chExt cx="3481490" cy="3618618"/>
                </a:xfrm>
              </p:grpSpPr>
              <mc:AlternateContent xmlns:mc="http://schemas.openxmlformats.org/markup-compatibility/2006" xmlns:a14="http://schemas.microsoft.com/office/drawing/2010/main">
                <mc:Choice Requires="a14">
                  <p:sp>
                    <p:nvSpPr>
                      <p:cNvPr id="44" name="TextBox 43"/>
                      <p:cNvSpPr txBox="1"/>
                      <p:nvPr/>
                    </p:nvSpPr>
                    <p:spPr>
                      <a:xfrm>
                        <a:off x="8128587" y="4515649"/>
                        <a:ext cx="547580" cy="369332"/>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m:t>
                              </m:r>
                              <m:r>
                                <a:rPr kumimoji="0" lang="en-US" sz="1800" b="0" i="1" u="none" strike="noStrike" kern="0" cap="none" spc="0" normalizeH="0" baseline="0" noProof="0" smtClean="0">
                                  <a:ln>
                                    <a:noFill/>
                                  </a:ln>
                                  <a:solidFill>
                                    <a:sysClr val="windowText" lastClr="000000"/>
                                  </a:solidFill>
                                  <a:effectLst/>
                                  <a:uLnTx/>
                                  <a:uFillTx/>
                                  <a:latin typeface="Cambria Math"/>
                                </a:rPr>
                                <m:t>𝑄</m:t>
                              </m:r>
                            </m:oMath>
                          </m:oMathPara>
                        </a14:m>
                        <a:endParaRPr kumimoji="0" lang="ar-IQ" sz="1800" b="0" i="0" u="none" strike="noStrike" kern="0" cap="none" spc="0" normalizeH="0" baseline="0" noProof="0" dirty="0">
                          <a:ln>
                            <a:noFill/>
                          </a:ln>
                          <a:solidFill>
                            <a:sysClr val="windowText" lastClr="000000"/>
                          </a:solidFill>
                          <a:effectLst/>
                          <a:uLnTx/>
                          <a:uFillTx/>
                        </a:endParaRPr>
                      </a:p>
                    </p:txBody>
                  </p:sp>
                </mc:Choice>
                <mc:Fallback xmlns="">
                  <p:sp>
                    <p:nvSpPr>
                      <p:cNvPr id="43" name="TextBox 42"/>
                      <p:cNvSpPr txBox="1">
                        <a:spLocks noRot="1" noChangeAspect="1" noMove="1" noResize="1" noEditPoints="1" noAdjustHandles="1" noChangeArrowheads="1" noChangeShapeType="1" noTextEdit="1"/>
                      </p:cNvSpPr>
                      <p:nvPr/>
                    </p:nvSpPr>
                    <p:spPr>
                      <a:xfrm>
                        <a:off x="8128587" y="4515649"/>
                        <a:ext cx="547580" cy="369332"/>
                      </a:xfrm>
                      <a:prstGeom prst="rect">
                        <a:avLst/>
                      </a:prstGeom>
                      <a:blipFill rotWithShape="1">
                        <a:blip r:embed="rId9"/>
                        <a:stretch>
                          <a:fillRect b="-11667"/>
                        </a:stretch>
                      </a:blipFill>
                    </p:spPr>
                    <p:txBody>
                      <a:bodyPr/>
                      <a:lstStyle/>
                      <a:p>
                        <a:r>
                          <a:rPr lang="ar-IQ">
                            <a:noFill/>
                          </a:rPr>
                          <a:t> </a:t>
                        </a:r>
                      </a:p>
                    </p:txBody>
                  </p:sp>
                </mc:Fallback>
              </mc:AlternateContent>
              <p:grpSp>
                <p:nvGrpSpPr>
                  <p:cNvPr id="45" name="Group 44"/>
                  <p:cNvGrpSpPr/>
                  <p:nvPr/>
                </p:nvGrpSpPr>
                <p:grpSpPr>
                  <a:xfrm>
                    <a:off x="6720441" y="2999970"/>
                    <a:ext cx="3481490" cy="3618618"/>
                    <a:chOff x="6045273" y="2815304"/>
                    <a:chExt cx="3481490" cy="3618618"/>
                  </a:xfrm>
                </p:grpSpPr>
                <mc:AlternateContent xmlns:mc="http://schemas.openxmlformats.org/markup-compatibility/2006" xmlns:a14="http://schemas.microsoft.com/office/drawing/2010/main">
                  <mc:Choice Requires="a14">
                    <p:sp>
                      <p:nvSpPr>
                        <p:cNvPr id="46" name="TextBox 45"/>
                        <p:cNvSpPr txBox="1"/>
                        <p:nvPr/>
                      </p:nvSpPr>
                      <p:spPr>
                        <a:xfrm>
                          <a:off x="8231363" y="4466243"/>
                          <a:ext cx="1295400" cy="461665"/>
                        </a:xfrm>
                        <a:prstGeom prst="rect">
                          <a:avLst/>
                        </a:prstGeom>
                        <a:solidFill>
                          <a:srgbClr val="70AD47">
                            <a:lumMod val="60000"/>
                            <a:lumOff val="40000"/>
                          </a:srgbClr>
                        </a:solidFill>
                        <a:ln>
                          <a:solidFill>
                            <a:sysClr val="windowText" lastClr="000000"/>
                          </a:solidFill>
                        </a:ln>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rPr>
                            <a:t>Conducting Plate of Area </a:t>
                          </a:r>
                          <a14:m>
                            <m:oMath xmlns:m="http://schemas.openxmlformats.org/officeDocument/2006/math">
                              <m:r>
                                <a:rPr kumimoji="0" lang="en-US" sz="1200" b="0" i="1" u="none" strike="noStrike" kern="0" cap="none" spc="0" normalizeH="0" baseline="0" noProof="0" smtClean="0">
                                  <a:ln>
                                    <a:noFill/>
                                  </a:ln>
                                  <a:solidFill>
                                    <a:sysClr val="windowText" lastClr="000000"/>
                                  </a:solidFill>
                                  <a:effectLst/>
                                  <a:uLnTx/>
                                  <a:uFillTx/>
                                  <a:latin typeface="Cambria Math"/>
                                </a:rPr>
                                <m:t>𝐴</m:t>
                              </m:r>
                              <m:r>
                                <a:rPr kumimoji="0" lang="en-US" sz="1200" b="0" i="0" u="none" strike="noStrike" kern="0" cap="none" spc="0" normalizeH="0" baseline="0" noProof="0" smtClean="0">
                                  <a:ln>
                                    <a:noFill/>
                                  </a:ln>
                                  <a:solidFill>
                                    <a:sysClr val="windowText" lastClr="000000"/>
                                  </a:solidFill>
                                  <a:effectLst/>
                                  <a:uLnTx/>
                                  <a:uFillTx/>
                                  <a:latin typeface="Cambria Math"/>
                                </a:rPr>
                                <m:t> </m:t>
                              </m:r>
                              <m:d>
                                <m:dPr>
                                  <m:ctrlPr>
                                    <a:rPr kumimoji="0" lang="en-US" sz="12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sSup>
                                    <m:sSupPr>
                                      <m:ctrlPr>
                                        <a:rPr kumimoji="0" lang="en-US" sz="12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sSupPr>
                                    <m:e>
                                      <m:r>
                                        <m:rPr>
                                          <m:sty m:val="p"/>
                                        </m:rPr>
                                        <a:rPr kumimoji="0" lang="en-US" sz="1200" b="0" i="0" u="none" strike="noStrike" kern="0" cap="none" spc="0" normalizeH="0" baseline="0" noProof="0" smtClean="0">
                                          <a:ln>
                                            <a:noFill/>
                                          </a:ln>
                                          <a:solidFill>
                                            <a:sysClr val="windowText" lastClr="000000"/>
                                          </a:solidFill>
                                          <a:effectLst/>
                                          <a:uLnTx/>
                                          <a:uFillTx/>
                                          <a:latin typeface="Cambria Math"/>
                                        </a:rPr>
                                        <m:t>m</m:t>
                                      </m:r>
                                    </m:e>
                                    <m:sup>
                                      <m:r>
                                        <a:rPr kumimoji="0" lang="en-US" sz="1200" b="0" i="0" u="none" strike="noStrike" kern="0" cap="none" spc="0" normalizeH="0" baseline="0" noProof="0" smtClean="0">
                                          <a:ln>
                                            <a:noFill/>
                                          </a:ln>
                                          <a:solidFill>
                                            <a:sysClr val="windowText" lastClr="000000"/>
                                          </a:solidFill>
                                          <a:effectLst/>
                                          <a:uLnTx/>
                                          <a:uFillTx/>
                                          <a:latin typeface="Cambria Math"/>
                                        </a:rPr>
                                        <m:t>2</m:t>
                                      </m:r>
                                    </m:sup>
                                  </m:sSup>
                                </m:e>
                              </m:d>
                            </m:oMath>
                          </a14:m>
                          <a:endParaRPr kumimoji="0" lang="ar-IQ" sz="1200" b="0" i="0" u="none" strike="noStrike" kern="0" cap="none" spc="0" normalizeH="0" baseline="0" noProof="0" dirty="0">
                            <a:ln>
                              <a:noFill/>
                            </a:ln>
                            <a:solidFill>
                              <a:sysClr val="windowText" lastClr="000000"/>
                            </a:solidFill>
                            <a:effectLst/>
                            <a:uLnTx/>
                            <a:uFillTx/>
                          </a:endParaRPr>
                        </a:p>
                      </p:txBody>
                    </p:sp>
                  </mc:Choice>
                  <mc:Fallback xmlns="">
                    <p:sp>
                      <p:nvSpPr>
                        <p:cNvPr id="61" name="TextBox 60"/>
                        <p:cNvSpPr txBox="1">
                          <a:spLocks noRot="1" noChangeAspect="1" noMove="1" noResize="1" noEditPoints="1" noAdjustHandles="1" noChangeArrowheads="1" noChangeShapeType="1" noTextEdit="1"/>
                        </p:cNvSpPr>
                        <p:nvPr/>
                      </p:nvSpPr>
                      <p:spPr>
                        <a:xfrm>
                          <a:off x="8231363" y="4466243"/>
                          <a:ext cx="1295400" cy="461665"/>
                        </a:xfrm>
                        <a:prstGeom prst="rect">
                          <a:avLst/>
                        </a:prstGeom>
                        <a:blipFill rotWithShape="1">
                          <a:blip r:embed="rId10"/>
                          <a:stretch>
                            <a:fillRect b="-8974"/>
                          </a:stretch>
                        </a:blipFill>
                        <a:ln>
                          <a:solidFill>
                            <a:schemeClr val="tx1"/>
                          </a:solidFill>
                        </a:ln>
                      </p:spPr>
                      <p:txBody>
                        <a:bodyPr/>
                        <a:lstStyle/>
                        <a:p>
                          <a:r>
                            <a:rPr lang="ar-IQ">
                              <a:noFill/>
                            </a:rPr>
                            <a:t> </a:t>
                          </a:r>
                        </a:p>
                      </p:txBody>
                    </p:sp>
                  </mc:Fallback>
                </mc:AlternateContent>
                <p:grpSp>
                  <p:nvGrpSpPr>
                    <p:cNvPr id="47" name="Group 46"/>
                    <p:cNvGrpSpPr/>
                    <p:nvPr/>
                  </p:nvGrpSpPr>
                  <p:grpSpPr>
                    <a:xfrm>
                      <a:off x="6045273" y="2815304"/>
                      <a:ext cx="3088094" cy="3618618"/>
                      <a:chOff x="6045273" y="2815304"/>
                      <a:chExt cx="3088094" cy="3618618"/>
                    </a:xfrm>
                  </p:grpSpPr>
                  <p:sp>
                    <p:nvSpPr>
                      <p:cNvPr id="48" name="TextBox 47"/>
                      <p:cNvSpPr txBox="1"/>
                      <p:nvPr/>
                    </p:nvSpPr>
                    <p:spPr>
                      <a:xfrm>
                        <a:off x="7719237" y="3125972"/>
                        <a:ext cx="1414130" cy="276999"/>
                      </a:xfrm>
                      <a:prstGeom prst="rect">
                        <a:avLst/>
                      </a:prstGeom>
                      <a:solidFill>
                        <a:srgbClr val="ED7D31">
                          <a:lumMod val="60000"/>
                          <a:lumOff val="40000"/>
                        </a:srgbClr>
                      </a:solidFill>
                      <a:ln>
                        <a:solidFill>
                          <a:sysClr val="windowText" lastClr="000000"/>
                        </a:solidFill>
                      </a:ln>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rPr>
                          <a:t>Insulating Material</a:t>
                        </a:r>
                        <a:endParaRPr kumimoji="0" lang="ar-IQ" sz="1200" b="0" i="0" u="none" strike="noStrike" kern="0" cap="none" spc="0" normalizeH="0" baseline="0" noProof="0" dirty="0">
                          <a:ln>
                            <a:noFill/>
                          </a:ln>
                          <a:solidFill>
                            <a:sysClr val="windowText" lastClr="000000"/>
                          </a:solidFill>
                          <a:effectLst/>
                          <a:uLnTx/>
                          <a:uFillTx/>
                        </a:endParaRPr>
                      </a:p>
                    </p:txBody>
                  </p:sp>
                  <p:grpSp>
                    <p:nvGrpSpPr>
                      <p:cNvPr id="49" name="Group 48"/>
                      <p:cNvGrpSpPr/>
                      <p:nvPr/>
                    </p:nvGrpSpPr>
                    <p:grpSpPr>
                      <a:xfrm>
                        <a:off x="6045273" y="2815304"/>
                        <a:ext cx="2184989" cy="3618618"/>
                        <a:chOff x="6045273" y="2815304"/>
                        <a:chExt cx="2184989" cy="3618618"/>
                      </a:xfrm>
                    </p:grpSpPr>
                    <mc:AlternateContent xmlns:mc="http://schemas.openxmlformats.org/markup-compatibility/2006" xmlns:a14="http://schemas.microsoft.com/office/drawing/2010/main">
                      <mc:Choice Requires="a14">
                        <p:sp>
                          <p:nvSpPr>
                            <p:cNvPr id="50" name="TextBox 49"/>
                            <p:cNvSpPr txBox="1"/>
                            <p:nvPr/>
                          </p:nvSpPr>
                          <p:spPr>
                            <a:xfrm>
                              <a:off x="6045273" y="2815304"/>
                              <a:ext cx="1288311" cy="461665"/>
                            </a:xfrm>
                            <a:prstGeom prst="rect">
                              <a:avLst/>
                            </a:prstGeom>
                            <a:solidFill>
                              <a:srgbClr val="70AD47">
                                <a:lumMod val="60000"/>
                                <a:lumOff val="40000"/>
                              </a:srgbClr>
                            </a:solidFill>
                            <a:ln>
                              <a:solidFill>
                                <a:sysClr val="windowText" lastClr="000000"/>
                              </a:solidFill>
                            </a:ln>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rPr>
                                <a:t>Conducting Plate of Area </a:t>
                              </a:r>
                              <a14:m>
                                <m:oMath xmlns:m="http://schemas.openxmlformats.org/officeDocument/2006/math">
                                  <m:r>
                                    <a:rPr kumimoji="0" lang="en-US" sz="1200" b="0" i="1" u="none" strike="noStrike" kern="0" cap="none" spc="0" normalizeH="0" baseline="0" noProof="0" smtClean="0">
                                      <a:ln>
                                        <a:noFill/>
                                      </a:ln>
                                      <a:solidFill>
                                        <a:sysClr val="windowText" lastClr="000000"/>
                                      </a:solidFill>
                                      <a:effectLst/>
                                      <a:uLnTx/>
                                      <a:uFillTx/>
                                      <a:latin typeface="Cambria Math"/>
                                    </a:rPr>
                                    <m:t>𝐴</m:t>
                                  </m:r>
                                  <m:r>
                                    <a:rPr kumimoji="0" lang="en-US" sz="1200" b="0" i="0" u="none" strike="noStrike" kern="0" cap="none" spc="0" normalizeH="0" baseline="0" noProof="0" smtClean="0">
                                      <a:ln>
                                        <a:noFill/>
                                      </a:ln>
                                      <a:solidFill>
                                        <a:sysClr val="windowText" lastClr="000000"/>
                                      </a:solidFill>
                                      <a:effectLst/>
                                      <a:uLnTx/>
                                      <a:uFillTx/>
                                      <a:latin typeface="Cambria Math"/>
                                    </a:rPr>
                                    <m:t> </m:t>
                                  </m:r>
                                  <m:d>
                                    <m:dPr>
                                      <m:ctrlPr>
                                        <a:rPr kumimoji="0" lang="en-US" sz="12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sSup>
                                        <m:sSupPr>
                                          <m:ctrlPr>
                                            <a:rPr kumimoji="0" lang="en-US" sz="12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sSupPr>
                                        <m:e>
                                          <m:r>
                                            <m:rPr>
                                              <m:sty m:val="p"/>
                                            </m:rPr>
                                            <a:rPr kumimoji="0" lang="en-US" sz="1200" b="0" i="0" u="none" strike="noStrike" kern="0" cap="none" spc="0" normalizeH="0" baseline="0" noProof="0" smtClean="0">
                                              <a:ln>
                                                <a:noFill/>
                                              </a:ln>
                                              <a:solidFill>
                                                <a:sysClr val="windowText" lastClr="000000"/>
                                              </a:solidFill>
                                              <a:effectLst/>
                                              <a:uLnTx/>
                                              <a:uFillTx/>
                                              <a:latin typeface="Cambria Math"/>
                                            </a:rPr>
                                            <m:t>m</m:t>
                                          </m:r>
                                        </m:e>
                                        <m:sup>
                                          <m:r>
                                            <a:rPr kumimoji="0" lang="en-US" sz="1200" b="0" i="0" u="none" strike="noStrike" kern="0" cap="none" spc="0" normalizeH="0" baseline="0" noProof="0" smtClean="0">
                                              <a:ln>
                                                <a:noFill/>
                                              </a:ln>
                                              <a:solidFill>
                                                <a:sysClr val="windowText" lastClr="000000"/>
                                              </a:solidFill>
                                              <a:effectLst/>
                                              <a:uLnTx/>
                                              <a:uFillTx/>
                                              <a:latin typeface="Cambria Math"/>
                                            </a:rPr>
                                            <m:t>2</m:t>
                                          </m:r>
                                        </m:sup>
                                      </m:sSup>
                                    </m:e>
                                  </m:d>
                                </m:oMath>
                              </a14:m>
                              <a:endParaRPr kumimoji="0" lang="ar-IQ" sz="1200" b="0" i="0" u="none" strike="noStrike" kern="0" cap="none" spc="0" normalizeH="0" baseline="0" noProof="0" dirty="0">
                                <a:ln>
                                  <a:noFill/>
                                </a:ln>
                                <a:solidFill>
                                  <a:sysClr val="windowText" lastClr="000000"/>
                                </a:solidFill>
                                <a:effectLst/>
                                <a:uLnTx/>
                                <a:uFillTx/>
                              </a:endParaRPr>
                            </a:p>
                          </p:txBody>
                        </p:sp>
                      </mc:Choice>
                      <mc:Fallback xmlns="">
                        <p:sp>
                          <p:nvSpPr>
                            <p:cNvPr id="42" name="TextBox 41"/>
                            <p:cNvSpPr txBox="1">
                              <a:spLocks noRot="1" noChangeAspect="1" noMove="1" noResize="1" noEditPoints="1" noAdjustHandles="1" noChangeArrowheads="1" noChangeShapeType="1" noTextEdit="1"/>
                            </p:cNvSpPr>
                            <p:nvPr/>
                          </p:nvSpPr>
                          <p:spPr>
                            <a:xfrm>
                              <a:off x="6045273" y="2815304"/>
                              <a:ext cx="1288311" cy="461665"/>
                            </a:xfrm>
                            <a:prstGeom prst="rect">
                              <a:avLst/>
                            </a:prstGeom>
                            <a:blipFill rotWithShape="1">
                              <a:blip r:embed="rId11"/>
                              <a:stretch>
                                <a:fillRect b="-8974"/>
                              </a:stretch>
                            </a:blipFill>
                            <a:ln>
                              <a:solidFill>
                                <a:schemeClr val="tx1"/>
                              </a:solidFill>
                            </a:ln>
                          </p:spPr>
                          <p:txBody>
                            <a:bodyPr/>
                            <a:lstStyle/>
                            <a:p>
                              <a:r>
                                <a:rPr lang="ar-IQ">
                                  <a:noFill/>
                                </a:rPr>
                                <a:t> </a:t>
                              </a:r>
                            </a:p>
                          </p:txBody>
                        </p:sp>
                      </mc:Fallback>
                    </mc:AlternateContent>
                    <p:grpSp>
                      <p:nvGrpSpPr>
                        <p:cNvPr id="51" name="Group 50"/>
                        <p:cNvGrpSpPr/>
                        <p:nvPr/>
                      </p:nvGrpSpPr>
                      <p:grpSpPr>
                        <a:xfrm>
                          <a:off x="6361813" y="3362911"/>
                          <a:ext cx="1868449" cy="3071011"/>
                          <a:chOff x="6361813" y="3362911"/>
                          <a:chExt cx="1868449" cy="3071011"/>
                        </a:xfrm>
                      </p:grpSpPr>
                      <p:grpSp>
                        <p:nvGrpSpPr>
                          <p:cNvPr id="52" name="Group 51"/>
                          <p:cNvGrpSpPr/>
                          <p:nvPr/>
                        </p:nvGrpSpPr>
                        <p:grpSpPr>
                          <a:xfrm>
                            <a:off x="6641804" y="3764545"/>
                            <a:ext cx="1588458" cy="2419635"/>
                            <a:chOff x="6641804" y="3764545"/>
                            <a:chExt cx="1588458" cy="2419635"/>
                          </a:xfrm>
                        </p:grpSpPr>
                        <p:grpSp>
                          <p:nvGrpSpPr>
                            <p:cNvPr id="59" name="Group 58"/>
                            <p:cNvGrpSpPr/>
                            <p:nvPr/>
                          </p:nvGrpSpPr>
                          <p:grpSpPr>
                            <a:xfrm>
                              <a:off x="6641804" y="3764545"/>
                              <a:ext cx="1300717" cy="2419635"/>
                              <a:chOff x="6641804" y="3776853"/>
                              <a:chExt cx="1300717" cy="2419635"/>
                            </a:xfrm>
                          </p:grpSpPr>
                          <p:cxnSp>
                            <p:nvCxnSpPr>
                              <p:cNvPr id="61" name="Straight Connector 60"/>
                              <p:cNvCxnSpPr/>
                              <p:nvPr/>
                            </p:nvCxnSpPr>
                            <p:spPr>
                              <a:xfrm>
                                <a:off x="6641804" y="4343291"/>
                                <a:ext cx="0" cy="1837975"/>
                              </a:xfrm>
                              <a:prstGeom prst="line">
                                <a:avLst/>
                              </a:prstGeom>
                              <a:noFill/>
                              <a:ln w="19050" cap="flat" cmpd="sng" algn="ctr">
                                <a:solidFill>
                                  <a:srgbClr val="70AD47"/>
                                </a:solidFill>
                                <a:prstDash val="solid"/>
                                <a:miter lim="800000"/>
                              </a:ln>
                              <a:effectLst/>
                            </p:spPr>
                          </p:cxnSp>
                          <p:grpSp>
                            <p:nvGrpSpPr>
                              <p:cNvPr id="62" name="Group 61"/>
                              <p:cNvGrpSpPr/>
                              <p:nvPr/>
                            </p:nvGrpSpPr>
                            <p:grpSpPr>
                              <a:xfrm>
                                <a:off x="6641804" y="3776853"/>
                                <a:ext cx="1300717" cy="2419635"/>
                                <a:chOff x="9969795" y="2737157"/>
                                <a:chExt cx="1300717" cy="2419635"/>
                              </a:xfrm>
                            </p:grpSpPr>
                            <p:cxnSp>
                              <p:nvCxnSpPr>
                                <p:cNvPr id="63" name="Straight Connector 62"/>
                                <p:cNvCxnSpPr/>
                                <p:nvPr/>
                              </p:nvCxnSpPr>
                              <p:spPr>
                                <a:xfrm>
                                  <a:off x="10054854" y="3318816"/>
                                  <a:ext cx="694661" cy="0"/>
                                </a:xfrm>
                                <a:prstGeom prst="line">
                                  <a:avLst/>
                                </a:prstGeom>
                                <a:noFill/>
                                <a:ln w="19050" cap="flat" cmpd="sng" algn="ctr">
                                  <a:solidFill>
                                    <a:srgbClr val="ED7D31"/>
                                  </a:solidFill>
                                  <a:prstDash val="solid"/>
                                  <a:miter lim="800000"/>
                                </a:ln>
                                <a:effectLst/>
                              </p:spPr>
                            </p:cxnSp>
                            <p:grpSp>
                              <p:nvGrpSpPr>
                                <p:cNvPr id="64" name="Group 63"/>
                                <p:cNvGrpSpPr/>
                                <p:nvPr/>
                              </p:nvGrpSpPr>
                              <p:grpSpPr>
                                <a:xfrm>
                                  <a:off x="9969795" y="2737157"/>
                                  <a:ext cx="1300717" cy="2419635"/>
                                  <a:chOff x="9969795" y="2737157"/>
                                  <a:chExt cx="1300717" cy="2419635"/>
                                </a:xfrm>
                              </p:grpSpPr>
                              <p:cxnSp>
                                <p:nvCxnSpPr>
                                  <p:cNvPr id="65" name="Straight Connector 64"/>
                                  <p:cNvCxnSpPr/>
                                  <p:nvPr/>
                                </p:nvCxnSpPr>
                                <p:spPr>
                                  <a:xfrm>
                                    <a:off x="10501422" y="2750701"/>
                                    <a:ext cx="694661" cy="0"/>
                                  </a:xfrm>
                                  <a:prstGeom prst="line">
                                    <a:avLst/>
                                  </a:prstGeom>
                                  <a:noFill/>
                                  <a:ln w="19050" cap="flat" cmpd="sng" algn="ctr">
                                    <a:solidFill>
                                      <a:srgbClr val="ED7D31"/>
                                    </a:solidFill>
                                    <a:prstDash val="solid"/>
                                    <a:miter lim="800000"/>
                                  </a:ln>
                                  <a:effectLst/>
                                </p:spPr>
                              </p:cxnSp>
                              <p:cxnSp>
                                <p:nvCxnSpPr>
                                  <p:cNvPr id="66" name="Straight Connector 65"/>
                                  <p:cNvCxnSpPr/>
                                  <p:nvPr/>
                                </p:nvCxnSpPr>
                                <p:spPr>
                                  <a:xfrm flipV="1">
                                    <a:off x="10813312" y="2750701"/>
                                    <a:ext cx="446568" cy="581660"/>
                                  </a:xfrm>
                                  <a:prstGeom prst="line">
                                    <a:avLst/>
                                  </a:prstGeom>
                                  <a:noFill/>
                                  <a:ln w="19050" cap="flat" cmpd="sng" algn="ctr">
                                    <a:solidFill>
                                      <a:srgbClr val="70AD47"/>
                                    </a:solidFill>
                                    <a:prstDash val="solid"/>
                                    <a:miter lim="800000"/>
                                  </a:ln>
                                  <a:effectLst/>
                                </p:spPr>
                              </p:cxnSp>
                              <p:cxnSp>
                                <p:nvCxnSpPr>
                                  <p:cNvPr id="67" name="Straight Connector 66"/>
                                  <p:cNvCxnSpPr/>
                                  <p:nvPr/>
                                </p:nvCxnSpPr>
                                <p:spPr>
                                  <a:xfrm flipV="1">
                                    <a:off x="10749516" y="2750701"/>
                                    <a:ext cx="446567" cy="568115"/>
                                  </a:xfrm>
                                  <a:prstGeom prst="line">
                                    <a:avLst/>
                                  </a:prstGeom>
                                  <a:noFill/>
                                  <a:ln w="19050" cap="flat" cmpd="sng" algn="ctr">
                                    <a:solidFill>
                                      <a:srgbClr val="ED7D31"/>
                                    </a:solidFill>
                                    <a:prstDash val="solid"/>
                                    <a:miter lim="800000"/>
                                  </a:ln>
                                  <a:effectLst/>
                                </p:spPr>
                              </p:cxnSp>
                              <p:cxnSp>
                                <p:nvCxnSpPr>
                                  <p:cNvPr id="68" name="Straight Connector 67"/>
                                  <p:cNvCxnSpPr/>
                                  <p:nvPr/>
                                </p:nvCxnSpPr>
                                <p:spPr>
                                  <a:xfrm flipV="1">
                                    <a:off x="10054855" y="2750702"/>
                                    <a:ext cx="446568" cy="552892"/>
                                  </a:xfrm>
                                  <a:prstGeom prst="line">
                                    <a:avLst/>
                                  </a:prstGeom>
                                  <a:noFill/>
                                  <a:ln w="19050" cap="flat" cmpd="sng" algn="ctr">
                                    <a:solidFill>
                                      <a:srgbClr val="ED7D31"/>
                                    </a:solidFill>
                                    <a:prstDash val="solid"/>
                                    <a:miter lim="800000"/>
                                  </a:ln>
                                  <a:effectLst/>
                                </p:spPr>
                              </p:cxnSp>
                              <p:cxnSp>
                                <p:nvCxnSpPr>
                                  <p:cNvPr id="69" name="Straight Connector 68"/>
                                  <p:cNvCxnSpPr/>
                                  <p:nvPr/>
                                </p:nvCxnSpPr>
                                <p:spPr>
                                  <a:xfrm flipV="1">
                                    <a:off x="9969795" y="2737157"/>
                                    <a:ext cx="446568" cy="581659"/>
                                  </a:xfrm>
                                  <a:prstGeom prst="line">
                                    <a:avLst/>
                                  </a:prstGeom>
                                  <a:noFill/>
                                  <a:ln w="19050" cap="flat" cmpd="sng" algn="ctr">
                                    <a:solidFill>
                                      <a:srgbClr val="70AD47"/>
                                    </a:solidFill>
                                    <a:prstDash val="solid"/>
                                    <a:miter lim="800000"/>
                                  </a:ln>
                                  <a:effectLst/>
                                </p:spPr>
                              </p:cxnSp>
                              <p:cxnSp>
                                <p:nvCxnSpPr>
                                  <p:cNvPr id="70" name="Straight Connector 69"/>
                                  <p:cNvCxnSpPr/>
                                  <p:nvPr/>
                                </p:nvCxnSpPr>
                                <p:spPr>
                                  <a:xfrm>
                                    <a:off x="11270512" y="2750701"/>
                                    <a:ext cx="0" cy="1837975"/>
                                  </a:xfrm>
                                  <a:prstGeom prst="line">
                                    <a:avLst/>
                                  </a:prstGeom>
                                  <a:noFill/>
                                  <a:ln w="19050" cap="flat" cmpd="sng" algn="ctr">
                                    <a:solidFill>
                                      <a:srgbClr val="70AD47"/>
                                    </a:solidFill>
                                    <a:prstDash val="solid"/>
                                    <a:miter lim="800000"/>
                                  </a:ln>
                                  <a:effectLst/>
                                </p:spPr>
                              </p:cxnSp>
                              <p:cxnSp>
                                <p:nvCxnSpPr>
                                  <p:cNvPr id="71" name="Straight Connector 70"/>
                                  <p:cNvCxnSpPr/>
                                  <p:nvPr/>
                                </p:nvCxnSpPr>
                                <p:spPr>
                                  <a:xfrm flipV="1">
                                    <a:off x="10823944" y="4559910"/>
                                    <a:ext cx="446568" cy="581659"/>
                                  </a:xfrm>
                                  <a:prstGeom prst="line">
                                    <a:avLst/>
                                  </a:prstGeom>
                                  <a:noFill/>
                                  <a:ln w="19050" cap="flat" cmpd="sng" algn="ctr">
                                    <a:solidFill>
                                      <a:srgbClr val="70AD47"/>
                                    </a:solidFill>
                                    <a:prstDash val="solid"/>
                                    <a:miter lim="800000"/>
                                  </a:ln>
                                  <a:effectLst/>
                                </p:spPr>
                              </p:cxnSp>
                              <p:cxnSp>
                                <p:nvCxnSpPr>
                                  <p:cNvPr id="72" name="Straight Connector 71"/>
                                  <p:cNvCxnSpPr/>
                                  <p:nvPr/>
                                </p:nvCxnSpPr>
                                <p:spPr>
                                  <a:xfrm flipV="1">
                                    <a:off x="10416363" y="2750701"/>
                                    <a:ext cx="0" cy="109457"/>
                                  </a:xfrm>
                                  <a:prstGeom prst="line">
                                    <a:avLst/>
                                  </a:prstGeom>
                                  <a:noFill/>
                                  <a:ln w="19050" cap="flat" cmpd="sng" algn="ctr">
                                    <a:solidFill>
                                      <a:srgbClr val="70AD47"/>
                                    </a:solidFill>
                                    <a:prstDash val="solid"/>
                                    <a:miter lim="800000"/>
                                  </a:ln>
                                  <a:effectLst/>
                                </p:spPr>
                              </p:cxnSp>
                              <p:grpSp>
                                <p:nvGrpSpPr>
                                  <p:cNvPr id="73" name="Group 72"/>
                                  <p:cNvGrpSpPr/>
                                  <p:nvPr/>
                                </p:nvGrpSpPr>
                                <p:grpSpPr>
                                  <a:xfrm>
                                    <a:off x="9969795" y="3303594"/>
                                    <a:ext cx="854149" cy="1853198"/>
                                    <a:chOff x="9969795" y="3303594"/>
                                    <a:chExt cx="854149" cy="1853198"/>
                                  </a:xfrm>
                                </p:grpSpPr>
                                <p:cxnSp>
                                  <p:nvCxnSpPr>
                                    <p:cNvPr id="75" name="Straight Connector 74"/>
                                    <p:cNvCxnSpPr/>
                                    <p:nvPr/>
                                  </p:nvCxnSpPr>
                                  <p:spPr>
                                    <a:xfrm>
                                      <a:off x="10823944" y="3318816"/>
                                      <a:ext cx="0" cy="1837975"/>
                                    </a:xfrm>
                                    <a:prstGeom prst="line">
                                      <a:avLst/>
                                    </a:prstGeom>
                                    <a:noFill/>
                                    <a:ln w="19050" cap="flat" cmpd="sng" algn="ctr">
                                      <a:solidFill>
                                        <a:srgbClr val="70AD47"/>
                                      </a:solidFill>
                                      <a:prstDash val="solid"/>
                                      <a:miter lim="800000"/>
                                    </a:ln>
                                    <a:effectLst/>
                                  </p:spPr>
                                </p:cxnSp>
                                <p:cxnSp>
                                  <p:nvCxnSpPr>
                                    <p:cNvPr id="76" name="Straight Connector 75"/>
                                    <p:cNvCxnSpPr/>
                                    <p:nvPr/>
                                  </p:nvCxnSpPr>
                                  <p:spPr>
                                    <a:xfrm>
                                      <a:off x="10054855" y="3303594"/>
                                      <a:ext cx="0" cy="1837975"/>
                                    </a:xfrm>
                                    <a:prstGeom prst="line">
                                      <a:avLst/>
                                    </a:prstGeom>
                                    <a:noFill/>
                                    <a:ln w="19050" cap="flat" cmpd="sng" algn="ctr">
                                      <a:solidFill>
                                        <a:srgbClr val="ED7D31"/>
                                      </a:solidFill>
                                      <a:prstDash val="solid"/>
                                      <a:miter lim="800000"/>
                                    </a:ln>
                                    <a:effectLst/>
                                  </p:spPr>
                                </p:cxnSp>
                                <p:cxnSp>
                                  <p:nvCxnSpPr>
                                    <p:cNvPr id="77" name="Straight Connector 76"/>
                                    <p:cNvCxnSpPr/>
                                    <p:nvPr/>
                                  </p:nvCxnSpPr>
                                  <p:spPr>
                                    <a:xfrm>
                                      <a:off x="10749516" y="3318816"/>
                                      <a:ext cx="0" cy="1837975"/>
                                    </a:xfrm>
                                    <a:prstGeom prst="line">
                                      <a:avLst/>
                                    </a:prstGeom>
                                    <a:noFill/>
                                    <a:ln w="19050" cap="flat" cmpd="sng" algn="ctr">
                                      <a:solidFill>
                                        <a:srgbClr val="ED7D31"/>
                                      </a:solidFill>
                                      <a:prstDash val="solid"/>
                                      <a:miter lim="800000"/>
                                    </a:ln>
                                    <a:effectLst/>
                                  </p:spPr>
                                </p:cxnSp>
                                <p:cxnSp>
                                  <p:nvCxnSpPr>
                                    <p:cNvPr id="78" name="Straight Connector 77"/>
                                    <p:cNvCxnSpPr/>
                                    <p:nvPr/>
                                  </p:nvCxnSpPr>
                                  <p:spPr>
                                    <a:xfrm>
                                      <a:off x="10054855" y="5141569"/>
                                      <a:ext cx="694661" cy="0"/>
                                    </a:xfrm>
                                    <a:prstGeom prst="line">
                                      <a:avLst/>
                                    </a:prstGeom>
                                    <a:noFill/>
                                    <a:ln w="19050" cap="flat" cmpd="sng" algn="ctr">
                                      <a:solidFill>
                                        <a:srgbClr val="ED7D31"/>
                                      </a:solidFill>
                                      <a:prstDash val="solid"/>
                                      <a:miter lim="800000"/>
                                    </a:ln>
                                    <a:effectLst/>
                                  </p:spPr>
                                </p:cxnSp>
                                <p:cxnSp>
                                  <p:nvCxnSpPr>
                                    <p:cNvPr id="79" name="Straight Connector 78"/>
                                    <p:cNvCxnSpPr/>
                                    <p:nvPr/>
                                  </p:nvCxnSpPr>
                                  <p:spPr>
                                    <a:xfrm flipV="1">
                                      <a:off x="9969795" y="4986670"/>
                                      <a:ext cx="85059" cy="154899"/>
                                    </a:xfrm>
                                    <a:prstGeom prst="line">
                                      <a:avLst/>
                                    </a:prstGeom>
                                    <a:noFill/>
                                    <a:ln w="19050" cap="flat" cmpd="sng" algn="ctr">
                                      <a:solidFill>
                                        <a:srgbClr val="70AD47"/>
                                      </a:solidFill>
                                      <a:prstDash val="solid"/>
                                      <a:miter lim="800000"/>
                                    </a:ln>
                                    <a:effectLst/>
                                  </p:spPr>
                                </p:cxnSp>
                                <p:cxnSp>
                                  <p:nvCxnSpPr>
                                    <p:cNvPr id="80" name="Straight Connector 79"/>
                                    <p:cNvCxnSpPr/>
                                    <p:nvPr/>
                                  </p:nvCxnSpPr>
                                  <p:spPr>
                                    <a:xfrm flipV="1">
                                      <a:off x="10745972" y="5064119"/>
                                      <a:ext cx="77972" cy="92673"/>
                                    </a:xfrm>
                                    <a:prstGeom prst="line">
                                      <a:avLst/>
                                    </a:prstGeom>
                                    <a:noFill/>
                                    <a:ln w="19050" cap="flat" cmpd="sng" algn="ctr">
                                      <a:solidFill>
                                        <a:srgbClr val="ED7D31"/>
                                      </a:solidFill>
                                      <a:prstDash val="solid"/>
                                      <a:miter lim="800000"/>
                                    </a:ln>
                                    <a:effectLst/>
                                  </p:spPr>
                                </p:cxnSp>
                              </p:grpSp>
                              <p:cxnSp>
                                <p:nvCxnSpPr>
                                  <p:cNvPr id="74" name="Straight Connector 73"/>
                                  <p:cNvCxnSpPr/>
                                  <p:nvPr/>
                                </p:nvCxnSpPr>
                                <p:spPr>
                                  <a:xfrm>
                                    <a:off x="11196083" y="2771293"/>
                                    <a:ext cx="0" cy="88865"/>
                                  </a:xfrm>
                                  <a:prstGeom prst="line">
                                    <a:avLst/>
                                  </a:prstGeom>
                                  <a:noFill/>
                                  <a:ln w="19050" cap="flat" cmpd="sng" algn="ctr">
                                    <a:solidFill>
                                      <a:srgbClr val="ED7D31"/>
                                    </a:solidFill>
                                    <a:prstDash val="solid"/>
                                    <a:miter lim="800000"/>
                                  </a:ln>
                                  <a:effectLst/>
                                </p:spPr>
                              </p:cxnSp>
                            </p:grpSp>
                          </p:grpSp>
                        </p:grpSp>
                        <p:cxnSp>
                          <p:nvCxnSpPr>
                            <p:cNvPr id="60" name="Curved Connector 59"/>
                            <p:cNvCxnSpPr/>
                            <p:nvPr/>
                          </p:nvCxnSpPr>
                          <p:spPr>
                            <a:xfrm rot="10800000" flipV="1">
                              <a:off x="7613574" y="4700315"/>
                              <a:ext cx="616688" cy="601686"/>
                            </a:xfrm>
                            <a:prstGeom prst="curvedConnector3">
                              <a:avLst/>
                            </a:prstGeom>
                            <a:noFill/>
                            <a:ln w="12700" cap="flat" cmpd="sng" algn="ctr">
                              <a:solidFill>
                                <a:srgbClr val="70AD47">
                                  <a:lumMod val="75000"/>
                                </a:srgbClr>
                              </a:solidFill>
                              <a:prstDash val="solid"/>
                              <a:miter lim="800000"/>
                              <a:tailEnd type="arrow"/>
                            </a:ln>
                            <a:effectLst/>
                          </p:spPr>
                        </p:cxnSp>
                      </p:grpSp>
                      <p:cxnSp>
                        <p:nvCxnSpPr>
                          <p:cNvPr id="53" name="Curved Connector 52"/>
                          <p:cNvCxnSpPr/>
                          <p:nvPr/>
                        </p:nvCxnSpPr>
                        <p:spPr>
                          <a:xfrm rot="5400000">
                            <a:off x="7267760" y="3454206"/>
                            <a:ext cx="691628" cy="509037"/>
                          </a:xfrm>
                          <a:prstGeom prst="curvedConnector3">
                            <a:avLst>
                              <a:gd name="adj1" fmla="val 50000"/>
                            </a:avLst>
                          </a:prstGeom>
                          <a:noFill/>
                          <a:ln w="12700" cap="flat" cmpd="sng" algn="ctr">
                            <a:solidFill>
                              <a:srgbClr val="FF9900"/>
                            </a:solidFill>
                            <a:prstDash val="solid"/>
                            <a:miter lim="800000"/>
                            <a:tailEnd type="arrow"/>
                          </a:ln>
                          <a:effectLst/>
                        </p:spPr>
                      </p:cxnSp>
                      <p:cxnSp>
                        <p:nvCxnSpPr>
                          <p:cNvPr id="54" name="Curved Connector 53"/>
                          <p:cNvCxnSpPr/>
                          <p:nvPr/>
                        </p:nvCxnSpPr>
                        <p:spPr>
                          <a:xfrm rot="16200000" flipH="1">
                            <a:off x="6500449" y="3500723"/>
                            <a:ext cx="551849" cy="276226"/>
                          </a:xfrm>
                          <a:prstGeom prst="curvedConnector3">
                            <a:avLst>
                              <a:gd name="adj1" fmla="val 50000"/>
                            </a:avLst>
                          </a:prstGeom>
                          <a:noFill/>
                          <a:ln w="12700" cap="flat" cmpd="sng" algn="ctr">
                            <a:solidFill>
                              <a:srgbClr val="70AD47">
                                <a:lumMod val="75000"/>
                              </a:srgbClr>
                            </a:solidFill>
                            <a:prstDash val="solid"/>
                            <a:miter lim="800000"/>
                            <a:tailEnd type="arrow"/>
                          </a:ln>
                          <a:effectLst/>
                        </p:spPr>
                      </p:cxnSp>
                      <p:cxnSp>
                        <p:nvCxnSpPr>
                          <p:cNvPr id="55" name="Straight Connector 54"/>
                          <p:cNvCxnSpPr/>
                          <p:nvPr/>
                        </p:nvCxnSpPr>
                        <p:spPr>
                          <a:xfrm>
                            <a:off x="6638260" y="6210638"/>
                            <a:ext cx="0" cy="223284"/>
                          </a:xfrm>
                          <a:prstGeom prst="line">
                            <a:avLst/>
                          </a:prstGeom>
                          <a:noFill/>
                          <a:ln w="6350" cap="flat" cmpd="sng" algn="ctr">
                            <a:solidFill>
                              <a:srgbClr val="5B9BD5"/>
                            </a:solidFill>
                            <a:prstDash val="solid"/>
                            <a:miter lim="800000"/>
                          </a:ln>
                          <a:effectLst/>
                        </p:spPr>
                      </p:cxnSp>
                      <p:cxnSp>
                        <p:nvCxnSpPr>
                          <p:cNvPr id="56" name="Straight Connector 55"/>
                          <p:cNvCxnSpPr/>
                          <p:nvPr/>
                        </p:nvCxnSpPr>
                        <p:spPr>
                          <a:xfrm>
                            <a:off x="7503041" y="6210638"/>
                            <a:ext cx="0" cy="223284"/>
                          </a:xfrm>
                          <a:prstGeom prst="line">
                            <a:avLst/>
                          </a:prstGeom>
                          <a:noFill/>
                          <a:ln w="6350" cap="flat" cmpd="sng" algn="ctr">
                            <a:solidFill>
                              <a:srgbClr val="5B9BD5"/>
                            </a:solidFill>
                            <a:prstDash val="solid"/>
                            <a:miter lim="800000"/>
                          </a:ln>
                          <a:effectLst/>
                        </p:spPr>
                      </p:cxnSp>
                      <p:cxnSp>
                        <p:nvCxnSpPr>
                          <p:cNvPr id="57" name="Straight Arrow Connector 56"/>
                          <p:cNvCxnSpPr/>
                          <p:nvPr/>
                        </p:nvCxnSpPr>
                        <p:spPr>
                          <a:xfrm>
                            <a:off x="6641804" y="6322280"/>
                            <a:ext cx="861237" cy="0"/>
                          </a:xfrm>
                          <a:prstGeom prst="straightConnector1">
                            <a:avLst/>
                          </a:prstGeom>
                          <a:noFill/>
                          <a:ln w="12700" cap="flat" cmpd="sng" algn="ctr">
                            <a:solidFill>
                              <a:sysClr val="windowText" lastClr="000000"/>
                            </a:solidFill>
                            <a:prstDash val="solid"/>
                            <a:miter lim="800000"/>
                            <a:headEnd type="arrow"/>
                            <a:tailEnd type="arrow"/>
                          </a:ln>
                          <a:effectLst/>
                        </p:spPr>
                      </p:cxnSp>
                      <p:cxnSp>
                        <p:nvCxnSpPr>
                          <p:cNvPr id="58" name="Curved Connector 57"/>
                          <p:cNvCxnSpPr/>
                          <p:nvPr/>
                        </p:nvCxnSpPr>
                        <p:spPr>
                          <a:xfrm flipV="1">
                            <a:off x="6361813" y="4791154"/>
                            <a:ext cx="276447" cy="184666"/>
                          </a:xfrm>
                          <a:prstGeom prst="curvedConnector3">
                            <a:avLst/>
                          </a:prstGeom>
                          <a:noFill/>
                          <a:ln w="12700" cap="flat" cmpd="sng" algn="ctr">
                            <a:solidFill>
                              <a:sysClr val="windowText" lastClr="000000"/>
                            </a:solidFill>
                            <a:prstDash val="solid"/>
                            <a:miter lim="800000"/>
                            <a:tailEnd type="arrow"/>
                          </a:ln>
                          <a:effectLst/>
                        </p:spPr>
                      </p:cxnSp>
                    </p:grpSp>
                  </p:grpSp>
                </p:grpSp>
              </p:grpSp>
            </p:grpSp>
          </p:grpSp>
        </p:grpSp>
        <p:sp>
          <p:nvSpPr>
            <p:cNvPr id="39" name="TextBox 38"/>
            <p:cNvSpPr txBox="1"/>
            <p:nvPr/>
          </p:nvSpPr>
          <p:spPr>
            <a:xfrm>
              <a:off x="9992840" y="6231633"/>
              <a:ext cx="2018422" cy="369332"/>
            </a:xfrm>
            <a:prstGeom prst="rect">
              <a:avLst/>
            </a:prstGeom>
            <a:noFill/>
          </p:spPr>
          <p:txBody>
            <a:bodyPr wrap="square" rtlCol="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Dielectric Capacitor</a:t>
              </a:r>
              <a:endParaRPr kumimoji="0" lang="ar-IQ" sz="1800" b="0" i="0" u="none" strike="noStrike" kern="0" cap="none" spc="0" normalizeH="0" baseline="0" noProof="0" dirty="0">
                <a:ln>
                  <a:noFill/>
                </a:ln>
                <a:solidFill>
                  <a:sysClr val="windowText" lastClr="000000"/>
                </a:solidFill>
                <a:effectLst/>
                <a:uLnTx/>
                <a:uFillTx/>
              </a:endParaRPr>
            </a:p>
          </p:txBody>
        </p:sp>
      </p:grpSp>
      <p:sp>
        <p:nvSpPr>
          <p:cNvPr id="81" name="Slide Number Placeholder 80">
            <a:extLst>
              <a:ext uri="{FF2B5EF4-FFF2-40B4-BE49-F238E27FC236}">
                <a16:creationId xmlns:a16="http://schemas.microsoft.com/office/drawing/2014/main" id="{A8FF6FBA-9B97-49A2-B071-0B568CD73003}"/>
              </a:ext>
            </a:extLst>
          </p:cNvPr>
          <p:cNvSpPr>
            <a:spLocks noGrp="1"/>
          </p:cNvSpPr>
          <p:nvPr>
            <p:ph type="sldNum" sz="quarter" idx="12"/>
          </p:nvPr>
        </p:nvSpPr>
        <p:spPr/>
        <p:txBody>
          <a:bodyPr/>
          <a:lstStyle/>
          <a:p>
            <a:fld id="{B7679AF5-3A02-455F-91D8-796855255011}" type="slidenum">
              <a:rPr lang="ar-IQ" smtClean="0"/>
              <a:t>11</a:t>
            </a:fld>
            <a:endParaRPr lang="ar-IQ" dirty="0"/>
          </a:p>
        </p:txBody>
      </p:sp>
    </p:spTree>
    <p:extLst>
      <p:ext uri="{BB962C8B-B14F-4D97-AF65-F5344CB8AC3E}">
        <p14:creationId xmlns:p14="http://schemas.microsoft.com/office/powerpoint/2010/main" val="4237215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p:cNvSpPr txBox="1"/>
              <p:nvPr/>
            </p:nvSpPr>
            <p:spPr>
              <a:xfrm>
                <a:off x="863055" y="764704"/>
                <a:ext cx="7417890" cy="4277261"/>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The electric field intensity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u="none" strike="noStrike" kern="0" cap="none" spc="0" normalizeH="0" baseline="0" noProof="0" dirty="0">
                    <a:ln>
                      <a:noFill/>
                    </a:ln>
                    <a:solidFill>
                      <a:sysClr val="windowText" lastClr="000000"/>
                    </a:solidFill>
                    <a:effectLst/>
                    <a:uLnTx/>
                    <a:uFillTx/>
                  </a:rPr>
                  <a:t>D </a:t>
                </a:r>
                <a14:m>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m:t>
                    </m:r>
                    <m:sSub>
                      <m:sSub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sSubPr>
                      <m:e>
                        <m:r>
                          <a:rPr kumimoji="0" lang="en-US" sz="1800" b="0" i="1" u="none" strike="noStrike" kern="0" cap="none" spc="0" normalizeH="0" baseline="0" noProof="0" smtClean="0">
                            <a:ln>
                              <a:noFill/>
                            </a:ln>
                            <a:solidFill>
                              <a:sysClr val="windowText" lastClr="000000"/>
                            </a:solidFill>
                            <a:effectLst/>
                            <a:uLnTx/>
                            <a:uFillTx/>
                            <a:latin typeface="Cambria Math"/>
                            <a:ea typeface="Cambria Math"/>
                          </a:rPr>
                          <m:t>𝜀</m:t>
                        </m:r>
                      </m:e>
                      <m:sub>
                        <m:r>
                          <a:rPr kumimoji="0" lang="en-US" sz="1800" b="0" i="1" u="none" strike="noStrike" kern="0" cap="none" spc="0" normalizeH="0" baseline="0" noProof="0" smtClean="0">
                            <a:ln>
                              <a:noFill/>
                            </a:ln>
                            <a:solidFill>
                              <a:sysClr val="windowText" lastClr="000000"/>
                            </a:solidFill>
                            <a:effectLst/>
                            <a:uLnTx/>
                            <a:uFillTx/>
                            <a:latin typeface="Cambria Math"/>
                          </a:rPr>
                          <m:t>𝑜</m:t>
                        </m:r>
                      </m:sub>
                    </m:sSub>
                    <m:r>
                      <a:rPr kumimoji="0" lang="en-US" sz="1800" b="0" i="1" u="none" strike="noStrike" kern="0" cap="none" spc="0" normalizeH="0" baseline="0" noProof="0" smtClean="0">
                        <a:ln>
                          <a:noFill/>
                        </a:ln>
                        <a:solidFill>
                          <a:sysClr val="windowText" lastClr="000000"/>
                        </a:solidFill>
                        <a:effectLst/>
                        <a:uLnTx/>
                        <a:uFillTx/>
                        <a:latin typeface="Cambria Math"/>
                      </a:rPr>
                      <m:t>𝐸</m:t>
                    </m:r>
                    <m:r>
                      <a:rPr kumimoji="0" lang="en-US" sz="1800" b="0" i="1" u="none" strike="noStrike" kern="0" cap="none" spc="0" normalizeH="0" baseline="0" noProof="0" smtClean="0">
                        <a:ln>
                          <a:noFill/>
                        </a:ln>
                        <a:solidFill>
                          <a:sysClr val="windowText" lastClr="000000"/>
                        </a:solidFill>
                        <a:effectLst/>
                        <a:uLnTx/>
                        <a:uFillTx/>
                        <a:latin typeface="Cambria Math"/>
                      </a:rPr>
                      <m:t> ……………………….(</m:t>
                    </m:r>
                    <m:r>
                      <a:rPr kumimoji="0" lang="en-US" sz="1800" b="0" i="1" u="none" strike="noStrike" kern="0" cap="none" spc="0" normalizeH="0" baseline="0" noProof="0" smtClean="0">
                        <a:ln>
                          <a:noFill/>
                        </a:ln>
                        <a:solidFill>
                          <a:sysClr val="windowText" lastClr="000000"/>
                        </a:solidFill>
                        <a:effectLst/>
                        <a:uLnTx/>
                        <a:uFillTx/>
                        <a:latin typeface="Cambria Math"/>
                      </a:rPr>
                      <m:t>8</m:t>
                    </m:r>
                    <m:r>
                      <a:rPr kumimoji="0" lang="en-US" sz="1800" b="0" i="1" u="none" strike="noStrike" kern="0" cap="none" spc="0" normalizeH="0" baseline="0" noProof="0" smtClean="0">
                        <a:ln>
                          <a:noFill/>
                        </a:ln>
                        <a:solidFill>
                          <a:sysClr val="windowText" lastClr="000000"/>
                        </a:solidFill>
                        <a:effectLst/>
                        <a:uLnTx/>
                        <a:uFillTx/>
                        <a:latin typeface="Cambria Math"/>
                      </a:rPr>
                      <m:t>)</m:t>
                    </m:r>
                  </m:oMath>
                </a14:m>
                <a:endParaRPr kumimoji="0" lang="en-US" sz="1800" b="0" i="0" u="none" strike="noStrike" kern="0" cap="none" spc="0" normalizeH="0" baseline="0" noProof="0" dirty="0">
                  <a:ln>
                    <a:noFill/>
                  </a:ln>
                  <a:solidFill>
                    <a:sysClr val="windowText" lastClr="000000"/>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kern="0" dirty="0">
                  <a:solidFill>
                    <a:sysClr val="windowText" lastClr="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lvl="0" algn="l" rtl="0">
                  <a:defRPr/>
                </a:pPr>
                <a:r>
                  <a:rPr lang="en-US" kern="0" dirty="0">
                    <a:solidFill>
                      <a:sysClr val="windowText" lastClr="000000"/>
                    </a:solidFill>
                  </a:rPr>
                  <a:t>Where free space permittivity </a:t>
                </a:r>
                <a14:m>
                  <m:oMath xmlns:m="http://schemas.openxmlformats.org/officeDocument/2006/math">
                    <m:sSub>
                      <m:sSubPr>
                        <m:ctrlPr>
                          <a:rPr lang="en-US" i="1" kern="0">
                            <a:solidFill>
                              <a:sysClr val="windowText" lastClr="000000"/>
                            </a:solidFill>
                            <a:latin typeface="Cambria Math" panose="02040503050406030204" pitchFamily="18" charset="0"/>
                          </a:rPr>
                        </m:ctrlPr>
                      </m:sSubPr>
                      <m:e>
                        <m:r>
                          <a:rPr lang="en-US" i="1" kern="0">
                            <a:solidFill>
                              <a:sysClr val="windowText" lastClr="000000"/>
                            </a:solidFill>
                            <a:latin typeface="Cambria Math"/>
                            <a:ea typeface="Cambria Math"/>
                          </a:rPr>
                          <m:t>𝜀</m:t>
                        </m:r>
                      </m:e>
                      <m:sub>
                        <m:r>
                          <a:rPr lang="en-US" i="1" kern="0">
                            <a:solidFill>
                              <a:sysClr val="windowText" lastClr="000000"/>
                            </a:solidFill>
                            <a:latin typeface="Cambria Math"/>
                          </a:rPr>
                          <m:t>𝑜</m:t>
                        </m:r>
                      </m:sub>
                    </m:sSub>
                    <m:r>
                      <a:rPr lang="en-GB" b="0" i="1" kern="0" smtClean="0">
                        <a:solidFill>
                          <a:sysClr val="windowText" lastClr="000000"/>
                        </a:solidFill>
                        <a:latin typeface="Cambria Math" panose="02040503050406030204" pitchFamily="18" charset="0"/>
                      </a:rPr>
                      <m:t>=</m:t>
                    </m:r>
                    <m:r>
                      <a:rPr lang="en-GB" b="0" i="1" kern="0" smtClean="0">
                        <a:solidFill>
                          <a:sysClr val="windowText" lastClr="000000"/>
                        </a:solidFill>
                        <a:latin typeface="Cambria Math" panose="02040503050406030204" pitchFamily="18" charset="0"/>
                      </a:rPr>
                      <m:t>8</m:t>
                    </m:r>
                    <m:r>
                      <a:rPr lang="en-GB" b="0" i="1" kern="0" smtClean="0">
                        <a:solidFill>
                          <a:sysClr val="windowText" lastClr="000000"/>
                        </a:solidFill>
                        <a:latin typeface="Cambria Math" panose="02040503050406030204" pitchFamily="18" charset="0"/>
                      </a:rPr>
                      <m:t>.</m:t>
                    </m:r>
                    <m:r>
                      <a:rPr lang="en-GB" b="0" i="1" kern="0" smtClean="0">
                        <a:solidFill>
                          <a:sysClr val="windowText" lastClr="000000"/>
                        </a:solidFill>
                        <a:latin typeface="Cambria Math" panose="02040503050406030204" pitchFamily="18" charset="0"/>
                      </a:rPr>
                      <m:t>85</m:t>
                    </m:r>
                    <m:r>
                      <a:rPr lang="en-GB" b="0" i="1" kern="0" smtClean="0">
                        <a:solidFill>
                          <a:sysClr val="windowText" lastClr="000000"/>
                        </a:solidFill>
                        <a:latin typeface="Cambria Math" panose="02040503050406030204" pitchFamily="18" charset="0"/>
                        <a:ea typeface="Cambria Math" panose="02040503050406030204" pitchFamily="18" charset="0"/>
                      </a:rPr>
                      <m:t>×</m:t>
                    </m:r>
                    <m:sSup>
                      <m:sSupPr>
                        <m:ctrlPr>
                          <a:rPr lang="en-GB" b="0" i="1" kern="0" smtClean="0">
                            <a:solidFill>
                              <a:sysClr val="windowText" lastClr="000000"/>
                            </a:solidFill>
                            <a:latin typeface="Cambria Math" panose="02040503050406030204" pitchFamily="18" charset="0"/>
                            <a:ea typeface="Cambria Math" panose="02040503050406030204" pitchFamily="18" charset="0"/>
                          </a:rPr>
                        </m:ctrlPr>
                      </m:sSupPr>
                      <m:e>
                        <m:r>
                          <a:rPr lang="en-GB" b="0" i="1" kern="0" smtClean="0">
                            <a:solidFill>
                              <a:sysClr val="windowText" lastClr="000000"/>
                            </a:solidFill>
                            <a:latin typeface="Cambria Math" panose="02040503050406030204" pitchFamily="18" charset="0"/>
                            <a:ea typeface="Cambria Math" panose="02040503050406030204" pitchFamily="18" charset="0"/>
                          </a:rPr>
                          <m:t>10</m:t>
                        </m:r>
                      </m:e>
                      <m:sup>
                        <m:r>
                          <a:rPr lang="en-GB" b="0" i="1" kern="0" smtClean="0">
                            <a:solidFill>
                              <a:sysClr val="windowText" lastClr="000000"/>
                            </a:solidFill>
                            <a:latin typeface="Cambria Math" panose="02040503050406030204" pitchFamily="18" charset="0"/>
                            <a:ea typeface="Cambria Math" panose="02040503050406030204" pitchFamily="18" charset="0"/>
                          </a:rPr>
                          <m:t>−</m:t>
                        </m:r>
                        <m:r>
                          <a:rPr lang="en-GB" b="0" i="1" kern="0" smtClean="0">
                            <a:solidFill>
                              <a:sysClr val="windowText" lastClr="000000"/>
                            </a:solidFill>
                            <a:latin typeface="Cambria Math" panose="02040503050406030204" pitchFamily="18" charset="0"/>
                            <a:ea typeface="Cambria Math" panose="02040503050406030204" pitchFamily="18" charset="0"/>
                          </a:rPr>
                          <m:t>12</m:t>
                        </m:r>
                      </m:sup>
                    </m:sSup>
                  </m:oMath>
                </a14:m>
                <a:endParaRPr kumimoji="0" lang="en-US" sz="1800" b="0" i="0" u="none" strike="noStrike" kern="0" cap="none" spc="0" normalizeH="0" baseline="0" noProof="0" dirty="0">
                  <a:ln>
                    <a:noFill/>
                  </a:ln>
                  <a:solidFill>
                    <a:sysClr val="windowText" lastClr="000000"/>
                  </a:solidFill>
                  <a:effectLst/>
                  <a:uLnTx/>
                  <a:uFillTx/>
                </a:endParaRPr>
              </a:p>
              <a:p>
                <a:pPr lvl="0" algn="l" rtl="0">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Inside the capacitor plates</a:t>
                </a:r>
              </a:p>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𝐸𝑑</m:t>
                      </m:r>
                      <m:r>
                        <a:rPr kumimoji="0" lang="en-US" sz="1800" b="0" i="1" u="none" strike="noStrike" kern="0" cap="none" spc="0" normalizeH="0" baseline="0" noProof="0" smtClean="0">
                          <a:ln>
                            <a:noFill/>
                          </a:ln>
                          <a:solidFill>
                            <a:sysClr val="windowText" lastClr="000000"/>
                          </a:solidFill>
                          <a:effectLst/>
                          <a:uLnTx/>
                          <a:uFillTx/>
                          <a:latin typeface="Cambria Math"/>
                        </a:rPr>
                        <m:t>=</m:t>
                      </m:r>
                      <m:f>
                        <m:f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1800" b="0" i="1" u="none" strike="noStrike" kern="0" cap="none" spc="0" normalizeH="0" baseline="0" noProof="0" smtClean="0">
                              <a:ln>
                                <a:noFill/>
                              </a:ln>
                              <a:solidFill>
                                <a:sysClr val="windowText" lastClr="000000"/>
                              </a:solidFill>
                              <a:effectLst/>
                              <a:uLnTx/>
                              <a:uFillTx/>
                              <a:latin typeface="Cambria Math"/>
                            </a:rPr>
                            <m:t>𝐹</m:t>
                          </m:r>
                        </m:num>
                        <m:den>
                          <m:r>
                            <a:rPr kumimoji="0" lang="en-US" sz="1800" b="0" i="1" u="none" strike="noStrike" kern="0" cap="none" spc="0" normalizeH="0" baseline="0" noProof="0" smtClean="0">
                              <a:ln>
                                <a:noFill/>
                              </a:ln>
                              <a:solidFill>
                                <a:sysClr val="windowText" lastClr="000000"/>
                              </a:solidFill>
                              <a:effectLst/>
                              <a:uLnTx/>
                              <a:uFillTx/>
                              <a:latin typeface="Cambria Math"/>
                            </a:rPr>
                            <m:t>𝑞</m:t>
                          </m:r>
                        </m:den>
                      </m:f>
                      <m:r>
                        <a:rPr kumimoji="0" lang="en-US" sz="1800" b="0" i="1" u="none" strike="noStrike" kern="0" cap="none" spc="0" normalizeH="0" baseline="0" noProof="0" smtClean="0">
                          <a:ln>
                            <a:noFill/>
                          </a:ln>
                          <a:solidFill>
                            <a:sysClr val="windowText" lastClr="000000"/>
                          </a:solidFill>
                          <a:effectLst/>
                          <a:uLnTx/>
                          <a:uFillTx/>
                          <a:latin typeface="Cambria Math"/>
                          <a:ea typeface="Cambria Math"/>
                        </a:rPr>
                        <m:t>×</m:t>
                      </m:r>
                      <m:r>
                        <a:rPr kumimoji="0" lang="en-US" sz="1800" b="0" i="1" u="none" strike="noStrike" kern="0" cap="none" spc="0" normalizeH="0" baseline="0" noProof="0" smtClean="0">
                          <a:ln>
                            <a:noFill/>
                          </a:ln>
                          <a:solidFill>
                            <a:sysClr val="windowText" lastClr="000000"/>
                          </a:solidFill>
                          <a:effectLst/>
                          <a:uLnTx/>
                          <a:uFillTx/>
                          <a:latin typeface="Cambria Math"/>
                        </a:rPr>
                        <m:t>𝑑</m:t>
                      </m:r>
                      <m:r>
                        <a:rPr kumimoji="0" lang="en-US" sz="1800" b="0" i="1" u="none" strike="noStrike" kern="0" cap="none" spc="0" normalizeH="0" baseline="0" noProof="0" smtClean="0">
                          <a:ln>
                            <a:noFill/>
                          </a:ln>
                          <a:solidFill>
                            <a:sysClr val="windowText" lastClr="000000"/>
                          </a:solidFill>
                          <a:effectLst/>
                          <a:uLnTx/>
                          <a:uFillTx/>
                          <a:latin typeface="Cambria Math"/>
                        </a:rPr>
                        <m:t>=</m:t>
                      </m:r>
                      <m:f>
                        <m:f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1800" b="0" i="1" u="none" strike="noStrike" kern="0" cap="none" spc="0" normalizeH="0" baseline="0" noProof="0" smtClean="0">
                              <a:ln>
                                <a:noFill/>
                              </a:ln>
                              <a:solidFill>
                                <a:sysClr val="windowText" lastClr="000000"/>
                              </a:solidFill>
                              <a:effectLst/>
                              <a:uLnTx/>
                              <a:uFillTx/>
                              <a:latin typeface="Cambria Math"/>
                            </a:rPr>
                            <m:t>𝐹𝑑</m:t>
                          </m:r>
                        </m:num>
                        <m:den>
                          <m:r>
                            <a:rPr kumimoji="0" lang="en-US" sz="1800" b="0" i="1" u="none" strike="noStrike" kern="0" cap="none" spc="0" normalizeH="0" baseline="0" noProof="0" smtClean="0">
                              <a:ln>
                                <a:noFill/>
                              </a:ln>
                              <a:solidFill>
                                <a:sysClr val="windowText" lastClr="000000"/>
                              </a:solidFill>
                              <a:effectLst/>
                              <a:uLnTx/>
                              <a:uFillTx/>
                              <a:latin typeface="Cambria Math"/>
                            </a:rPr>
                            <m:t>𝑞</m:t>
                          </m:r>
                        </m:den>
                      </m:f>
                      <m:r>
                        <a:rPr kumimoji="0" lang="en-US" sz="1800" b="0" i="1" u="none" strike="noStrike" kern="0" cap="none" spc="0" normalizeH="0" baseline="0" noProof="0" smtClean="0">
                          <a:ln>
                            <a:noFill/>
                          </a:ln>
                          <a:solidFill>
                            <a:sysClr val="windowText" lastClr="000000"/>
                          </a:solidFill>
                          <a:effectLst/>
                          <a:uLnTx/>
                          <a:uFillTx/>
                          <a:latin typeface="Cambria Math"/>
                        </a:rPr>
                        <m:t>=</m:t>
                      </m:r>
                      <m:f>
                        <m:f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1800" b="0" i="1" u="none" strike="noStrike" kern="0" cap="none" spc="0" normalizeH="0" baseline="0" noProof="0" smtClean="0">
                              <a:ln>
                                <a:noFill/>
                              </a:ln>
                              <a:solidFill>
                                <a:sysClr val="windowText" lastClr="000000"/>
                              </a:solidFill>
                              <a:effectLst/>
                              <a:uLnTx/>
                              <a:uFillTx/>
                              <a:latin typeface="Cambria Math"/>
                            </a:rPr>
                            <m:t>𝑊</m:t>
                          </m:r>
                        </m:num>
                        <m:den>
                          <m:r>
                            <a:rPr kumimoji="0" lang="en-US" sz="1800" b="0" i="1" u="none" strike="noStrike" kern="0" cap="none" spc="0" normalizeH="0" baseline="0" noProof="0" smtClean="0">
                              <a:ln>
                                <a:noFill/>
                              </a:ln>
                              <a:solidFill>
                                <a:sysClr val="windowText" lastClr="000000"/>
                              </a:solidFill>
                              <a:effectLst/>
                              <a:uLnTx/>
                              <a:uFillTx/>
                              <a:latin typeface="Cambria Math"/>
                            </a:rPr>
                            <m:t>𝑞</m:t>
                          </m:r>
                        </m:den>
                      </m:f>
                      <m:r>
                        <a:rPr kumimoji="0" lang="en-US" sz="1800" b="0" i="1" u="none" strike="noStrike" kern="0" cap="none" spc="0" normalizeH="0" baseline="0" noProof="0" smtClean="0">
                          <a:ln>
                            <a:noFill/>
                          </a:ln>
                          <a:solidFill>
                            <a:sysClr val="windowText" lastClr="000000"/>
                          </a:solidFill>
                          <a:effectLst/>
                          <a:uLnTx/>
                          <a:uFillTx/>
                          <a:latin typeface="Cambria Math"/>
                        </a:rPr>
                        <m:t>=</m:t>
                      </m:r>
                      <m:r>
                        <a:rPr kumimoji="0" lang="en-US" sz="1800" b="0" i="1" u="none" strike="noStrike" kern="0" cap="none" spc="0" normalizeH="0" baseline="0" noProof="0" smtClean="0">
                          <a:ln>
                            <a:noFill/>
                          </a:ln>
                          <a:solidFill>
                            <a:sysClr val="windowText" lastClr="000000"/>
                          </a:solidFill>
                          <a:effectLst/>
                          <a:uLnTx/>
                          <a:uFillTx/>
                          <a:latin typeface="Cambria Math"/>
                        </a:rPr>
                        <m:t>𝑉</m:t>
                      </m:r>
                    </m:oMath>
                  </m:oMathPara>
                </a14:m>
                <a:endParaRPr kumimoji="0" lang="en-US" sz="1800" b="0" i="0" u="none" strike="noStrike" kern="0" cap="none" spc="0" normalizeH="0" baseline="0" noProof="0" dirty="0">
                  <a:ln>
                    <a:noFill/>
                  </a:ln>
                  <a:solidFill>
                    <a:sysClr val="windowText" lastClr="000000"/>
                  </a:solidFill>
                  <a:effectLst/>
                  <a:uLnTx/>
                  <a:uFillTx/>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𝑉</m:t>
                      </m:r>
                      <m:r>
                        <a:rPr kumimoji="0" lang="en-US" sz="1800" b="0" i="1" u="none" strike="noStrike" kern="0" cap="none" spc="0" normalizeH="0" baseline="0" noProof="0" smtClean="0">
                          <a:ln>
                            <a:noFill/>
                          </a:ln>
                          <a:solidFill>
                            <a:sysClr val="windowText" lastClr="000000"/>
                          </a:solidFill>
                          <a:effectLst/>
                          <a:uLnTx/>
                          <a:uFillTx/>
                          <a:latin typeface="Cambria Math"/>
                        </a:rPr>
                        <m:t>=</m:t>
                      </m:r>
                      <m:r>
                        <a:rPr kumimoji="0" lang="en-US" sz="1800" b="0" i="1" u="none" strike="noStrike" kern="0" cap="none" spc="0" normalizeH="0" baseline="0" noProof="0" smtClean="0">
                          <a:ln>
                            <a:noFill/>
                          </a:ln>
                          <a:solidFill>
                            <a:sysClr val="windowText" lastClr="000000"/>
                          </a:solidFill>
                          <a:effectLst/>
                          <a:uLnTx/>
                          <a:uFillTx/>
                          <a:latin typeface="Cambria Math"/>
                        </a:rPr>
                        <m:t>𝐸𝑑</m:t>
                      </m:r>
                      <m:r>
                        <a:rPr kumimoji="0" lang="en-US" sz="1800" b="0" i="0" u="none" strike="noStrike" kern="0" cap="none" spc="0" normalizeH="0" baseline="0" noProof="0" smtClean="0">
                          <a:ln>
                            <a:noFill/>
                          </a:ln>
                          <a:solidFill>
                            <a:sysClr val="windowText" lastClr="000000"/>
                          </a:solidFill>
                          <a:effectLst/>
                          <a:uLnTx/>
                          <a:uFillTx/>
                          <a:latin typeface="Cambria Math"/>
                        </a:rPr>
                        <m:t> ………….………….. </m:t>
                      </m:r>
                      <m:d>
                        <m:d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kumimoji="0" lang="en-US" sz="1800" b="0" i="0" u="none" strike="noStrike" kern="0" cap="none" spc="0" normalizeH="0" baseline="0" noProof="0" smtClean="0">
                              <a:ln>
                                <a:noFill/>
                              </a:ln>
                              <a:solidFill>
                                <a:sysClr val="windowText" lastClr="000000"/>
                              </a:solidFill>
                              <a:effectLst/>
                              <a:uLnTx/>
                              <a:uFillTx/>
                              <a:latin typeface="Cambria Math"/>
                            </a:rPr>
                            <m:t>12</m:t>
                          </m:r>
                        </m:e>
                      </m:d>
                    </m:oMath>
                  </m:oMathPara>
                </a14:m>
                <a:endParaRPr kumimoji="0" lang="en-US" sz="1800" b="0" i="0" u="none" strike="noStrike" kern="0" cap="none" spc="0" normalizeH="0" baseline="0" noProof="0" dirty="0">
                  <a:ln>
                    <a:noFill/>
                  </a:ln>
                  <a:solidFill>
                    <a:sysClr val="windowText" lastClr="000000"/>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Substitute </a:t>
                </a:r>
                <a14:m>
                  <m:oMath xmlns:m="http://schemas.openxmlformats.org/officeDocument/2006/math">
                    <m:d>
                      <m:d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kumimoji="0" lang="en-US" sz="1800" b="0" i="1" u="none" strike="noStrike" kern="0" cap="none" spc="0" normalizeH="0" baseline="0" noProof="0" smtClean="0">
                            <a:ln>
                              <a:noFill/>
                            </a:ln>
                            <a:solidFill>
                              <a:sysClr val="windowText" lastClr="000000"/>
                            </a:solidFill>
                            <a:effectLst/>
                            <a:uLnTx/>
                            <a:uFillTx/>
                            <a:latin typeface="Cambria Math"/>
                          </a:rPr>
                          <m:t>𝐸</m:t>
                        </m:r>
                      </m:e>
                    </m:d>
                  </m:oMath>
                </a14:m>
                <a:r>
                  <a:rPr kumimoji="0" lang="en-US" sz="1800" b="0" i="0" u="none" strike="noStrike" kern="0" cap="none" spc="0" normalizeH="0" baseline="0" noProof="0" dirty="0">
                    <a:ln>
                      <a:noFill/>
                    </a:ln>
                    <a:solidFill>
                      <a:sysClr val="windowText" lastClr="000000"/>
                    </a:solidFill>
                    <a:effectLst/>
                    <a:uLnTx/>
                    <a:uFillTx/>
                  </a:rPr>
                  <a:t> from (8) into (12) results in:</a:t>
                </a: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𝑉</m:t>
                      </m:r>
                      <m:r>
                        <a:rPr kumimoji="0" lang="en-US" sz="1800" b="0" i="1" u="none" strike="noStrike" kern="0" cap="none" spc="0" normalizeH="0" baseline="0" noProof="0" smtClean="0">
                          <a:ln>
                            <a:noFill/>
                          </a:ln>
                          <a:solidFill>
                            <a:sysClr val="windowText" lastClr="000000"/>
                          </a:solidFill>
                          <a:effectLst/>
                          <a:uLnTx/>
                          <a:uFillTx/>
                          <a:latin typeface="Cambria Math"/>
                        </a:rPr>
                        <m:t>=</m:t>
                      </m:r>
                      <m:f>
                        <m:f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1800" b="0" i="1" u="none" strike="noStrike" kern="0" cap="none" spc="0" normalizeH="0" baseline="0" noProof="0" smtClean="0">
                              <a:ln>
                                <a:noFill/>
                              </a:ln>
                              <a:solidFill>
                                <a:sysClr val="windowText" lastClr="000000"/>
                              </a:solidFill>
                              <a:effectLst/>
                              <a:uLnTx/>
                              <a:uFillTx/>
                              <a:latin typeface="Cambria Math"/>
                            </a:rPr>
                            <m:t>𝐷</m:t>
                          </m:r>
                        </m:num>
                        <m:den>
                          <m:sSub>
                            <m:sSubPr>
                              <m:ctrlPr>
                                <a:rPr kumimoji="0" lang="en-US" sz="18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sSubPr>
                            <m:e>
                              <m:r>
                                <a:rPr kumimoji="0" lang="en-US" sz="1800" b="0" i="1" u="none" strike="noStrike" kern="0" cap="none" spc="0" normalizeH="0" baseline="0" noProof="0" smtClean="0">
                                  <a:ln>
                                    <a:noFill/>
                                  </a:ln>
                                  <a:solidFill>
                                    <a:sysClr val="windowText" lastClr="000000"/>
                                  </a:solidFill>
                                  <a:effectLst/>
                                  <a:uLnTx/>
                                  <a:uFillTx/>
                                  <a:latin typeface="Cambria Math"/>
                                  <a:ea typeface="Cambria Math"/>
                                </a:rPr>
                                <m:t>𝜀</m:t>
                              </m:r>
                            </m:e>
                            <m:sub>
                              <m:r>
                                <a:rPr kumimoji="0" lang="en-US" sz="1800" b="0" i="1" u="none" strike="noStrike" kern="0" cap="none" spc="0" normalizeH="0" baseline="0" noProof="0" smtClean="0">
                                  <a:ln>
                                    <a:noFill/>
                                  </a:ln>
                                  <a:solidFill>
                                    <a:sysClr val="windowText" lastClr="000000"/>
                                  </a:solidFill>
                                  <a:effectLst/>
                                  <a:uLnTx/>
                                  <a:uFillTx/>
                                  <a:latin typeface="Cambria Math"/>
                                </a:rPr>
                                <m:t>𝑜</m:t>
                              </m:r>
                            </m:sub>
                          </m:sSub>
                        </m:den>
                      </m:f>
                      <m:r>
                        <a:rPr kumimoji="0" lang="en-US" sz="1800" b="0" i="1" u="none" strike="noStrike" kern="0" cap="none" spc="0" normalizeH="0" baseline="0" noProof="0" smtClean="0">
                          <a:ln>
                            <a:noFill/>
                          </a:ln>
                          <a:solidFill>
                            <a:sysClr val="windowText" lastClr="000000"/>
                          </a:solidFill>
                          <a:effectLst/>
                          <a:uLnTx/>
                          <a:uFillTx/>
                          <a:latin typeface="Cambria Math"/>
                        </a:rPr>
                        <m:t>𝑑</m:t>
                      </m:r>
                    </m:oMath>
                  </m:oMathPara>
                </a14:m>
                <a:endParaRPr kumimoji="0" lang="en-US" sz="1800" b="0" i="0" u="none" strike="noStrike" kern="0" cap="none" spc="0" normalizeH="0" baseline="0" noProof="0" dirty="0">
                  <a:ln>
                    <a:noFill/>
                  </a:ln>
                  <a:solidFill>
                    <a:sysClr val="windowText" lastClr="000000"/>
                  </a:solidFill>
                  <a:effectLst/>
                  <a:uLnTx/>
                  <a:uFillTx/>
                </a:endParaRPr>
              </a:p>
            </p:txBody>
          </p:sp>
        </mc:Choice>
        <mc:Fallback>
          <p:sp>
            <p:nvSpPr>
              <p:cNvPr id="2" name="TextBox 1"/>
              <p:cNvSpPr txBox="1">
                <a:spLocks noRot="1" noChangeAspect="1" noMove="1" noResize="1" noEditPoints="1" noAdjustHandles="1" noChangeArrowheads="1" noChangeShapeType="1" noTextEdit="1"/>
              </p:cNvSpPr>
              <p:nvPr/>
            </p:nvSpPr>
            <p:spPr>
              <a:xfrm>
                <a:off x="863055" y="764704"/>
                <a:ext cx="7417890" cy="4277261"/>
              </a:xfrm>
              <a:prstGeom prst="rect">
                <a:avLst/>
              </a:prstGeom>
              <a:blipFill>
                <a:blip r:embed="rId2"/>
                <a:stretch>
                  <a:fillRect l="-740" t="-712"/>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927F53B6-4CA7-4E27-8565-48D94541BAC3}"/>
              </a:ext>
            </a:extLst>
          </p:cNvPr>
          <p:cNvSpPr>
            <a:spLocks noGrp="1"/>
          </p:cNvSpPr>
          <p:nvPr>
            <p:ph type="sldNum" sz="quarter" idx="12"/>
          </p:nvPr>
        </p:nvSpPr>
        <p:spPr/>
        <p:txBody>
          <a:bodyPr/>
          <a:lstStyle/>
          <a:p>
            <a:fld id="{B7679AF5-3A02-455F-91D8-796855255011}" type="slidenum">
              <a:rPr lang="ar-IQ" smtClean="0"/>
              <a:t>12</a:t>
            </a:fld>
            <a:endParaRPr lang="ar-IQ" dirty="0"/>
          </a:p>
        </p:txBody>
      </p:sp>
    </p:spTree>
    <p:extLst>
      <p:ext uri="{BB962C8B-B14F-4D97-AF65-F5344CB8AC3E}">
        <p14:creationId xmlns:p14="http://schemas.microsoft.com/office/powerpoint/2010/main" val="303714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Rectangle 1">
                <a:extLst>
                  <a:ext uri="{FF2B5EF4-FFF2-40B4-BE49-F238E27FC236}">
                    <a16:creationId xmlns:a16="http://schemas.microsoft.com/office/drawing/2014/main" id="{BFD4B6B7-4E1B-476E-943C-62499B0702C1}"/>
                  </a:ext>
                </a:extLst>
              </p:cNvPr>
              <p:cNvSpPr/>
              <p:nvPr/>
            </p:nvSpPr>
            <p:spPr>
              <a:xfrm>
                <a:off x="827584" y="404664"/>
                <a:ext cx="7488832" cy="5795561"/>
              </a:xfrm>
              <a:prstGeom prst="rect">
                <a:avLst/>
              </a:prstGeom>
            </p:spPr>
            <p:txBody>
              <a:bodyPr wrap="square">
                <a:spAutoFit/>
              </a:bodyPr>
              <a:lstStyle/>
              <a:p>
                <a:pPr lvl="0" algn="l" rtl="0">
                  <a:defRPr/>
                </a:pPr>
                <a:r>
                  <a:rPr lang="en-US" kern="0" dirty="0">
                    <a:solidFill>
                      <a:sysClr val="windowText" lastClr="000000"/>
                    </a:solidFill>
                  </a:rPr>
                  <a:t>Since (by definition) the electric flux density of the capacitor  plate is:</a:t>
                </a:r>
              </a:p>
              <a:p>
                <a:pPr lvl="0" algn="l" rtl="0">
                  <a:defRPr/>
                </a:pPr>
                <a:endParaRPr lang="en-US" kern="0" dirty="0">
                  <a:solidFill>
                    <a:sysClr val="windowText" lastClr="000000"/>
                  </a:solidFill>
                </a:endParaRPr>
              </a:p>
              <a:p>
                <a:pPr lvl="0" algn="l" rtl="0">
                  <a:defRPr/>
                </a:pPr>
                <a14:m>
                  <m:oMathPara xmlns:m="http://schemas.openxmlformats.org/officeDocument/2006/math">
                    <m:oMathParaPr>
                      <m:jc m:val="centerGroup"/>
                    </m:oMathParaPr>
                    <m:oMath xmlns:m="http://schemas.openxmlformats.org/officeDocument/2006/math">
                      <m:r>
                        <a:rPr lang="en-US" i="1" kern="0">
                          <a:solidFill>
                            <a:sysClr val="windowText" lastClr="000000"/>
                          </a:solidFill>
                          <a:latin typeface="Cambria Math"/>
                        </a:rPr>
                        <m:t>𝐷</m:t>
                      </m:r>
                      <m:r>
                        <a:rPr lang="en-US" i="1" kern="0">
                          <a:solidFill>
                            <a:sysClr val="windowText" lastClr="000000"/>
                          </a:solidFill>
                          <a:latin typeface="Cambria Math"/>
                        </a:rPr>
                        <m:t>=</m:t>
                      </m:r>
                      <m:f>
                        <m:fPr>
                          <m:ctrlPr>
                            <a:rPr lang="en-US" i="1" kern="0">
                              <a:solidFill>
                                <a:sysClr val="windowText" lastClr="000000"/>
                              </a:solidFill>
                              <a:latin typeface="Cambria Math" panose="02040503050406030204" pitchFamily="18" charset="0"/>
                            </a:rPr>
                          </m:ctrlPr>
                        </m:fPr>
                        <m:num>
                          <m:r>
                            <a:rPr lang="en-US" i="1" kern="0">
                              <a:solidFill>
                                <a:sysClr val="windowText" lastClr="000000"/>
                              </a:solidFill>
                              <a:latin typeface="Cambria Math"/>
                            </a:rPr>
                            <m:t>𝑄</m:t>
                          </m:r>
                        </m:num>
                        <m:den>
                          <m:r>
                            <a:rPr lang="en-US" i="1" kern="0">
                              <a:solidFill>
                                <a:sysClr val="windowText" lastClr="000000"/>
                              </a:solidFill>
                              <a:latin typeface="Cambria Math"/>
                            </a:rPr>
                            <m:t>𝐴</m:t>
                          </m:r>
                        </m:den>
                      </m:f>
                    </m:oMath>
                  </m:oMathPara>
                </a14:m>
                <a:endParaRPr lang="en-US" kern="0" dirty="0">
                  <a:solidFill>
                    <a:sysClr val="windowText" lastClr="000000"/>
                  </a:solidFill>
                </a:endParaRPr>
              </a:p>
              <a:p>
                <a:pPr lvl="0" algn="l" rtl="0">
                  <a:defRPr/>
                </a:pPr>
                <a:r>
                  <a:rPr lang="en-US" kern="0" dirty="0">
                    <a:solidFill>
                      <a:sysClr val="windowText" lastClr="000000"/>
                    </a:solidFill>
                  </a:rPr>
                  <a:t>Then</a:t>
                </a:r>
              </a:p>
              <a:p>
                <a:pPr lvl="0" algn="l" rtl="0">
                  <a:defRPr/>
                </a:pPr>
                <a14:m>
                  <m:oMathPara xmlns:m="http://schemas.openxmlformats.org/officeDocument/2006/math">
                    <m:oMathParaPr>
                      <m:jc m:val="centerGroup"/>
                    </m:oMathParaPr>
                    <m:oMath xmlns:m="http://schemas.openxmlformats.org/officeDocument/2006/math">
                      <m:r>
                        <a:rPr lang="en-US" i="1" kern="0">
                          <a:solidFill>
                            <a:sysClr val="windowText" lastClr="000000"/>
                          </a:solidFill>
                          <a:latin typeface="Cambria Math"/>
                        </a:rPr>
                        <m:t>𝑉</m:t>
                      </m:r>
                      <m:r>
                        <a:rPr lang="en-US" i="1" kern="0">
                          <a:solidFill>
                            <a:sysClr val="windowText" lastClr="000000"/>
                          </a:solidFill>
                          <a:latin typeface="Cambria Math"/>
                        </a:rPr>
                        <m:t>=</m:t>
                      </m:r>
                      <m:f>
                        <m:fPr>
                          <m:ctrlPr>
                            <a:rPr lang="en-US" i="1" kern="0">
                              <a:solidFill>
                                <a:sysClr val="windowText" lastClr="000000"/>
                              </a:solidFill>
                              <a:latin typeface="Cambria Math" panose="02040503050406030204" pitchFamily="18" charset="0"/>
                            </a:rPr>
                          </m:ctrlPr>
                        </m:fPr>
                        <m:num>
                          <m:d>
                            <m:dPr>
                              <m:ctrlPr>
                                <a:rPr lang="en-US" i="1" kern="0">
                                  <a:solidFill>
                                    <a:sysClr val="windowText" lastClr="000000"/>
                                  </a:solidFill>
                                  <a:latin typeface="Cambria Math" panose="02040503050406030204" pitchFamily="18" charset="0"/>
                                </a:rPr>
                              </m:ctrlPr>
                            </m:dPr>
                            <m:e>
                              <m:f>
                                <m:fPr>
                                  <m:type m:val="lin"/>
                                  <m:ctrlPr>
                                    <a:rPr lang="en-US" i="1" kern="0">
                                      <a:solidFill>
                                        <a:sysClr val="windowText" lastClr="000000"/>
                                      </a:solidFill>
                                      <a:latin typeface="Cambria Math" panose="02040503050406030204" pitchFamily="18" charset="0"/>
                                    </a:rPr>
                                  </m:ctrlPr>
                                </m:fPr>
                                <m:num>
                                  <m:r>
                                    <a:rPr lang="en-US" i="1" kern="0">
                                      <a:solidFill>
                                        <a:sysClr val="windowText" lastClr="000000"/>
                                      </a:solidFill>
                                      <a:latin typeface="Cambria Math"/>
                                    </a:rPr>
                                    <m:t>𝑄</m:t>
                                  </m:r>
                                </m:num>
                                <m:den>
                                  <m:r>
                                    <a:rPr lang="en-US" i="1" kern="0">
                                      <a:solidFill>
                                        <a:sysClr val="windowText" lastClr="000000"/>
                                      </a:solidFill>
                                      <a:latin typeface="Cambria Math"/>
                                    </a:rPr>
                                    <m:t>𝐴</m:t>
                                  </m:r>
                                </m:den>
                              </m:f>
                            </m:e>
                          </m:d>
                        </m:num>
                        <m:den>
                          <m:sSub>
                            <m:sSubPr>
                              <m:ctrlPr>
                                <a:rPr lang="en-US" i="1" kern="0">
                                  <a:solidFill>
                                    <a:sysClr val="windowText" lastClr="000000"/>
                                  </a:solidFill>
                                  <a:latin typeface="Cambria Math" panose="02040503050406030204" pitchFamily="18" charset="0"/>
                                </a:rPr>
                              </m:ctrlPr>
                            </m:sSubPr>
                            <m:e>
                              <m:r>
                                <a:rPr lang="en-US" i="1" kern="0">
                                  <a:solidFill>
                                    <a:sysClr val="windowText" lastClr="000000"/>
                                  </a:solidFill>
                                  <a:latin typeface="Cambria Math"/>
                                  <a:ea typeface="Cambria Math"/>
                                </a:rPr>
                                <m:t>𝜀</m:t>
                              </m:r>
                            </m:e>
                            <m:sub>
                              <m:r>
                                <a:rPr lang="en-US" i="1" kern="0">
                                  <a:solidFill>
                                    <a:sysClr val="windowText" lastClr="000000"/>
                                  </a:solidFill>
                                  <a:latin typeface="Cambria Math"/>
                                </a:rPr>
                                <m:t>𝑜</m:t>
                              </m:r>
                            </m:sub>
                          </m:sSub>
                        </m:den>
                      </m:f>
                      <m:r>
                        <a:rPr lang="en-US" i="1" kern="0">
                          <a:solidFill>
                            <a:sysClr val="windowText" lastClr="000000"/>
                          </a:solidFill>
                          <a:latin typeface="Cambria Math"/>
                        </a:rPr>
                        <m:t>𝑑</m:t>
                      </m:r>
                      <m:r>
                        <a:rPr lang="en-US" i="1" kern="0">
                          <a:solidFill>
                            <a:sysClr val="windowText" lastClr="000000"/>
                          </a:solidFill>
                          <a:latin typeface="Cambria Math"/>
                        </a:rPr>
                        <m:t>=</m:t>
                      </m:r>
                      <m:f>
                        <m:fPr>
                          <m:ctrlPr>
                            <a:rPr lang="en-US" i="1" kern="0">
                              <a:solidFill>
                                <a:sysClr val="windowText" lastClr="000000"/>
                              </a:solidFill>
                              <a:latin typeface="Cambria Math" panose="02040503050406030204" pitchFamily="18" charset="0"/>
                            </a:rPr>
                          </m:ctrlPr>
                        </m:fPr>
                        <m:num>
                          <m:r>
                            <a:rPr lang="en-US" i="1" kern="0">
                              <a:solidFill>
                                <a:sysClr val="windowText" lastClr="000000"/>
                              </a:solidFill>
                              <a:latin typeface="Cambria Math"/>
                            </a:rPr>
                            <m:t>𝑄</m:t>
                          </m:r>
                        </m:num>
                        <m:den>
                          <m:sSub>
                            <m:sSubPr>
                              <m:ctrlPr>
                                <a:rPr lang="en-US" i="1" kern="0">
                                  <a:solidFill>
                                    <a:sysClr val="windowText" lastClr="000000"/>
                                  </a:solidFill>
                                  <a:latin typeface="Cambria Math" panose="02040503050406030204" pitchFamily="18" charset="0"/>
                                </a:rPr>
                              </m:ctrlPr>
                            </m:sSubPr>
                            <m:e>
                              <m:r>
                                <a:rPr lang="en-US" i="1" kern="0">
                                  <a:solidFill>
                                    <a:sysClr val="windowText" lastClr="000000"/>
                                  </a:solidFill>
                                  <a:latin typeface="Cambria Math"/>
                                  <a:ea typeface="Cambria Math"/>
                                </a:rPr>
                                <m:t>𝜀</m:t>
                              </m:r>
                            </m:e>
                            <m:sub>
                              <m:r>
                                <a:rPr lang="en-US" i="1" kern="0">
                                  <a:solidFill>
                                    <a:sysClr val="windowText" lastClr="000000"/>
                                  </a:solidFill>
                                  <a:latin typeface="Cambria Math"/>
                                </a:rPr>
                                <m:t>𝑜</m:t>
                              </m:r>
                            </m:sub>
                          </m:sSub>
                          <m:r>
                            <a:rPr lang="en-US" i="1" kern="0">
                              <a:solidFill>
                                <a:sysClr val="windowText" lastClr="000000"/>
                              </a:solidFill>
                              <a:latin typeface="Cambria Math"/>
                            </a:rPr>
                            <m:t>𝐴</m:t>
                          </m:r>
                        </m:den>
                      </m:f>
                      <m:r>
                        <a:rPr lang="en-US" i="1" kern="0">
                          <a:solidFill>
                            <a:sysClr val="windowText" lastClr="000000"/>
                          </a:solidFill>
                          <a:latin typeface="Cambria Math"/>
                        </a:rPr>
                        <m:t>𝑑</m:t>
                      </m:r>
                    </m:oMath>
                  </m:oMathPara>
                </a14:m>
                <a:endParaRPr lang="en-US" kern="0" dirty="0">
                  <a:solidFill>
                    <a:sysClr val="windowText" lastClr="000000"/>
                  </a:solidFill>
                </a:endParaRPr>
              </a:p>
              <a:p>
                <a:pPr lvl="0" algn="l" rtl="0">
                  <a:defRPr/>
                </a:pPr>
                <a:r>
                  <a:rPr lang="en-US" kern="0" dirty="0">
                    <a:solidFill>
                      <a:sysClr val="windowText" lastClr="000000"/>
                    </a:solidFill>
                  </a:rPr>
                  <a:t>Hence,</a:t>
                </a:r>
              </a:p>
              <a:p>
                <a:pPr lvl="0" algn="l" rtl="0">
                  <a:defRPr/>
                </a:pPr>
                <a:endParaRPr lang="en-US" kern="0" dirty="0">
                  <a:solidFill>
                    <a:sysClr val="windowText" lastClr="000000"/>
                  </a:solidFill>
                </a:endParaRPr>
              </a:p>
              <a:p>
                <a:pPr lvl="0" algn="l" rtl="0">
                  <a:defRPr/>
                </a:pPr>
                <a14:m>
                  <m:oMathPara xmlns:m="http://schemas.openxmlformats.org/officeDocument/2006/math">
                    <m:oMathParaPr>
                      <m:jc m:val="centerGroup"/>
                    </m:oMathParaPr>
                    <m:oMath xmlns:m="http://schemas.openxmlformats.org/officeDocument/2006/math">
                      <m:f>
                        <m:fPr>
                          <m:ctrlPr>
                            <a:rPr lang="ar-IQ" i="1" kern="0">
                              <a:solidFill>
                                <a:sysClr val="windowText" lastClr="000000"/>
                              </a:solidFill>
                              <a:latin typeface="Cambria Math" panose="02040503050406030204" pitchFamily="18" charset="0"/>
                            </a:rPr>
                          </m:ctrlPr>
                        </m:fPr>
                        <m:num>
                          <m:r>
                            <a:rPr lang="en-US" i="1" kern="0">
                              <a:solidFill>
                                <a:sysClr val="windowText" lastClr="000000"/>
                              </a:solidFill>
                              <a:latin typeface="Cambria Math"/>
                            </a:rPr>
                            <m:t>𝑄</m:t>
                          </m:r>
                        </m:num>
                        <m:den>
                          <m:r>
                            <a:rPr lang="en-US" i="1" kern="0">
                              <a:solidFill>
                                <a:sysClr val="windowText" lastClr="000000"/>
                              </a:solidFill>
                              <a:latin typeface="Cambria Math"/>
                            </a:rPr>
                            <m:t>𝑉</m:t>
                          </m:r>
                        </m:den>
                      </m:f>
                      <m:r>
                        <a:rPr lang="ar-IQ" i="1" kern="0">
                          <a:solidFill>
                            <a:sysClr val="windowText" lastClr="000000"/>
                          </a:solidFill>
                          <a:latin typeface="Cambria Math"/>
                        </a:rPr>
                        <m:t>=</m:t>
                      </m:r>
                      <m:sSub>
                        <m:sSubPr>
                          <m:ctrlPr>
                            <a:rPr lang="ar-IQ" i="1" kern="0">
                              <a:solidFill>
                                <a:sysClr val="windowText" lastClr="000000"/>
                              </a:solidFill>
                              <a:latin typeface="Cambria Math" panose="02040503050406030204" pitchFamily="18" charset="0"/>
                            </a:rPr>
                          </m:ctrlPr>
                        </m:sSubPr>
                        <m:e>
                          <m:r>
                            <a:rPr lang="ar-IQ" i="1" kern="0">
                              <a:solidFill>
                                <a:sysClr val="windowText" lastClr="000000"/>
                              </a:solidFill>
                              <a:latin typeface="Cambria Math"/>
                              <a:ea typeface="Cambria Math"/>
                            </a:rPr>
                            <m:t>𝜀</m:t>
                          </m:r>
                        </m:e>
                        <m:sub>
                          <m:r>
                            <a:rPr lang="en-US" i="1" kern="0">
                              <a:solidFill>
                                <a:sysClr val="windowText" lastClr="000000"/>
                              </a:solidFill>
                              <a:latin typeface="Cambria Math"/>
                            </a:rPr>
                            <m:t>𝑜</m:t>
                          </m:r>
                        </m:sub>
                      </m:sSub>
                      <m:f>
                        <m:fPr>
                          <m:ctrlPr>
                            <a:rPr lang="ar-IQ" i="1" kern="0">
                              <a:solidFill>
                                <a:sysClr val="windowText" lastClr="000000"/>
                              </a:solidFill>
                              <a:latin typeface="Cambria Math" panose="02040503050406030204" pitchFamily="18" charset="0"/>
                            </a:rPr>
                          </m:ctrlPr>
                        </m:fPr>
                        <m:num>
                          <m:r>
                            <a:rPr lang="en-US" i="1" kern="0">
                              <a:solidFill>
                                <a:sysClr val="windowText" lastClr="000000"/>
                              </a:solidFill>
                              <a:latin typeface="Cambria Math"/>
                            </a:rPr>
                            <m:t>𝐴</m:t>
                          </m:r>
                        </m:num>
                        <m:den>
                          <m:r>
                            <a:rPr lang="en-US" i="1" kern="0">
                              <a:solidFill>
                                <a:sysClr val="windowText" lastClr="000000"/>
                              </a:solidFill>
                              <a:latin typeface="Cambria Math"/>
                            </a:rPr>
                            <m:t>𝑑</m:t>
                          </m:r>
                        </m:den>
                      </m:f>
                      <m:r>
                        <a:rPr lang="en-US" i="1" kern="0">
                          <a:solidFill>
                            <a:sysClr val="windowText" lastClr="000000"/>
                          </a:solidFill>
                          <a:latin typeface="Cambria Math"/>
                        </a:rPr>
                        <m:t>=</m:t>
                      </m:r>
                      <m:r>
                        <a:rPr lang="en-US" i="1" kern="0">
                          <a:solidFill>
                            <a:sysClr val="windowText" lastClr="000000"/>
                          </a:solidFill>
                          <a:latin typeface="Cambria Math"/>
                        </a:rPr>
                        <m:t>𝐶</m:t>
                      </m:r>
                    </m:oMath>
                  </m:oMathPara>
                </a14:m>
                <a:endParaRPr lang="en-US" kern="0" dirty="0">
                  <a:solidFill>
                    <a:sysClr val="windowText" lastClr="000000"/>
                  </a:solidFill>
                </a:endParaRPr>
              </a:p>
              <a:p>
                <a:pPr lvl="0" algn="l" rtl="0">
                  <a:defRPr/>
                </a:pPr>
                <a:r>
                  <a:rPr lang="en-US" kern="0" dirty="0">
                    <a:solidFill>
                      <a:sysClr val="windowText" lastClr="000000"/>
                    </a:solidFill>
                  </a:rPr>
                  <a:t>Or</a:t>
                </a:r>
              </a:p>
              <a:p>
                <a:pPr lvl="0" algn="ctr" rtl="0">
                  <a:defRPr/>
                </a:pPr>
                <a14:m>
                  <m:oMath xmlns:m="http://schemas.openxmlformats.org/officeDocument/2006/math">
                    <m:sSub>
                      <m:sSubPr>
                        <m:ctrlPr>
                          <a:rPr lang="en-US" i="1" kern="0" smtClean="0">
                            <a:solidFill>
                              <a:sysClr val="windowText" lastClr="000000"/>
                            </a:solidFill>
                            <a:latin typeface="Cambria Math" panose="02040503050406030204" pitchFamily="18" charset="0"/>
                          </a:rPr>
                        </m:ctrlPr>
                      </m:sSubPr>
                      <m:e>
                        <m:r>
                          <a:rPr lang="en-GB" b="0" i="1" kern="0" smtClean="0">
                            <a:solidFill>
                              <a:sysClr val="windowText" lastClr="000000"/>
                            </a:solidFill>
                            <a:latin typeface="Cambria Math" panose="02040503050406030204" pitchFamily="18" charset="0"/>
                          </a:rPr>
                          <m:t>𝐶</m:t>
                        </m:r>
                      </m:e>
                      <m:sub>
                        <m:r>
                          <a:rPr lang="en-GB" b="0" i="1" kern="0" smtClean="0">
                            <a:solidFill>
                              <a:sysClr val="windowText" lastClr="000000"/>
                            </a:solidFill>
                            <a:latin typeface="Cambria Math" panose="02040503050406030204" pitchFamily="18" charset="0"/>
                          </a:rPr>
                          <m:t>𝑜</m:t>
                        </m:r>
                      </m:sub>
                    </m:sSub>
                    <m:r>
                      <a:rPr lang="en-US" i="1" kern="0">
                        <a:solidFill>
                          <a:sysClr val="windowText" lastClr="000000"/>
                        </a:solidFill>
                        <a:latin typeface="Cambria Math"/>
                      </a:rPr>
                      <m:t>=</m:t>
                    </m:r>
                    <m:sSub>
                      <m:sSubPr>
                        <m:ctrlPr>
                          <a:rPr lang="ar-IQ" i="1" kern="0">
                            <a:solidFill>
                              <a:prstClr val="black"/>
                            </a:solidFill>
                            <a:latin typeface="Cambria Math" panose="02040503050406030204" pitchFamily="18" charset="0"/>
                          </a:rPr>
                        </m:ctrlPr>
                      </m:sSubPr>
                      <m:e>
                        <m:r>
                          <a:rPr lang="ar-IQ" i="1" kern="0">
                            <a:solidFill>
                              <a:prstClr val="black"/>
                            </a:solidFill>
                            <a:latin typeface="Cambria Math"/>
                            <a:ea typeface="Cambria Math"/>
                          </a:rPr>
                          <m:t>𝜀</m:t>
                        </m:r>
                      </m:e>
                      <m:sub>
                        <m:r>
                          <a:rPr lang="en-US" i="1" kern="0">
                            <a:solidFill>
                              <a:prstClr val="black"/>
                            </a:solidFill>
                            <a:latin typeface="Cambria Math"/>
                          </a:rPr>
                          <m:t>𝑜</m:t>
                        </m:r>
                      </m:sub>
                    </m:sSub>
                    <m:f>
                      <m:fPr>
                        <m:ctrlPr>
                          <a:rPr lang="ar-IQ" i="1" kern="0">
                            <a:solidFill>
                              <a:prstClr val="black"/>
                            </a:solidFill>
                            <a:latin typeface="Cambria Math" panose="02040503050406030204" pitchFamily="18" charset="0"/>
                          </a:rPr>
                        </m:ctrlPr>
                      </m:fPr>
                      <m:num>
                        <m:r>
                          <a:rPr lang="en-US" i="1" kern="0">
                            <a:solidFill>
                              <a:prstClr val="black"/>
                            </a:solidFill>
                            <a:latin typeface="Cambria Math"/>
                          </a:rPr>
                          <m:t>𝐴</m:t>
                        </m:r>
                      </m:num>
                      <m:den>
                        <m:r>
                          <a:rPr lang="en-US" i="1" kern="0">
                            <a:solidFill>
                              <a:prstClr val="black"/>
                            </a:solidFill>
                            <a:latin typeface="Cambria Math"/>
                          </a:rPr>
                          <m:t>𝑑</m:t>
                        </m:r>
                      </m:den>
                    </m:f>
                    <m:r>
                      <a:rPr lang="en-US" i="1" kern="0">
                        <a:solidFill>
                          <a:prstClr val="black"/>
                        </a:solidFill>
                        <a:latin typeface="Cambria Math"/>
                      </a:rPr>
                      <m:t> </m:t>
                    </m:r>
                  </m:oMath>
                </a14:m>
                <a:r>
                  <a:rPr lang="en-GB" kern="0" dirty="0">
                    <a:solidFill>
                      <a:sysClr val="windowText" lastClr="000000"/>
                    </a:solidFill>
                  </a:rPr>
                  <a:t> for vacuumed capacitor</a:t>
                </a:r>
              </a:p>
              <a:p>
                <a:pPr algn="l" rtl="0">
                  <a:defRPr/>
                </a:pPr>
                <a:r>
                  <a:rPr lang="en-US" kern="0" dirty="0">
                    <a:solidFill>
                      <a:sysClr val="windowText" lastClr="000000"/>
                    </a:solidFill>
                  </a:rPr>
                  <a:t>and</a:t>
                </a:r>
              </a:p>
              <a:p>
                <a:pPr lvl="0" algn="ctr" rtl="0">
                  <a:defRPr/>
                </a:pPr>
                <a14:m>
                  <m:oMath xmlns:m="http://schemas.openxmlformats.org/officeDocument/2006/math">
                    <m:r>
                      <a:rPr lang="en-US" i="1" kern="0">
                        <a:solidFill>
                          <a:sysClr val="windowText" lastClr="000000"/>
                        </a:solidFill>
                        <a:latin typeface="Cambria Math"/>
                      </a:rPr>
                      <m:t>𝐶</m:t>
                    </m:r>
                    <m:r>
                      <a:rPr lang="en-US" i="1" kern="0">
                        <a:solidFill>
                          <a:sysClr val="windowText" lastClr="000000"/>
                        </a:solidFill>
                        <a:latin typeface="Cambria Math"/>
                      </a:rPr>
                      <m:t>=</m:t>
                    </m:r>
                    <m:sSub>
                      <m:sSubPr>
                        <m:ctrlPr>
                          <a:rPr lang="en-US" i="1" kern="0">
                            <a:solidFill>
                              <a:sysClr val="windowText" lastClr="000000"/>
                            </a:solidFill>
                            <a:latin typeface="Cambria Math" panose="02040503050406030204" pitchFamily="18" charset="0"/>
                          </a:rPr>
                        </m:ctrlPr>
                      </m:sSubPr>
                      <m:e>
                        <m:r>
                          <a:rPr lang="en-US" i="1" kern="0">
                            <a:solidFill>
                              <a:sysClr val="windowText" lastClr="000000"/>
                            </a:solidFill>
                            <a:latin typeface="Cambria Math" panose="02040503050406030204" pitchFamily="18" charset="0"/>
                            <a:ea typeface="Cambria Math" panose="02040503050406030204" pitchFamily="18" charset="0"/>
                          </a:rPr>
                          <m:t>𝜀</m:t>
                        </m:r>
                      </m:e>
                      <m:sub>
                        <m:r>
                          <a:rPr lang="en-GB" i="1" kern="0">
                            <a:solidFill>
                              <a:sysClr val="windowText" lastClr="000000"/>
                            </a:solidFill>
                            <a:latin typeface="Cambria Math" panose="02040503050406030204" pitchFamily="18" charset="0"/>
                          </a:rPr>
                          <m:t>𝑟</m:t>
                        </m:r>
                      </m:sub>
                    </m:sSub>
                    <m:sSub>
                      <m:sSubPr>
                        <m:ctrlPr>
                          <a:rPr lang="ar-IQ" i="1" kern="0">
                            <a:solidFill>
                              <a:sysClr val="windowText" lastClr="000000"/>
                            </a:solidFill>
                            <a:latin typeface="Cambria Math" panose="02040503050406030204" pitchFamily="18" charset="0"/>
                          </a:rPr>
                        </m:ctrlPr>
                      </m:sSubPr>
                      <m:e>
                        <m:r>
                          <a:rPr lang="ar-IQ" i="1" kern="0">
                            <a:solidFill>
                              <a:sysClr val="windowText" lastClr="000000"/>
                            </a:solidFill>
                            <a:latin typeface="Cambria Math"/>
                            <a:ea typeface="Cambria Math"/>
                          </a:rPr>
                          <m:t>𝜀</m:t>
                        </m:r>
                      </m:e>
                      <m:sub>
                        <m:r>
                          <a:rPr lang="en-US" i="1" kern="0">
                            <a:solidFill>
                              <a:sysClr val="windowText" lastClr="000000"/>
                            </a:solidFill>
                            <a:latin typeface="Cambria Math"/>
                          </a:rPr>
                          <m:t>𝑜</m:t>
                        </m:r>
                      </m:sub>
                    </m:sSub>
                    <m:f>
                      <m:fPr>
                        <m:ctrlPr>
                          <a:rPr lang="ar-IQ" i="1" kern="0">
                            <a:solidFill>
                              <a:prstClr val="black"/>
                            </a:solidFill>
                            <a:latin typeface="Cambria Math" panose="02040503050406030204" pitchFamily="18" charset="0"/>
                          </a:rPr>
                        </m:ctrlPr>
                      </m:fPr>
                      <m:num>
                        <m:r>
                          <a:rPr lang="en-US" i="1" kern="0">
                            <a:solidFill>
                              <a:prstClr val="black"/>
                            </a:solidFill>
                            <a:latin typeface="Cambria Math"/>
                          </a:rPr>
                          <m:t>𝐴</m:t>
                        </m:r>
                      </m:num>
                      <m:den>
                        <m:r>
                          <a:rPr lang="en-US" i="1" kern="0">
                            <a:solidFill>
                              <a:prstClr val="black"/>
                            </a:solidFill>
                            <a:latin typeface="Cambria Math"/>
                          </a:rPr>
                          <m:t>𝑑</m:t>
                        </m:r>
                      </m:den>
                    </m:f>
                  </m:oMath>
                </a14:m>
                <a:r>
                  <a:rPr lang="en-GB" kern="0" dirty="0">
                    <a:solidFill>
                      <a:sysClr val="windowText" lastClr="000000"/>
                    </a:solidFill>
                  </a:rPr>
                  <a:t> for capacitor with dielectric insulator.</a:t>
                </a:r>
              </a:p>
              <a:p>
                <a:pPr lvl="0" algn="l" rtl="0">
                  <a:defRPr/>
                </a:pPr>
                <a:r>
                  <a:rPr lang="en-GB" kern="0" dirty="0">
                    <a:solidFill>
                      <a:sysClr val="windowText" lastClr="000000"/>
                    </a:solidFill>
                  </a:rPr>
                  <a:t>or</a:t>
                </a:r>
              </a:p>
              <a:p>
                <a:pPr lvl="0" algn="l" rtl="0">
                  <a:defRPr/>
                </a:pPr>
                <a14:m>
                  <m:oMathPara xmlns:m="http://schemas.openxmlformats.org/officeDocument/2006/math">
                    <m:oMathParaPr>
                      <m:jc m:val="centerGroup"/>
                    </m:oMathParaPr>
                    <m:oMath xmlns:m="http://schemas.openxmlformats.org/officeDocument/2006/math">
                      <m:r>
                        <a:rPr lang="en-US" i="1" kern="0">
                          <a:solidFill>
                            <a:sysClr val="windowText" lastClr="000000"/>
                          </a:solidFill>
                          <a:latin typeface="Cambria Math"/>
                        </a:rPr>
                        <m:t>𝐶</m:t>
                      </m:r>
                      <m:r>
                        <a:rPr lang="en-US" i="1" kern="0">
                          <a:solidFill>
                            <a:sysClr val="windowText" lastClr="000000"/>
                          </a:solidFill>
                          <a:latin typeface="Cambria Math"/>
                        </a:rPr>
                        <m:t>=</m:t>
                      </m:r>
                      <m:r>
                        <a:rPr lang="en-US" i="1" kern="0" smtClean="0">
                          <a:solidFill>
                            <a:sysClr val="windowText" lastClr="000000"/>
                          </a:solidFill>
                          <a:latin typeface="Cambria Math" panose="02040503050406030204" pitchFamily="18" charset="0"/>
                          <a:ea typeface="Cambria Math" panose="02040503050406030204" pitchFamily="18" charset="0"/>
                        </a:rPr>
                        <m:t>𝜀</m:t>
                      </m:r>
                      <m:f>
                        <m:fPr>
                          <m:ctrlPr>
                            <a:rPr lang="ar-IQ" i="1" kern="0">
                              <a:solidFill>
                                <a:prstClr val="black"/>
                              </a:solidFill>
                              <a:latin typeface="Cambria Math" panose="02040503050406030204" pitchFamily="18" charset="0"/>
                            </a:rPr>
                          </m:ctrlPr>
                        </m:fPr>
                        <m:num>
                          <m:r>
                            <a:rPr lang="en-US" i="1" kern="0">
                              <a:solidFill>
                                <a:prstClr val="black"/>
                              </a:solidFill>
                              <a:latin typeface="Cambria Math"/>
                            </a:rPr>
                            <m:t>𝐴</m:t>
                          </m:r>
                        </m:num>
                        <m:den>
                          <m:r>
                            <a:rPr lang="en-US" i="1" kern="0">
                              <a:solidFill>
                                <a:prstClr val="black"/>
                              </a:solidFill>
                              <a:latin typeface="Cambria Math"/>
                            </a:rPr>
                            <m:t>𝑑</m:t>
                          </m:r>
                        </m:den>
                      </m:f>
                    </m:oMath>
                  </m:oMathPara>
                </a14:m>
                <a:endParaRPr lang="en-GB" kern="0" dirty="0">
                  <a:solidFill>
                    <a:sysClr val="windowText" lastClr="000000"/>
                  </a:solidFill>
                </a:endParaRPr>
              </a:p>
              <a:p>
                <a:pPr lvl="0" algn="l" rtl="0">
                  <a:defRPr/>
                </a:pPr>
                <a:r>
                  <a:rPr lang="en-GB" kern="0" dirty="0">
                    <a:solidFill>
                      <a:sysClr val="windowText" lastClr="000000"/>
                    </a:solidFill>
                  </a:rPr>
                  <a:t>Where 	</a:t>
                </a:r>
                <a14:m>
                  <m:oMath xmlns:m="http://schemas.openxmlformats.org/officeDocument/2006/math">
                    <m:sSub>
                      <m:sSubPr>
                        <m:ctrlPr>
                          <a:rPr lang="en-US" i="1" kern="0">
                            <a:solidFill>
                              <a:sysClr val="windowText" lastClr="000000"/>
                            </a:solidFill>
                            <a:latin typeface="Cambria Math" panose="02040503050406030204" pitchFamily="18" charset="0"/>
                          </a:rPr>
                        </m:ctrlPr>
                      </m:sSubPr>
                      <m:e>
                        <m:r>
                          <a:rPr lang="en-US" i="1" kern="0">
                            <a:solidFill>
                              <a:sysClr val="windowText" lastClr="000000"/>
                            </a:solidFill>
                            <a:latin typeface="Cambria Math" panose="02040503050406030204" pitchFamily="18" charset="0"/>
                            <a:ea typeface="Cambria Math" panose="02040503050406030204" pitchFamily="18" charset="0"/>
                          </a:rPr>
                          <m:t>𝜀</m:t>
                        </m:r>
                      </m:e>
                      <m:sub>
                        <m:r>
                          <a:rPr lang="en-GB" i="1" kern="0">
                            <a:solidFill>
                              <a:sysClr val="windowText" lastClr="000000"/>
                            </a:solidFill>
                            <a:latin typeface="Cambria Math" panose="02040503050406030204" pitchFamily="18" charset="0"/>
                          </a:rPr>
                          <m:t>𝑟</m:t>
                        </m:r>
                      </m:sub>
                    </m:sSub>
                  </m:oMath>
                </a14:m>
                <a:r>
                  <a:rPr lang="en-GB" kern="0" dirty="0">
                    <a:solidFill>
                      <a:sysClr val="windowText" lastClr="000000"/>
                    </a:solidFill>
                  </a:rPr>
                  <a:t> is the relative permittivity of the insulator or (dielectric constant).</a:t>
                </a:r>
              </a:p>
              <a:p>
                <a:pPr lvl="0" algn="l" rtl="0">
                  <a:defRPr/>
                </a:pPr>
                <a:r>
                  <a:rPr lang="en-GB" kern="0" dirty="0">
                    <a:solidFill>
                      <a:sysClr val="windowText" lastClr="000000"/>
                    </a:solidFill>
                  </a:rPr>
                  <a:t>	</a:t>
                </a:r>
                <a:r>
                  <a:rPr lang="en-US" kern="0" dirty="0">
                    <a:solidFill>
                      <a:sysClr val="windowText" lastClr="000000"/>
                    </a:solidFill>
                    <a:ea typeface="Cambria Math" panose="02040503050406030204" pitchFamily="18" charset="0"/>
                  </a:rPr>
                  <a:t> </a:t>
                </a:r>
                <a14:m>
                  <m:oMath xmlns:m="http://schemas.openxmlformats.org/officeDocument/2006/math">
                    <m:r>
                      <a:rPr lang="en-US" i="1" kern="0">
                        <a:solidFill>
                          <a:sysClr val="windowText" lastClr="000000"/>
                        </a:solidFill>
                        <a:latin typeface="Cambria Math" panose="02040503050406030204" pitchFamily="18" charset="0"/>
                        <a:ea typeface="Cambria Math" panose="02040503050406030204" pitchFamily="18" charset="0"/>
                      </a:rPr>
                      <m:t>𝜀</m:t>
                    </m:r>
                  </m:oMath>
                </a14:m>
                <a:r>
                  <a:rPr lang="en-GB" kern="0" dirty="0">
                    <a:solidFill>
                      <a:sysClr val="windowText" lastClr="000000"/>
                    </a:solidFill>
                  </a:rPr>
                  <a:t> is the permittivity of dielectric</a:t>
                </a:r>
                <a:endParaRPr lang="ar-IQ" kern="0" dirty="0">
                  <a:solidFill>
                    <a:sysClr val="windowText" lastClr="000000"/>
                  </a:solidFill>
                </a:endParaRPr>
              </a:p>
            </p:txBody>
          </p:sp>
        </mc:Choice>
        <mc:Fallback>
          <p:sp>
            <p:nvSpPr>
              <p:cNvPr id="2" name="Rectangle 1">
                <a:extLst>
                  <a:ext uri="{FF2B5EF4-FFF2-40B4-BE49-F238E27FC236}">
                    <a16:creationId xmlns:a16="http://schemas.microsoft.com/office/drawing/2014/main" id="{BFD4B6B7-4E1B-476E-943C-62499B0702C1}"/>
                  </a:ext>
                </a:extLst>
              </p:cNvPr>
              <p:cNvSpPr>
                <a:spLocks noRot="1" noChangeAspect="1" noMove="1" noResize="1" noEditPoints="1" noAdjustHandles="1" noChangeArrowheads="1" noChangeShapeType="1" noTextEdit="1"/>
              </p:cNvSpPr>
              <p:nvPr/>
            </p:nvSpPr>
            <p:spPr>
              <a:xfrm>
                <a:off x="827584" y="404664"/>
                <a:ext cx="7488832" cy="5795561"/>
              </a:xfrm>
              <a:prstGeom prst="rect">
                <a:avLst/>
              </a:prstGeom>
              <a:blipFill>
                <a:blip r:embed="rId2"/>
                <a:stretch>
                  <a:fillRect l="-733" t="-526" r="-489" b="-736"/>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7D8AF19B-A7C4-455A-9C06-0995AE64333C}"/>
              </a:ext>
            </a:extLst>
          </p:cNvPr>
          <p:cNvSpPr>
            <a:spLocks noGrp="1"/>
          </p:cNvSpPr>
          <p:nvPr>
            <p:ph type="sldNum" sz="quarter" idx="12"/>
          </p:nvPr>
        </p:nvSpPr>
        <p:spPr/>
        <p:txBody>
          <a:bodyPr/>
          <a:lstStyle/>
          <a:p>
            <a:fld id="{B7679AF5-3A02-455F-91D8-796855255011}" type="slidenum">
              <a:rPr lang="ar-IQ" smtClean="0"/>
              <a:t>13</a:t>
            </a:fld>
            <a:endParaRPr lang="ar-IQ" dirty="0"/>
          </a:p>
        </p:txBody>
      </p:sp>
    </p:spTree>
    <p:extLst>
      <p:ext uri="{BB962C8B-B14F-4D97-AF65-F5344CB8AC3E}">
        <p14:creationId xmlns:p14="http://schemas.microsoft.com/office/powerpoint/2010/main" val="1647399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90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CE71A5-CBA3-4E1D-8191-2F0F691CC075}"/>
              </a:ext>
            </a:extLst>
          </p:cNvPr>
          <p:cNvSpPr>
            <a:spLocks noGrp="1"/>
          </p:cNvSpPr>
          <p:nvPr>
            <p:ph type="sldNum" sz="quarter" idx="12"/>
          </p:nvPr>
        </p:nvSpPr>
        <p:spPr/>
        <p:txBody>
          <a:bodyPr/>
          <a:lstStyle/>
          <a:p>
            <a:fld id="{B7679AF5-3A02-455F-91D8-796855255011}" type="slidenum">
              <a:rPr lang="ar-IQ" smtClean="0"/>
              <a:t>14</a:t>
            </a:fld>
            <a:endParaRPr lang="ar-IQ" dirty="0"/>
          </a:p>
        </p:txBody>
      </p:sp>
      <p:pic>
        <p:nvPicPr>
          <p:cNvPr id="6" name="Picture 5">
            <a:extLst>
              <a:ext uri="{FF2B5EF4-FFF2-40B4-BE49-F238E27FC236}">
                <a16:creationId xmlns:a16="http://schemas.microsoft.com/office/drawing/2014/main" id="{6D6DAAE7-D620-4D26-AFE0-D180A0ADCF2F}"/>
              </a:ext>
            </a:extLst>
          </p:cNvPr>
          <p:cNvPicPr>
            <a:picLocks noChangeAspect="1"/>
          </p:cNvPicPr>
          <p:nvPr/>
        </p:nvPicPr>
        <p:blipFill>
          <a:blip r:embed="rId2"/>
          <a:stretch>
            <a:fillRect/>
          </a:stretch>
        </p:blipFill>
        <p:spPr>
          <a:xfrm>
            <a:off x="1253885" y="750890"/>
            <a:ext cx="6636229" cy="5356219"/>
          </a:xfrm>
          <a:prstGeom prst="rect">
            <a:avLst/>
          </a:prstGeom>
        </p:spPr>
      </p:pic>
    </p:spTree>
    <p:extLst>
      <p:ext uri="{BB962C8B-B14F-4D97-AF65-F5344CB8AC3E}">
        <p14:creationId xmlns:p14="http://schemas.microsoft.com/office/powerpoint/2010/main" val="3556169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7" y="44624"/>
            <a:ext cx="3096344" cy="613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260648"/>
            <a:ext cx="2808312" cy="381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548680"/>
            <a:ext cx="3267075"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26689" y="6178724"/>
            <a:ext cx="2113959" cy="382772"/>
          </a:xfrm>
          <a:prstGeom prst="rect">
            <a:avLst/>
          </a:prstGeom>
          <a:noFill/>
        </p:spPr>
        <p:txBody>
          <a:bodyPr wrap="square" rtlCol="1">
            <a:spAutoFit/>
          </a:bodyPr>
          <a:lstStyle/>
          <a:p>
            <a:pPr algn="l" rtl="0"/>
            <a:r>
              <a:rPr lang="en-US" dirty="0"/>
              <a:t>The Dielectric Effect </a:t>
            </a:r>
            <a:endParaRPr lang="ar-IQ" dirty="0"/>
          </a:p>
        </p:txBody>
      </p:sp>
      <p:sp>
        <p:nvSpPr>
          <p:cNvPr id="6" name="TextBox 5"/>
          <p:cNvSpPr txBox="1"/>
          <p:nvPr/>
        </p:nvSpPr>
        <p:spPr>
          <a:xfrm>
            <a:off x="2879160" y="4080173"/>
            <a:ext cx="2916976" cy="369332"/>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The Electric Field Distribution</a:t>
            </a:r>
            <a:endParaRPr kumimoji="0" lang="ar-IQ" sz="1800" b="0" i="0" u="none" strike="noStrike" kern="0" cap="none" spc="0" normalizeH="0" baseline="0" noProof="0" dirty="0">
              <a:ln>
                <a:noFill/>
              </a:ln>
              <a:solidFill>
                <a:sysClr val="windowText" lastClr="000000"/>
              </a:solidFill>
              <a:effectLst/>
              <a:uLnTx/>
              <a:uFillTx/>
            </a:endParaRPr>
          </a:p>
        </p:txBody>
      </p:sp>
      <p:sp>
        <p:nvSpPr>
          <p:cNvPr id="7" name="TextBox 6"/>
          <p:cNvSpPr txBox="1"/>
          <p:nvPr/>
        </p:nvSpPr>
        <p:spPr>
          <a:xfrm>
            <a:off x="6012160" y="2348880"/>
            <a:ext cx="2328530" cy="369332"/>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The Charging Process</a:t>
            </a:r>
            <a:endParaRPr kumimoji="0" lang="ar-IQ" sz="1800" b="0" i="0" u="none" strike="noStrike" kern="0" cap="none" spc="0" normalizeH="0" baseline="0" noProof="0" dirty="0">
              <a:ln>
                <a:noFill/>
              </a:ln>
              <a:solidFill>
                <a:sysClr val="windowText" lastClr="000000"/>
              </a:solidFill>
              <a:effectLst/>
              <a:uLnTx/>
              <a:uFillTx/>
            </a:endParaRPr>
          </a:p>
        </p:txBody>
      </p:sp>
      <p:sp>
        <p:nvSpPr>
          <p:cNvPr id="8" name="Slide Number Placeholder 7">
            <a:extLst>
              <a:ext uri="{FF2B5EF4-FFF2-40B4-BE49-F238E27FC236}">
                <a16:creationId xmlns:a16="http://schemas.microsoft.com/office/drawing/2014/main" id="{C5BDC862-2D02-46F5-85CE-9C807B69F542}"/>
              </a:ext>
            </a:extLst>
          </p:cNvPr>
          <p:cNvSpPr>
            <a:spLocks noGrp="1"/>
          </p:cNvSpPr>
          <p:nvPr>
            <p:ph type="sldNum" sz="quarter" idx="12"/>
          </p:nvPr>
        </p:nvSpPr>
        <p:spPr/>
        <p:txBody>
          <a:bodyPr/>
          <a:lstStyle/>
          <a:p>
            <a:fld id="{B7679AF5-3A02-455F-91D8-796855255011}" type="slidenum">
              <a:rPr lang="ar-IQ" smtClean="0"/>
              <a:t>15</a:t>
            </a:fld>
            <a:endParaRPr lang="ar-IQ" dirty="0"/>
          </a:p>
        </p:txBody>
      </p:sp>
    </p:spTree>
    <p:extLst>
      <p:ext uri="{BB962C8B-B14F-4D97-AF65-F5344CB8AC3E}">
        <p14:creationId xmlns:p14="http://schemas.microsoft.com/office/powerpoint/2010/main" val="884026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82351A-36AB-4612-9070-47F197DA9107}"/>
              </a:ext>
            </a:extLst>
          </p:cNvPr>
          <p:cNvSpPr>
            <a:spLocks noGrp="1"/>
          </p:cNvSpPr>
          <p:nvPr>
            <p:ph type="sldNum" sz="quarter" idx="12"/>
          </p:nvPr>
        </p:nvSpPr>
        <p:spPr/>
        <p:txBody>
          <a:bodyPr/>
          <a:lstStyle/>
          <a:p>
            <a:fld id="{B7679AF5-3A02-455F-91D8-796855255011}" type="slidenum">
              <a:rPr lang="ar-IQ" smtClean="0"/>
              <a:t>16</a:t>
            </a:fld>
            <a:endParaRPr lang="ar-IQ" dirty="0"/>
          </a:p>
        </p:txBody>
      </p:sp>
      <p:pic>
        <p:nvPicPr>
          <p:cNvPr id="3" name="Picture 2">
            <a:extLst>
              <a:ext uri="{FF2B5EF4-FFF2-40B4-BE49-F238E27FC236}">
                <a16:creationId xmlns:a16="http://schemas.microsoft.com/office/drawing/2014/main" id="{465D09DB-1CF6-4B4A-9DD0-16BA05EFF505}"/>
              </a:ext>
            </a:extLst>
          </p:cNvPr>
          <p:cNvPicPr>
            <a:picLocks noChangeAspect="1"/>
          </p:cNvPicPr>
          <p:nvPr/>
        </p:nvPicPr>
        <p:blipFill rotWithShape="1">
          <a:blip r:embed="rId2">
            <a:lum contrast="14000"/>
          </a:blip>
          <a:srcRect t="2047"/>
          <a:stretch/>
        </p:blipFill>
        <p:spPr>
          <a:xfrm>
            <a:off x="112270" y="980727"/>
            <a:ext cx="8924226" cy="4263074"/>
          </a:xfrm>
          <a:prstGeom prst="rect">
            <a:avLst/>
          </a:prstGeom>
        </p:spPr>
      </p:pic>
    </p:spTree>
    <p:extLst>
      <p:ext uri="{BB962C8B-B14F-4D97-AF65-F5344CB8AC3E}">
        <p14:creationId xmlns:p14="http://schemas.microsoft.com/office/powerpoint/2010/main" val="3916309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73669" y="1194879"/>
                <a:ext cx="5349827" cy="5262979"/>
              </a:xfrm>
              <a:prstGeom prst="rect">
                <a:avLst/>
              </a:prstGeom>
              <a:noFill/>
            </p:spPr>
            <p:txBody>
              <a:bodyPr wrap="square" rtlCol="1">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This quantity of water accepts a </a:t>
                </a:r>
                <a:r>
                  <a:rPr kumimoji="0" lang="en-US" sz="1600" b="0" i="0" u="none" strike="noStrike" kern="0" cap="none" spc="0" normalizeH="0" baseline="0" noProof="0" dirty="0">
                    <a:ln>
                      <a:noFill/>
                    </a:ln>
                    <a:solidFill>
                      <a:srgbClr val="FF0000"/>
                    </a:solidFill>
                    <a:effectLst/>
                    <a:uLnTx/>
                    <a:uFillTx/>
                  </a:rPr>
                  <a:t>(Potential Energy) (</a:t>
                </a:r>
                <a:r>
                  <a:rPr kumimoji="0" lang="en-US" sz="1600" b="0" i="1" u="none" strike="noStrike" kern="0" cap="none" spc="0" normalizeH="0" baseline="0" noProof="0" dirty="0">
                    <a:ln>
                      <a:noFill/>
                    </a:ln>
                    <a:solidFill>
                      <a:srgbClr val="FF0000"/>
                    </a:solidFill>
                    <a:effectLst/>
                    <a:uLnTx/>
                    <a:uFillTx/>
                  </a:rPr>
                  <a:t>PE</a:t>
                </a:r>
                <a:r>
                  <a:rPr kumimoji="0" lang="en-US" sz="1600" b="0" i="0" u="none" strike="noStrike" kern="0" cap="none" spc="0" normalizeH="0" baseline="0" noProof="0" dirty="0">
                    <a:ln>
                      <a:noFill/>
                    </a:ln>
                    <a:solidFill>
                      <a:srgbClr val="FF0000"/>
                    </a:solidFill>
                    <a:effectLst/>
                    <a:uLnTx/>
                    <a:uFillTx/>
                  </a:rPr>
                  <a:t>) </a:t>
                </a:r>
                <a:r>
                  <a:rPr kumimoji="0" lang="en-US" sz="1600" b="0" i="0" u="none" strike="noStrike" kern="0" cap="none" spc="0" normalizeH="0" baseline="0" noProof="0" dirty="0">
                    <a:ln>
                      <a:noFill/>
                    </a:ln>
                    <a:solidFill>
                      <a:sysClr val="windowText" lastClr="000000"/>
                    </a:solidFill>
                    <a:effectLst/>
                    <a:uLnTx/>
                    <a:uFillTx/>
                  </a:rPr>
                  <a:t> due to its new high position.</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This </a:t>
                </a:r>
                <a:r>
                  <a:rPr kumimoji="0" lang="en-US" sz="1600" b="0" i="0" u="none" strike="noStrike" kern="0" cap="none" spc="0" normalizeH="0" baseline="0" noProof="0" dirty="0">
                    <a:ln>
                      <a:noFill/>
                    </a:ln>
                    <a:solidFill>
                      <a:srgbClr val="FF0000"/>
                    </a:solidFill>
                    <a:effectLst/>
                    <a:uLnTx/>
                    <a:uFillTx/>
                  </a:rPr>
                  <a:t>ability to do work</a:t>
                </a:r>
                <a:r>
                  <a:rPr kumimoji="0" lang="en-US" sz="1600" b="0" i="0" u="none" strike="noStrike" kern="0" cap="none" spc="0" normalizeH="0" baseline="0" noProof="0" dirty="0">
                    <a:ln>
                      <a:noFill/>
                    </a:ln>
                    <a:solidFill>
                      <a:sysClr val="windowText" lastClr="000000"/>
                    </a:solidFill>
                    <a:effectLst/>
                    <a:uLnTx/>
                    <a:uFillTx/>
                  </a:rPr>
                  <a:t> will be proportional to </a:t>
                </a:r>
                <a14:m>
                  <m:oMath xmlns:m="http://schemas.openxmlformats.org/officeDocument/2006/math">
                    <m:d>
                      <m:dPr>
                        <m:ctrlPr>
                          <a:rPr kumimoji="0" lang="en-US" sz="16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kumimoji="0" lang="en-US" sz="1600" b="0" i="1" u="none" strike="noStrike" kern="0" cap="none" spc="0" normalizeH="0" baseline="0" noProof="0" smtClean="0">
                            <a:ln>
                              <a:noFill/>
                            </a:ln>
                            <a:solidFill>
                              <a:sysClr val="windowText" lastClr="000000"/>
                            </a:solidFill>
                            <a:effectLst/>
                            <a:uLnTx/>
                            <a:uFillTx/>
                            <a:latin typeface="Cambria Math"/>
                          </a:rPr>
                          <m:t>𝑤</m:t>
                        </m:r>
                      </m:e>
                    </m:d>
                    <m:r>
                      <a:rPr kumimoji="0" lang="en-US" sz="1600" b="0" i="1" u="none" strike="noStrike" kern="0" cap="none" spc="0" normalizeH="0" baseline="0" noProof="0" smtClean="0">
                        <a:ln>
                          <a:noFill/>
                        </a:ln>
                        <a:solidFill>
                          <a:sysClr val="windowText" lastClr="000000"/>
                        </a:solidFill>
                        <a:effectLst/>
                        <a:uLnTx/>
                        <a:uFillTx/>
                        <a:latin typeface="Cambria Math"/>
                      </a:rPr>
                      <m:t> </m:t>
                    </m:r>
                  </m:oMath>
                </a14:m>
                <a:r>
                  <a:rPr kumimoji="0" lang="en-US" sz="1600" b="0" i="0" u="none" strike="noStrike" kern="0" cap="none" spc="0" normalizeH="0" baseline="0" noProof="0" dirty="0">
                    <a:ln>
                      <a:noFill/>
                    </a:ln>
                    <a:solidFill>
                      <a:sysClr val="windowText" lastClr="000000"/>
                    </a:solidFill>
                    <a:effectLst/>
                    <a:uLnTx/>
                    <a:uFillTx/>
                  </a:rPr>
                  <a:t>and the height </a:t>
                </a:r>
                <a14:m>
                  <m:oMath xmlns:m="http://schemas.openxmlformats.org/officeDocument/2006/math">
                    <m:d>
                      <m:dPr>
                        <m:ctrlPr>
                          <a:rPr kumimoji="0" lang="en-US" sz="16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kumimoji="0" lang="en-US" sz="1600" b="0" i="1" u="none" strike="noStrike" kern="0" cap="none" spc="0" normalizeH="0" baseline="0" noProof="0" smtClean="0">
                            <a:ln>
                              <a:noFill/>
                            </a:ln>
                            <a:solidFill>
                              <a:sysClr val="windowText" lastClr="000000"/>
                            </a:solidFill>
                            <a:effectLst/>
                            <a:uLnTx/>
                            <a:uFillTx/>
                            <a:latin typeface="Cambria Math"/>
                          </a:rPr>
                          <m:t>𝑑</m:t>
                        </m:r>
                      </m:e>
                    </m:d>
                  </m:oMath>
                </a14:m>
                <a:r>
                  <a:rPr kumimoji="0" lang="en-US" sz="1600" b="0" i="0" u="none" strike="noStrike" kern="0" cap="none" spc="0" normalizeH="0" baseline="0" noProof="0" dirty="0">
                    <a:ln>
                      <a:noFill/>
                    </a:ln>
                    <a:solidFill>
                      <a:sysClr val="windowText" lastClr="000000"/>
                    </a:solidFill>
                    <a:effectLst/>
                    <a:uLnTx/>
                    <a:uFillTx/>
                  </a:rPr>
                  <a:t>. </a:t>
                </a:r>
                <a14:m>
                  <m:oMath xmlns:m="http://schemas.openxmlformats.org/officeDocument/2006/math">
                    <m:d>
                      <m:dPr>
                        <m:ctrlPr>
                          <a:rPr kumimoji="0" lang="en-US" sz="1600" b="0" i="1" u="none" strike="noStrike" kern="0" cap="none" spc="0" normalizeH="0" baseline="0" noProof="0" dirty="0" smtClean="0">
                            <a:ln>
                              <a:noFill/>
                            </a:ln>
                            <a:solidFill>
                              <a:sysClr val="windowText" lastClr="000000"/>
                            </a:solidFill>
                            <a:effectLst/>
                            <a:uLnTx/>
                            <a:uFillTx/>
                            <a:latin typeface="Cambria Math" panose="02040503050406030204" pitchFamily="18" charset="0"/>
                          </a:rPr>
                        </m:ctrlPr>
                      </m:dPr>
                      <m:e>
                        <m:r>
                          <a:rPr kumimoji="0" lang="en-US" sz="1600" b="0" i="1" u="none" strike="noStrike" kern="0" cap="none" spc="0" normalizeH="0" baseline="0" noProof="0" dirty="0" smtClean="0">
                            <a:ln>
                              <a:noFill/>
                            </a:ln>
                            <a:solidFill>
                              <a:sysClr val="windowText" lastClr="000000"/>
                            </a:solidFill>
                            <a:effectLst/>
                            <a:uLnTx/>
                            <a:uFillTx/>
                            <a:latin typeface="Cambria Math"/>
                          </a:rPr>
                          <m:t>𝑃𝐸</m:t>
                        </m:r>
                        <m:r>
                          <a:rPr kumimoji="0" lang="en-US" sz="1600" b="0" i="1" u="none" strike="noStrike" kern="0" cap="none" spc="0" normalizeH="0" baseline="0" noProof="0" dirty="0" smtClean="0">
                            <a:ln>
                              <a:noFill/>
                            </a:ln>
                            <a:solidFill>
                              <a:sysClr val="windowText" lastClr="000000"/>
                            </a:solidFill>
                            <a:effectLst/>
                            <a:uLnTx/>
                            <a:uFillTx/>
                            <a:latin typeface="Cambria Math"/>
                          </a:rPr>
                          <m:t>=</m:t>
                        </m:r>
                        <m:r>
                          <a:rPr kumimoji="0" lang="en-US" sz="1600" b="0" i="1" u="none" strike="noStrike" kern="0" cap="none" spc="0" normalizeH="0" baseline="0" noProof="0" dirty="0" smtClean="0">
                            <a:ln>
                              <a:noFill/>
                            </a:ln>
                            <a:solidFill>
                              <a:sysClr val="windowText" lastClr="000000"/>
                            </a:solidFill>
                            <a:effectLst/>
                            <a:uLnTx/>
                            <a:uFillTx/>
                            <a:latin typeface="Cambria Math"/>
                          </a:rPr>
                          <m:t>𝑤</m:t>
                        </m:r>
                        <m:r>
                          <a:rPr kumimoji="0" lang="en-US" sz="1600" b="0" i="1" u="none" strike="noStrike" kern="0" cap="none" spc="0" normalizeH="0" baseline="0" noProof="0" dirty="0" smtClean="0">
                            <a:ln>
                              <a:noFill/>
                            </a:ln>
                            <a:solidFill>
                              <a:sysClr val="windowText" lastClr="000000"/>
                            </a:solidFill>
                            <a:effectLst/>
                            <a:uLnTx/>
                            <a:uFillTx/>
                            <a:latin typeface="Cambria Math"/>
                            <a:ea typeface="Cambria Math"/>
                          </a:rPr>
                          <m:t>∙</m:t>
                        </m:r>
                        <m:r>
                          <a:rPr kumimoji="0" lang="en-US" sz="1600" b="0" i="1" u="none" strike="noStrike" kern="0" cap="none" spc="0" normalizeH="0" baseline="0" noProof="0" dirty="0" smtClean="0">
                            <a:ln>
                              <a:noFill/>
                            </a:ln>
                            <a:solidFill>
                              <a:sysClr val="windowText" lastClr="000000"/>
                            </a:solidFill>
                            <a:effectLst/>
                            <a:uLnTx/>
                            <a:uFillTx/>
                            <a:latin typeface="Cambria Math"/>
                            <a:ea typeface="Cambria Math"/>
                          </a:rPr>
                          <m:t>𝑑</m:t>
                        </m:r>
                        <m:r>
                          <a:rPr kumimoji="0" lang="en-US" sz="1600" b="0" i="1" u="none" strike="noStrike" kern="0" cap="none" spc="0" normalizeH="0" baseline="0" noProof="0" dirty="0" smtClean="0">
                            <a:ln>
                              <a:noFill/>
                            </a:ln>
                            <a:solidFill>
                              <a:sysClr val="windowText" lastClr="000000"/>
                            </a:solidFill>
                            <a:effectLst/>
                            <a:uLnTx/>
                            <a:uFillTx/>
                            <a:latin typeface="Cambria Math"/>
                            <a:ea typeface="Cambria Math"/>
                          </a:rPr>
                          <m:t>= </m:t>
                        </m:r>
                        <m:nary>
                          <m:naryPr>
                            <m:chr m:val="∑"/>
                            <m:subHide m:val="on"/>
                            <m:supHide m:val="on"/>
                            <m:ctrlPr>
                              <a:rPr kumimoji="0" lang="en-US" sz="1600" b="0" i="1" u="none" strike="noStrike" kern="0" cap="none" spc="0" normalizeH="0" baseline="0" noProof="0" dirty="0" smtClean="0">
                                <a:ln>
                                  <a:noFill/>
                                </a:ln>
                                <a:solidFill>
                                  <a:sysClr val="windowText" lastClr="000000"/>
                                </a:solidFill>
                                <a:effectLst/>
                                <a:uLnTx/>
                                <a:uFillTx/>
                                <a:latin typeface="Cambria Math" panose="02040503050406030204" pitchFamily="18" charset="0"/>
                                <a:ea typeface="Cambria Math"/>
                              </a:rPr>
                            </m:ctrlPr>
                          </m:naryPr>
                          <m:sub/>
                          <m:sup/>
                          <m:e>
                            <m:r>
                              <a:rPr kumimoji="0" lang="en-US" sz="1600" b="0" i="1" u="none" strike="noStrike" kern="0" cap="none" spc="0" normalizeH="0" baseline="0" noProof="0" dirty="0" smtClean="0">
                                <a:ln>
                                  <a:noFill/>
                                </a:ln>
                                <a:solidFill>
                                  <a:sysClr val="windowText" lastClr="000000"/>
                                </a:solidFill>
                                <a:effectLst/>
                                <a:uLnTx/>
                                <a:uFillTx/>
                                <a:latin typeface="Cambria Math"/>
                                <a:ea typeface="Cambria Math"/>
                              </a:rPr>
                              <m:t>𝑊</m:t>
                            </m:r>
                          </m:e>
                        </m:nary>
                      </m:e>
                    </m:d>
                  </m:oMath>
                </a14:m>
                <a:endParaRPr kumimoji="0" lang="en-US" sz="1600" b="0" i="0" u="none" strike="noStrike" kern="0" cap="none" spc="0" normalizeH="0" baseline="0" noProof="0" dirty="0">
                  <a:ln>
                    <a:noFill/>
                  </a:ln>
                  <a:solidFill>
                    <a:sysClr val="windowText" lastClr="000000"/>
                  </a:solidFill>
                  <a:effectLst/>
                  <a:uLnTx/>
                  <a:uFillTx/>
                  <a:ea typeface="Cambria Math"/>
                </a:endParaRP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The path for reaching the height </a:t>
                </a:r>
                <a14:m>
                  <m:oMath xmlns:m="http://schemas.openxmlformats.org/officeDocument/2006/math">
                    <m:d>
                      <m:dPr>
                        <m:ctrlPr>
                          <a:rPr kumimoji="0" lang="en-US" sz="16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kumimoji="0" lang="en-US" sz="1600" b="0" i="1" u="none" strike="noStrike" kern="0" cap="none" spc="0" normalizeH="0" baseline="0" noProof="0" smtClean="0">
                            <a:ln>
                              <a:noFill/>
                            </a:ln>
                            <a:solidFill>
                              <a:sysClr val="windowText" lastClr="000000"/>
                            </a:solidFill>
                            <a:effectLst/>
                            <a:uLnTx/>
                            <a:uFillTx/>
                            <a:latin typeface="Cambria Math"/>
                          </a:rPr>
                          <m:t>𝑑</m:t>
                        </m:r>
                      </m:e>
                    </m:d>
                  </m:oMath>
                </a14:m>
                <a:r>
                  <a:rPr kumimoji="0" lang="en-US" sz="1600" b="0" i="0" u="none" strike="noStrike" kern="0" cap="none" spc="0" normalizeH="0" baseline="0" noProof="0" dirty="0">
                    <a:ln>
                      <a:noFill/>
                    </a:ln>
                    <a:solidFill>
                      <a:sysClr val="windowText" lastClr="000000"/>
                    </a:solidFill>
                    <a:effectLst/>
                    <a:uLnTx/>
                    <a:uFillTx/>
                  </a:rPr>
                  <a:t> is not important! Means it makes no difference whether it is straight or not?</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If another cubic meters of water raised to the same height, the potential energy by each one will be the same. But in this case, the quantity of water will be increased.  The distance </a:t>
                </a:r>
                <a14:m>
                  <m:oMath xmlns:m="http://schemas.openxmlformats.org/officeDocument/2006/math">
                    <m:d>
                      <m:dPr>
                        <m:ctrlPr>
                          <a:rPr kumimoji="0" lang="en-US" sz="16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r>
                          <a:rPr kumimoji="0" lang="en-US" sz="1600" b="0" i="1" u="none" strike="noStrike" kern="0" cap="none" spc="0" normalizeH="0" baseline="0" noProof="0" smtClean="0">
                            <a:ln>
                              <a:noFill/>
                            </a:ln>
                            <a:solidFill>
                              <a:sysClr val="windowText" lastClr="000000"/>
                            </a:solidFill>
                            <a:effectLst/>
                            <a:uLnTx/>
                            <a:uFillTx/>
                            <a:latin typeface="Cambria Math"/>
                          </a:rPr>
                          <m:t>𝑑</m:t>
                        </m:r>
                      </m:e>
                    </m:d>
                    <m:r>
                      <a:rPr kumimoji="0" lang="en-US" sz="1600" b="0" i="1" u="none" strike="noStrike" kern="0" cap="none" spc="0" normalizeH="0" baseline="0" noProof="0" smtClean="0">
                        <a:ln>
                          <a:noFill/>
                        </a:ln>
                        <a:solidFill>
                          <a:sysClr val="windowText" lastClr="000000"/>
                        </a:solidFill>
                        <a:effectLst/>
                        <a:uLnTx/>
                        <a:uFillTx/>
                        <a:latin typeface="Cambria Math"/>
                      </a:rPr>
                      <m:t> </m:t>
                    </m:r>
                  </m:oMath>
                </a14:m>
                <a:r>
                  <a:rPr kumimoji="0" lang="en-US" sz="1600" b="0" i="0" u="none" strike="noStrike" kern="0" cap="none" spc="0" normalizeH="0" baseline="0" noProof="0" dirty="0">
                    <a:ln>
                      <a:noFill/>
                    </a:ln>
                    <a:solidFill>
                      <a:sysClr val="windowText" lastClr="000000"/>
                    </a:solidFill>
                    <a:effectLst/>
                    <a:uLnTx/>
                    <a:uFillTx/>
                  </a:rPr>
                  <a:t>is considered as a displacement.</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The time elapsed to raise the water </a:t>
                </a:r>
                <a14:m>
                  <m:oMath xmlns:m="http://schemas.openxmlformats.org/officeDocument/2006/math">
                    <m:d>
                      <m:dPr>
                        <m:ctrlPr>
                          <a:rPr kumimoji="0" lang="en-US" sz="16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dPr>
                      <m:e>
                        <m:sSub>
                          <m:sSubPr>
                            <m:ctrlPr>
                              <a:rPr kumimoji="0" lang="en-US" sz="16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sysClr val="windowText" lastClr="000000"/>
                                </a:solidFill>
                                <a:effectLst/>
                                <a:uLnTx/>
                                <a:uFillTx/>
                                <a:latin typeface="Cambria Math"/>
                              </a:rPr>
                              <m:t>𝑡</m:t>
                            </m:r>
                          </m:e>
                          <m:sub>
                            <m:r>
                              <a:rPr kumimoji="0" lang="en-US" sz="1600" b="0" i="1" u="none" strike="noStrike" kern="0" cap="none" spc="0" normalizeH="0" baseline="0" noProof="0" smtClean="0">
                                <a:ln>
                                  <a:noFill/>
                                </a:ln>
                                <a:solidFill>
                                  <a:sysClr val="windowText" lastClr="000000"/>
                                </a:solidFill>
                                <a:effectLst/>
                                <a:uLnTx/>
                                <a:uFillTx/>
                                <a:latin typeface="Cambria Math"/>
                              </a:rPr>
                              <m:t>𝑖𝑛</m:t>
                            </m:r>
                          </m:sub>
                        </m:sSub>
                      </m:e>
                    </m:d>
                    <m:r>
                      <a:rPr kumimoji="0" lang="en-US" sz="1600" b="0" i="1" u="none" strike="noStrike" kern="0" cap="none" spc="0" normalizeH="0" baseline="0" noProof="0" smtClean="0">
                        <a:ln>
                          <a:noFill/>
                        </a:ln>
                        <a:solidFill>
                          <a:sysClr val="windowText" lastClr="000000"/>
                        </a:solidFill>
                        <a:effectLst/>
                        <a:uLnTx/>
                        <a:uFillTx/>
                        <a:latin typeface="Cambria Math"/>
                      </a:rPr>
                      <m:t> </m:t>
                    </m:r>
                  </m:oMath>
                </a14:m>
                <a:r>
                  <a:rPr kumimoji="0" lang="en-US" sz="1600" b="0" i="0" u="none" strike="noStrike" kern="0" cap="none" spc="0" normalizeH="0" baseline="0" noProof="0" dirty="0">
                    <a:ln>
                      <a:noFill/>
                    </a:ln>
                    <a:solidFill>
                      <a:sysClr val="windowText" lastClr="000000"/>
                    </a:solidFill>
                    <a:effectLst/>
                    <a:uLnTx/>
                    <a:uFillTx/>
                  </a:rPr>
                  <a:t>makes no difference on the magnitude of accepted potential energy per each cube of water, </a:t>
                </a:r>
                <a:r>
                  <a:rPr kumimoji="0" lang="en-US" sz="1600" b="0" i="0" u="none" strike="noStrike" kern="0" cap="none" spc="0" normalizeH="0" baseline="0" noProof="0" dirty="0">
                    <a:ln>
                      <a:noFill/>
                    </a:ln>
                    <a:solidFill>
                      <a:srgbClr val="FF0000"/>
                    </a:solidFill>
                    <a:effectLst/>
                    <a:uLnTx/>
                    <a:uFillTx/>
                  </a:rPr>
                  <a:t>but the time is an important factor to the workers deal with this process. </a:t>
                </a:r>
                <a14:m>
                  <m:oMath xmlns:m="http://schemas.openxmlformats.org/officeDocument/2006/math">
                    <m:r>
                      <a:rPr kumimoji="0" lang="en-US" sz="1600" b="0" i="1" u="none" strike="noStrike" kern="0" cap="none" spc="0" normalizeH="0" baseline="0" noProof="0" smtClean="0">
                        <a:ln>
                          <a:noFill/>
                        </a:ln>
                        <a:solidFill>
                          <a:sysClr val="windowText" lastClr="000000"/>
                        </a:solidFill>
                        <a:effectLst/>
                        <a:uLnTx/>
                        <a:uFillTx/>
                        <a:latin typeface="Cambria Math"/>
                      </a:rPr>
                      <m:t>(</m:t>
                    </m:r>
                    <m:sSub>
                      <m:sSubPr>
                        <m:ctrlPr>
                          <a:rPr kumimoji="0" lang="en-US" sz="16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sysClr val="windowText" lastClr="000000"/>
                            </a:solidFill>
                            <a:effectLst/>
                            <a:uLnTx/>
                            <a:uFillTx/>
                            <a:latin typeface="Cambria Math"/>
                          </a:rPr>
                          <m:t>𝑃</m:t>
                        </m:r>
                      </m:e>
                      <m:sub>
                        <m:r>
                          <a:rPr kumimoji="0" lang="en-US" sz="1600" b="0" i="1" u="none" strike="noStrike" kern="0" cap="none" spc="0" normalizeH="0" baseline="0" noProof="0" smtClean="0">
                            <a:ln>
                              <a:noFill/>
                            </a:ln>
                            <a:solidFill>
                              <a:sysClr val="windowText" lastClr="000000"/>
                            </a:solidFill>
                            <a:effectLst/>
                            <a:uLnTx/>
                            <a:uFillTx/>
                            <a:latin typeface="Cambria Math"/>
                          </a:rPr>
                          <m:t>𝑖𝑛</m:t>
                        </m:r>
                      </m:sub>
                    </m:sSub>
                    <m:r>
                      <a:rPr kumimoji="0" lang="en-US" sz="1600" b="0" i="1" u="none" strike="noStrike" kern="0" cap="none" spc="0" normalizeH="0" baseline="0" noProof="0" smtClean="0">
                        <a:ln>
                          <a:noFill/>
                        </a:ln>
                        <a:solidFill>
                          <a:sysClr val="windowText" lastClr="000000"/>
                        </a:solidFill>
                        <a:effectLst/>
                        <a:uLnTx/>
                        <a:uFillTx/>
                        <a:latin typeface="Cambria Math"/>
                      </a:rPr>
                      <m:t>=</m:t>
                    </m:r>
                    <m:f>
                      <m:fPr>
                        <m:type m:val="lin"/>
                        <m:ctrlPr>
                          <a:rPr kumimoji="0" lang="en-US" sz="16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fPr>
                      <m:num>
                        <m:r>
                          <a:rPr kumimoji="0" lang="en-US" sz="1600" b="0" i="1" u="none" strike="noStrike" kern="0" cap="none" spc="0" normalizeH="0" baseline="0" noProof="0" smtClean="0">
                            <a:ln>
                              <a:noFill/>
                            </a:ln>
                            <a:solidFill>
                              <a:sysClr val="windowText" lastClr="000000"/>
                            </a:solidFill>
                            <a:effectLst/>
                            <a:uLnTx/>
                            <a:uFillTx/>
                            <a:latin typeface="Cambria Math"/>
                          </a:rPr>
                          <m:t>𝑃𝐸</m:t>
                        </m:r>
                      </m:num>
                      <m:den>
                        <m:sSub>
                          <m:sSubPr>
                            <m:ctrlPr>
                              <a:rPr kumimoji="0" lang="en-US" sz="1600" b="0" i="1" u="none" strike="noStrike" kern="0" cap="none" spc="0" normalizeH="0" baseline="0" noProof="0" smtClean="0">
                                <a:ln>
                                  <a:noFill/>
                                </a:ln>
                                <a:solidFill>
                                  <a:sysClr val="windowText" lastClr="000000"/>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sysClr val="windowText" lastClr="000000"/>
                                </a:solidFill>
                                <a:effectLst/>
                                <a:uLnTx/>
                                <a:uFillTx/>
                                <a:latin typeface="Cambria Math"/>
                              </a:rPr>
                              <m:t>𝑡</m:t>
                            </m:r>
                          </m:e>
                          <m:sub>
                            <m:r>
                              <a:rPr kumimoji="0" lang="en-US" sz="1600" b="0" i="1" u="none" strike="noStrike" kern="0" cap="none" spc="0" normalizeH="0" baseline="0" noProof="0" smtClean="0">
                                <a:ln>
                                  <a:noFill/>
                                </a:ln>
                                <a:solidFill>
                                  <a:sysClr val="windowText" lastClr="000000"/>
                                </a:solidFill>
                                <a:effectLst/>
                                <a:uLnTx/>
                                <a:uFillTx/>
                                <a:latin typeface="Cambria Math"/>
                              </a:rPr>
                              <m:t>𝑖𝑛</m:t>
                            </m:r>
                          </m:sub>
                        </m:sSub>
                      </m:den>
                    </m:f>
                    <m:r>
                      <a:rPr kumimoji="0" lang="en-US" sz="1600" b="0" i="1" u="none" strike="noStrike" kern="0" cap="none" spc="0" normalizeH="0" baseline="0" noProof="0" smtClean="0">
                        <a:ln>
                          <a:noFill/>
                        </a:ln>
                        <a:solidFill>
                          <a:sysClr val="windowText" lastClr="000000"/>
                        </a:solidFill>
                        <a:effectLst/>
                        <a:uLnTx/>
                        <a:uFillTx/>
                        <a:latin typeface="Cambria Math"/>
                      </a:rPr>
                      <m:t>)</m:t>
                    </m:r>
                  </m:oMath>
                </a14:m>
                <a:endParaRPr kumimoji="0" lang="en-US" sz="1600" b="0" i="0" u="none" strike="noStrike" kern="0" cap="none" spc="0" normalizeH="0" baseline="0" noProof="0" dirty="0">
                  <a:ln>
                    <a:noFill/>
                  </a:ln>
                  <a:solidFill>
                    <a:sysClr val="windowText" lastClr="000000"/>
                  </a:solidFill>
                  <a:effectLst/>
                  <a:uLnTx/>
                  <a:uFillTx/>
                </a:endParaRP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If this water used to rotate a certain turbine engine the accepted energy will be equal to the potential energy stored by the water (Neglecting losses). </a:t>
                </a:r>
              </a:p>
              <a:p>
                <a:pPr marL="285750" marR="0" lvl="0" indent="-2857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The time elapsed to use this quantity of water makes no difference to the retrieved energy, </a:t>
                </a:r>
                <a:r>
                  <a:rPr kumimoji="0" lang="en-US" sz="1600" b="0" i="0" u="none" strike="noStrike" kern="0" cap="none" spc="0" normalizeH="0" baseline="0" noProof="0" dirty="0">
                    <a:ln>
                      <a:noFill/>
                    </a:ln>
                    <a:solidFill>
                      <a:srgbClr val="FF0000"/>
                    </a:solidFill>
                    <a:effectLst/>
                    <a:uLnTx/>
                    <a:uFillTx/>
                  </a:rPr>
                  <a:t>but the time is an important factor to the consumers deal with this process. </a:t>
                </a:r>
                <a14:m>
                  <m:oMath xmlns:m="http://schemas.openxmlformats.org/officeDocument/2006/math">
                    <m:d>
                      <m:d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dPr>
                      <m:e>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a:rPr>
                              <m:t>𝑃</m:t>
                            </m:r>
                          </m:e>
                          <m:sub>
                            <m:r>
                              <a:rPr kumimoji="0" lang="en-US" sz="1600" b="0" i="1" u="none" strike="noStrike" kern="0" cap="none" spc="0" normalizeH="0" baseline="0" noProof="0" smtClean="0">
                                <a:ln>
                                  <a:noFill/>
                                </a:ln>
                                <a:solidFill>
                                  <a:prstClr val="black"/>
                                </a:solidFill>
                                <a:effectLst/>
                                <a:uLnTx/>
                                <a:uFillTx/>
                                <a:latin typeface="Cambria Math"/>
                              </a:rPr>
                              <m:t>𝑜𝑢𝑡</m:t>
                            </m:r>
                          </m:sub>
                        </m:sSub>
                        <m:r>
                          <a:rPr kumimoji="0" lang="en-US" sz="1600" b="0" i="1" u="none" strike="noStrike" kern="0" cap="none" spc="0" normalizeH="0" baseline="0" noProof="0" smtClean="0">
                            <a:ln>
                              <a:noFill/>
                            </a:ln>
                            <a:solidFill>
                              <a:prstClr val="black"/>
                            </a:solidFill>
                            <a:effectLst/>
                            <a:uLnTx/>
                            <a:uFillTx/>
                            <a:latin typeface="Cambria Math"/>
                          </a:rPr>
                          <m:t>= </m:t>
                        </m:r>
                        <m:f>
                          <m:fPr>
                            <m:type m:val="lin"/>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fPr>
                          <m:num>
                            <m:r>
                              <a:rPr kumimoji="0" lang="en-US" sz="1600" b="0" i="1" u="none" strike="noStrike" kern="0" cap="none" spc="0" normalizeH="0" baseline="0" noProof="0" smtClean="0">
                                <a:ln>
                                  <a:noFill/>
                                </a:ln>
                                <a:solidFill>
                                  <a:prstClr val="black"/>
                                </a:solidFill>
                                <a:effectLst/>
                                <a:uLnTx/>
                                <a:uFillTx/>
                                <a:latin typeface="Cambria Math"/>
                              </a:rPr>
                              <m:t>𝑃𝐸</m:t>
                            </m:r>
                          </m:num>
                          <m:den>
                            <m:sSub>
                              <m:sSubPr>
                                <m:ctrlPr>
                                  <a:rPr kumimoji="0" lang="en-US" sz="1600" b="0" i="1" u="none" strike="noStrike" kern="0" cap="none" spc="0" normalizeH="0" baseline="0" noProof="0" smtClean="0">
                                    <a:ln>
                                      <a:noFill/>
                                    </a:ln>
                                    <a:solidFill>
                                      <a:prstClr val="black"/>
                                    </a:solidFill>
                                    <a:effectLst/>
                                    <a:uLnTx/>
                                    <a:uFillTx/>
                                    <a:latin typeface="Cambria Math" panose="02040503050406030204" pitchFamily="18" charset="0"/>
                                  </a:rPr>
                                </m:ctrlPr>
                              </m:sSubPr>
                              <m:e>
                                <m:r>
                                  <a:rPr kumimoji="0" lang="en-US" sz="1600" b="0" i="1" u="none" strike="noStrike" kern="0" cap="none" spc="0" normalizeH="0" baseline="0" noProof="0" smtClean="0">
                                    <a:ln>
                                      <a:noFill/>
                                    </a:ln>
                                    <a:solidFill>
                                      <a:prstClr val="black"/>
                                    </a:solidFill>
                                    <a:effectLst/>
                                    <a:uLnTx/>
                                    <a:uFillTx/>
                                    <a:latin typeface="Cambria Math"/>
                                  </a:rPr>
                                  <m:t>𝑡</m:t>
                                </m:r>
                              </m:e>
                              <m:sub>
                                <m:r>
                                  <a:rPr kumimoji="0" lang="en-US" sz="1600" b="0" i="1" u="none" strike="noStrike" kern="0" cap="none" spc="0" normalizeH="0" baseline="0" noProof="0" smtClean="0">
                                    <a:ln>
                                      <a:noFill/>
                                    </a:ln>
                                    <a:solidFill>
                                      <a:prstClr val="black"/>
                                    </a:solidFill>
                                    <a:effectLst/>
                                    <a:uLnTx/>
                                    <a:uFillTx/>
                                    <a:latin typeface="Cambria Math"/>
                                  </a:rPr>
                                  <m:t>𝑜𝑢𝑡</m:t>
                                </m:r>
                              </m:sub>
                            </m:sSub>
                          </m:den>
                        </m:f>
                      </m:e>
                    </m:d>
                  </m:oMath>
                </a14:m>
                <a:r>
                  <a:rPr kumimoji="0" lang="en-US" sz="1600" b="0" i="0" u="none" strike="noStrike" kern="0" cap="none" spc="0" normalizeH="0" baseline="0" noProof="0" dirty="0">
                    <a:ln>
                      <a:noFill/>
                    </a:ln>
                    <a:solidFill>
                      <a:sysClr val="windowText" lastClr="000000"/>
                    </a:solidFill>
                    <a:effectLst/>
                    <a:uLnTx/>
                    <a:uFillTx/>
                  </a:rPr>
                  <a:t>.</a:t>
                </a:r>
              </a:p>
            </p:txBody>
          </p:sp>
        </mc:Choice>
        <mc:Fallback xmlns="">
          <p:sp>
            <p:nvSpPr>
              <p:cNvPr id="2" name="TextBox 1"/>
              <p:cNvSpPr txBox="1">
                <a:spLocks noRot="1" noChangeAspect="1" noMove="1" noResize="1" noEditPoints="1" noAdjustHandles="1" noChangeArrowheads="1" noChangeShapeType="1" noTextEdit="1"/>
              </p:cNvSpPr>
              <p:nvPr/>
            </p:nvSpPr>
            <p:spPr>
              <a:xfrm>
                <a:off x="73669" y="1194879"/>
                <a:ext cx="5349827" cy="5262979"/>
              </a:xfrm>
              <a:prstGeom prst="rect">
                <a:avLst/>
              </a:prstGeom>
              <a:blipFill>
                <a:blip r:embed="rId2"/>
                <a:stretch>
                  <a:fillRect l="-456" t="-348" r="-569" b="-9733"/>
                </a:stretch>
              </a:blipFill>
            </p:spPr>
            <p:txBody>
              <a:bodyPr/>
              <a:lstStyle/>
              <a:p>
                <a:r>
                  <a:rPr lang="en-GB">
                    <a:noFill/>
                  </a:rPr>
                  <a:t> </a:t>
                </a:r>
              </a:p>
            </p:txBody>
          </p:sp>
        </mc:Fallback>
      </mc:AlternateContent>
      <p:grpSp>
        <p:nvGrpSpPr>
          <p:cNvPr id="3" name="Group 2"/>
          <p:cNvGrpSpPr/>
          <p:nvPr/>
        </p:nvGrpSpPr>
        <p:grpSpPr>
          <a:xfrm>
            <a:off x="5436096" y="1916832"/>
            <a:ext cx="3666983" cy="4054542"/>
            <a:chOff x="7488865" y="566618"/>
            <a:chExt cx="4641750" cy="4688958"/>
          </a:xfrm>
        </p:grpSpPr>
        <p:grpSp>
          <p:nvGrpSpPr>
            <p:cNvPr id="4" name="Group 3"/>
            <p:cNvGrpSpPr/>
            <p:nvPr/>
          </p:nvGrpSpPr>
          <p:grpSpPr>
            <a:xfrm>
              <a:off x="7488865" y="566618"/>
              <a:ext cx="4641750" cy="4688958"/>
              <a:chOff x="7488865" y="566618"/>
              <a:chExt cx="4641750" cy="4688958"/>
            </a:xfrm>
          </p:grpSpPr>
          <p:grpSp>
            <p:nvGrpSpPr>
              <p:cNvPr id="6" name="Group 5"/>
              <p:cNvGrpSpPr/>
              <p:nvPr/>
            </p:nvGrpSpPr>
            <p:grpSpPr>
              <a:xfrm>
                <a:off x="7488865" y="566618"/>
                <a:ext cx="4641750" cy="4688958"/>
                <a:chOff x="7527845" y="457200"/>
                <a:chExt cx="4641750" cy="4688958"/>
              </a:xfrm>
            </p:grpSpPr>
            <p:grpSp>
              <p:nvGrpSpPr>
                <p:cNvPr id="8" name="Group 7"/>
                <p:cNvGrpSpPr/>
                <p:nvPr/>
              </p:nvGrpSpPr>
              <p:grpSpPr>
                <a:xfrm>
                  <a:off x="7527845" y="457200"/>
                  <a:ext cx="4641750" cy="4688958"/>
                  <a:chOff x="7527845" y="457200"/>
                  <a:chExt cx="4641750" cy="4688958"/>
                </a:xfrm>
              </p:grpSpPr>
              <p:grpSp>
                <p:nvGrpSpPr>
                  <p:cNvPr id="10" name="Group 9"/>
                  <p:cNvGrpSpPr/>
                  <p:nvPr/>
                </p:nvGrpSpPr>
                <p:grpSpPr>
                  <a:xfrm>
                    <a:off x="7527845" y="457200"/>
                    <a:ext cx="4641750" cy="4329516"/>
                    <a:chOff x="7527845" y="457200"/>
                    <a:chExt cx="4641750" cy="4329516"/>
                  </a:xfrm>
                </p:grpSpPr>
                <p:grpSp>
                  <p:nvGrpSpPr>
                    <p:cNvPr id="12" name="Group 11"/>
                    <p:cNvGrpSpPr/>
                    <p:nvPr/>
                  </p:nvGrpSpPr>
                  <p:grpSpPr>
                    <a:xfrm>
                      <a:off x="7527845" y="457200"/>
                      <a:ext cx="4641750" cy="4329516"/>
                      <a:chOff x="7527845" y="457200"/>
                      <a:chExt cx="4641750" cy="4329516"/>
                    </a:xfrm>
                  </p:grpSpPr>
                  <p:grpSp>
                    <p:nvGrpSpPr>
                      <p:cNvPr id="14" name="Group 13"/>
                      <p:cNvGrpSpPr/>
                      <p:nvPr/>
                    </p:nvGrpSpPr>
                    <p:grpSpPr>
                      <a:xfrm>
                        <a:off x="7527845" y="457200"/>
                        <a:ext cx="4641750" cy="4329516"/>
                        <a:chOff x="7527845" y="457200"/>
                        <a:chExt cx="4641750" cy="4329516"/>
                      </a:xfrm>
                    </p:grpSpPr>
                    <p:sp>
                      <p:nvSpPr>
                        <p:cNvPr id="16" name="Oval Callout 15"/>
                        <p:cNvSpPr/>
                        <p:nvPr/>
                      </p:nvSpPr>
                      <p:spPr>
                        <a:xfrm>
                          <a:off x="10515596" y="457200"/>
                          <a:ext cx="1575388" cy="780899"/>
                        </a:xfrm>
                        <a:prstGeom prst="wedgeEllipseCallout">
                          <a:avLst>
                            <a:gd name="adj1" fmla="val -73198"/>
                            <a:gd name="adj2" fmla="val 89510"/>
                          </a:avLst>
                        </a:prstGeom>
                        <a:noFill/>
                        <a:ln w="12700" cap="flat" cmpd="sng" algn="ctr">
                          <a:solidFill>
                            <a:srgbClr val="5B9BD5">
                              <a:shade val="50000"/>
                            </a:srgbClr>
                          </a:solidFill>
                          <a:prstDash val="solid"/>
                          <a:miter lim="800000"/>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IQ" sz="1800" b="0" i="0" u="none" strike="noStrike" kern="0" cap="none" spc="0" normalizeH="0" baseline="0" noProof="0" dirty="0">
                            <a:ln>
                              <a:noFill/>
                            </a:ln>
                            <a:solidFill>
                              <a:sysClr val="window" lastClr="FFFFFF"/>
                            </a:solidFill>
                            <a:effectLst/>
                            <a:uLnTx/>
                            <a:uFillTx/>
                            <a:latin typeface="Calibri"/>
                            <a:ea typeface="+mn-ea"/>
                            <a:cs typeface="Arial"/>
                          </a:endParaRPr>
                        </a:p>
                      </p:txBody>
                    </p:sp>
                    <p:grpSp>
                      <p:nvGrpSpPr>
                        <p:cNvPr id="17" name="Group 16"/>
                        <p:cNvGrpSpPr/>
                        <p:nvPr/>
                      </p:nvGrpSpPr>
                      <p:grpSpPr>
                        <a:xfrm>
                          <a:off x="7527845" y="712381"/>
                          <a:ext cx="4641750" cy="4074335"/>
                          <a:chOff x="7527845" y="712381"/>
                          <a:chExt cx="4641750" cy="4074335"/>
                        </a:xfrm>
                      </p:grpSpPr>
                      <p:grpSp>
                        <p:nvGrpSpPr>
                          <p:cNvPr id="18" name="Group 17"/>
                          <p:cNvGrpSpPr/>
                          <p:nvPr/>
                        </p:nvGrpSpPr>
                        <p:grpSpPr>
                          <a:xfrm>
                            <a:off x="7527845" y="935072"/>
                            <a:ext cx="4641750" cy="3851644"/>
                            <a:chOff x="7527845" y="935072"/>
                            <a:chExt cx="4641750" cy="3851644"/>
                          </a:xfrm>
                        </p:grpSpPr>
                        <p:grpSp>
                          <p:nvGrpSpPr>
                            <p:cNvPr id="20" name="Group 19"/>
                            <p:cNvGrpSpPr/>
                            <p:nvPr/>
                          </p:nvGrpSpPr>
                          <p:grpSpPr>
                            <a:xfrm>
                              <a:off x="7527845" y="935072"/>
                              <a:ext cx="4641750" cy="3851644"/>
                              <a:chOff x="7527845" y="935072"/>
                              <a:chExt cx="4641750" cy="3851644"/>
                            </a:xfrm>
                          </p:grpSpPr>
                          <p:grpSp>
                            <p:nvGrpSpPr>
                              <p:cNvPr id="22" name="Group 21"/>
                              <p:cNvGrpSpPr/>
                              <p:nvPr/>
                            </p:nvGrpSpPr>
                            <p:grpSpPr>
                              <a:xfrm>
                                <a:off x="7527845" y="935072"/>
                                <a:ext cx="4412513" cy="3851644"/>
                                <a:chOff x="7527845" y="935072"/>
                                <a:chExt cx="4412513" cy="3851644"/>
                              </a:xfrm>
                            </p:grpSpPr>
                            <p:grpSp>
                              <p:nvGrpSpPr>
                                <p:cNvPr id="24" name="Group 23"/>
                                <p:cNvGrpSpPr/>
                                <p:nvPr/>
                              </p:nvGrpSpPr>
                              <p:grpSpPr>
                                <a:xfrm>
                                  <a:off x="7527845" y="935072"/>
                                  <a:ext cx="4412513" cy="3851644"/>
                                  <a:chOff x="7527845" y="935072"/>
                                  <a:chExt cx="4412513" cy="3851644"/>
                                </a:xfrm>
                              </p:grpSpPr>
                              <p:grpSp>
                                <p:nvGrpSpPr>
                                  <p:cNvPr id="26" name="Group 25"/>
                                  <p:cNvGrpSpPr/>
                                  <p:nvPr/>
                                </p:nvGrpSpPr>
                                <p:grpSpPr>
                                  <a:xfrm>
                                    <a:off x="7527845" y="935072"/>
                                    <a:ext cx="4412513" cy="3851644"/>
                                    <a:chOff x="7527845" y="935072"/>
                                    <a:chExt cx="4412513" cy="3851644"/>
                                  </a:xfrm>
                                </p:grpSpPr>
                                <mc:AlternateContent xmlns:mc="http://schemas.openxmlformats.org/markup-compatibility/2006" xmlns:a14="http://schemas.microsoft.com/office/drawing/2010/main">
                                  <mc:Choice Requires="a14">
                                    <p:sp>
                                      <p:nvSpPr>
                                        <p:cNvPr id="28" name="TextBox 27"/>
                                        <p:cNvSpPr txBox="1"/>
                                        <p:nvPr/>
                                      </p:nvSpPr>
                                      <p:spPr>
                                        <a:xfrm>
                                          <a:off x="10069016" y="2614277"/>
                                          <a:ext cx="276452" cy="369332"/>
                                        </a:xfrm>
                                        <a:prstGeom prst="rect">
                                          <a:avLst/>
                                        </a:prstGeom>
                                        <a:solidFill>
                                          <a:sysClr val="window" lastClr="FFFFFF"/>
                                        </a:solidFill>
                                      </p:spPr>
                                      <p:txBody>
                                        <a:bodyPr wrap="square" rtlCol="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𝑑</m:t>
                                                </m:r>
                                              </m:oMath>
                                            </m:oMathPara>
                                          </a14:m>
                                          <a:endParaRPr kumimoji="0" lang="ar-IQ" sz="1800" b="0" i="0" u="none" strike="noStrike" kern="0" cap="none" spc="0" normalizeH="0" baseline="0" noProof="0" dirty="0">
                                            <a:ln>
                                              <a:noFill/>
                                            </a:ln>
                                            <a:solidFill>
                                              <a:sysClr val="windowText" lastClr="000000"/>
                                            </a:solidFill>
                                            <a:effectLst/>
                                            <a:uLnTx/>
                                            <a:uFillTx/>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10069016" y="2614277"/>
                                          <a:ext cx="276452" cy="369332"/>
                                        </a:xfrm>
                                        <a:prstGeom prst="rect">
                                          <a:avLst/>
                                        </a:prstGeom>
                                        <a:blipFill rotWithShape="1">
                                          <a:blip r:embed="rId3"/>
                                          <a:stretch>
                                            <a:fillRect l="-15217"/>
                                          </a:stretch>
                                        </a:blipFill>
                                      </p:spPr>
                                      <p:txBody>
                                        <a:bodyPr/>
                                        <a:lstStyle/>
                                        <a:p>
                                          <a:r>
                                            <a:rPr lang="ar-IQ">
                                              <a:noFill/>
                                            </a:rPr>
                                            <a:t> </a:t>
                                          </a:r>
                                        </a:p>
                                      </p:txBody>
                                    </p:sp>
                                  </mc:Fallback>
                                </mc:AlternateContent>
                                <p:grpSp>
                                  <p:nvGrpSpPr>
                                    <p:cNvPr id="29" name="Group 28"/>
                                    <p:cNvGrpSpPr/>
                                    <p:nvPr/>
                                  </p:nvGrpSpPr>
                                  <p:grpSpPr>
                                    <a:xfrm>
                                      <a:off x="7527845" y="935072"/>
                                      <a:ext cx="4412513" cy="3851644"/>
                                      <a:chOff x="7527845" y="935072"/>
                                      <a:chExt cx="4412513" cy="3851644"/>
                                    </a:xfrm>
                                  </p:grpSpPr>
                                  <p:grpSp>
                                    <p:nvGrpSpPr>
                                      <p:cNvPr id="30" name="Group 29"/>
                                      <p:cNvGrpSpPr/>
                                      <p:nvPr/>
                                    </p:nvGrpSpPr>
                                    <p:grpSpPr>
                                      <a:xfrm>
                                        <a:off x="7527845" y="935072"/>
                                        <a:ext cx="4412513" cy="3851644"/>
                                        <a:chOff x="7527845" y="935072"/>
                                        <a:chExt cx="4412513" cy="3851644"/>
                                      </a:xfrm>
                                    </p:grpSpPr>
                                    <p:grpSp>
                                      <p:nvGrpSpPr>
                                        <p:cNvPr id="32" name="Group 31"/>
                                        <p:cNvGrpSpPr/>
                                        <p:nvPr/>
                                      </p:nvGrpSpPr>
                                      <p:grpSpPr>
                                        <a:xfrm>
                                          <a:off x="7527845" y="935072"/>
                                          <a:ext cx="4412513" cy="3851644"/>
                                          <a:chOff x="7527845" y="935072"/>
                                          <a:chExt cx="4412513" cy="3851644"/>
                                        </a:xfrm>
                                      </p:grpSpPr>
                                      <p:grpSp>
                                        <p:nvGrpSpPr>
                                          <p:cNvPr id="34" name="Group 33"/>
                                          <p:cNvGrpSpPr/>
                                          <p:nvPr/>
                                        </p:nvGrpSpPr>
                                        <p:grpSpPr>
                                          <a:xfrm>
                                            <a:off x="7527845" y="935072"/>
                                            <a:ext cx="4412513" cy="3851644"/>
                                            <a:chOff x="7458735" y="980262"/>
                                            <a:chExt cx="4412513" cy="3851644"/>
                                          </a:xfrm>
                                        </p:grpSpPr>
                                        <p:grpSp>
                                          <p:nvGrpSpPr>
                                            <p:cNvPr id="36" name="Group 35"/>
                                            <p:cNvGrpSpPr/>
                                            <p:nvPr/>
                                          </p:nvGrpSpPr>
                                          <p:grpSpPr>
                                            <a:xfrm>
                                              <a:off x="7458735" y="980262"/>
                                              <a:ext cx="4412513" cy="3851644"/>
                                              <a:chOff x="7495952" y="952795"/>
                                              <a:chExt cx="4412513" cy="3851644"/>
                                            </a:xfrm>
                                          </p:grpSpPr>
                                          <p:sp>
                                            <p:nvSpPr>
                                              <p:cNvPr id="38" name="L-Shape 37"/>
                                              <p:cNvSpPr/>
                                              <p:nvPr/>
                                            </p:nvSpPr>
                                            <p:spPr>
                                              <a:xfrm flipV="1">
                                                <a:off x="8782491" y="1463153"/>
                                                <a:ext cx="318976" cy="180755"/>
                                              </a:xfrm>
                                              <a:prstGeom prst="corner">
                                                <a:avLst/>
                                              </a:prstGeom>
                                              <a:solidFill>
                                                <a:srgbClr val="5B9BD5"/>
                                              </a:solidFill>
                                              <a:ln w="12700" cap="flat" cmpd="sng" algn="ctr">
                                                <a:solidFill>
                                                  <a:srgbClr val="5B9BD5">
                                                    <a:shade val="50000"/>
                                                  </a:srgbClr>
                                                </a:solidFill>
                                                <a:prstDash val="solid"/>
                                                <a:miter lim="800000"/>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IQ" sz="1800" b="0" i="0" u="none" strike="noStrike" kern="0" cap="none" spc="0" normalizeH="0" baseline="0" noProof="0" dirty="0">
                                                  <a:ln>
                                                    <a:noFill/>
                                                  </a:ln>
                                                  <a:solidFill>
                                                    <a:sysClr val="window" lastClr="FFFFFF"/>
                                                  </a:solidFill>
                                                  <a:effectLst/>
                                                  <a:uLnTx/>
                                                  <a:uFillTx/>
                                                  <a:latin typeface="Calibri"/>
                                                  <a:ea typeface="+mn-ea"/>
                                                  <a:cs typeface="Arial"/>
                                                </a:endParaRPr>
                                              </a:p>
                                            </p:txBody>
                                          </p:sp>
                                          <p:grpSp>
                                            <p:nvGrpSpPr>
                                              <p:cNvPr id="39" name="Group 38"/>
                                              <p:cNvGrpSpPr/>
                                              <p:nvPr/>
                                            </p:nvGrpSpPr>
                                            <p:grpSpPr>
                                              <a:xfrm>
                                                <a:off x="7495952" y="952795"/>
                                                <a:ext cx="4412513" cy="3851644"/>
                                                <a:chOff x="7506585" y="1020725"/>
                                                <a:chExt cx="4412513" cy="3851644"/>
                                              </a:xfrm>
                                            </p:grpSpPr>
                                            <p:sp>
                                              <p:nvSpPr>
                                                <p:cNvPr id="40" name="Flowchart: Process 39"/>
                                                <p:cNvSpPr/>
                                                <p:nvPr/>
                                              </p:nvSpPr>
                                              <p:spPr>
                                                <a:xfrm>
                                                  <a:off x="10621926" y="3572540"/>
                                                  <a:ext cx="744279" cy="606055"/>
                                                </a:xfrm>
                                                <a:prstGeom prst="flowChartProcess">
                                                  <a:avLst/>
                                                </a:prstGeom>
                                                <a:solidFill>
                                                  <a:srgbClr val="5B9BD5"/>
                                                </a:solidFill>
                                                <a:ln w="12700" cap="flat" cmpd="sng" algn="ctr">
                                                  <a:solidFill>
                                                    <a:srgbClr val="5B9BD5">
                                                      <a:shade val="50000"/>
                                                    </a:srgbClr>
                                                  </a:solidFill>
                                                  <a:prstDash val="solid"/>
                                                  <a:miter lim="800000"/>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IQ" sz="1800" b="0" i="0" u="none" strike="noStrike" kern="0" cap="none" spc="0" normalizeH="0" baseline="0" noProof="0" dirty="0">
                                                    <a:ln>
                                                      <a:noFill/>
                                                    </a:ln>
                                                    <a:solidFill>
                                                      <a:sysClr val="window" lastClr="FFFFFF"/>
                                                    </a:solidFill>
                                                    <a:effectLst/>
                                                    <a:uLnTx/>
                                                    <a:uFillTx/>
                                                    <a:latin typeface="Calibri"/>
                                                    <a:ea typeface="+mn-ea"/>
                                                    <a:cs typeface="Arial"/>
                                                  </a:endParaRPr>
                                                </a:p>
                                              </p:txBody>
                                            </p:sp>
                                            <p:grpSp>
                                              <p:nvGrpSpPr>
                                                <p:cNvPr id="41" name="Group 40"/>
                                                <p:cNvGrpSpPr/>
                                                <p:nvPr/>
                                              </p:nvGrpSpPr>
                                              <p:grpSpPr>
                                                <a:xfrm>
                                                  <a:off x="7506585" y="1020725"/>
                                                  <a:ext cx="4412513" cy="3851644"/>
                                                  <a:chOff x="7506585" y="1020725"/>
                                                  <a:chExt cx="4412513" cy="3851644"/>
                                                </a:xfrm>
                                              </p:grpSpPr>
                                              <p:cxnSp>
                                                <p:nvCxnSpPr>
                                                  <p:cNvPr id="42" name="Straight Connector 41"/>
                                                  <p:cNvCxnSpPr/>
                                                  <p:nvPr/>
                                                </p:nvCxnSpPr>
                                                <p:spPr>
                                                  <a:xfrm>
                                                    <a:off x="9069572" y="1626781"/>
                                                    <a:ext cx="1307805" cy="0"/>
                                                  </a:xfrm>
                                                  <a:prstGeom prst="line">
                                                    <a:avLst/>
                                                  </a:prstGeom>
                                                  <a:noFill/>
                                                  <a:ln w="6350" cap="flat" cmpd="sng" algn="ctr">
                                                    <a:solidFill>
                                                      <a:srgbClr val="5B9BD5"/>
                                                    </a:solidFill>
                                                    <a:prstDash val="solid"/>
                                                    <a:miter lim="800000"/>
                                                  </a:ln>
                                                  <a:effectLst/>
                                                </p:spPr>
                                              </p:cxnSp>
                                              <p:grpSp>
                                                <p:nvGrpSpPr>
                                                  <p:cNvPr id="43" name="Group 42"/>
                                                  <p:cNvGrpSpPr/>
                                                  <p:nvPr/>
                                                </p:nvGrpSpPr>
                                                <p:grpSpPr>
                                                  <a:xfrm>
                                                    <a:off x="7506585" y="1020725"/>
                                                    <a:ext cx="4412513" cy="3851644"/>
                                                    <a:chOff x="7506585" y="1020725"/>
                                                    <a:chExt cx="4412513" cy="3851644"/>
                                                  </a:xfrm>
                                                </p:grpSpPr>
                                                <p:sp>
                                                  <p:nvSpPr>
                                                    <p:cNvPr id="44" name="Flowchart: Process 43"/>
                                                    <p:cNvSpPr/>
                                                    <p:nvPr/>
                                                  </p:nvSpPr>
                                                  <p:spPr>
                                                    <a:xfrm>
                                                      <a:off x="9101469" y="1020725"/>
                                                      <a:ext cx="744279" cy="606055"/>
                                                    </a:xfrm>
                                                    <a:prstGeom prst="flowChartProcess">
                                                      <a:avLst/>
                                                    </a:prstGeom>
                                                    <a:solidFill>
                                                      <a:srgbClr val="5B9BD5"/>
                                                    </a:solidFill>
                                                    <a:ln w="12700" cap="flat" cmpd="sng" algn="ctr">
                                                      <a:solidFill>
                                                        <a:srgbClr val="5B9BD5">
                                                          <a:shade val="50000"/>
                                                        </a:srgbClr>
                                                      </a:solidFill>
                                                      <a:prstDash val="solid"/>
                                                      <a:miter lim="800000"/>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IQ" sz="1800" b="0" i="0" u="none" strike="noStrike" kern="0" cap="none" spc="0" normalizeH="0" baseline="0" noProof="0" dirty="0">
                                                        <a:ln>
                                                          <a:noFill/>
                                                        </a:ln>
                                                        <a:solidFill>
                                                          <a:sysClr val="window" lastClr="FFFFFF"/>
                                                        </a:solidFill>
                                                        <a:effectLst/>
                                                        <a:uLnTx/>
                                                        <a:uFillTx/>
                                                        <a:latin typeface="Calibri"/>
                                                        <a:ea typeface="+mn-ea"/>
                                                        <a:cs typeface="Arial"/>
                                                      </a:endParaRPr>
                                                    </a:p>
                                                  </p:txBody>
                                                </p:sp>
                                                <p:grpSp>
                                                  <p:nvGrpSpPr>
                                                    <p:cNvPr id="45" name="Group 44"/>
                                                    <p:cNvGrpSpPr/>
                                                    <p:nvPr/>
                                                  </p:nvGrpSpPr>
                                                  <p:grpSpPr>
                                                    <a:xfrm>
                                                      <a:off x="7506585" y="1626781"/>
                                                      <a:ext cx="4412513" cy="3245588"/>
                                                      <a:chOff x="7506585" y="1626781"/>
                                                      <a:chExt cx="4412513" cy="3245588"/>
                                                    </a:xfrm>
                                                  </p:grpSpPr>
                                                  <p:cxnSp>
                                                    <p:nvCxnSpPr>
                                                      <p:cNvPr id="46" name="Straight Connector 45"/>
                                                      <p:cNvCxnSpPr/>
                                                      <p:nvPr/>
                                                    </p:nvCxnSpPr>
                                                    <p:spPr>
                                                      <a:xfrm>
                                                        <a:off x="9069572" y="4178595"/>
                                                        <a:ext cx="2849526" cy="0"/>
                                                      </a:xfrm>
                                                      <a:prstGeom prst="line">
                                                        <a:avLst/>
                                                      </a:prstGeom>
                                                      <a:noFill/>
                                                      <a:ln w="6350" cap="flat" cmpd="sng" algn="ctr">
                                                        <a:solidFill>
                                                          <a:srgbClr val="5B9BD5"/>
                                                        </a:solidFill>
                                                        <a:prstDash val="solid"/>
                                                        <a:miter lim="800000"/>
                                                      </a:ln>
                                                      <a:effectLst/>
                                                    </p:spPr>
                                                  </p:cxnSp>
                                                  <p:grpSp>
                                                    <p:nvGrpSpPr>
                                                      <p:cNvPr id="47" name="Group 46"/>
                                                      <p:cNvGrpSpPr/>
                                                      <p:nvPr/>
                                                    </p:nvGrpSpPr>
                                                    <p:grpSpPr>
                                                      <a:xfrm>
                                                        <a:off x="7506585" y="1626781"/>
                                                        <a:ext cx="1562987" cy="3245588"/>
                                                        <a:chOff x="7506585" y="1626781"/>
                                                        <a:chExt cx="1562987" cy="3245588"/>
                                                      </a:xfrm>
                                                    </p:grpSpPr>
                                                    <p:cxnSp>
                                                      <p:nvCxnSpPr>
                                                        <p:cNvPr id="48" name="Straight Connector 47"/>
                                                        <p:cNvCxnSpPr/>
                                                        <p:nvPr/>
                                                      </p:nvCxnSpPr>
                                                      <p:spPr>
                                                        <a:xfrm flipV="1">
                                                          <a:off x="9069572" y="1626781"/>
                                                          <a:ext cx="0" cy="2551814"/>
                                                        </a:xfrm>
                                                        <a:prstGeom prst="line">
                                                          <a:avLst/>
                                                        </a:prstGeom>
                                                        <a:noFill/>
                                                        <a:ln w="6350" cap="flat" cmpd="sng" algn="ctr">
                                                          <a:solidFill>
                                                            <a:srgbClr val="5B9BD5"/>
                                                          </a:solidFill>
                                                          <a:prstDash val="solid"/>
                                                          <a:miter lim="800000"/>
                                                        </a:ln>
                                                        <a:effectLst/>
                                                      </p:spPr>
                                                    </p:cxnSp>
                                                    <p:cxnSp>
                                                      <p:nvCxnSpPr>
                                                        <p:cNvPr id="49" name="Straight Connector 48"/>
                                                        <p:cNvCxnSpPr>
                                                          <a:stCxn id="38" idx="3"/>
                                                        </p:cNvCxnSpPr>
                                                        <p:nvPr/>
                                                      </p:nvCxnSpPr>
                                                      <p:spPr>
                                                        <a:xfrm flipH="1">
                                                          <a:off x="8612370" y="1711838"/>
                                                          <a:ext cx="225943" cy="1860702"/>
                                                        </a:xfrm>
                                                        <a:prstGeom prst="line">
                                                          <a:avLst/>
                                                        </a:prstGeom>
                                                        <a:noFill/>
                                                        <a:ln w="6350" cap="flat" cmpd="sng" algn="ctr">
                                                          <a:solidFill>
                                                            <a:srgbClr val="5B9BD5"/>
                                                          </a:solidFill>
                                                          <a:prstDash val="dash"/>
                                                          <a:miter lim="800000"/>
                                                        </a:ln>
                                                        <a:effectLst/>
                                                      </p:spPr>
                                                    </p:cxnSp>
                                                    <p:cxnSp>
                                                      <p:nvCxnSpPr>
                                                        <p:cNvPr id="50" name="Straight Connector 49"/>
                                                        <p:cNvCxnSpPr>
                                                          <a:stCxn id="38" idx="3"/>
                                                          <a:endCxn id="52" idx="6"/>
                                                        </p:cNvCxnSpPr>
                                                        <p:nvPr/>
                                                      </p:nvCxnSpPr>
                                                      <p:spPr>
                                                        <a:xfrm>
                                                          <a:off x="8838313" y="1711838"/>
                                                          <a:ext cx="146198" cy="2466757"/>
                                                        </a:xfrm>
                                                        <a:prstGeom prst="line">
                                                          <a:avLst/>
                                                        </a:prstGeom>
                                                        <a:noFill/>
                                                        <a:ln w="6350" cap="flat" cmpd="sng" algn="ctr">
                                                          <a:solidFill>
                                                            <a:srgbClr val="5B9BD5"/>
                                                          </a:solidFill>
                                                          <a:prstDash val="dash"/>
                                                          <a:miter lim="800000"/>
                                                        </a:ln>
                                                        <a:effectLst/>
                                                      </p:spPr>
                                                    </p:cxnSp>
                                                    <p:grpSp>
                                                      <p:nvGrpSpPr>
                                                        <p:cNvPr id="51" name="Group 50"/>
                                                        <p:cNvGrpSpPr/>
                                                        <p:nvPr/>
                                                      </p:nvGrpSpPr>
                                                      <p:grpSpPr>
                                                        <a:xfrm>
                                                          <a:off x="7506585" y="1711838"/>
                                                          <a:ext cx="1477926" cy="3160531"/>
                                                          <a:chOff x="7506585" y="1711838"/>
                                                          <a:chExt cx="1477926" cy="3160531"/>
                                                        </a:xfrm>
                                                      </p:grpSpPr>
                                                      <p:sp>
                                                        <p:nvSpPr>
                                                          <p:cNvPr id="52" name="Donut 51"/>
                                                          <p:cNvSpPr/>
                                                          <p:nvPr/>
                                                        </p:nvSpPr>
                                                        <p:spPr>
                                                          <a:xfrm>
                                                            <a:off x="7506585" y="3484820"/>
                                                            <a:ext cx="1477926" cy="1387549"/>
                                                          </a:xfrm>
                                                          <a:prstGeom prst="donut">
                                                            <a:avLst/>
                                                          </a:prstGeom>
                                                          <a:solidFill>
                                                            <a:srgbClr val="44EC70"/>
                                                          </a:solidFill>
                                                          <a:ln w="12700" cap="flat" cmpd="sng" algn="ctr">
                                                            <a:solidFill>
                                                              <a:srgbClr val="5B9BD5">
                                                                <a:shade val="50000"/>
                                                              </a:srgbClr>
                                                            </a:solidFill>
                                                            <a:prstDash val="solid"/>
                                                            <a:miter lim="800000"/>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IQ" sz="1800" b="0" i="0" u="none" strike="noStrike" kern="0" cap="none" spc="0" normalizeH="0" baseline="0" noProof="0" dirty="0">
                                                              <a:ln>
                                                                <a:noFill/>
                                                              </a:ln>
                                                              <a:solidFill>
                                                                <a:sysClr val="windowText" lastClr="000000"/>
                                                              </a:solidFill>
                                                              <a:effectLst/>
                                                              <a:uLnTx/>
                                                              <a:uFillTx/>
                                                              <a:latin typeface="Calibri"/>
                                                              <a:ea typeface="+mn-ea"/>
                                                              <a:cs typeface="Arial"/>
                                                            </a:endParaRPr>
                                                          </a:p>
                                                        </p:txBody>
                                                      </p:sp>
                                                      <p:grpSp>
                                                        <p:nvGrpSpPr>
                                                          <p:cNvPr id="53" name="Group 52"/>
                                                          <p:cNvGrpSpPr/>
                                                          <p:nvPr/>
                                                        </p:nvGrpSpPr>
                                                        <p:grpSpPr>
                                                          <a:xfrm>
                                                            <a:off x="7506585" y="1711838"/>
                                                            <a:ext cx="1477926" cy="3160531"/>
                                                            <a:chOff x="7506585" y="1711838"/>
                                                            <a:chExt cx="1477926" cy="3160531"/>
                                                          </a:xfrm>
                                                        </p:grpSpPr>
                                                        <p:cxnSp>
                                                          <p:nvCxnSpPr>
                                                            <p:cNvPr id="54" name="Straight Connector 53"/>
                                                            <p:cNvCxnSpPr>
                                                              <a:stCxn id="52" idx="3"/>
                                                              <a:endCxn id="52" idx="7"/>
                                                            </p:cNvCxnSpPr>
                                                            <p:nvPr/>
                                                          </p:nvCxnSpPr>
                                                          <p:spPr>
                                                            <a:xfrm flipV="1">
                                                              <a:off x="7723022" y="3688022"/>
                                                              <a:ext cx="1045052" cy="981145"/>
                                                            </a:xfrm>
                                                            <a:prstGeom prst="line">
                                                              <a:avLst/>
                                                            </a:prstGeom>
                                                            <a:noFill/>
                                                            <a:ln w="6350" cap="flat" cmpd="sng" algn="ctr">
                                                              <a:solidFill>
                                                                <a:sysClr val="windowText" lastClr="000000"/>
                                                              </a:solidFill>
                                                              <a:prstDash val="solid"/>
                                                              <a:miter lim="800000"/>
                                                            </a:ln>
                                                            <a:effectLst/>
                                                          </p:spPr>
                                                        </p:cxnSp>
                                                        <p:cxnSp>
                                                          <p:nvCxnSpPr>
                                                            <p:cNvPr id="55" name="Straight Connector 54"/>
                                                            <p:cNvCxnSpPr>
                                                              <a:stCxn id="52" idx="5"/>
                                                              <a:endCxn id="52" idx="1"/>
                                                            </p:cNvCxnSpPr>
                                                            <p:nvPr/>
                                                          </p:nvCxnSpPr>
                                                          <p:spPr>
                                                            <a:xfrm flipH="1" flipV="1">
                                                              <a:off x="7723022" y="3688022"/>
                                                              <a:ext cx="1045052" cy="981145"/>
                                                            </a:xfrm>
                                                            <a:prstGeom prst="line">
                                                              <a:avLst/>
                                                            </a:prstGeom>
                                                            <a:noFill/>
                                                            <a:ln w="6350" cap="flat" cmpd="sng" algn="ctr">
                                                              <a:solidFill>
                                                                <a:sysClr val="windowText" lastClr="000000"/>
                                                              </a:solidFill>
                                                              <a:prstDash val="solid"/>
                                                              <a:miter lim="800000"/>
                                                            </a:ln>
                                                            <a:effectLst/>
                                                          </p:spPr>
                                                        </p:cxnSp>
                                                        <p:cxnSp>
                                                          <p:nvCxnSpPr>
                                                            <p:cNvPr id="56" name="Straight Connector 55"/>
                                                            <p:cNvCxnSpPr>
                                                              <a:stCxn id="52" idx="4"/>
                                                              <a:endCxn id="52" idx="0"/>
                                                            </p:cNvCxnSpPr>
                                                            <p:nvPr/>
                                                          </p:nvCxnSpPr>
                                                          <p:spPr>
                                                            <a:xfrm flipV="1">
                                                              <a:off x="8245548" y="3484820"/>
                                                              <a:ext cx="0" cy="1387549"/>
                                                            </a:xfrm>
                                                            <a:prstGeom prst="line">
                                                              <a:avLst/>
                                                            </a:prstGeom>
                                                            <a:noFill/>
                                                            <a:ln w="6350" cap="flat" cmpd="sng" algn="ctr">
                                                              <a:solidFill>
                                                                <a:sysClr val="windowText" lastClr="000000"/>
                                                              </a:solidFill>
                                                              <a:prstDash val="solid"/>
                                                              <a:miter lim="800000"/>
                                                            </a:ln>
                                                            <a:effectLst/>
                                                          </p:spPr>
                                                        </p:cxnSp>
                                                        <p:cxnSp>
                                                          <p:nvCxnSpPr>
                                                            <p:cNvPr id="57" name="Straight Connector 56"/>
                                                            <p:cNvCxnSpPr>
                                                              <a:stCxn id="52" idx="2"/>
                                                              <a:endCxn id="52" idx="6"/>
                                                            </p:cNvCxnSpPr>
                                                            <p:nvPr/>
                                                          </p:nvCxnSpPr>
                                                          <p:spPr>
                                                            <a:xfrm>
                                                              <a:off x="7506585" y="4178595"/>
                                                              <a:ext cx="1477926" cy="0"/>
                                                            </a:xfrm>
                                                            <a:prstGeom prst="line">
                                                              <a:avLst/>
                                                            </a:prstGeom>
                                                            <a:noFill/>
                                                            <a:ln w="6350" cap="flat" cmpd="sng" algn="ctr">
                                                              <a:solidFill>
                                                                <a:sysClr val="windowText" lastClr="000000"/>
                                                              </a:solidFill>
                                                              <a:prstDash val="solid"/>
                                                              <a:miter lim="800000"/>
                                                            </a:ln>
                                                            <a:effectLst/>
                                                          </p:spPr>
                                                        </p:cxnSp>
                                                        <p:cxnSp>
                                                          <p:nvCxnSpPr>
                                                            <p:cNvPr id="58" name="Straight Connector 57"/>
                                                            <p:cNvCxnSpPr>
                                                              <a:stCxn id="38" idx="3"/>
                                                              <a:endCxn id="52" idx="7"/>
                                                            </p:cNvCxnSpPr>
                                                            <p:nvPr/>
                                                          </p:nvCxnSpPr>
                                                          <p:spPr>
                                                            <a:xfrm flipH="1">
                                                              <a:off x="8768074" y="1711838"/>
                                                              <a:ext cx="70239" cy="1976184"/>
                                                            </a:xfrm>
                                                            <a:prstGeom prst="line">
                                                              <a:avLst/>
                                                            </a:prstGeom>
                                                            <a:noFill/>
                                                            <a:ln w="6350" cap="flat" cmpd="sng" algn="ctr">
                                                              <a:solidFill>
                                                                <a:srgbClr val="5B9BD5"/>
                                                              </a:solidFill>
                                                              <a:prstDash val="dash"/>
                                                              <a:miter lim="800000"/>
                                                            </a:ln>
                                                            <a:effectLst/>
                                                          </p:spPr>
                                                        </p:cxnSp>
                                                      </p:grpSp>
                                                    </p:grpSp>
                                                  </p:grpSp>
                                                </p:grpSp>
                                              </p:grpSp>
                                            </p:grpSp>
                                          </p:grpSp>
                                        </p:grpSp>
                                        <p:sp>
                                          <p:nvSpPr>
                                            <p:cNvPr id="37" name="Flowchart: Connector 36"/>
                                            <p:cNvSpPr/>
                                            <p:nvPr/>
                                          </p:nvSpPr>
                                          <p:spPr>
                                            <a:xfrm>
                                              <a:off x="8133907" y="4077585"/>
                                              <a:ext cx="127590" cy="116958"/>
                                            </a:xfrm>
                                            <a:prstGeom prst="flowChartConnector">
                                              <a:avLst/>
                                            </a:prstGeom>
                                            <a:solidFill>
                                              <a:sysClr val="windowText" lastClr="000000"/>
                                            </a:solidFill>
                                            <a:ln w="12700" cap="flat" cmpd="sng" algn="ctr">
                                              <a:solidFill>
                                                <a:srgbClr val="5B9BD5">
                                                  <a:shade val="50000"/>
                                                </a:srgbClr>
                                              </a:solidFill>
                                              <a:prstDash val="solid"/>
                                              <a:miter lim="800000"/>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IQ" sz="1800" b="0" i="0" u="none" strike="noStrike" kern="0" cap="none" spc="0" normalizeH="0" baseline="0" noProof="0" dirty="0">
                                                <a:ln>
                                                  <a:noFill/>
                                                </a:ln>
                                                <a:solidFill>
                                                  <a:sysClr val="window" lastClr="FFFFFF"/>
                                                </a:solidFill>
                                                <a:effectLst/>
                                                <a:uLnTx/>
                                                <a:uFillTx/>
                                                <a:latin typeface="Calibri"/>
                                                <a:ea typeface="+mn-ea"/>
                                                <a:cs typeface="Arial"/>
                                              </a:endParaRPr>
                                            </a:p>
                                          </p:txBody>
                                        </p:sp>
                                      </p:grpSp>
                                      <p:cxnSp>
                                        <p:nvCxnSpPr>
                                          <p:cNvPr id="35" name="Straight Arrow Connector 34"/>
                                          <p:cNvCxnSpPr/>
                                          <p:nvPr/>
                                        </p:nvCxnSpPr>
                                        <p:spPr>
                                          <a:xfrm>
                                            <a:off x="9994605" y="1541128"/>
                                            <a:ext cx="10632" cy="2551814"/>
                                          </a:xfrm>
                                          <a:prstGeom prst="straightConnector1">
                                            <a:avLst/>
                                          </a:prstGeom>
                                          <a:noFill/>
                                          <a:ln w="6350" cap="flat" cmpd="sng" algn="ctr">
                                            <a:solidFill>
                                              <a:sysClr val="windowText" lastClr="000000"/>
                                            </a:solidFill>
                                            <a:prstDash val="solid"/>
                                            <a:miter lim="800000"/>
                                            <a:headEnd type="arrow"/>
                                            <a:tailEnd type="arrow"/>
                                          </a:ln>
                                          <a:effectLst/>
                                        </p:spPr>
                                      </p:cxnSp>
                                    </p:grpSp>
                                    <p:cxnSp>
                                      <p:nvCxnSpPr>
                                        <p:cNvPr id="33" name="Straight Arrow Connector 32"/>
                                        <p:cNvCxnSpPr/>
                                        <p:nvPr/>
                                      </p:nvCxnSpPr>
                                      <p:spPr>
                                        <a:xfrm>
                                          <a:off x="11015325" y="3789914"/>
                                          <a:ext cx="0" cy="793600"/>
                                        </a:xfrm>
                                        <a:prstGeom prst="straightConnector1">
                                          <a:avLst/>
                                        </a:prstGeom>
                                        <a:noFill/>
                                        <a:ln w="19050" cap="flat" cmpd="sng" algn="ctr">
                                          <a:solidFill>
                                            <a:sysClr val="windowText" lastClr="000000"/>
                                          </a:solidFill>
                                          <a:prstDash val="solid"/>
                                          <a:miter lim="800000"/>
                                          <a:tailEnd type="arrow"/>
                                        </a:ln>
                                        <a:effectLst/>
                                      </p:spPr>
                                    </p:cxnSp>
                                  </p:grpSp>
                                  <p:cxnSp>
                                    <p:nvCxnSpPr>
                                      <p:cNvPr id="31" name="Straight Arrow Connector 30"/>
                                      <p:cNvCxnSpPr/>
                                      <p:nvPr/>
                                    </p:nvCxnSpPr>
                                    <p:spPr>
                                      <a:xfrm>
                                        <a:off x="9494868" y="1238099"/>
                                        <a:ext cx="0" cy="930943"/>
                                      </a:xfrm>
                                      <a:prstGeom prst="straightConnector1">
                                        <a:avLst/>
                                      </a:prstGeom>
                                      <a:noFill/>
                                      <a:ln w="19050" cap="flat" cmpd="sng" algn="ctr">
                                        <a:solidFill>
                                          <a:sysClr val="windowText" lastClr="000000"/>
                                        </a:solidFill>
                                        <a:prstDash val="solid"/>
                                        <a:miter lim="800000"/>
                                        <a:tailEnd type="arrow"/>
                                      </a:ln>
                                      <a:effectLst/>
                                    </p:spPr>
                                  </p:cxnSp>
                                </p:grpSp>
                              </p:grpSp>
                              <mc:AlternateContent xmlns:mc="http://schemas.openxmlformats.org/markup-compatibility/2006" xmlns:a14="http://schemas.microsoft.com/office/drawing/2010/main">
                                <mc:Choice Requires="a14">
                                  <p:sp>
                                    <p:nvSpPr>
                                      <p:cNvPr id="27" name="TextBox 26"/>
                                      <p:cNvSpPr txBox="1"/>
                                      <p:nvPr/>
                                    </p:nvSpPr>
                                    <p:spPr>
                                      <a:xfrm>
                                        <a:off x="9372593" y="2012361"/>
                                        <a:ext cx="244549" cy="369332"/>
                                      </a:xfrm>
                                      <a:prstGeom prst="rect">
                                        <a:avLst/>
                                      </a:prstGeom>
                                      <a:noFill/>
                                    </p:spPr>
                                    <p:txBody>
                                      <a:bodyPr wrap="square" rtlCol="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𝑤</m:t>
                                              </m:r>
                                            </m:oMath>
                                          </m:oMathPara>
                                        </a14:m>
                                        <a:endParaRPr kumimoji="0" lang="ar-IQ" sz="1800" b="0" i="0" u="none" strike="noStrike" kern="0" cap="none" spc="0" normalizeH="0" baseline="0" noProof="0" dirty="0">
                                          <a:ln>
                                            <a:noFill/>
                                          </a:ln>
                                          <a:solidFill>
                                            <a:sysClr val="windowText" lastClr="000000"/>
                                          </a:solidFill>
                                          <a:effectLst/>
                                          <a:uLnTx/>
                                          <a:uFillTx/>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9372593" y="2012361"/>
                                        <a:ext cx="244549" cy="369332"/>
                                      </a:xfrm>
                                      <a:prstGeom prst="rect">
                                        <a:avLst/>
                                      </a:prstGeom>
                                      <a:blipFill rotWithShape="1">
                                        <a:blip r:embed="rId4"/>
                                        <a:stretch>
                                          <a:fillRect l="-22500"/>
                                        </a:stretch>
                                      </a:blipFill>
                                    </p:spPr>
                                    <p:txBody>
                                      <a:bodyPr/>
                                      <a:lstStyle/>
                                      <a:p>
                                        <a:r>
                                          <a:rPr lang="ar-IQ">
                                            <a:noFill/>
                                          </a:rPr>
                                          <a:t> </a:t>
                                        </a:r>
                                      </a:p>
                                    </p:txBody>
                                  </p:sp>
                                </mc:Fallback>
                              </mc:AlternateContent>
                            </p:grpSp>
                            <mc:AlternateContent xmlns:mc="http://schemas.openxmlformats.org/markup-compatibility/2006" xmlns:a14="http://schemas.microsoft.com/office/drawing/2010/main">
                              <mc:Choice Requires="a14">
                                <p:sp>
                                  <p:nvSpPr>
                                    <p:cNvPr id="25" name="TextBox 24"/>
                                    <p:cNvSpPr txBox="1"/>
                                    <p:nvPr/>
                                  </p:nvSpPr>
                                  <p:spPr>
                                    <a:xfrm>
                                      <a:off x="10893048" y="4417384"/>
                                      <a:ext cx="244549" cy="369332"/>
                                    </a:xfrm>
                                    <a:prstGeom prst="rect">
                                      <a:avLst/>
                                    </a:prstGeom>
                                    <a:noFill/>
                                  </p:spPr>
                                  <p:txBody>
                                    <a:bodyPr wrap="square" rtlCol="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0" cap="none" spc="0" normalizeH="0" baseline="0" noProof="0" smtClean="0">
                                                <a:ln>
                                                  <a:noFill/>
                                                </a:ln>
                                                <a:solidFill>
                                                  <a:sysClr val="windowText" lastClr="000000"/>
                                                </a:solidFill>
                                                <a:effectLst/>
                                                <a:uLnTx/>
                                                <a:uFillTx/>
                                                <a:latin typeface="Cambria Math"/>
                                              </a:rPr>
                                              <m:t>𝑤</m:t>
                                            </m:r>
                                          </m:oMath>
                                        </m:oMathPara>
                                      </a14:m>
                                      <a:endParaRPr kumimoji="0" lang="ar-IQ" sz="1800" b="0" i="0" u="none" strike="noStrike" kern="0" cap="none" spc="0" normalizeH="0" baseline="0" noProof="0" dirty="0">
                                        <a:ln>
                                          <a:noFill/>
                                        </a:ln>
                                        <a:solidFill>
                                          <a:sysClr val="windowText" lastClr="000000"/>
                                        </a:solidFill>
                                        <a:effectLst/>
                                        <a:uLnTx/>
                                        <a:uFillTx/>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10893048" y="4417384"/>
                                      <a:ext cx="244549" cy="369332"/>
                                    </a:xfrm>
                                    <a:prstGeom prst="rect">
                                      <a:avLst/>
                                    </a:prstGeom>
                                    <a:blipFill rotWithShape="1">
                                      <a:blip r:embed="rId5"/>
                                      <a:stretch>
                                        <a:fillRect l="-22500"/>
                                      </a:stretch>
                                    </a:blipFill>
                                  </p:spPr>
                                  <p:txBody>
                                    <a:bodyPr/>
                                    <a:lstStyle/>
                                    <a:p>
                                      <a:r>
                                        <a:rPr lang="ar-IQ">
                                          <a:noFill/>
                                        </a:rPr>
                                        <a:t> </a:t>
                                      </a:r>
                                    </a:p>
                                  </p:txBody>
                                </p:sp>
                              </mc:Fallback>
                            </mc:AlternateContent>
                          </p:grpSp>
                          <p:sp>
                            <p:nvSpPr>
                              <p:cNvPr id="23" name="Rectangular Callout 22"/>
                              <p:cNvSpPr/>
                              <p:nvPr/>
                            </p:nvSpPr>
                            <p:spPr>
                              <a:xfrm>
                                <a:off x="10971660" y="2158156"/>
                                <a:ext cx="1197935" cy="616688"/>
                              </a:xfrm>
                              <a:prstGeom prst="wedgeRectCallout">
                                <a:avLst>
                                  <a:gd name="adj1" fmla="val -1208"/>
                                  <a:gd name="adj2" fmla="val 259969"/>
                                </a:avLst>
                              </a:prstGeom>
                              <a:noFill/>
                              <a:ln w="12700" cap="flat" cmpd="sng" algn="ctr">
                                <a:solidFill>
                                  <a:srgbClr val="5B9BD5">
                                    <a:shade val="50000"/>
                                  </a:srgbClr>
                                </a:solidFill>
                                <a:prstDash val="solid"/>
                                <a:miter lim="800000"/>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IQ" sz="1800" b="0" i="0" u="none" strike="noStrike" kern="0" cap="none" spc="0" normalizeH="0" baseline="0" noProof="0" dirty="0">
                                  <a:ln>
                                    <a:noFill/>
                                  </a:ln>
                                  <a:solidFill>
                                    <a:sysClr val="window" lastClr="FFFFFF"/>
                                  </a:solidFill>
                                  <a:effectLst/>
                                  <a:uLnTx/>
                                  <a:uFillTx/>
                                  <a:latin typeface="Calibri"/>
                                  <a:ea typeface="+mn-ea"/>
                                  <a:cs typeface="Arial"/>
                                </a:endParaRPr>
                              </a:p>
                            </p:txBody>
                          </p:sp>
                        </p:grpSp>
                        <p:sp>
                          <p:nvSpPr>
                            <p:cNvPr id="21" name="TextBox 20"/>
                            <p:cNvSpPr txBox="1"/>
                            <p:nvPr/>
                          </p:nvSpPr>
                          <p:spPr>
                            <a:xfrm>
                              <a:off x="10893048" y="2158156"/>
                              <a:ext cx="1197935" cy="716553"/>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Ground Level</a:t>
                              </a:r>
                              <a:endParaRPr kumimoji="0" lang="ar-IQ" sz="1800" b="0" i="0" u="none" strike="noStrike" kern="0" cap="none" spc="0" normalizeH="0" baseline="0" noProof="0" dirty="0">
                                <a:ln>
                                  <a:noFill/>
                                </a:ln>
                                <a:solidFill>
                                  <a:sysClr val="windowText" lastClr="000000"/>
                                </a:solidFill>
                                <a:effectLst/>
                                <a:uLnTx/>
                                <a:uFillTx/>
                              </a:endParaRPr>
                            </a:p>
                          </p:txBody>
                        </p:sp>
                      </p:grpSp>
                      <p:sp>
                        <p:nvSpPr>
                          <p:cNvPr id="19" name="TextBox 18"/>
                          <p:cNvSpPr txBox="1"/>
                          <p:nvPr/>
                        </p:nvSpPr>
                        <p:spPr>
                          <a:xfrm>
                            <a:off x="10728251" y="712381"/>
                            <a:ext cx="1212107" cy="369332"/>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PE Level</a:t>
                            </a:r>
                            <a:endParaRPr kumimoji="0" lang="ar-IQ" sz="1800" b="0" i="0" u="none" strike="noStrike" kern="0" cap="none" spc="0" normalizeH="0" baseline="0" noProof="0" dirty="0">
                              <a:ln>
                                <a:noFill/>
                              </a:ln>
                              <a:solidFill>
                                <a:sysClr val="windowText" lastClr="000000"/>
                              </a:solidFill>
                              <a:effectLst/>
                              <a:uLnTx/>
                              <a:uFillTx/>
                            </a:endParaRPr>
                          </a:p>
                        </p:txBody>
                      </p:sp>
                    </p:grpSp>
                  </p:grpSp>
                  <p:cxnSp>
                    <p:nvCxnSpPr>
                      <p:cNvPr id="15" name="Curved Connector 14"/>
                      <p:cNvCxnSpPr>
                        <a:stCxn id="40" idx="0"/>
                      </p:cNvCxnSpPr>
                      <p:nvPr/>
                    </p:nvCxnSpPr>
                    <p:spPr>
                      <a:xfrm rot="16200000" flipV="1">
                        <a:off x="9340694" y="1812255"/>
                        <a:ext cx="1951080" cy="1398184"/>
                      </a:xfrm>
                      <a:prstGeom prst="curvedConnector3">
                        <a:avLst/>
                      </a:prstGeom>
                      <a:noFill/>
                      <a:ln w="19050" cap="flat" cmpd="sng" algn="ctr">
                        <a:solidFill>
                          <a:sysClr val="windowText" lastClr="000000"/>
                        </a:solidFill>
                        <a:prstDash val="solid"/>
                        <a:miter lim="800000"/>
                        <a:tailEnd type="arrow"/>
                      </a:ln>
                      <a:effectLst/>
                    </p:spPr>
                  </p:cxnSp>
                </p:grpSp>
                <p:cxnSp>
                  <p:nvCxnSpPr>
                    <p:cNvPr id="13" name="Elbow Connector 12"/>
                    <p:cNvCxnSpPr>
                      <a:stCxn id="40" idx="1"/>
                    </p:cNvCxnSpPr>
                    <p:nvPr/>
                  </p:nvCxnSpPr>
                  <p:spPr>
                    <a:xfrm rot="10800000">
                      <a:off x="9260958" y="1541129"/>
                      <a:ext cx="1382228" cy="2248787"/>
                    </a:xfrm>
                    <a:prstGeom prst="bentConnector2">
                      <a:avLst/>
                    </a:prstGeom>
                    <a:noFill/>
                    <a:ln w="28575" cap="flat" cmpd="sng" algn="ctr">
                      <a:solidFill>
                        <a:srgbClr val="C00000"/>
                      </a:solidFill>
                      <a:prstDash val="solid"/>
                      <a:miter lim="800000"/>
                      <a:tailEnd type="arrow"/>
                    </a:ln>
                    <a:effectLst/>
                  </p:spPr>
                </p:cxnSp>
              </p:grpSp>
              <p:sp>
                <p:nvSpPr>
                  <p:cNvPr id="11" name="Rectangular Callout 10"/>
                  <p:cNvSpPr/>
                  <p:nvPr/>
                </p:nvSpPr>
                <p:spPr>
                  <a:xfrm flipV="1">
                    <a:off x="8859573" y="4583514"/>
                    <a:ext cx="1092499" cy="562644"/>
                  </a:xfrm>
                  <a:prstGeom prst="wedgeRectCallout">
                    <a:avLst>
                      <a:gd name="adj1" fmla="val 14631"/>
                      <a:gd name="adj2" fmla="val 191168"/>
                    </a:avLst>
                  </a:prstGeom>
                  <a:noFill/>
                  <a:ln w="12700" cap="flat" cmpd="sng" algn="ctr">
                    <a:solidFill>
                      <a:srgbClr val="5B9BD5">
                        <a:shade val="50000"/>
                      </a:srgbClr>
                    </a:solidFill>
                    <a:prstDash val="solid"/>
                    <a:miter lim="800000"/>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IQ" sz="1800" b="0" i="0" u="none" strike="noStrike" kern="0" cap="none" spc="0" normalizeH="0" baseline="0" noProof="0" dirty="0">
                      <a:ln>
                        <a:noFill/>
                      </a:ln>
                      <a:solidFill>
                        <a:sysClr val="window" lastClr="FFFFFF"/>
                      </a:solidFill>
                      <a:effectLst/>
                      <a:uLnTx/>
                      <a:uFillTx/>
                      <a:latin typeface="Calibri"/>
                      <a:ea typeface="+mn-ea"/>
                      <a:cs typeface="Arial"/>
                    </a:endParaRPr>
                  </a:p>
                </p:txBody>
              </p:sp>
            </p:grpSp>
            <p:sp>
              <p:nvSpPr>
                <p:cNvPr id="9" name="TextBox 8"/>
                <p:cNvSpPr txBox="1"/>
                <p:nvPr/>
              </p:nvSpPr>
              <p:spPr>
                <a:xfrm>
                  <a:off x="8859575" y="4688958"/>
                  <a:ext cx="1020719" cy="409459"/>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Path 2</a:t>
                  </a:r>
                  <a:endParaRPr kumimoji="0" lang="ar-IQ" sz="1800" b="0" i="0" u="none" strike="noStrike" kern="0" cap="none" spc="0" normalizeH="0" baseline="0" noProof="0" dirty="0">
                    <a:ln>
                      <a:noFill/>
                    </a:ln>
                    <a:solidFill>
                      <a:sysClr val="windowText" lastClr="000000"/>
                    </a:solidFill>
                    <a:effectLst/>
                    <a:uLnTx/>
                    <a:uFillTx/>
                  </a:endParaRPr>
                </a:p>
              </p:txBody>
            </p:sp>
          </p:grpSp>
          <p:sp>
            <p:nvSpPr>
              <p:cNvPr id="7" name="Oval Callout 6"/>
              <p:cNvSpPr/>
              <p:nvPr/>
            </p:nvSpPr>
            <p:spPr>
              <a:xfrm>
                <a:off x="10604206" y="1469789"/>
                <a:ext cx="1297172" cy="531628"/>
              </a:xfrm>
              <a:prstGeom prst="wedgeEllipseCallout">
                <a:avLst>
                  <a:gd name="adj1" fmla="val -109358"/>
                  <a:gd name="adj2" fmla="val 114110"/>
                </a:avLst>
              </a:prstGeom>
              <a:noFill/>
              <a:ln w="12700" cap="flat" cmpd="sng" algn="ctr">
                <a:solidFill>
                  <a:srgbClr val="5B9BD5">
                    <a:shade val="50000"/>
                  </a:srgbClr>
                </a:solidFill>
                <a:prstDash val="solid"/>
                <a:miter lim="800000"/>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IQ" sz="1800" b="0" i="0" u="none" strike="noStrike" kern="0" cap="none" spc="0" normalizeH="0" baseline="0" noProof="0" dirty="0">
                  <a:ln>
                    <a:noFill/>
                  </a:ln>
                  <a:solidFill>
                    <a:sysClr val="window" lastClr="FFFFFF"/>
                  </a:solidFill>
                  <a:effectLst/>
                  <a:uLnTx/>
                  <a:uFillTx/>
                  <a:latin typeface="Calibri"/>
                  <a:ea typeface="+mn-ea"/>
                  <a:cs typeface="Arial"/>
                </a:endParaRPr>
              </a:p>
            </p:txBody>
          </p:sp>
        </p:grpSp>
        <p:sp>
          <p:nvSpPr>
            <p:cNvPr id="5" name="TextBox 4"/>
            <p:cNvSpPr txBox="1"/>
            <p:nvPr/>
          </p:nvSpPr>
          <p:spPr>
            <a:xfrm>
              <a:off x="10893048" y="1550937"/>
              <a:ext cx="1008329" cy="409459"/>
            </a:xfrm>
            <a:prstGeom prst="rect">
              <a:avLst/>
            </a:prstGeom>
            <a:noFill/>
          </p:spPr>
          <p:txBody>
            <a:bodyPr wrap="square" rtlCol="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Path 1</a:t>
              </a:r>
              <a:endParaRPr kumimoji="0" lang="ar-IQ" sz="1800" b="0" i="0" u="none" strike="noStrike" kern="0" cap="none" spc="0" normalizeH="0" baseline="0" noProof="0" dirty="0">
                <a:ln>
                  <a:noFill/>
                </a:ln>
                <a:solidFill>
                  <a:sysClr val="windowText" lastClr="000000"/>
                </a:solidFill>
                <a:effectLst/>
                <a:uLnTx/>
                <a:uFillTx/>
              </a:endParaRPr>
            </a:p>
          </p:txBody>
        </p:sp>
      </p:grpSp>
      <mc:AlternateContent xmlns:mc="http://schemas.openxmlformats.org/markup-compatibility/2006" xmlns:a14="http://schemas.microsoft.com/office/drawing/2010/main">
        <mc:Choice Requires="a14">
          <p:sp>
            <p:nvSpPr>
              <p:cNvPr id="59" name="Rectangle 58">
                <a:extLst>
                  <a:ext uri="{FF2B5EF4-FFF2-40B4-BE49-F238E27FC236}">
                    <a16:creationId xmlns:a16="http://schemas.microsoft.com/office/drawing/2014/main" id="{8FA1A193-8A63-4007-988F-EC9C8B63B1F9}"/>
                  </a:ext>
                </a:extLst>
              </p:cNvPr>
              <p:cNvSpPr/>
              <p:nvPr/>
            </p:nvSpPr>
            <p:spPr>
              <a:xfrm>
                <a:off x="362021" y="142725"/>
                <a:ext cx="8419957" cy="923330"/>
              </a:xfrm>
              <a:prstGeom prst="rect">
                <a:avLst/>
              </a:prstGeom>
            </p:spPr>
            <p:txBody>
              <a:bodyPr wrap="square">
                <a:spAutoFit/>
              </a:bodyPr>
              <a:lstStyle/>
              <a:p>
                <a:pPr lvl="0" algn="just" rtl="0">
                  <a:defRPr/>
                </a:pPr>
                <a:r>
                  <a:rPr lang="en-US" kern="0" dirty="0">
                    <a:solidFill>
                      <a:sysClr val="windowText" lastClr="000000"/>
                    </a:solidFill>
                  </a:rPr>
                  <a:t>The most important mechanical example shown in figure used to declare the idea of the of the potential in electric field or electric circuit is the rising of a cubic meter of water [of weight equal to </a:t>
                </a:r>
                <a14:m>
                  <m:oMath xmlns:m="http://schemas.openxmlformats.org/officeDocument/2006/math">
                    <m:d>
                      <m:dPr>
                        <m:ctrlPr>
                          <a:rPr lang="en-US" i="1" kern="0">
                            <a:solidFill>
                              <a:sysClr val="windowText" lastClr="000000"/>
                            </a:solidFill>
                            <a:latin typeface="Cambria Math" panose="02040503050406030204" pitchFamily="18" charset="0"/>
                          </a:rPr>
                        </m:ctrlPr>
                      </m:dPr>
                      <m:e>
                        <m:r>
                          <a:rPr lang="en-US" i="1" kern="0">
                            <a:solidFill>
                              <a:sysClr val="windowText" lastClr="000000"/>
                            </a:solidFill>
                            <a:latin typeface="Cambria Math"/>
                          </a:rPr>
                          <m:t>𝑤</m:t>
                        </m:r>
                      </m:e>
                    </m:d>
                  </m:oMath>
                </a14:m>
                <a:r>
                  <a:rPr lang="en-US" kern="0" dirty="0">
                    <a:solidFill>
                      <a:sysClr val="windowText" lastClr="000000"/>
                    </a:solidFill>
                  </a:rPr>
                  <a:t> N]from the </a:t>
                </a:r>
                <a:r>
                  <a:rPr lang="en-US" kern="0" dirty="0">
                    <a:solidFill>
                      <a:prstClr val="black"/>
                    </a:solidFill>
                  </a:rPr>
                  <a:t>ground </a:t>
                </a:r>
                <a:r>
                  <a:rPr lang="en-US" kern="0" dirty="0">
                    <a:solidFill>
                      <a:sysClr val="windowText" lastClr="000000"/>
                    </a:solidFill>
                  </a:rPr>
                  <a:t>level to  certain height of </a:t>
                </a:r>
                <a14:m>
                  <m:oMath xmlns:m="http://schemas.openxmlformats.org/officeDocument/2006/math">
                    <m:d>
                      <m:dPr>
                        <m:ctrlPr>
                          <a:rPr lang="en-US" i="1" kern="0">
                            <a:solidFill>
                              <a:sysClr val="windowText" lastClr="000000"/>
                            </a:solidFill>
                            <a:latin typeface="Cambria Math" panose="02040503050406030204" pitchFamily="18" charset="0"/>
                          </a:rPr>
                        </m:ctrlPr>
                      </m:dPr>
                      <m:e>
                        <m:r>
                          <a:rPr lang="en-US" i="1" kern="0">
                            <a:solidFill>
                              <a:sysClr val="windowText" lastClr="000000"/>
                            </a:solidFill>
                            <a:latin typeface="Cambria Math"/>
                          </a:rPr>
                          <m:t>𝑑</m:t>
                        </m:r>
                      </m:e>
                    </m:d>
                  </m:oMath>
                </a14:m>
                <a:r>
                  <a:rPr lang="en-US" kern="0" dirty="0">
                    <a:solidFill>
                      <a:sysClr val="windowText" lastClr="000000"/>
                    </a:solidFill>
                  </a:rPr>
                  <a:t> meters:</a:t>
                </a:r>
              </a:p>
            </p:txBody>
          </p:sp>
        </mc:Choice>
        <mc:Fallback xmlns="">
          <p:sp>
            <p:nvSpPr>
              <p:cNvPr id="59" name="Rectangle 58">
                <a:extLst>
                  <a:ext uri="{FF2B5EF4-FFF2-40B4-BE49-F238E27FC236}">
                    <a16:creationId xmlns:a16="http://schemas.microsoft.com/office/drawing/2014/main" id="{8FA1A193-8A63-4007-988F-EC9C8B63B1F9}"/>
                  </a:ext>
                </a:extLst>
              </p:cNvPr>
              <p:cNvSpPr>
                <a:spLocks noRot="1" noChangeAspect="1" noMove="1" noResize="1" noEditPoints="1" noAdjustHandles="1" noChangeArrowheads="1" noChangeShapeType="1" noTextEdit="1"/>
              </p:cNvSpPr>
              <p:nvPr/>
            </p:nvSpPr>
            <p:spPr>
              <a:xfrm>
                <a:off x="362021" y="142725"/>
                <a:ext cx="8419957" cy="923330"/>
              </a:xfrm>
              <a:prstGeom prst="rect">
                <a:avLst/>
              </a:prstGeom>
              <a:blipFill>
                <a:blip r:embed="rId6"/>
                <a:stretch>
                  <a:fillRect l="-579" t="-3289" r="-579" b="-9211"/>
                </a:stretch>
              </a:blipFill>
            </p:spPr>
            <p:txBody>
              <a:bodyPr/>
              <a:lstStyle/>
              <a:p>
                <a:r>
                  <a:rPr lang="en-GB">
                    <a:noFill/>
                  </a:rPr>
                  <a:t> </a:t>
                </a:r>
              </a:p>
            </p:txBody>
          </p:sp>
        </mc:Fallback>
      </mc:AlternateContent>
      <p:sp>
        <p:nvSpPr>
          <p:cNvPr id="60" name="Slide Number Placeholder 59">
            <a:extLst>
              <a:ext uri="{FF2B5EF4-FFF2-40B4-BE49-F238E27FC236}">
                <a16:creationId xmlns:a16="http://schemas.microsoft.com/office/drawing/2014/main" id="{EFDB673A-57E7-4C5D-9A5F-C141653887C6}"/>
              </a:ext>
            </a:extLst>
          </p:cNvPr>
          <p:cNvSpPr>
            <a:spLocks noGrp="1"/>
          </p:cNvSpPr>
          <p:nvPr>
            <p:ph type="sldNum" sz="quarter" idx="12"/>
          </p:nvPr>
        </p:nvSpPr>
        <p:spPr/>
        <p:txBody>
          <a:bodyPr/>
          <a:lstStyle/>
          <a:p>
            <a:fld id="{B7679AF5-3A02-455F-91D8-796855255011}" type="slidenum">
              <a:rPr lang="ar-IQ" smtClean="0"/>
              <a:t>2</a:t>
            </a:fld>
            <a:endParaRPr lang="ar-IQ" dirty="0"/>
          </a:p>
        </p:txBody>
      </p:sp>
    </p:spTree>
    <p:extLst>
      <p:ext uri="{BB962C8B-B14F-4D97-AF65-F5344CB8AC3E}">
        <p14:creationId xmlns:p14="http://schemas.microsoft.com/office/powerpoint/2010/main" val="3252091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287524" y="260648"/>
                <a:ext cx="8568952" cy="5800562"/>
              </a:xfrm>
              <a:prstGeom prst="rect">
                <a:avLst/>
              </a:prstGeom>
              <a:noFill/>
            </p:spPr>
            <p:txBody>
              <a:bodyPr wrap="square" rtlCol="1">
                <a:spAutoFit/>
              </a:bodyPr>
              <a:lstStyle/>
              <a:p>
                <a:pPr algn="just" rtl="0">
                  <a:lnSpc>
                    <a:spcPct val="115000"/>
                  </a:lnSpc>
                  <a:spcAft>
                    <a:spcPts val="1000"/>
                  </a:spcAft>
                </a:pPr>
                <a:r>
                  <a:rPr lang="en-US" sz="2000" dirty="0">
                    <a:ea typeface="Calibri"/>
                    <a:cs typeface="+mj-cs"/>
                  </a:rPr>
                  <a:t>The mechanical process described above is repeated in the same manner to generate electricity. Any electric generation process is  no more than splitting of the negative charges of a conducting medium from the positive charges inside the nucleus, hence it does a work against the electrical force of attraction between them, and this leads these electrons to accept potential energy as that described in the example above. </a:t>
                </a:r>
              </a:p>
              <a:p>
                <a:pPr algn="just" rtl="0">
                  <a:lnSpc>
                    <a:spcPct val="115000"/>
                  </a:lnSpc>
                  <a:spcAft>
                    <a:spcPts val="1000"/>
                  </a:spcAft>
                </a:pPr>
                <a:r>
                  <a:rPr lang="en-US" sz="2000" dirty="0">
                    <a:effectLst/>
                    <a:ea typeface="Calibri"/>
                    <a:cs typeface="+mj-cs"/>
                  </a:rPr>
                  <a:t>The total body accepts the same potential energy in the example, so as the unit charge (the coulomb) accepts the same potential energy when it considered as a unit of charge. Hence, the </a:t>
                </a:r>
                <a:r>
                  <a:rPr lang="en-US" sz="2000" b="1" dirty="0">
                    <a:effectLst/>
                    <a:ea typeface="Calibri"/>
                    <a:cs typeface="+mj-cs"/>
                  </a:rPr>
                  <a:t>"potential energy per unit charge" (</a:t>
                </a:r>
                <a:r>
                  <a:rPr lang="en-US" sz="2000" b="1" i="1" dirty="0">
                    <a:effectLst/>
                    <a:ea typeface="Calibri"/>
                    <a:cs typeface="+mj-cs"/>
                  </a:rPr>
                  <a:t>PE</a:t>
                </a:r>
                <a:r>
                  <a:rPr lang="en-US" sz="2000" b="1" dirty="0">
                    <a:effectLst/>
                    <a:ea typeface="Calibri"/>
                    <a:cs typeface="+mj-cs"/>
                  </a:rPr>
                  <a:t>)</a:t>
                </a:r>
                <a:r>
                  <a:rPr lang="en-US" sz="2000" dirty="0">
                    <a:effectLst/>
                    <a:ea typeface="Calibri"/>
                    <a:cs typeface="+mj-cs"/>
                  </a:rPr>
                  <a:t> will be represented mathematically (quantitatively) as:</a:t>
                </a:r>
                <a:endParaRPr lang="en-US" sz="2000" dirty="0">
                  <a:ea typeface="Calibri"/>
                  <a:cs typeface="+mj-cs"/>
                </a:endParaRPr>
              </a:p>
              <a:p>
                <a:pPr algn="ctr" rtl="0">
                  <a:lnSpc>
                    <a:spcPct val="115000"/>
                  </a:lnSpc>
                  <a:spcAft>
                    <a:spcPts val="1000"/>
                  </a:spcAft>
                </a:pPr>
                <a14:m>
                  <m:oMathPara xmlns:m="http://schemas.openxmlformats.org/officeDocument/2006/math">
                    <m:oMathParaPr>
                      <m:jc m:val="centerGroup"/>
                    </m:oMathParaPr>
                    <m:oMath xmlns:m="http://schemas.openxmlformats.org/officeDocument/2006/math">
                      <m:r>
                        <a:rPr lang="en-US" sz="2000" i="1">
                          <a:effectLst/>
                          <a:latin typeface="Cambria Math"/>
                          <a:ea typeface="Calibri"/>
                          <a:cs typeface="+mj-cs"/>
                        </a:rPr>
                        <m:t>𝑃𝐸</m:t>
                      </m:r>
                      <m:r>
                        <a:rPr lang="en-US" sz="2000" i="1">
                          <a:effectLst/>
                          <a:latin typeface="Cambria Math"/>
                          <a:ea typeface="Calibri"/>
                          <a:cs typeface="+mj-cs"/>
                        </a:rPr>
                        <m:t>=</m:t>
                      </m:r>
                      <m:f>
                        <m:fPr>
                          <m:ctrlPr>
                            <a:rPr lang="en-US" sz="2000" i="1">
                              <a:effectLst/>
                              <a:latin typeface="Cambria Math" panose="02040503050406030204" pitchFamily="18" charset="0"/>
                              <a:ea typeface="Calibri"/>
                              <a:cs typeface="+mj-cs"/>
                            </a:rPr>
                          </m:ctrlPr>
                        </m:fPr>
                        <m:num>
                          <m:r>
                            <a:rPr lang="en-US" sz="2000" i="1">
                              <a:effectLst/>
                              <a:latin typeface="Cambria Math"/>
                              <a:ea typeface="Calibri"/>
                              <a:cs typeface="+mj-cs"/>
                            </a:rPr>
                            <m:t>𝑊</m:t>
                          </m:r>
                        </m:num>
                        <m:den>
                          <m:r>
                            <a:rPr lang="en-US" sz="2000" i="1">
                              <a:effectLst/>
                              <a:latin typeface="Cambria Math"/>
                              <a:ea typeface="Calibri"/>
                              <a:cs typeface="+mj-cs"/>
                            </a:rPr>
                            <m:t>𝑞</m:t>
                          </m:r>
                        </m:den>
                      </m:f>
                    </m:oMath>
                  </m:oMathPara>
                </a14:m>
                <a:endParaRPr lang="en-US" sz="2000" dirty="0">
                  <a:ea typeface="Calibri"/>
                  <a:cs typeface="+mj-cs"/>
                </a:endParaRPr>
              </a:p>
              <a:p>
                <a:pPr algn="just" rtl="0">
                  <a:lnSpc>
                    <a:spcPct val="115000"/>
                  </a:lnSpc>
                  <a:spcAft>
                    <a:spcPts val="1000"/>
                  </a:spcAft>
                </a:pPr>
                <a:r>
                  <a:rPr lang="en-US" sz="2000" dirty="0">
                    <a:effectLst/>
                    <a:ea typeface="Calibri"/>
                    <a:cs typeface="+mj-cs"/>
                  </a:rPr>
                  <a:t>The above term is too long, so it is abbreviated by one word </a:t>
                </a:r>
                <a:r>
                  <a:rPr lang="en-US" sz="2000" b="1" dirty="0">
                    <a:effectLst/>
                    <a:ea typeface="Calibri"/>
                    <a:cs typeface="+mj-cs"/>
                  </a:rPr>
                  <a:t>"Potential"</a:t>
                </a:r>
                <a:r>
                  <a:rPr lang="en-US" sz="2000" dirty="0">
                    <a:effectLst/>
                    <a:ea typeface="Calibri"/>
                    <a:cs typeface="+mj-cs"/>
                  </a:rPr>
                  <a:t>. This quantity measured by (Joule/Coulomb) (JC</a:t>
                </a:r>
                <a:r>
                  <a:rPr lang="en-US" sz="2000" baseline="30000" dirty="0">
                    <a:effectLst/>
                    <a:ea typeface="Calibri"/>
                    <a:cs typeface="+mj-cs"/>
                  </a:rPr>
                  <a:t>-1</a:t>
                </a:r>
                <a:r>
                  <a:rPr lang="en-US" sz="2000" dirty="0">
                    <a:effectLst/>
                    <a:ea typeface="Calibri"/>
                    <a:cs typeface="+mj-cs"/>
                  </a:rPr>
                  <a:t>), and this unit is already known as (Volt) (V). </a:t>
                </a:r>
                <a:endParaRPr lang="en-US" sz="2000" dirty="0">
                  <a:ea typeface="Calibri"/>
                  <a:cs typeface="+mj-cs"/>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87524" y="260648"/>
                <a:ext cx="8568952" cy="5800562"/>
              </a:xfrm>
              <a:prstGeom prst="rect">
                <a:avLst/>
              </a:prstGeom>
              <a:blipFill>
                <a:blip r:embed="rId2"/>
                <a:stretch>
                  <a:fillRect l="-711" t="-210" r="-782" b="-631"/>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C3945BD4-A68E-45AB-ADB2-EA50F6FCACB3}"/>
              </a:ext>
            </a:extLst>
          </p:cNvPr>
          <p:cNvSpPr>
            <a:spLocks noGrp="1"/>
          </p:cNvSpPr>
          <p:nvPr>
            <p:ph type="sldNum" sz="quarter" idx="12"/>
          </p:nvPr>
        </p:nvSpPr>
        <p:spPr/>
        <p:txBody>
          <a:bodyPr/>
          <a:lstStyle/>
          <a:p>
            <a:fld id="{B7679AF5-3A02-455F-91D8-796855255011}" type="slidenum">
              <a:rPr lang="ar-IQ" smtClean="0"/>
              <a:t>3</a:t>
            </a:fld>
            <a:endParaRPr lang="ar-IQ" dirty="0"/>
          </a:p>
        </p:txBody>
      </p:sp>
    </p:spTree>
    <p:extLst>
      <p:ext uri="{BB962C8B-B14F-4D97-AF65-F5344CB8AC3E}">
        <p14:creationId xmlns:p14="http://schemas.microsoft.com/office/powerpoint/2010/main" val="2436826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6F30D007-CAB6-4E03-93D9-857196A45529}"/>
                  </a:ext>
                </a:extLst>
              </p:cNvPr>
              <p:cNvSpPr txBox="1"/>
              <p:nvPr/>
            </p:nvSpPr>
            <p:spPr>
              <a:xfrm>
                <a:off x="683568" y="548680"/>
                <a:ext cx="7776864" cy="2068259"/>
              </a:xfrm>
              <a:prstGeom prst="rect">
                <a:avLst/>
              </a:prstGeom>
              <a:noFill/>
            </p:spPr>
            <p:txBody>
              <a:bodyPr wrap="square" rtlCol="0">
                <a:spAutoFit/>
              </a:bodyPr>
              <a:lstStyle/>
              <a:p>
                <a:pPr algn="l" rtl="0"/>
                <a:r>
                  <a:rPr lang="en-GB" sz="2000" dirty="0"/>
                  <a:t>Notes:</a:t>
                </a:r>
              </a:p>
              <a:p>
                <a:pPr algn="l" rtl="0"/>
                <a:endParaRPr lang="en-GB" sz="2000" dirty="0"/>
              </a:p>
              <a:p>
                <a:pPr algn="l" rtl="0"/>
                <a:r>
                  <a:rPr lang="en-GB" sz="2000" dirty="0"/>
                  <a:t>W 	is electrostatic potential energy 	joule.</a:t>
                </a:r>
              </a:p>
              <a:p>
                <a:pPr algn="l" rtl="0"/>
                <a:r>
                  <a:rPr lang="en-GB" sz="2000" dirty="0"/>
                  <a:t>V 	is electric potential 		Volt</a:t>
                </a:r>
              </a:p>
              <a:p>
                <a:pPr algn="l" rtl="0"/>
                <a:r>
                  <a:rPr lang="en-US" sz="2000" kern="0" dirty="0">
                    <a:solidFill>
                      <a:sysClr val="windowText" lastClr="000000"/>
                    </a:solidFill>
                  </a:rPr>
                  <a:t>Where free space permittivity </a:t>
                </a:r>
                <a14:m>
                  <m:oMath xmlns:m="http://schemas.openxmlformats.org/officeDocument/2006/math">
                    <m:sSub>
                      <m:sSubPr>
                        <m:ctrlPr>
                          <a:rPr lang="en-US" sz="2000" i="1" kern="0">
                            <a:solidFill>
                              <a:sysClr val="windowText" lastClr="000000"/>
                            </a:solidFill>
                            <a:latin typeface="Cambria Math" panose="02040503050406030204" pitchFamily="18" charset="0"/>
                          </a:rPr>
                        </m:ctrlPr>
                      </m:sSubPr>
                      <m:e>
                        <m:r>
                          <a:rPr lang="en-US" sz="2000" i="1" kern="0">
                            <a:solidFill>
                              <a:sysClr val="windowText" lastClr="000000"/>
                            </a:solidFill>
                            <a:latin typeface="Cambria Math"/>
                            <a:ea typeface="Cambria Math"/>
                          </a:rPr>
                          <m:t>𝜀</m:t>
                        </m:r>
                      </m:e>
                      <m:sub>
                        <m:r>
                          <a:rPr lang="en-US" sz="2000" i="1" kern="0">
                            <a:solidFill>
                              <a:sysClr val="windowText" lastClr="000000"/>
                            </a:solidFill>
                            <a:latin typeface="Cambria Math"/>
                          </a:rPr>
                          <m:t>𝑜</m:t>
                        </m:r>
                      </m:sub>
                    </m:sSub>
                    <m:r>
                      <a:rPr lang="en-GB" sz="2000" i="1" kern="0">
                        <a:solidFill>
                          <a:sysClr val="windowText" lastClr="000000"/>
                        </a:solidFill>
                        <a:latin typeface="Cambria Math" panose="02040503050406030204" pitchFamily="18" charset="0"/>
                      </a:rPr>
                      <m:t>=</m:t>
                    </m:r>
                    <m:r>
                      <a:rPr lang="en-GB" sz="2000" i="1" kern="0">
                        <a:solidFill>
                          <a:sysClr val="windowText" lastClr="000000"/>
                        </a:solidFill>
                        <a:latin typeface="Cambria Math" panose="02040503050406030204" pitchFamily="18" charset="0"/>
                      </a:rPr>
                      <m:t>8</m:t>
                    </m:r>
                    <m:r>
                      <a:rPr lang="en-GB" sz="2000" i="1" kern="0">
                        <a:solidFill>
                          <a:sysClr val="windowText" lastClr="000000"/>
                        </a:solidFill>
                        <a:latin typeface="Cambria Math" panose="02040503050406030204" pitchFamily="18" charset="0"/>
                      </a:rPr>
                      <m:t>.</m:t>
                    </m:r>
                    <m:r>
                      <a:rPr lang="en-GB" sz="2000" i="1" kern="0">
                        <a:solidFill>
                          <a:sysClr val="windowText" lastClr="000000"/>
                        </a:solidFill>
                        <a:latin typeface="Cambria Math" panose="02040503050406030204" pitchFamily="18" charset="0"/>
                      </a:rPr>
                      <m:t>85</m:t>
                    </m:r>
                    <m:r>
                      <a:rPr lang="en-GB" sz="2000" i="1" kern="0">
                        <a:solidFill>
                          <a:sysClr val="windowText" lastClr="000000"/>
                        </a:solidFill>
                        <a:latin typeface="Cambria Math" panose="02040503050406030204" pitchFamily="18" charset="0"/>
                        <a:ea typeface="Cambria Math" panose="02040503050406030204" pitchFamily="18" charset="0"/>
                      </a:rPr>
                      <m:t>×</m:t>
                    </m:r>
                    <m:sSup>
                      <m:sSupPr>
                        <m:ctrlPr>
                          <a:rPr lang="en-GB" sz="2000" i="1" kern="0">
                            <a:solidFill>
                              <a:sysClr val="windowText" lastClr="000000"/>
                            </a:solidFill>
                            <a:latin typeface="Cambria Math" panose="02040503050406030204" pitchFamily="18" charset="0"/>
                            <a:ea typeface="Cambria Math" panose="02040503050406030204" pitchFamily="18" charset="0"/>
                          </a:rPr>
                        </m:ctrlPr>
                      </m:sSupPr>
                      <m:e>
                        <m:r>
                          <a:rPr lang="en-GB" sz="2000" i="1" kern="0">
                            <a:solidFill>
                              <a:sysClr val="windowText" lastClr="000000"/>
                            </a:solidFill>
                            <a:latin typeface="Cambria Math" panose="02040503050406030204" pitchFamily="18" charset="0"/>
                            <a:ea typeface="Cambria Math" panose="02040503050406030204" pitchFamily="18" charset="0"/>
                          </a:rPr>
                          <m:t>10</m:t>
                        </m:r>
                      </m:e>
                      <m:sup>
                        <m:r>
                          <a:rPr lang="en-GB" sz="2000" i="1" kern="0">
                            <a:solidFill>
                              <a:sysClr val="windowText" lastClr="000000"/>
                            </a:solidFill>
                            <a:latin typeface="Cambria Math" panose="02040503050406030204" pitchFamily="18" charset="0"/>
                            <a:ea typeface="Cambria Math" panose="02040503050406030204" pitchFamily="18" charset="0"/>
                          </a:rPr>
                          <m:t>−</m:t>
                        </m:r>
                        <m:r>
                          <a:rPr lang="en-GB" sz="2000" i="1" kern="0">
                            <a:solidFill>
                              <a:sysClr val="windowText" lastClr="000000"/>
                            </a:solidFill>
                            <a:latin typeface="Cambria Math" panose="02040503050406030204" pitchFamily="18" charset="0"/>
                            <a:ea typeface="Cambria Math" panose="02040503050406030204" pitchFamily="18" charset="0"/>
                          </a:rPr>
                          <m:t>12</m:t>
                        </m:r>
                      </m:sup>
                    </m:sSup>
                    <m:r>
                      <a:rPr lang="en-GB" sz="2000" b="0" i="1" kern="0" smtClean="0">
                        <a:solidFill>
                          <a:sysClr val="windowText" lastClr="000000"/>
                        </a:solidFill>
                        <a:latin typeface="Cambria Math" panose="02040503050406030204" pitchFamily="18" charset="0"/>
                        <a:ea typeface="Cambria Math" panose="02040503050406030204" pitchFamily="18" charset="0"/>
                      </a:rPr>
                      <m:t>   </m:t>
                    </m:r>
                    <m:f>
                      <m:fPr>
                        <m:ctrlPr>
                          <a:rPr lang="en-GB" sz="2000" b="0" i="1" kern="0" smtClean="0">
                            <a:solidFill>
                              <a:sysClr val="windowText" lastClr="000000"/>
                            </a:solidFill>
                            <a:latin typeface="Cambria Math" panose="02040503050406030204" pitchFamily="18" charset="0"/>
                            <a:ea typeface="Cambria Math" panose="02040503050406030204" pitchFamily="18" charset="0"/>
                          </a:rPr>
                        </m:ctrlPr>
                      </m:fPr>
                      <m:num>
                        <m:r>
                          <a:rPr lang="en-GB" sz="2000" b="0" i="1" kern="0" smtClean="0">
                            <a:solidFill>
                              <a:sysClr val="windowText" lastClr="000000"/>
                            </a:solidFill>
                            <a:latin typeface="Cambria Math" panose="02040503050406030204" pitchFamily="18" charset="0"/>
                            <a:ea typeface="Cambria Math" panose="02040503050406030204" pitchFamily="18" charset="0"/>
                          </a:rPr>
                          <m:t>𝐹</m:t>
                        </m:r>
                      </m:num>
                      <m:den>
                        <m:r>
                          <a:rPr lang="en-GB" sz="2000" b="0" i="1" kern="0" smtClean="0">
                            <a:solidFill>
                              <a:sysClr val="windowText" lastClr="000000"/>
                            </a:solidFill>
                            <a:latin typeface="Cambria Math" panose="02040503050406030204" pitchFamily="18" charset="0"/>
                            <a:ea typeface="Cambria Math" panose="02040503050406030204" pitchFamily="18" charset="0"/>
                          </a:rPr>
                          <m:t>𝑚</m:t>
                        </m:r>
                      </m:den>
                    </m:f>
                    <m:r>
                      <a:rPr lang="en-GB" sz="2000" b="0" i="1" kern="0" smtClean="0">
                        <a:solidFill>
                          <a:sysClr val="windowText" lastClr="000000"/>
                        </a:solidFill>
                        <a:latin typeface="Cambria Math" panose="02040503050406030204" pitchFamily="18" charset="0"/>
                        <a:ea typeface="Cambria Math" panose="02040503050406030204" pitchFamily="18" charset="0"/>
                      </a:rPr>
                      <m:t>.</m:t>
                    </m:r>
                  </m:oMath>
                </a14:m>
                <a:endParaRPr lang="en-US" sz="2000" kern="0" dirty="0">
                  <a:solidFill>
                    <a:sysClr val="windowText" lastClr="000000"/>
                  </a:solidFill>
                </a:endParaRPr>
              </a:p>
              <a:p>
                <a:pPr algn="l" rtl="0"/>
                <a:r>
                  <a:rPr lang="en-GB" sz="2000" dirty="0"/>
                  <a:t>		</a:t>
                </a:r>
              </a:p>
            </p:txBody>
          </p:sp>
        </mc:Choice>
        <mc:Fallback>
          <p:sp>
            <p:nvSpPr>
              <p:cNvPr id="2" name="TextBox 1">
                <a:extLst>
                  <a:ext uri="{FF2B5EF4-FFF2-40B4-BE49-F238E27FC236}">
                    <a16:creationId xmlns:a16="http://schemas.microsoft.com/office/drawing/2014/main" id="{6F30D007-CAB6-4E03-93D9-857196A45529}"/>
                  </a:ext>
                </a:extLst>
              </p:cNvPr>
              <p:cNvSpPr txBox="1">
                <a:spLocks noRot="1" noChangeAspect="1" noMove="1" noResize="1" noEditPoints="1" noAdjustHandles="1" noChangeArrowheads="1" noChangeShapeType="1" noTextEdit="1"/>
              </p:cNvSpPr>
              <p:nvPr/>
            </p:nvSpPr>
            <p:spPr>
              <a:xfrm>
                <a:off x="683568" y="548680"/>
                <a:ext cx="7776864" cy="2068259"/>
              </a:xfrm>
              <a:prstGeom prst="rect">
                <a:avLst/>
              </a:prstGeom>
              <a:blipFill>
                <a:blip r:embed="rId2"/>
                <a:stretch>
                  <a:fillRect l="-784" t="-1475"/>
                </a:stretch>
              </a:blipFill>
            </p:spPr>
            <p:txBody>
              <a:bodyPr/>
              <a:lstStyle/>
              <a:p>
                <a:r>
                  <a:rPr lang="en-GB">
                    <a:noFill/>
                  </a:rPr>
                  <a:t> </a:t>
                </a:r>
              </a:p>
            </p:txBody>
          </p:sp>
        </mc:Fallback>
      </mc:AlternateContent>
      <p:sp>
        <p:nvSpPr>
          <p:cNvPr id="19" name="TextBox 18">
            <a:extLst>
              <a:ext uri="{FF2B5EF4-FFF2-40B4-BE49-F238E27FC236}">
                <a16:creationId xmlns:a16="http://schemas.microsoft.com/office/drawing/2014/main" id="{9C6797C0-F875-4E53-A8C4-C9EB2B3CE445}"/>
              </a:ext>
            </a:extLst>
          </p:cNvPr>
          <p:cNvSpPr txBox="1"/>
          <p:nvPr/>
        </p:nvSpPr>
        <p:spPr>
          <a:xfrm>
            <a:off x="735774" y="2497574"/>
            <a:ext cx="8025294" cy="1631216"/>
          </a:xfrm>
          <a:prstGeom prst="rect">
            <a:avLst/>
          </a:prstGeom>
          <a:noFill/>
        </p:spPr>
        <p:txBody>
          <a:bodyPr wrap="square" rtlCol="0">
            <a:spAutoFit/>
          </a:bodyPr>
          <a:lstStyle/>
          <a:p>
            <a:pPr algn="l" rtl="0"/>
            <a:r>
              <a:rPr lang="en-GB" sz="2000" dirty="0"/>
              <a:t>Assume there are two +</a:t>
            </a:r>
            <a:r>
              <a:rPr lang="en-GB" sz="2000" dirty="0" err="1"/>
              <a:t>ve</a:t>
            </a:r>
            <a:r>
              <a:rPr lang="en-GB" sz="2000" dirty="0"/>
              <a:t> test charge are place by distance of b.</a:t>
            </a:r>
          </a:p>
          <a:p>
            <a:pPr algn="l" rtl="0"/>
            <a:r>
              <a:rPr lang="en-GB" sz="2000" dirty="0"/>
              <a:t>The two charges are repealing each other by a force Fb.</a:t>
            </a:r>
          </a:p>
          <a:p>
            <a:pPr algn="l" rtl="0"/>
            <a:r>
              <a:rPr lang="en-GB" sz="2000" dirty="0"/>
              <a:t>To bring those two charges together, an external force F is required. Which mean a work W should be done. </a:t>
            </a:r>
          </a:p>
          <a:p>
            <a:pPr algn="l" rtl="0"/>
            <a:endParaRPr lang="en-GB" sz="2000" dirty="0"/>
          </a:p>
        </p:txBody>
      </p:sp>
      <p:grpSp>
        <p:nvGrpSpPr>
          <p:cNvPr id="11" name="Group 10">
            <a:extLst>
              <a:ext uri="{FF2B5EF4-FFF2-40B4-BE49-F238E27FC236}">
                <a16:creationId xmlns:a16="http://schemas.microsoft.com/office/drawing/2014/main" id="{BC57EB7F-810F-461B-9079-C5AA2BCAE80B}"/>
              </a:ext>
            </a:extLst>
          </p:cNvPr>
          <p:cNvGrpSpPr/>
          <p:nvPr/>
        </p:nvGrpSpPr>
        <p:grpSpPr>
          <a:xfrm>
            <a:off x="1249216" y="4077072"/>
            <a:ext cx="5915072" cy="1839333"/>
            <a:chOff x="1249216" y="4077072"/>
            <a:chExt cx="5915072" cy="1839333"/>
          </a:xfrm>
        </p:grpSpPr>
        <p:sp>
          <p:nvSpPr>
            <p:cNvPr id="3" name="Flowchart: Connector 2">
              <a:extLst>
                <a:ext uri="{FF2B5EF4-FFF2-40B4-BE49-F238E27FC236}">
                  <a16:creationId xmlns:a16="http://schemas.microsoft.com/office/drawing/2014/main" id="{DFE137EB-E390-4F68-806C-BDCB5FE68993}"/>
                </a:ext>
              </a:extLst>
            </p:cNvPr>
            <p:cNvSpPr/>
            <p:nvPr/>
          </p:nvSpPr>
          <p:spPr>
            <a:xfrm>
              <a:off x="1393233" y="5032537"/>
              <a:ext cx="144016"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Flowchart: Connector 3">
              <a:extLst>
                <a:ext uri="{FF2B5EF4-FFF2-40B4-BE49-F238E27FC236}">
                  <a16:creationId xmlns:a16="http://schemas.microsoft.com/office/drawing/2014/main" id="{061BFEAD-3F41-476E-9C8E-6E21665F40EF}"/>
                </a:ext>
              </a:extLst>
            </p:cNvPr>
            <p:cNvSpPr/>
            <p:nvPr/>
          </p:nvSpPr>
          <p:spPr>
            <a:xfrm>
              <a:off x="4201545" y="4744505"/>
              <a:ext cx="144016"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6" name="Straight Arrow Connector 5">
              <a:extLst>
                <a:ext uri="{FF2B5EF4-FFF2-40B4-BE49-F238E27FC236}">
                  <a16:creationId xmlns:a16="http://schemas.microsoft.com/office/drawing/2014/main" id="{2B3042C3-8CFF-4905-84DD-5355FC635923}"/>
                </a:ext>
              </a:extLst>
            </p:cNvPr>
            <p:cNvCxnSpPr>
              <a:cxnSpLocks/>
              <a:stCxn id="3" idx="6"/>
              <a:endCxn id="4" idx="2"/>
            </p:cNvCxnSpPr>
            <p:nvPr/>
          </p:nvCxnSpPr>
          <p:spPr>
            <a:xfrm flipV="1">
              <a:off x="1537249" y="4816513"/>
              <a:ext cx="2664296" cy="28803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9865633-CC4A-4D02-AB04-570939F573F5}"/>
                </a:ext>
              </a:extLst>
            </p:cNvPr>
            <p:cNvSpPr txBox="1"/>
            <p:nvPr/>
          </p:nvSpPr>
          <p:spPr>
            <a:xfrm>
              <a:off x="1249216" y="4386206"/>
              <a:ext cx="3301533" cy="923330"/>
            </a:xfrm>
            <a:prstGeom prst="rect">
              <a:avLst/>
            </a:prstGeom>
            <a:noFill/>
          </p:spPr>
          <p:txBody>
            <a:bodyPr wrap="square" rtlCol="0">
              <a:spAutoFit/>
            </a:bodyPr>
            <a:lstStyle/>
            <a:p>
              <a:pPr algn="l" rtl="0"/>
              <a:r>
                <a:rPr lang="en-GB" dirty="0"/>
                <a:t>			+q2</a:t>
              </a:r>
            </a:p>
            <a:p>
              <a:pPr algn="l" rtl="0"/>
              <a:r>
                <a:rPr lang="en-GB" dirty="0"/>
                <a:t>+q1	          R</a:t>
              </a:r>
            </a:p>
            <a:p>
              <a:pPr algn="l" rtl="0"/>
              <a:r>
                <a:rPr lang="en-GB" dirty="0"/>
                <a:t>			  p</a:t>
              </a:r>
            </a:p>
          </p:txBody>
        </p:sp>
        <p:cxnSp>
          <p:nvCxnSpPr>
            <p:cNvPr id="15" name="Straight Arrow Connector 14">
              <a:extLst>
                <a:ext uri="{FF2B5EF4-FFF2-40B4-BE49-F238E27FC236}">
                  <a16:creationId xmlns:a16="http://schemas.microsoft.com/office/drawing/2014/main" id="{BE499FA5-6493-4D5F-AC0E-0BDA32C0BE38}"/>
                </a:ext>
              </a:extLst>
            </p:cNvPr>
            <p:cNvCxnSpPr>
              <a:cxnSpLocks/>
            </p:cNvCxnSpPr>
            <p:nvPr/>
          </p:nvCxnSpPr>
          <p:spPr>
            <a:xfrm flipH="1">
              <a:off x="4489577" y="4611584"/>
              <a:ext cx="1080120" cy="1422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1FA668E-7B99-49DB-A9D5-236566E581A8}"/>
                </a:ext>
              </a:extLst>
            </p:cNvPr>
            <p:cNvCxnSpPr>
              <a:cxnSpLocks/>
            </p:cNvCxnSpPr>
            <p:nvPr/>
          </p:nvCxnSpPr>
          <p:spPr>
            <a:xfrm flipV="1">
              <a:off x="5713713" y="4451087"/>
              <a:ext cx="919322" cy="1253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72D7CA9F-B251-4032-8820-5B2DFC0F6154}"/>
                </a:ext>
              </a:extLst>
            </p:cNvPr>
            <p:cNvSpPr txBox="1"/>
            <p:nvPr/>
          </p:nvSpPr>
          <p:spPr>
            <a:xfrm>
              <a:off x="4615980" y="4288339"/>
              <a:ext cx="899322" cy="369332"/>
            </a:xfrm>
            <a:prstGeom prst="rect">
              <a:avLst/>
            </a:prstGeom>
            <a:noFill/>
          </p:spPr>
          <p:txBody>
            <a:bodyPr wrap="square" rtlCol="0">
              <a:spAutoFit/>
            </a:bodyPr>
            <a:lstStyle/>
            <a:p>
              <a:pPr algn="l" rtl="0"/>
              <a:r>
                <a:rPr lang="en-GB" dirty="0" err="1"/>
                <a:t>Ffw</a:t>
              </a:r>
              <a:endParaRPr lang="en-GB" dirty="0"/>
            </a:p>
          </p:txBody>
        </p:sp>
        <p:sp>
          <p:nvSpPr>
            <p:cNvPr id="26" name="TextBox 25">
              <a:extLst>
                <a:ext uri="{FF2B5EF4-FFF2-40B4-BE49-F238E27FC236}">
                  <a16:creationId xmlns:a16="http://schemas.microsoft.com/office/drawing/2014/main" id="{E07F0C82-1D3B-4D01-8231-89820C59DF2B}"/>
                </a:ext>
              </a:extLst>
            </p:cNvPr>
            <p:cNvSpPr txBox="1"/>
            <p:nvPr/>
          </p:nvSpPr>
          <p:spPr>
            <a:xfrm>
              <a:off x="6001745" y="4144448"/>
              <a:ext cx="899322" cy="369332"/>
            </a:xfrm>
            <a:prstGeom prst="rect">
              <a:avLst/>
            </a:prstGeom>
            <a:noFill/>
          </p:spPr>
          <p:txBody>
            <a:bodyPr wrap="square" rtlCol="0">
              <a:spAutoFit/>
            </a:bodyPr>
            <a:lstStyle/>
            <a:p>
              <a:pPr algn="l" rtl="0"/>
              <a:r>
                <a:rPr lang="en-GB" dirty="0">
                  <a:solidFill>
                    <a:srgbClr val="FF0000"/>
                  </a:solidFill>
                </a:rPr>
                <a:t>Fb</a:t>
              </a:r>
            </a:p>
          </p:txBody>
        </p:sp>
        <p:sp>
          <p:nvSpPr>
            <p:cNvPr id="28" name="TextBox 27">
              <a:extLst>
                <a:ext uri="{FF2B5EF4-FFF2-40B4-BE49-F238E27FC236}">
                  <a16:creationId xmlns:a16="http://schemas.microsoft.com/office/drawing/2014/main" id="{4EB02D85-F98E-4C99-BFFC-AC0DCB5EB6BB}"/>
                </a:ext>
              </a:extLst>
            </p:cNvPr>
            <p:cNvSpPr txBox="1"/>
            <p:nvPr/>
          </p:nvSpPr>
          <p:spPr>
            <a:xfrm>
              <a:off x="6677845" y="4144448"/>
              <a:ext cx="486443" cy="369332"/>
            </a:xfrm>
            <a:prstGeom prst="rect">
              <a:avLst/>
            </a:prstGeom>
            <a:noFill/>
          </p:spPr>
          <p:txBody>
            <a:bodyPr wrap="square" rtlCol="0">
              <a:spAutoFit/>
            </a:bodyPr>
            <a:lstStyle/>
            <a:p>
              <a:pPr algn="l" rtl="0"/>
              <a:r>
                <a:rPr lang="en-GB" dirty="0"/>
                <a:t>∞</a:t>
              </a:r>
            </a:p>
          </p:txBody>
        </p:sp>
        <p:cxnSp>
          <p:nvCxnSpPr>
            <p:cNvPr id="30" name="Straight Connector 29">
              <a:extLst>
                <a:ext uri="{FF2B5EF4-FFF2-40B4-BE49-F238E27FC236}">
                  <a16:creationId xmlns:a16="http://schemas.microsoft.com/office/drawing/2014/main" id="{6C926972-191A-4D0B-8A15-E8B8D6BB5E1C}"/>
                </a:ext>
              </a:extLst>
            </p:cNvPr>
            <p:cNvCxnSpPr>
              <a:cxnSpLocks/>
            </p:cNvCxnSpPr>
            <p:nvPr/>
          </p:nvCxnSpPr>
          <p:spPr>
            <a:xfrm>
              <a:off x="5713713" y="5309536"/>
              <a:ext cx="0"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BAB5D60-FA67-459C-A445-DE456B63E5C5}"/>
                </a:ext>
              </a:extLst>
            </p:cNvPr>
            <p:cNvCxnSpPr>
              <a:cxnSpLocks/>
            </p:cNvCxnSpPr>
            <p:nvPr/>
          </p:nvCxnSpPr>
          <p:spPr>
            <a:xfrm>
              <a:off x="1461756" y="5331049"/>
              <a:ext cx="0" cy="330199"/>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CB2C2DA-0938-4EFE-B284-CCE8DF94914A}"/>
                </a:ext>
              </a:extLst>
            </p:cNvPr>
            <p:cNvCxnSpPr>
              <a:cxnSpLocks/>
            </p:cNvCxnSpPr>
            <p:nvPr/>
          </p:nvCxnSpPr>
          <p:spPr>
            <a:xfrm>
              <a:off x="1681265" y="5525560"/>
              <a:ext cx="3834037"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3D9F7305-84E7-43FE-8791-5A83099E68FD}"/>
                </a:ext>
              </a:extLst>
            </p:cNvPr>
            <p:cNvSpPr txBox="1"/>
            <p:nvPr/>
          </p:nvSpPr>
          <p:spPr>
            <a:xfrm>
              <a:off x="3121425" y="5547073"/>
              <a:ext cx="792084" cy="369332"/>
            </a:xfrm>
            <a:prstGeom prst="rect">
              <a:avLst/>
            </a:prstGeom>
            <a:noFill/>
          </p:spPr>
          <p:txBody>
            <a:bodyPr wrap="square" rtlCol="0">
              <a:spAutoFit/>
            </a:bodyPr>
            <a:lstStyle/>
            <a:p>
              <a:pPr algn="l" rtl="0"/>
              <a:r>
                <a:rPr lang="en-GB" dirty="0"/>
                <a:t>r</a:t>
              </a:r>
            </a:p>
          </p:txBody>
        </p:sp>
        <p:sp>
          <p:nvSpPr>
            <p:cNvPr id="35" name="Flowchart: Connector 34">
              <a:extLst>
                <a:ext uri="{FF2B5EF4-FFF2-40B4-BE49-F238E27FC236}">
                  <a16:creationId xmlns:a16="http://schemas.microsoft.com/office/drawing/2014/main" id="{EBE9850A-FD55-4405-97D1-6F4586CE04E9}"/>
                </a:ext>
              </a:extLst>
            </p:cNvPr>
            <p:cNvSpPr/>
            <p:nvPr/>
          </p:nvSpPr>
          <p:spPr>
            <a:xfrm>
              <a:off x="5580531" y="4542592"/>
              <a:ext cx="144014" cy="14227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B3A43348-141E-4C4B-B6E0-FCE319947356}"/>
                </a:ext>
              </a:extLst>
            </p:cNvPr>
            <p:cNvSpPr txBox="1"/>
            <p:nvPr/>
          </p:nvSpPr>
          <p:spPr>
            <a:xfrm>
              <a:off x="5314070" y="4077072"/>
              <a:ext cx="600875" cy="369332"/>
            </a:xfrm>
            <a:prstGeom prst="rect">
              <a:avLst/>
            </a:prstGeom>
            <a:noFill/>
          </p:spPr>
          <p:txBody>
            <a:bodyPr wrap="square" rtlCol="0">
              <a:spAutoFit/>
            </a:bodyPr>
            <a:lstStyle/>
            <a:p>
              <a:r>
                <a:rPr lang="en-GB" dirty="0"/>
                <a:t>+q2</a:t>
              </a:r>
            </a:p>
          </p:txBody>
        </p:sp>
      </p:grpSp>
      <p:sp>
        <p:nvSpPr>
          <p:cNvPr id="37" name="Slide Number Placeholder 36">
            <a:extLst>
              <a:ext uri="{FF2B5EF4-FFF2-40B4-BE49-F238E27FC236}">
                <a16:creationId xmlns:a16="http://schemas.microsoft.com/office/drawing/2014/main" id="{6E6D9F3C-3050-4259-BBA2-1A73D75470ED}"/>
              </a:ext>
            </a:extLst>
          </p:cNvPr>
          <p:cNvSpPr>
            <a:spLocks noGrp="1"/>
          </p:cNvSpPr>
          <p:nvPr>
            <p:ph type="sldNum" sz="quarter" idx="12"/>
          </p:nvPr>
        </p:nvSpPr>
        <p:spPr>
          <a:xfrm>
            <a:off x="467544" y="6376243"/>
            <a:ext cx="2133600" cy="365125"/>
          </a:xfrm>
        </p:spPr>
        <p:txBody>
          <a:bodyPr/>
          <a:lstStyle/>
          <a:p>
            <a:fld id="{B7679AF5-3A02-455F-91D8-796855255011}" type="slidenum">
              <a:rPr lang="ar-IQ" smtClean="0"/>
              <a:t>4</a:t>
            </a:fld>
            <a:endParaRPr lang="ar-IQ" dirty="0"/>
          </a:p>
        </p:txBody>
      </p:sp>
    </p:spTree>
    <p:extLst>
      <p:ext uri="{BB962C8B-B14F-4D97-AF65-F5344CB8AC3E}">
        <p14:creationId xmlns:p14="http://schemas.microsoft.com/office/powerpoint/2010/main" val="1919328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05557F01-7B81-4C2E-9996-8F663F78E17C}"/>
                  </a:ext>
                </a:extLst>
              </p:cNvPr>
              <p:cNvSpPr/>
              <p:nvPr/>
            </p:nvSpPr>
            <p:spPr>
              <a:xfrm>
                <a:off x="1259632" y="389001"/>
                <a:ext cx="5688632" cy="925510"/>
              </a:xfrm>
              <a:prstGeom prst="rect">
                <a:avLst/>
              </a:prstGeom>
            </p:spPr>
            <p:txBody>
              <a:bodyPr wrap="square">
                <a:spAutoFit/>
              </a:bodyPr>
              <a:lstStyle/>
              <a:p>
                <a:pPr algn="l" rtl="0"/>
                <a14:m>
                  <m:oMathPara xmlns:m="http://schemas.openxmlformats.org/officeDocument/2006/math">
                    <m:oMathParaPr>
                      <m:jc m:val="centerGroup"/>
                    </m:oMathParaPr>
                    <m:oMath xmlns:m="http://schemas.openxmlformats.org/officeDocument/2006/math">
                      <m:r>
                        <a:rPr lang="en-US" i="1" kern="0" smtClean="0">
                          <a:solidFill>
                            <a:sysClr val="windowText" lastClr="000000"/>
                          </a:solidFill>
                          <a:latin typeface="Cambria Math"/>
                          <a:ea typeface="Calibri"/>
                          <a:cs typeface="Times New Roman"/>
                        </a:rPr>
                        <m:t>𝑊</m:t>
                      </m:r>
                      <m:r>
                        <a:rPr lang="en-US" i="1" kern="0" smtClean="0">
                          <a:solidFill>
                            <a:sysClr val="windowText" lastClr="000000"/>
                          </a:solidFill>
                          <a:latin typeface="Cambria Math"/>
                          <a:ea typeface="Calibri"/>
                          <a:cs typeface="Times New Roman"/>
                        </a:rPr>
                        <m:t>=</m:t>
                      </m:r>
                      <m:nary>
                        <m:naryPr>
                          <m:limLoc m:val="undOvr"/>
                          <m:ctrlPr>
                            <a:rPr lang="en-US" i="1" kern="0">
                              <a:solidFill>
                                <a:sysClr val="windowText" lastClr="000000"/>
                              </a:solidFill>
                              <a:latin typeface="Cambria Math" panose="02040503050406030204" pitchFamily="18" charset="0"/>
                              <a:ea typeface="Calibri"/>
                              <a:cs typeface="Times New Roman"/>
                            </a:rPr>
                          </m:ctrlPr>
                        </m:naryPr>
                        <m:sub>
                          <m:r>
                            <a:rPr lang="en-US" i="1" kern="0" smtClean="0">
                              <a:solidFill>
                                <a:sysClr val="windowText" lastClr="000000"/>
                              </a:solidFill>
                              <a:latin typeface="Cambria Math" panose="02040503050406030204" pitchFamily="18" charset="0"/>
                              <a:ea typeface="Cambria Math" panose="02040503050406030204" pitchFamily="18" charset="0"/>
                              <a:cs typeface="Times New Roman"/>
                            </a:rPr>
                            <m:t>∞</m:t>
                          </m:r>
                        </m:sub>
                        <m:sup>
                          <m:r>
                            <a:rPr lang="en-GB" b="0" i="1" kern="0" smtClean="0">
                              <a:solidFill>
                                <a:sysClr val="windowText" lastClr="000000"/>
                              </a:solidFill>
                              <a:latin typeface="Cambria Math" panose="02040503050406030204" pitchFamily="18" charset="0"/>
                              <a:ea typeface="Calibri"/>
                              <a:cs typeface="Times New Roman"/>
                            </a:rPr>
                            <m:t>𝑅</m:t>
                          </m:r>
                        </m:sup>
                        <m:e>
                          <m:acc>
                            <m:accPr>
                              <m:chr m:val="̅"/>
                              <m:ctrlPr>
                                <a:rPr lang="en-US" i="1" kern="0" smtClean="0">
                                  <a:solidFill>
                                    <a:sysClr val="windowText" lastClr="000000"/>
                                  </a:solidFill>
                                  <a:latin typeface="Cambria Math" panose="02040503050406030204" pitchFamily="18" charset="0"/>
                                  <a:cs typeface="Times New Roman"/>
                                </a:rPr>
                              </m:ctrlPr>
                            </m:accPr>
                            <m:e>
                              <m:sSub>
                                <m:sSubPr>
                                  <m:ctrlPr>
                                    <a:rPr lang="en-US" i="1" kern="0" smtClean="0">
                                      <a:solidFill>
                                        <a:sysClr val="windowText" lastClr="000000"/>
                                      </a:solidFill>
                                      <a:latin typeface="Cambria Math" panose="02040503050406030204" pitchFamily="18" charset="0"/>
                                      <a:cs typeface="Times New Roman"/>
                                    </a:rPr>
                                  </m:ctrlPr>
                                </m:sSubPr>
                                <m:e>
                                  <m:r>
                                    <a:rPr lang="en-GB" b="0" i="1" kern="0" smtClean="0">
                                      <a:solidFill>
                                        <a:sysClr val="windowText" lastClr="000000"/>
                                      </a:solidFill>
                                      <a:latin typeface="Cambria Math" panose="02040503050406030204" pitchFamily="18" charset="0"/>
                                      <a:cs typeface="Times New Roman"/>
                                    </a:rPr>
                                    <m:t>𝐹</m:t>
                                  </m:r>
                                </m:e>
                                <m:sub>
                                  <m:r>
                                    <a:rPr lang="en-GB" b="0" i="1" kern="0" smtClean="0">
                                      <a:solidFill>
                                        <a:sysClr val="windowText" lastClr="000000"/>
                                      </a:solidFill>
                                      <a:latin typeface="Cambria Math" panose="02040503050406030204" pitchFamily="18" charset="0"/>
                                      <a:cs typeface="Times New Roman"/>
                                    </a:rPr>
                                    <m:t>𝑓𝑤</m:t>
                                  </m:r>
                                </m:sub>
                              </m:sSub>
                            </m:e>
                          </m:acc>
                          <m:r>
                            <a:rPr lang="en-GB" b="0" i="1" kern="0" smtClean="0">
                              <a:solidFill>
                                <a:sysClr val="windowText" lastClr="000000"/>
                              </a:solidFill>
                              <a:latin typeface="Cambria Math" panose="02040503050406030204" pitchFamily="18" charset="0"/>
                              <a:ea typeface="Calibri"/>
                              <a:cs typeface="Times New Roman"/>
                            </a:rPr>
                            <m:t> </m:t>
                          </m:r>
                          <m:r>
                            <a:rPr lang="en-US" i="1" kern="0">
                              <a:solidFill>
                                <a:sysClr val="windowText" lastClr="000000"/>
                              </a:solidFill>
                              <a:latin typeface="Cambria Math"/>
                              <a:ea typeface="Calibri"/>
                              <a:cs typeface="Times New Roman"/>
                            </a:rPr>
                            <m:t>𝑑𝑟</m:t>
                          </m:r>
                        </m:e>
                      </m:nary>
                      <m:r>
                        <a:rPr lang="en-US" i="1" kern="0">
                          <a:solidFill>
                            <a:sysClr val="windowText" lastClr="000000"/>
                          </a:solidFill>
                          <a:latin typeface="Cambria Math"/>
                          <a:ea typeface="Calibri"/>
                          <a:cs typeface="Times New Roman"/>
                        </a:rPr>
                        <m:t>=</m:t>
                      </m:r>
                      <m:nary>
                        <m:naryPr>
                          <m:limLoc m:val="undOvr"/>
                          <m:ctrlPr>
                            <a:rPr lang="en-US" i="1" kern="0">
                              <a:solidFill>
                                <a:sysClr val="windowText" lastClr="000000"/>
                              </a:solidFill>
                              <a:latin typeface="Cambria Math" panose="02040503050406030204" pitchFamily="18" charset="0"/>
                              <a:ea typeface="Calibri"/>
                              <a:cs typeface="Times New Roman"/>
                            </a:rPr>
                          </m:ctrlPr>
                        </m:naryPr>
                        <m:sub>
                          <m:r>
                            <m:rPr>
                              <m:brk/>
                            </m:rPr>
                            <a:rPr lang="en-GB" b="0" i="1" kern="0" smtClean="0">
                              <a:solidFill>
                                <a:sysClr val="windowText" lastClr="000000"/>
                              </a:solidFill>
                              <a:latin typeface="Cambria Math" panose="02040503050406030204" pitchFamily="18" charset="0"/>
                              <a:ea typeface="Calibri"/>
                              <a:cs typeface="Times New Roman"/>
                            </a:rPr>
                            <m:t>𝑅</m:t>
                          </m:r>
                        </m:sub>
                        <m:sup>
                          <m:r>
                            <a:rPr lang="en-US" i="1" kern="0" smtClean="0">
                              <a:solidFill>
                                <a:sysClr val="windowText" lastClr="000000"/>
                              </a:solidFill>
                              <a:latin typeface="Cambria Math" panose="02040503050406030204" pitchFamily="18" charset="0"/>
                              <a:ea typeface="Cambria Math" panose="02040503050406030204" pitchFamily="18" charset="0"/>
                              <a:cs typeface="Times New Roman"/>
                            </a:rPr>
                            <m:t>∞</m:t>
                          </m:r>
                        </m:sup>
                        <m:e>
                          <m:acc>
                            <m:accPr>
                              <m:chr m:val="̅"/>
                              <m:ctrlPr>
                                <a:rPr lang="en-US" i="1" kern="0" smtClean="0">
                                  <a:solidFill>
                                    <a:sysClr val="windowText" lastClr="000000"/>
                                  </a:solidFill>
                                  <a:latin typeface="Cambria Math" panose="02040503050406030204" pitchFamily="18" charset="0"/>
                                  <a:cs typeface="Times New Roman"/>
                                </a:rPr>
                              </m:ctrlPr>
                            </m:accPr>
                            <m:e>
                              <m:sSub>
                                <m:sSubPr>
                                  <m:ctrlPr>
                                    <a:rPr lang="en-US" i="1" kern="0">
                                      <a:solidFill>
                                        <a:sysClr val="windowText" lastClr="000000"/>
                                      </a:solidFill>
                                      <a:latin typeface="Cambria Math" panose="02040503050406030204" pitchFamily="18" charset="0"/>
                                      <a:cs typeface="Times New Roman"/>
                                    </a:rPr>
                                  </m:ctrlPr>
                                </m:sSubPr>
                                <m:e>
                                  <m:r>
                                    <a:rPr lang="en-GB" i="1" kern="0">
                                      <a:solidFill>
                                        <a:sysClr val="windowText" lastClr="000000"/>
                                      </a:solidFill>
                                      <a:latin typeface="Cambria Math" panose="02040503050406030204" pitchFamily="18" charset="0"/>
                                      <a:cs typeface="Times New Roman"/>
                                    </a:rPr>
                                    <m:t>𝐹</m:t>
                                  </m:r>
                                </m:e>
                                <m:sub>
                                  <m:r>
                                    <a:rPr lang="en-GB" i="1" kern="0">
                                      <a:solidFill>
                                        <a:sysClr val="windowText" lastClr="000000"/>
                                      </a:solidFill>
                                      <a:latin typeface="Cambria Math" panose="02040503050406030204" pitchFamily="18" charset="0"/>
                                      <a:cs typeface="Times New Roman"/>
                                    </a:rPr>
                                    <m:t>𝑏</m:t>
                                  </m:r>
                                </m:sub>
                              </m:sSub>
                            </m:e>
                          </m:acc>
                          <m:r>
                            <a:rPr lang="en-GB" b="0" i="1" kern="0" smtClean="0">
                              <a:solidFill>
                                <a:sysClr val="windowText" lastClr="000000"/>
                              </a:solidFill>
                              <a:latin typeface="Cambria Math" panose="02040503050406030204" pitchFamily="18" charset="0"/>
                              <a:ea typeface="Calibri"/>
                              <a:cs typeface="Times New Roman"/>
                            </a:rPr>
                            <m:t> </m:t>
                          </m:r>
                          <m:r>
                            <a:rPr lang="en-US" i="1" kern="0">
                              <a:solidFill>
                                <a:sysClr val="windowText" lastClr="000000"/>
                              </a:solidFill>
                              <a:latin typeface="Cambria Math"/>
                              <a:ea typeface="Calibri"/>
                              <a:cs typeface="Times New Roman"/>
                            </a:rPr>
                            <m:t>𝑑𝑟</m:t>
                          </m:r>
                        </m:e>
                      </m:nary>
                    </m:oMath>
                  </m:oMathPara>
                </a14:m>
                <a:endParaRPr lang="en-GB" dirty="0"/>
              </a:p>
            </p:txBody>
          </p:sp>
        </mc:Choice>
        <mc:Fallback xmlns="">
          <p:sp>
            <p:nvSpPr>
              <p:cNvPr id="2" name="Rectangle 1">
                <a:extLst>
                  <a:ext uri="{FF2B5EF4-FFF2-40B4-BE49-F238E27FC236}">
                    <a16:creationId xmlns:a16="http://schemas.microsoft.com/office/drawing/2014/main" id="{05557F01-7B81-4C2E-9996-8F663F78E17C}"/>
                  </a:ext>
                </a:extLst>
              </p:cNvPr>
              <p:cNvSpPr>
                <a:spLocks noRot="1" noChangeAspect="1" noMove="1" noResize="1" noEditPoints="1" noAdjustHandles="1" noChangeArrowheads="1" noChangeShapeType="1" noTextEdit="1"/>
              </p:cNvSpPr>
              <p:nvPr/>
            </p:nvSpPr>
            <p:spPr>
              <a:xfrm>
                <a:off x="1259632" y="389001"/>
                <a:ext cx="5688632" cy="925510"/>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170E0E8-EAF2-492A-8955-8D94A64A343A}"/>
                  </a:ext>
                </a:extLst>
              </p:cNvPr>
              <p:cNvSpPr txBox="1"/>
              <p:nvPr/>
            </p:nvSpPr>
            <p:spPr>
              <a:xfrm>
                <a:off x="1259632" y="1404679"/>
                <a:ext cx="5976664" cy="497187"/>
              </a:xfrm>
              <a:prstGeom prst="rect">
                <a:avLst/>
              </a:prstGeom>
              <a:noFill/>
            </p:spPr>
            <p:txBody>
              <a:bodyPr wrap="square" rtlCol="0">
                <a:spAutoFit/>
              </a:bodyPr>
              <a:lstStyle/>
              <a:p>
                <a:pPr algn="l" rtl="0"/>
                <a:r>
                  <a:rPr lang="en-GB" dirty="0"/>
                  <a:t>Where </a:t>
                </a:r>
                <a14:m>
                  <m:oMath xmlns:m="http://schemas.openxmlformats.org/officeDocument/2006/math">
                    <m:acc>
                      <m:accPr>
                        <m:chr m:val="̅"/>
                        <m:ctrlPr>
                          <a:rPr lang="en-US" i="1" kern="0">
                            <a:solidFill>
                              <a:sysClr val="windowText" lastClr="000000"/>
                            </a:solidFill>
                            <a:latin typeface="Cambria Math" panose="02040503050406030204" pitchFamily="18" charset="0"/>
                            <a:cs typeface="Times New Roman"/>
                          </a:rPr>
                        </m:ctrlPr>
                      </m:accPr>
                      <m:e>
                        <m:sSub>
                          <m:sSubPr>
                            <m:ctrlPr>
                              <a:rPr lang="en-US" i="1" kern="0">
                                <a:solidFill>
                                  <a:sysClr val="windowText" lastClr="000000"/>
                                </a:solidFill>
                                <a:latin typeface="Cambria Math" panose="02040503050406030204" pitchFamily="18" charset="0"/>
                                <a:cs typeface="Times New Roman"/>
                              </a:rPr>
                            </m:ctrlPr>
                          </m:sSubPr>
                          <m:e>
                            <m:r>
                              <a:rPr lang="en-GB" i="1" kern="0">
                                <a:solidFill>
                                  <a:sysClr val="windowText" lastClr="000000"/>
                                </a:solidFill>
                                <a:latin typeface="Cambria Math" panose="02040503050406030204" pitchFamily="18" charset="0"/>
                                <a:cs typeface="Times New Roman"/>
                              </a:rPr>
                              <m:t>𝐹</m:t>
                            </m:r>
                          </m:e>
                          <m:sub>
                            <m:r>
                              <a:rPr lang="en-GB" i="1" kern="0">
                                <a:solidFill>
                                  <a:sysClr val="windowText" lastClr="000000"/>
                                </a:solidFill>
                                <a:latin typeface="Cambria Math" panose="02040503050406030204" pitchFamily="18" charset="0"/>
                                <a:cs typeface="Times New Roman"/>
                              </a:rPr>
                              <m:t>𝑓𝑤</m:t>
                            </m:r>
                          </m:sub>
                        </m:sSub>
                      </m:e>
                    </m:acc>
                  </m:oMath>
                </a14:m>
                <a:r>
                  <a:rPr lang="en-GB" dirty="0"/>
                  <a:t> = </a:t>
                </a:r>
                <a14:m>
                  <m:oMath xmlns:m="http://schemas.openxmlformats.org/officeDocument/2006/math">
                    <m:acc>
                      <m:accPr>
                        <m:chr m:val="̅"/>
                        <m:ctrlPr>
                          <a:rPr lang="en-US" i="1" kern="0">
                            <a:solidFill>
                              <a:sysClr val="windowText" lastClr="000000"/>
                            </a:solidFill>
                            <a:latin typeface="Cambria Math" panose="02040503050406030204" pitchFamily="18" charset="0"/>
                            <a:cs typeface="Times New Roman"/>
                          </a:rPr>
                        </m:ctrlPr>
                      </m:accPr>
                      <m:e>
                        <m:sSub>
                          <m:sSubPr>
                            <m:ctrlPr>
                              <a:rPr lang="en-US" i="1" kern="0">
                                <a:solidFill>
                                  <a:sysClr val="windowText" lastClr="000000"/>
                                </a:solidFill>
                                <a:latin typeface="Cambria Math" panose="02040503050406030204" pitchFamily="18" charset="0"/>
                                <a:cs typeface="Times New Roman"/>
                              </a:rPr>
                            </m:ctrlPr>
                          </m:sSubPr>
                          <m:e>
                            <m:r>
                              <a:rPr lang="en-GB" i="1" kern="0">
                                <a:solidFill>
                                  <a:sysClr val="windowText" lastClr="000000"/>
                                </a:solidFill>
                                <a:latin typeface="Cambria Math" panose="02040503050406030204" pitchFamily="18" charset="0"/>
                                <a:cs typeface="Times New Roman"/>
                              </a:rPr>
                              <m:t>𝐹</m:t>
                            </m:r>
                          </m:e>
                          <m:sub>
                            <m:r>
                              <a:rPr lang="en-GB" i="1" kern="0">
                                <a:solidFill>
                                  <a:sysClr val="windowText" lastClr="000000"/>
                                </a:solidFill>
                                <a:latin typeface="Cambria Math" panose="02040503050406030204" pitchFamily="18" charset="0"/>
                                <a:cs typeface="Times New Roman"/>
                              </a:rPr>
                              <m:t>𝑏</m:t>
                            </m:r>
                          </m:sub>
                        </m:sSub>
                      </m:e>
                    </m:acc>
                  </m:oMath>
                </a14:m>
                <a:r>
                  <a:rPr lang="en-GB" dirty="0"/>
                  <a:t> = </a:t>
                </a:r>
                <a14:m>
                  <m:oMath xmlns:m="http://schemas.openxmlformats.org/officeDocument/2006/math">
                    <m:f>
                      <m:fPr>
                        <m:ctrlPr>
                          <a:rPr lang="en-US" i="1" kern="0">
                            <a:solidFill>
                              <a:sysClr val="windowText" lastClr="000000"/>
                            </a:solidFill>
                            <a:latin typeface="Cambria Math" panose="02040503050406030204" pitchFamily="18" charset="0"/>
                            <a:ea typeface="Calibri"/>
                            <a:cs typeface="Times New Roman"/>
                          </a:rPr>
                        </m:ctrlPr>
                      </m:fPr>
                      <m:num>
                        <m:sSub>
                          <m:sSubPr>
                            <m:ctrlPr>
                              <a:rPr lang="en-US" i="1" kern="0">
                                <a:solidFill>
                                  <a:sysClr val="windowText" lastClr="000000"/>
                                </a:solidFill>
                                <a:latin typeface="Cambria Math" panose="02040503050406030204" pitchFamily="18" charset="0"/>
                                <a:ea typeface="Calibri"/>
                                <a:cs typeface="Times New Roman"/>
                              </a:rPr>
                            </m:ctrlPr>
                          </m:sSubPr>
                          <m:e>
                            <m:r>
                              <a:rPr lang="en-US" i="1" kern="0">
                                <a:solidFill>
                                  <a:sysClr val="windowText" lastClr="000000"/>
                                </a:solidFill>
                                <a:latin typeface="Cambria Math"/>
                                <a:ea typeface="Calibri"/>
                                <a:cs typeface="Times New Roman"/>
                              </a:rPr>
                              <m:t>𝑞</m:t>
                            </m:r>
                          </m:e>
                          <m:sub>
                            <m:r>
                              <a:rPr lang="en-GB" i="1" kern="0">
                                <a:solidFill>
                                  <a:sysClr val="windowText" lastClr="000000"/>
                                </a:solidFill>
                                <a:latin typeface="Cambria Math" panose="02040503050406030204" pitchFamily="18" charset="0"/>
                                <a:ea typeface="Calibri"/>
                                <a:cs typeface="Times New Roman"/>
                              </a:rPr>
                              <m:t>1</m:t>
                            </m:r>
                          </m:sub>
                        </m:sSub>
                        <m:sSub>
                          <m:sSubPr>
                            <m:ctrlPr>
                              <a:rPr lang="en-US" i="1" kern="0">
                                <a:solidFill>
                                  <a:sysClr val="windowText" lastClr="000000"/>
                                </a:solidFill>
                                <a:latin typeface="Cambria Math" panose="02040503050406030204" pitchFamily="18" charset="0"/>
                                <a:ea typeface="Calibri"/>
                                <a:cs typeface="Times New Roman"/>
                              </a:rPr>
                            </m:ctrlPr>
                          </m:sSubPr>
                          <m:e>
                            <m:r>
                              <a:rPr lang="en-US" i="1" kern="0">
                                <a:solidFill>
                                  <a:sysClr val="windowText" lastClr="000000"/>
                                </a:solidFill>
                                <a:latin typeface="Cambria Math"/>
                                <a:ea typeface="Calibri"/>
                                <a:cs typeface="Times New Roman"/>
                              </a:rPr>
                              <m:t>𝑞</m:t>
                            </m:r>
                          </m:e>
                          <m:sub>
                            <m:r>
                              <a:rPr lang="en-GB" i="1" kern="0">
                                <a:solidFill>
                                  <a:sysClr val="windowText" lastClr="000000"/>
                                </a:solidFill>
                                <a:latin typeface="Cambria Math" panose="02040503050406030204" pitchFamily="18" charset="0"/>
                                <a:ea typeface="Calibri"/>
                                <a:cs typeface="Times New Roman"/>
                              </a:rPr>
                              <m:t>2</m:t>
                            </m:r>
                          </m:sub>
                        </m:sSub>
                      </m:num>
                      <m:den>
                        <m:r>
                          <a:rPr lang="en-US" i="1" kern="0">
                            <a:solidFill>
                              <a:sysClr val="windowText" lastClr="000000"/>
                            </a:solidFill>
                            <a:latin typeface="Cambria Math"/>
                            <a:ea typeface="Calibri"/>
                            <a:cs typeface="Times New Roman"/>
                          </a:rPr>
                          <m:t>4</m:t>
                        </m:r>
                        <m:r>
                          <a:rPr lang="en-US" i="1" kern="0">
                            <a:solidFill>
                              <a:sysClr val="windowText" lastClr="000000"/>
                            </a:solidFill>
                            <a:latin typeface="Cambria Math"/>
                            <a:ea typeface="Calibri"/>
                            <a:cs typeface="Times New Roman"/>
                          </a:rPr>
                          <m:t>𝜋</m:t>
                        </m:r>
                        <m:sSub>
                          <m:sSubPr>
                            <m:ctrlPr>
                              <a:rPr lang="en-US" i="1" kern="0">
                                <a:solidFill>
                                  <a:sysClr val="windowText" lastClr="000000"/>
                                </a:solidFill>
                                <a:latin typeface="Cambria Math" panose="02040503050406030204" pitchFamily="18" charset="0"/>
                                <a:ea typeface="Calibri"/>
                                <a:cs typeface="Times New Roman"/>
                              </a:rPr>
                            </m:ctrlPr>
                          </m:sSubPr>
                          <m:e>
                            <m:r>
                              <a:rPr lang="en-US" i="1" kern="0">
                                <a:solidFill>
                                  <a:sysClr val="windowText" lastClr="000000"/>
                                </a:solidFill>
                                <a:latin typeface="Cambria Math"/>
                                <a:ea typeface="Calibri"/>
                                <a:cs typeface="Times New Roman"/>
                              </a:rPr>
                              <m:t>𝜀</m:t>
                            </m:r>
                          </m:e>
                          <m:sub>
                            <m:r>
                              <a:rPr lang="en-US" i="1" kern="0">
                                <a:solidFill>
                                  <a:sysClr val="windowText" lastClr="000000"/>
                                </a:solidFill>
                                <a:latin typeface="Cambria Math"/>
                                <a:ea typeface="Calibri"/>
                                <a:cs typeface="Times New Roman"/>
                              </a:rPr>
                              <m:t>𝑜</m:t>
                            </m:r>
                          </m:sub>
                        </m:sSub>
                        <m:sSup>
                          <m:sSupPr>
                            <m:ctrlPr>
                              <a:rPr lang="en-US" i="1" kern="0">
                                <a:solidFill>
                                  <a:sysClr val="windowText" lastClr="000000"/>
                                </a:solidFill>
                                <a:latin typeface="Cambria Math" panose="02040503050406030204" pitchFamily="18" charset="0"/>
                                <a:cs typeface="Times New Roman"/>
                              </a:rPr>
                            </m:ctrlPr>
                          </m:sSupPr>
                          <m:e>
                            <m:r>
                              <a:rPr lang="en-GB" i="1" kern="0">
                                <a:solidFill>
                                  <a:sysClr val="windowText" lastClr="000000"/>
                                </a:solidFill>
                                <a:latin typeface="Cambria Math" panose="02040503050406030204" pitchFamily="18" charset="0"/>
                                <a:cs typeface="Times New Roman"/>
                              </a:rPr>
                              <m:t>𝑟</m:t>
                            </m:r>
                          </m:e>
                          <m:sup>
                            <m:r>
                              <a:rPr lang="en-GB" i="1" kern="0">
                                <a:solidFill>
                                  <a:sysClr val="windowText" lastClr="000000"/>
                                </a:solidFill>
                                <a:latin typeface="Cambria Math" panose="02040503050406030204" pitchFamily="18" charset="0"/>
                                <a:cs typeface="Times New Roman"/>
                              </a:rPr>
                              <m:t>2</m:t>
                            </m:r>
                          </m:sup>
                        </m:sSup>
                      </m:den>
                    </m:f>
                    <m:r>
                      <a:rPr lang="en-US" i="1" kern="0">
                        <a:solidFill>
                          <a:sysClr val="windowText" lastClr="000000"/>
                        </a:solidFill>
                        <a:latin typeface="Cambria Math" panose="02040503050406030204" pitchFamily="18" charset="0"/>
                        <a:ea typeface="Calibri"/>
                        <a:cs typeface="Times New Roman"/>
                      </a:rPr>
                      <m:t> </m:t>
                    </m:r>
                  </m:oMath>
                </a14:m>
                <a:r>
                  <a:rPr lang="en-GB" dirty="0"/>
                  <a:t> but they are opposing each other  </a:t>
                </a:r>
              </a:p>
            </p:txBody>
          </p:sp>
        </mc:Choice>
        <mc:Fallback xmlns="">
          <p:sp>
            <p:nvSpPr>
              <p:cNvPr id="3" name="TextBox 2">
                <a:extLst>
                  <a:ext uri="{FF2B5EF4-FFF2-40B4-BE49-F238E27FC236}">
                    <a16:creationId xmlns:a16="http://schemas.microsoft.com/office/drawing/2014/main" id="{9170E0E8-EAF2-492A-8955-8D94A64A343A}"/>
                  </a:ext>
                </a:extLst>
              </p:cNvPr>
              <p:cNvSpPr txBox="1">
                <a:spLocks noRot="1" noChangeAspect="1" noMove="1" noResize="1" noEditPoints="1" noAdjustHandles="1" noChangeArrowheads="1" noChangeShapeType="1" noTextEdit="1"/>
              </p:cNvSpPr>
              <p:nvPr/>
            </p:nvSpPr>
            <p:spPr>
              <a:xfrm>
                <a:off x="1259632" y="1404679"/>
                <a:ext cx="5976664" cy="497187"/>
              </a:xfrm>
              <a:prstGeom prst="rect">
                <a:avLst/>
              </a:prstGeom>
              <a:blipFill>
                <a:blip r:embed="rId3"/>
                <a:stretch>
                  <a:fillRect l="-918"/>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4" name="Rectangle 3">
                <a:extLst>
                  <a:ext uri="{FF2B5EF4-FFF2-40B4-BE49-F238E27FC236}">
                    <a16:creationId xmlns:a16="http://schemas.microsoft.com/office/drawing/2014/main" id="{946D2B94-BF69-4172-BF0C-FFB04562C284}"/>
                  </a:ext>
                </a:extLst>
              </p:cNvPr>
              <p:cNvSpPr/>
              <p:nvPr/>
            </p:nvSpPr>
            <p:spPr>
              <a:xfrm>
                <a:off x="2327136" y="1923860"/>
                <a:ext cx="2567054" cy="908197"/>
              </a:xfrm>
              <a:prstGeom prst="rect">
                <a:avLst/>
              </a:prstGeom>
            </p:spPr>
            <p:txBody>
              <a:bodyPr wrap="square">
                <a:spAutoFit/>
              </a:bodyPr>
              <a:lstStyle/>
              <a:p>
                <a:pPr algn="l" rtl="0"/>
                <a14:m>
                  <m:oMathPara xmlns:m="http://schemas.openxmlformats.org/officeDocument/2006/math">
                    <m:oMathParaPr>
                      <m:jc m:val="centerGroup"/>
                    </m:oMathParaPr>
                    <m:oMath xmlns:m="http://schemas.openxmlformats.org/officeDocument/2006/math">
                      <m:r>
                        <a:rPr lang="en-GB" b="0" i="1" kern="0" smtClean="0">
                          <a:solidFill>
                            <a:sysClr val="windowText" lastClr="000000"/>
                          </a:solidFill>
                          <a:latin typeface="Cambria Math" panose="02040503050406030204" pitchFamily="18" charset="0"/>
                          <a:ea typeface="Calibri"/>
                          <a:cs typeface="Times New Roman"/>
                        </a:rPr>
                        <m:t>𝑊</m:t>
                      </m:r>
                      <m:r>
                        <a:rPr lang="en-GB" b="0" i="1" kern="0" smtClean="0">
                          <a:solidFill>
                            <a:sysClr val="windowText" lastClr="000000"/>
                          </a:solidFill>
                          <a:latin typeface="Cambria Math" panose="02040503050406030204" pitchFamily="18" charset="0"/>
                          <a:ea typeface="Calibri"/>
                          <a:cs typeface="Times New Roman"/>
                        </a:rPr>
                        <m:t>=</m:t>
                      </m:r>
                      <m:f>
                        <m:fPr>
                          <m:ctrlPr>
                            <a:rPr lang="en-US" i="1" kern="0">
                              <a:solidFill>
                                <a:sysClr val="windowText" lastClr="000000"/>
                              </a:solidFill>
                              <a:latin typeface="Cambria Math" panose="02040503050406030204" pitchFamily="18" charset="0"/>
                              <a:ea typeface="Calibri"/>
                              <a:cs typeface="Times New Roman"/>
                            </a:rPr>
                          </m:ctrlPr>
                        </m:fPr>
                        <m:num>
                          <m:sSub>
                            <m:sSubPr>
                              <m:ctrlPr>
                                <a:rPr lang="en-US" i="1" kern="0">
                                  <a:solidFill>
                                    <a:sysClr val="windowText" lastClr="000000"/>
                                  </a:solidFill>
                                  <a:latin typeface="Cambria Math" panose="02040503050406030204" pitchFamily="18" charset="0"/>
                                  <a:ea typeface="Calibri"/>
                                  <a:cs typeface="Times New Roman"/>
                                </a:rPr>
                              </m:ctrlPr>
                            </m:sSubPr>
                            <m:e>
                              <m:r>
                                <a:rPr lang="en-GB" b="0" i="1" kern="0" smtClean="0">
                                  <a:solidFill>
                                    <a:sysClr val="windowText" lastClr="000000"/>
                                  </a:solidFill>
                                  <a:latin typeface="Cambria Math" panose="02040503050406030204" pitchFamily="18" charset="0"/>
                                  <a:ea typeface="Calibri"/>
                                  <a:cs typeface="Times New Roman"/>
                                </a:rPr>
                                <m:t>|</m:t>
                              </m:r>
                              <m:r>
                                <a:rPr lang="en-US" i="1" kern="0">
                                  <a:solidFill>
                                    <a:sysClr val="windowText" lastClr="000000"/>
                                  </a:solidFill>
                                  <a:latin typeface="Cambria Math"/>
                                  <a:ea typeface="Calibri"/>
                                  <a:cs typeface="Times New Roman"/>
                                </a:rPr>
                                <m:t>𝑞</m:t>
                              </m:r>
                            </m:e>
                            <m:sub>
                              <m:r>
                                <a:rPr lang="en-GB" i="1" kern="0">
                                  <a:solidFill>
                                    <a:sysClr val="windowText" lastClr="000000"/>
                                  </a:solidFill>
                                  <a:latin typeface="Cambria Math" panose="02040503050406030204" pitchFamily="18" charset="0"/>
                                  <a:ea typeface="Calibri"/>
                                  <a:cs typeface="Times New Roman"/>
                                </a:rPr>
                                <m:t>1</m:t>
                              </m:r>
                            </m:sub>
                          </m:sSub>
                          <m:sSub>
                            <m:sSubPr>
                              <m:ctrlPr>
                                <a:rPr lang="en-US" i="1" kern="0">
                                  <a:solidFill>
                                    <a:sysClr val="windowText" lastClr="000000"/>
                                  </a:solidFill>
                                  <a:latin typeface="Cambria Math" panose="02040503050406030204" pitchFamily="18" charset="0"/>
                                  <a:ea typeface="Calibri"/>
                                  <a:cs typeface="Times New Roman"/>
                                </a:rPr>
                              </m:ctrlPr>
                            </m:sSubPr>
                            <m:e>
                              <m:r>
                                <a:rPr lang="en-US" i="1" kern="0">
                                  <a:solidFill>
                                    <a:sysClr val="windowText" lastClr="000000"/>
                                  </a:solidFill>
                                  <a:latin typeface="Cambria Math"/>
                                  <a:ea typeface="Calibri"/>
                                  <a:cs typeface="Times New Roman"/>
                                </a:rPr>
                                <m:t>𝑞</m:t>
                              </m:r>
                            </m:e>
                            <m:sub>
                              <m:r>
                                <a:rPr lang="en-GB" i="1" kern="0">
                                  <a:solidFill>
                                    <a:sysClr val="windowText" lastClr="000000"/>
                                  </a:solidFill>
                                  <a:latin typeface="Cambria Math" panose="02040503050406030204" pitchFamily="18" charset="0"/>
                                  <a:ea typeface="Calibri"/>
                                  <a:cs typeface="Times New Roman"/>
                                </a:rPr>
                                <m:t>2</m:t>
                              </m:r>
                            </m:sub>
                          </m:sSub>
                          <m:r>
                            <a:rPr lang="en-GB" b="0" i="1" kern="0" smtClean="0">
                              <a:solidFill>
                                <a:sysClr val="windowText" lastClr="000000"/>
                              </a:solidFill>
                              <a:latin typeface="Cambria Math" panose="02040503050406030204" pitchFamily="18" charset="0"/>
                              <a:ea typeface="Calibri"/>
                              <a:cs typeface="Times New Roman"/>
                            </a:rPr>
                            <m:t>|</m:t>
                          </m:r>
                        </m:num>
                        <m:den>
                          <m:r>
                            <a:rPr lang="en-US" i="1" kern="0">
                              <a:solidFill>
                                <a:sysClr val="windowText" lastClr="000000"/>
                              </a:solidFill>
                              <a:latin typeface="Cambria Math"/>
                              <a:ea typeface="Calibri"/>
                              <a:cs typeface="Times New Roman"/>
                            </a:rPr>
                            <m:t>4</m:t>
                          </m:r>
                          <m:r>
                            <a:rPr lang="en-US" i="1" kern="0">
                              <a:solidFill>
                                <a:sysClr val="windowText" lastClr="000000"/>
                              </a:solidFill>
                              <a:latin typeface="Cambria Math"/>
                              <a:ea typeface="Calibri"/>
                              <a:cs typeface="Times New Roman"/>
                            </a:rPr>
                            <m:t>𝜋</m:t>
                          </m:r>
                          <m:sSub>
                            <m:sSubPr>
                              <m:ctrlPr>
                                <a:rPr lang="en-US" i="1" kern="0">
                                  <a:solidFill>
                                    <a:sysClr val="windowText" lastClr="000000"/>
                                  </a:solidFill>
                                  <a:latin typeface="Cambria Math" panose="02040503050406030204" pitchFamily="18" charset="0"/>
                                  <a:ea typeface="Calibri"/>
                                  <a:cs typeface="Times New Roman"/>
                                </a:rPr>
                              </m:ctrlPr>
                            </m:sSubPr>
                            <m:e>
                              <m:r>
                                <a:rPr lang="en-US" i="1" kern="0">
                                  <a:solidFill>
                                    <a:sysClr val="windowText" lastClr="000000"/>
                                  </a:solidFill>
                                  <a:latin typeface="Cambria Math"/>
                                  <a:ea typeface="Calibri"/>
                                  <a:cs typeface="Times New Roman"/>
                                </a:rPr>
                                <m:t>𝜀</m:t>
                              </m:r>
                            </m:e>
                            <m:sub>
                              <m:r>
                                <a:rPr lang="en-US" i="1" kern="0">
                                  <a:solidFill>
                                    <a:sysClr val="windowText" lastClr="000000"/>
                                  </a:solidFill>
                                  <a:latin typeface="Cambria Math"/>
                                  <a:ea typeface="Calibri"/>
                                  <a:cs typeface="Times New Roman"/>
                                </a:rPr>
                                <m:t>𝑜</m:t>
                              </m:r>
                            </m:sub>
                          </m:sSub>
                        </m:den>
                      </m:f>
                      <m:nary>
                        <m:naryPr>
                          <m:limLoc m:val="undOvr"/>
                          <m:ctrlPr>
                            <a:rPr lang="en-US" i="1" kern="0" smtClean="0">
                              <a:solidFill>
                                <a:sysClr val="windowText" lastClr="000000"/>
                              </a:solidFill>
                              <a:latin typeface="Cambria Math" panose="02040503050406030204" pitchFamily="18" charset="0"/>
                              <a:cs typeface="Times New Roman"/>
                            </a:rPr>
                          </m:ctrlPr>
                        </m:naryPr>
                        <m:sub>
                          <m:r>
                            <m:rPr>
                              <m:brk m:alnAt="24"/>
                            </m:rPr>
                            <a:rPr lang="en-GB" b="0" i="1" kern="0" smtClean="0">
                              <a:solidFill>
                                <a:sysClr val="windowText" lastClr="000000"/>
                              </a:solidFill>
                              <a:latin typeface="Cambria Math" panose="02040503050406030204" pitchFamily="18" charset="0"/>
                              <a:cs typeface="Times New Roman"/>
                            </a:rPr>
                            <m:t>𝑅</m:t>
                          </m:r>
                        </m:sub>
                        <m:sup>
                          <m:r>
                            <a:rPr lang="en-US" i="1" kern="0" smtClean="0">
                              <a:solidFill>
                                <a:sysClr val="windowText" lastClr="000000"/>
                              </a:solidFill>
                              <a:latin typeface="Cambria Math" panose="02040503050406030204" pitchFamily="18" charset="0"/>
                              <a:ea typeface="Cambria Math" panose="02040503050406030204" pitchFamily="18" charset="0"/>
                              <a:cs typeface="Times New Roman"/>
                            </a:rPr>
                            <m:t>∞</m:t>
                          </m:r>
                        </m:sup>
                        <m:e>
                          <m:f>
                            <m:fPr>
                              <m:ctrlPr>
                                <a:rPr lang="en-US" i="1" kern="0" smtClean="0">
                                  <a:solidFill>
                                    <a:sysClr val="windowText" lastClr="000000"/>
                                  </a:solidFill>
                                  <a:latin typeface="Cambria Math" panose="02040503050406030204" pitchFamily="18" charset="0"/>
                                  <a:cs typeface="Times New Roman"/>
                                </a:rPr>
                              </m:ctrlPr>
                            </m:fPr>
                            <m:num>
                              <m:r>
                                <a:rPr lang="en-GB" b="0" i="1" kern="0" smtClean="0">
                                  <a:solidFill>
                                    <a:sysClr val="windowText" lastClr="000000"/>
                                  </a:solidFill>
                                  <a:latin typeface="Cambria Math" panose="02040503050406030204" pitchFamily="18" charset="0"/>
                                  <a:cs typeface="Times New Roman"/>
                                </a:rPr>
                                <m:t>𝑑𝑟</m:t>
                              </m:r>
                            </m:num>
                            <m:den>
                              <m:sSup>
                                <m:sSupPr>
                                  <m:ctrlPr>
                                    <a:rPr lang="en-US" i="1" kern="0" smtClean="0">
                                      <a:solidFill>
                                        <a:sysClr val="windowText" lastClr="000000"/>
                                      </a:solidFill>
                                      <a:latin typeface="Cambria Math" panose="02040503050406030204" pitchFamily="18" charset="0"/>
                                      <a:cs typeface="Times New Roman"/>
                                    </a:rPr>
                                  </m:ctrlPr>
                                </m:sSupPr>
                                <m:e>
                                  <m:r>
                                    <a:rPr lang="en-GB" b="0" i="1" kern="0" smtClean="0">
                                      <a:solidFill>
                                        <a:sysClr val="windowText" lastClr="000000"/>
                                      </a:solidFill>
                                      <a:latin typeface="Cambria Math" panose="02040503050406030204" pitchFamily="18" charset="0"/>
                                      <a:cs typeface="Times New Roman"/>
                                    </a:rPr>
                                    <m:t>𝑟</m:t>
                                  </m:r>
                                </m:e>
                                <m:sup>
                                  <m:r>
                                    <a:rPr lang="en-GB" b="0" i="1" kern="0" smtClean="0">
                                      <a:solidFill>
                                        <a:sysClr val="windowText" lastClr="000000"/>
                                      </a:solidFill>
                                      <a:latin typeface="Cambria Math" panose="02040503050406030204" pitchFamily="18" charset="0"/>
                                      <a:cs typeface="Times New Roman"/>
                                    </a:rPr>
                                    <m:t>2</m:t>
                                  </m:r>
                                </m:sup>
                              </m:sSup>
                            </m:den>
                          </m:f>
                        </m:e>
                      </m:nary>
                    </m:oMath>
                  </m:oMathPara>
                </a14:m>
                <a:endParaRPr lang="en-GB" dirty="0"/>
              </a:p>
            </p:txBody>
          </p:sp>
        </mc:Choice>
        <mc:Fallback>
          <p:sp>
            <p:nvSpPr>
              <p:cNvPr id="4" name="Rectangle 3">
                <a:extLst>
                  <a:ext uri="{FF2B5EF4-FFF2-40B4-BE49-F238E27FC236}">
                    <a16:creationId xmlns:a16="http://schemas.microsoft.com/office/drawing/2014/main" id="{946D2B94-BF69-4172-BF0C-FFB04562C284}"/>
                  </a:ext>
                </a:extLst>
              </p:cNvPr>
              <p:cNvSpPr>
                <a:spLocks noRot="1" noChangeAspect="1" noMove="1" noResize="1" noEditPoints="1" noAdjustHandles="1" noChangeArrowheads="1" noChangeShapeType="1" noTextEdit="1"/>
              </p:cNvSpPr>
              <p:nvPr/>
            </p:nvSpPr>
            <p:spPr>
              <a:xfrm>
                <a:off x="2327136" y="1923860"/>
                <a:ext cx="2567054" cy="908197"/>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7E0D373-6870-4BE5-ADD7-45C208C85271}"/>
                  </a:ext>
                </a:extLst>
              </p:cNvPr>
              <p:cNvSpPr txBox="1"/>
              <p:nvPr/>
            </p:nvSpPr>
            <p:spPr>
              <a:xfrm>
                <a:off x="1774459" y="2858983"/>
                <a:ext cx="3672408" cy="484941"/>
              </a:xfrm>
              <a:prstGeom prst="rect">
                <a:avLst/>
              </a:prstGeom>
              <a:noFill/>
            </p:spPr>
            <p:txBody>
              <a:bodyPr wrap="square" rtlCol="0">
                <a:spAutoFit/>
              </a:bodyPr>
              <a:lstStyle/>
              <a:p>
                <a:pPr algn="l" rtl="0"/>
                <a:r>
                  <a:rPr lang="en-GB" dirty="0"/>
                  <a:t>By substitute </a:t>
                </a:r>
                <a14:m>
                  <m:oMath xmlns:m="http://schemas.openxmlformats.org/officeDocument/2006/math">
                    <m:r>
                      <a:rPr lang="en-GB" b="0" i="1" kern="0" smtClean="0">
                        <a:solidFill>
                          <a:sysClr val="windowText" lastClr="000000"/>
                        </a:solidFill>
                        <a:latin typeface="Cambria Math" panose="02040503050406030204" pitchFamily="18" charset="0"/>
                        <a:ea typeface="Calibri"/>
                        <a:cs typeface="Times New Roman"/>
                      </a:rPr>
                      <m:t>𝑅</m:t>
                    </m:r>
                    <m:r>
                      <a:rPr lang="en-GB" i="1" kern="0">
                        <a:solidFill>
                          <a:sysClr val="windowText" lastClr="000000"/>
                        </a:solidFill>
                        <a:latin typeface="Cambria Math" panose="02040503050406030204" pitchFamily="18" charset="0"/>
                        <a:ea typeface="Calibri"/>
                        <a:cs typeface="Times New Roman"/>
                      </a:rPr>
                      <m:t>=</m:t>
                    </m:r>
                    <m:f>
                      <m:fPr>
                        <m:ctrlPr>
                          <a:rPr lang="en-US" i="1" kern="0">
                            <a:solidFill>
                              <a:sysClr val="windowText" lastClr="000000"/>
                            </a:solidFill>
                            <a:latin typeface="Cambria Math" panose="02040503050406030204" pitchFamily="18" charset="0"/>
                            <a:ea typeface="Calibri"/>
                            <a:cs typeface="Times New Roman"/>
                          </a:rPr>
                        </m:ctrlPr>
                      </m:fPr>
                      <m:num>
                        <m:r>
                          <a:rPr lang="en-GB" b="0" i="1" kern="0" smtClean="0">
                            <a:solidFill>
                              <a:sysClr val="windowText" lastClr="000000"/>
                            </a:solidFill>
                            <a:latin typeface="Cambria Math" panose="02040503050406030204" pitchFamily="18" charset="0"/>
                            <a:ea typeface="Calibri"/>
                            <a:cs typeface="Times New Roman"/>
                          </a:rPr>
                          <m:t>−</m:t>
                        </m:r>
                        <m:r>
                          <a:rPr lang="en-US" i="1" kern="0">
                            <a:solidFill>
                              <a:sysClr val="windowText" lastClr="000000"/>
                            </a:solidFill>
                            <a:latin typeface="Cambria Math"/>
                            <a:ea typeface="Calibri"/>
                            <a:cs typeface="Times New Roman"/>
                          </a:rPr>
                          <m:t>1</m:t>
                        </m:r>
                      </m:num>
                      <m:den>
                        <m:r>
                          <a:rPr lang="en-GB" b="0" i="1" kern="0" smtClean="0">
                            <a:solidFill>
                              <a:sysClr val="windowText" lastClr="000000"/>
                            </a:solidFill>
                            <a:latin typeface="Cambria Math" panose="02040503050406030204" pitchFamily="18" charset="0"/>
                            <a:ea typeface="Calibri"/>
                            <a:cs typeface="Times New Roman"/>
                          </a:rPr>
                          <m:t>𝑟</m:t>
                        </m:r>
                      </m:den>
                    </m:f>
                  </m:oMath>
                </a14:m>
                <a:r>
                  <a:rPr lang="en-GB" dirty="0"/>
                  <a:t> then </a:t>
                </a:r>
              </a:p>
            </p:txBody>
          </p:sp>
        </mc:Choice>
        <mc:Fallback xmlns="">
          <p:sp>
            <p:nvSpPr>
              <p:cNvPr id="5" name="TextBox 4">
                <a:extLst>
                  <a:ext uri="{FF2B5EF4-FFF2-40B4-BE49-F238E27FC236}">
                    <a16:creationId xmlns:a16="http://schemas.microsoft.com/office/drawing/2014/main" id="{67E0D373-6870-4BE5-ADD7-45C208C85271}"/>
                  </a:ext>
                </a:extLst>
              </p:cNvPr>
              <p:cNvSpPr txBox="1">
                <a:spLocks noRot="1" noChangeAspect="1" noMove="1" noResize="1" noEditPoints="1" noAdjustHandles="1" noChangeArrowheads="1" noChangeShapeType="1" noTextEdit="1"/>
              </p:cNvSpPr>
              <p:nvPr/>
            </p:nvSpPr>
            <p:spPr>
              <a:xfrm>
                <a:off x="1774459" y="2858983"/>
                <a:ext cx="3672408" cy="484941"/>
              </a:xfrm>
              <a:prstGeom prst="rect">
                <a:avLst/>
              </a:prstGeom>
              <a:blipFill>
                <a:blip r:embed="rId5"/>
                <a:stretch>
                  <a:fillRect l="-1327" b="-7500"/>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6" name="Rectangle 5">
                <a:extLst>
                  <a:ext uri="{FF2B5EF4-FFF2-40B4-BE49-F238E27FC236}">
                    <a16:creationId xmlns:a16="http://schemas.microsoft.com/office/drawing/2014/main" id="{7738FF8C-EBD9-4A32-B710-C078112756D9}"/>
                  </a:ext>
                </a:extLst>
              </p:cNvPr>
              <p:cNvSpPr/>
              <p:nvPr/>
            </p:nvSpPr>
            <p:spPr>
              <a:xfrm>
                <a:off x="2448312" y="3496896"/>
                <a:ext cx="1630951" cy="665118"/>
              </a:xfrm>
              <a:prstGeom prst="rect">
                <a:avLst/>
              </a:prstGeom>
            </p:spPr>
            <p:txBody>
              <a:bodyPr wrap="square">
                <a:spAutoFit/>
              </a:bodyPr>
              <a:lstStyle/>
              <a:p>
                <a:pPr algn="l" rtl="0"/>
                <a14:m>
                  <m:oMathPara xmlns:m="http://schemas.openxmlformats.org/officeDocument/2006/math">
                    <m:oMathParaPr>
                      <m:jc m:val="centerGroup"/>
                    </m:oMathParaPr>
                    <m:oMath xmlns:m="http://schemas.openxmlformats.org/officeDocument/2006/math">
                      <m:r>
                        <a:rPr lang="en-GB" i="1" kern="0" smtClean="0">
                          <a:solidFill>
                            <a:sysClr val="windowText" lastClr="000000"/>
                          </a:solidFill>
                          <a:latin typeface="Cambria Math" panose="02040503050406030204" pitchFamily="18" charset="0"/>
                          <a:ea typeface="Calibri"/>
                          <a:cs typeface="Times New Roman"/>
                        </a:rPr>
                        <m:t>𝑊</m:t>
                      </m:r>
                      <m:r>
                        <a:rPr lang="en-GB" i="1" kern="0" smtClean="0">
                          <a:solidFill>
                            <a:sysClr val="windowText" lastClr="000000"/>
                          </a:solidFill>
                          <a:latin typeface="Cambria Math" panose="02040503050406030204" pitchFamily="18" charset="0"/>
                          <a:ea typeface="Calibri"/>
                          <a:cs typeface="Times New Roman"/>
                        </a:rPr>
                        <m:t>=</m:t>
                      </m:r>
                      <m:f>
                        <m:fPr>
                          <m:ctrlPr>
                            <a:rPr lang="en-US" i="1" kern="0">
                              <a:solidFill>
                                <a:sysClr val="windowText" lastClr="000000"/>
                              </a:solidFill>
                              <a:latin typeface="Cambria Math" panose="02040503050406030204" pitchFamily="18" charset="0"/>
                              <a:ea typeface="Calibri"/>
                              <a:cs typeface="Times New Roman"/>
                            </a:rPr>
                          </m:ctrlPr>
                        </m:fPr>
                        <m:num>
                          <m:sSub>
                            <m:sSubPr>
                              <m:ctrlPr>
                                <a:rPr lang="en-US" i="1" kern="0" smtClean="0">
                                  <a:solidFill>
                                    <a:sysClr val="windowText" lastClr="000000"/>
                                  </a:solidFill>
                                  <a:latin typeface="Cambria Math" panose="02040503050406030204" pitchFamily="18" charset="0"/>
                                  <a:ea typeface="Calibri"/>
                                  <a:cs typeface="Times New Roman"/>
                                </a:rPr>
                              </m:ctrlPr>
                            </m:sSubPr>
                            <m:e>
                              <m:r>
                                <a:rPr lang="en-GB" b="0" i="1" kern="0" smtClean="0">
                                  <a:solidFill>
                                    <a:sysClr val="windowText" lastClr="000000"/>
                                  </a:solidFill>
                                  <a:latin typeface="Cambria Math" panose="02040503050406030204" pitchFamily="18" charset="0"/>
                                  <a:ea typeface="Calibri"/>
                                  <a:cs typeface="Times New Roman"/>
                                </a:rPr>
                                <m:t>|</m:t>
                              </m:r>
                              <m:r>
                                <a:rPr lang="en-US" i="1" kern="0">
                                  <a:solidFill>
                                    <a:sysClr val="windowText" lastClr="000000"/>
                                  </a:solidFill>
                                  <a:latin typeface="Cambria Math"/>
                                  <a:ea typeface="Calibri"/>
                                  <a:cs typeface="Times New Roman"/>
                                </a:rPr>
                                <m:t>𝑞</m:t>
                              </m:r>
                            </m:e>
                            <m:sub>
                              <m:r>
                                <a:rPr lang="en-GB" b="0" i="1" kern="0" smtClean="0">
                                  <a:solidFill>
                                    <a:sysClr val="windowText" lastClr="000000"/>
                                  </a:solidFill>
                                  <a:latin typeface="Cambria Math" panose="02040503050406030204" pitchFamily="18" charset="0"/>
                                  <a:ea typeface="Calibri"/>
                                  <a:cs typeface="Times New Roman"/>
                                </a:rPr>
                                <m:t>1</m:t>
                              </m:r>
                            </m:sub>
                          </m:sSub>
                          <m:sSub>
                            <m:sSubPr>
                              <m:ctrlPr>
                                <a:rPr lang="en-US" i="1" kern="0">
                                  <a:solidFill>
                                    <a:sysClr val="windowText" lastClr="000000"/>
                                  </a:solidFill>
                                  <a:latin typeface="Cambria Math" panose="02040503050406030204" pitchFamily="18" charset="0"/>
                                  <a:ea typeface="Calibri"/>
                                  <a:cs typeface="Times New Roman"/>
                                </a:rPr>
                              </m:ctrlPr>
                            </m:sSubPr>
                            <m:e>
                              <m:r>
                                <a:rPr lang="en-US" i="1" kern="0">
                                  <a:solidFill>
                                    <a:sysClr val="windowText" lastClr="000000"/>
                                  </a:solidFill>
                                  <a:latin typeface="Cambria Math"/>
                                  <a:ea typeface="Calibri"/>
                                  <a:cs typeface="Times New Roman"/>
                                </a:rPr>
                                <m:t>𝑞</m:t>
                              </m:r>
                            </m:e>
                            <m:sub>
                              <m:r>
                                <a:rPr lang="en-GB" b="0" i="1" kern="0" smtClean="0">
                                  <a:solidFill>
                                    <a:sysClr val="windowText" lastClr="000000"/>
                                  </a:solidFill>
                                  <a:latin typeface="Cambria Math" panose="02040503050406030204" pitchFamily="18" charset="0"/>
                                  <a:ea typeface="Calibri"/>
                                  <a:cs typeface="Times New Roman"/>
                                </a:rPr>
                                <m:t>2</m:t>
                              </m:r>
                            </m:sub>
                          </m:sSub>
                          <m:r>
                            <a:rPr lang="en-GB" b="0" i="1" kern="0" smtClean="0">
                              <a:solidFill>
                                <a:sysClr val="windowText" lastClr="000000"/>
                              </a:solidFill>
                              <a:latin typeface="Cambria Math" panose="02040503050406030204" pitchFamily="18" charset="0"/>
                              <a:ea typeface="Calibri"/>
                              <a:cs typeface="Times New Roman"/>
                            </a:rPr>
                            <m:t>|</m:t>
                          </m:r>
                        </m:num>
                        <m:den>
                          <m:r>
                            <a:rPr lang="en-US" i="1" kern="0">
                              <a:solidFill>
                                <a:sysClr val="windowText" lastClr="000000"/>
                              </a:solidFill>
                              <a:latin typeface="Cambria Math"/>
                              <a:ea typeface="Calibri"/>
                              <a:cs typeface="Times New Roman"/>
                            </a:rPr>
                            <m:t>4</m:t>
                          </m:r>
                          <m:r>
                            <a:rPr lang="en-US" i="1" kern="0">
                              <a:solidFill>
                                <a:sysClr val="windowText" lastClr="000000"/>
                              </a:solidFill>
                              <a:latin typeface="Cambria Math"/>
                              <a:ea typeface="Calibri"/>
                              <a:cs typeface="Times New Roman"/>
                            </a:rPr>
                            <m:t>𝜋</m:t>
                          </m:r>
                          <m:sSub>
                            <m:sSubPr>
                              <m:ctrlPr>
                                <a:rPr lang="en-US" i="1" kern="0">
                                  <a:solidFill>
                                    <a:sysClr val="windowText" lastClr="000000"/>
                                  </a:solidFill>
                                  <a:latin typeface="Cambria Math" panose="02040503050406030204" pitchFamily="18" charset="0"/>
                                  <a:ea typeface="Calibri"/>
                                  <a:cs typeface="Times New Roman"/>
                                </a:rPr>
                              </m:ctrlPr>
                            </m:sSubPr>
                            <m:e>
                              <m:r>
                                <a:rPr lang="en-US" i="1" kern="0">
                                  <a:solidFill>
                                    <a:sysClr val="windowText" lastClr="000000"/>
                                  </a:solidFill>
                                  <a:latin typeface="Cambria Math"/>
                                  <a:ea typeface="Calibri"/>
                                  <a:cs typeface="Times New Roman"/>
                                </a:rPr>
                                <m:t>𝜀</m:t>
                              </m:r>
                            </m:e>
                            <m:sub>
                              <m:r>
                                <a:rPr lang="en-US" i="1" kern="0">
                                  <a:solidFill>
                                    <a:sysClr val="windowText" lastClr="000000"/>
                                  </a:solidFill>
                                  <a:latin typeface="Cambria Math"/>
                                  <a:ea typeface="Calibri"/>
                                  <a:cs typeface="Times New Roman"/>
                                </a:rPr>
                                <m:t>𝑜</m:t>
                              </m:r>
                            </m:sub>
                          </m:sSub>
                          <m:r>
                            <a:rPr lang="en-GB" b="0" i="1" kern="0" smtClean="0">
                              <a:solidFill>
                                <a:sysClr val="windowText" lastClr="000000"/>
                              </a:solidFill>
                              <a:latin typeface="Cambria Math" panose="02040503050406030204" pitchFamily="18" charset="0"/>
                              <a:ea typeface="Calibri"/>
                              <a:cs typeface="Times New Roman"/>
                            </a:rPr>
                            <m:t>𝑅</m:t>
                          </m:r>
                        </m:den>
                      </m:f>
                    </m:oMath>
                  </m:oMathPara>
                </a14:m>
                <a:endParaRPr lang="en-GB" dirty="0"/>
              </a:p>
            </p:txBody>
          </p:sp>
        </mc:Choice>
        <mc:Fallback>
          <p:sp>
            <p:nvSpPr>
              <p:cNvPr id="6" name="Rectangle 5">
                <a:extLst>
                  <a:ext uri="{FF2B5EF4-FFF2-40B4-BE49-F238E27FC236}">
                    <a16:creationId xmlns:a16="http://schemas.microsoft.com/office/drawing/2014/main" id="{7738FF8C-EBD9-4A32-B710-C078112756D9}"/>
                  </a:ext>
                </a:extLst>
              </p:cNvPr>
              <p:cNvSpPr>
                <a:spLocks noRot="1" noChangeAspect="1" noMove="1" noResize="1" noEditPoints="1" noAdjustHandles="1" noChangeArrowheads="1" noChangeShapeType="1" noTextEdit="1"/>
              </p:cNvSpPr>
              <p:nvPr/>
            </p:nvSpPr>
            <p:spPr>
              <a:xfrm>
                <a:off x="2448312" y="3496896"/>
                <a:ext cx="1630951" cy="665118"/>
              </a:xfrm>
              <a:prstGeom prst="rect">
                <a:avLst/>
              </a:prstGeom>
              <a:blipFill>
                <a:blip r:embed="rId6"/>
                <a:stretch>
                  <a:fillRect/>
                </a:stretch>
              </a:blipFill>
            </p:spPr>
            <p:txBody>
              <a:bodyPr/>
              <a:lstStyle/>
              <a:p>
                <a:r>
                  <a:rPr lang="en-GB">
                    <a:noFill/>
                  </a:rPr>
                  <a:t> </a:t>
                </a:r>
              </a:p>
            </p:txBody>
          </p:sp>
        </mc:Fallback>
      </mc:AlternateContent>
      <p:sp>
        <p:nvSpPr>
          <p:cNvPr id="7" name="Rectangle 6">
            <a:extLst>
              <a:ext uri="{FF2B5EF4-FFF2-40B4-BE49-F238E27FC236}">
                <a16:creationId xmlns:a16="http://schemas.microsoft.com/office/drawing/2014/main" id="{1D8D6614-6C3D-4D49-9DA3-8ADCA69B140B}"/>
              </a:ext>
            </a:extLst>
          </p:cNvPr>
          <p:cNvSpPr/>
          <p:nvPr/>
        </p:nvSpPr>
        <p:spPr>
          <a:xfrm>
            <a:off x="4181221" y="3567313"/>
            <a:ext cx="3656129" cy="369332"/>
          </a:xfrm>
          <a:prstGeom prst="rect">
            <a:avLst/>
          </a:prstGeom>
        </p:spPr>
        <p:txBody>
          <a:bodyPr wrap="none">
            <a:spAutoFit/>
          </a:bodyPr>
          <a:lstStyle/>
          <a:p>
            <a:pPr algn="l" rtl="0"/>
            <a:r>
              <a:rPr lang="en-GB" dirty="0"/>
              <a:t>(joule, Electrostatic potential energy)</a:t>
            </a:r>
          </a:p>
        </p:txBody>
      </p:sp>
      <p:sp>
        <p:nvSpPr>
          <p:cNvPr id="8" name="TextBox 7">
            <a:extLst>
              <a:ext uri="{FF2B5EF4-FFF2-40B4-BE49-F238E27FC236}">
                <a16:creationId xmlns:a16="http://schemas.microsoft.com/office/drawing/2014/main" id="{4569CAD1-65BF-4123-A215-92ED6DE3B661}"/>
              </a:ext>
            </a:extLst>
          </p:cNvPr>
          <p:cNvSpPr txBox="1"/>
          <p:nvPr/>
        </p:nvSpPr>
        <p:spPr>
          <a:xfrm>
            <a:off x="1256292" y="4434835"/>
            <a:ext cx="6408712" cy="369332"/>
          </a:xfrm>
          <a:prstGeom prst="rect">
            <a:avLst/>
          </a:prstGeom>
          <a:noFill/>
        </p:spPr>
        <p:txBody>
          <a:bodyPr wrap="square" rtlCol="0">
            <a:spAutoFit/>
          </a:bodyPr>
          <a:lstStyle/>
          <a:p>
            <a:pPr algn="l" rtl="0"/>
            <a:r>
              <a:rPr lang="en-GB" dirty="0"/>
              <a:t>While the electric potential per unit charge </a:t>
            </a:r>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9C469C1B-9961-4E16-A331-80472FECADA8}"/>
                  </a:ext>
                </a:extLst>
              </p:cNvPr>
              <p:cNvSpPr/>
              <p:nvPr/>
            </p:nvSpPr>
            <p:spPr>
              <a:xfrm>
                <a:off x="2394019" y="5044184"/>
                <a:ext cx="1846974" cy="68339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ea typeface="Calibri"/>
                              <a:cs typeface="Times New Roman"/>
                            </a:rPr>
                          </m:ctrlPr>
                        </m:fPr>
                        <m:num>
                          <m:r>
                            <a:rPr lang="en-GB" b="0" i="1" smtClean="0">
                              <a:latin typeface="Cambria Math" panose="02040503050406030204" pitchFamily="18" charset="0"/>
                              <a:ea typeface="Calibri"/>
                              <a:cs typeface="Times New Roman"/>
                            </a:rPr>
                            <m:t>𝑊</m:t>
                          </m:r>
                        </m:num>
                        <m:den>
                          <m:r>
                            <a:rPr lang="en-GB" b="0" i="1" smtClean="0">
                              <a:latin typeface="Cambria Math" panose="02040503050406030204" pitchFamily="18" charset="0"/>
                              <a:ea typeface="Calibri"/>
                              <a:cs typeface="Times New Roman"/>
                            </a:rPr>
                            <m:t>𝑞</m:t>
                          </m:r>
                        </m:den>
                      </m:f>
                      <m:r>
                        <a:rPr lang="en-US" i="1">
                          <a:latin typeface="Cambria Math"/>
                          <a:ea typeface="Calibri"/>
                          <a:cs typeface="Times New Roman"/>
                        </a:rPr>
                        <m:t>=</m:t>
                      </m:r>
                      <m:f>
                        <m:fPr>
                          <m:ctrlPr>
                            <a:rPr lang="en-US" i="1">
                              <a:latin typeface="Cambria Math" panose="02040503050406030204" pitchFamily="18" charset="0"/>
                              <a:ea typeface="Calibri"/>
                              <a:cs typeface="Times New Roman"/>
                            </a:rPr>
                          </m:ctrlPr>
                        </m:fPr>
                        <m:num>
                          <m:r>
                            <a:rPr lang="en-US" i="1">
                              <a:latin typeface="Cambria Math"/>
                              <a:ea typeface="Calibri"/>
                              <a:cs typeface="Times New Roman"/>
                            </a:rPr>
                            <m:t>1</m:t>
                          </m:r>
                        </m:num>
                        <m:den>
                          <m:r>
                            <a:rPr lang="en-US" i="1">
                              <a:latin typeface="Cambria Math"/>
                              <a:ea typeface="Calibri"/>
                              <a:cs typeface="Times New Roman"/>
                            </a:rPr>
                            <m:t>4</m:t>
                          </m:r>
                          <m:r>
                            <a:rPr lang="en-US" i="1">
                              <a:latin typeface="Cambria Math"/>
                              <a:ea typeface="Calibri"/>
                              <a:cs typeface="Times New Roman"/>
                            </a:rPr>
                            <m:t>𝜋</m:t>
                          </m:r>
                          <m:sSub>
                            <m:sSubPr>
                              <m:ctrlPr>
                                <a:rPr lang="en-US" i="1">
                                  <a:latin typeface="Cambria Math" panose="02040503050406030204" pitchFamily="18" charset="0"/>
                                  <a:ea typeface="Calibri"/>
                                  <a:cs typeface="Times New Roman"/>
                                </a:rPr>
                              </m:ctrlPr>
                            </m:sSubPr>
                            <m:e>
                              <m:r>
                                <a:rPr lang="en-US" i="1">
                                  <a:latin typeface="Cambria Math"/>
                                  <a:ea typeface="Calibri"/>
                                  <a:cs typeface="Times New Roman"/>
                                </a:rPr>
                                <m:t>𝜀</m:t>
                              </m:r>
                            </m:e>
                            <m:sub>
                              <m:r>
                                <a:rPr lang="en-US" i="1">
                                  <a:latin typeface="Cambria Math"/>
                                  <a:ea typeface="Calibri"/>
                                  <a:cs typeface="Times New Roman"/>
                                </a:rPr>
                                <m:t>𝑜</m:t>
                              </m:r>
                            </m:sub>
                          </m:sSub>
                        </m:den>
                      </m:f>
                      <m:f>
                        <m:fPr>
                          <m:ctrlPr>
                            <a:rPr lang="en-US" i="1">
                              <a:latin typeface="Cambria Math" panose="02040503050406030204" pitchFamily="18" charset="0"/>
                              <a:ea typeface="Calibri"/>
                              <a:cs typeface="Times New Roman"/>
                            </a:rPr>
                          </m:ctrlPr>
                        </m:fPr>
                        <m:num>
                          <m:r>
                            <a:rPr lang="en-GB" b="0" i="1" smtClean="0">
                              <a:latin typeface="Cambria Math" panose="02040503050406030204" pitchFamily="18" charset="0"/>
                              <a:ea typeface="Calibri"/>
                              <a:cs typeface="Times New Roman"/>
                            </a:rPr>
                            <m:t>𝑄</m:t>
                          </m:r>
                        </m:num>
                        <m:den>
                          <m:r>
                            <a:rPr lang="en-GB" b="0" i="1" smtClean="0">
                              <a:latin typeface="Cambria Math" panose="02040503050406030204" pitchFamily="18" charset="0"/>
                              <a:ea typeface="Calibri"/>
                              <a:cs typeface="Times New Roman"/>
                            </a:rPr>
                            <m:t>𝑅</m:t>
                          </m:r>
                        </m:den>
                      </m:f>
                    </m:oMath>
                  </m:oMathPara>
                </a14:m>
                <a:endParaRPr lang="en-GB" dirty="0"/>
              </a:p>
            </p:txBody>
          </p:sp>
        </mc:Choice>
        <mc:Fallback xmlns="">
          <p:sp>
            <p:nvSpPr>
              <p:cNvPr id="9" name="Rectangle 8">
                <a:extLst>
                  <a:ext uri="{FF2B5EF4-FFF2-40B4-BE49-F238E27FC236}">
                    <a16:creationId xmlns:a16="http://schemas.microsoft.com/office/drawing/2014/main" id="{9C469C1B-9961-4E16-A331-80472FECADA8}"/>
                  </a:ext>
                </a:extLst>
              </p:cNvPr>
              <p:cNvSpPr>
                <a:spLocks noRot="1" noChangeAspect="1" noMove="1" noResize="1" noEditPoints="1" noAdjustHandles="1" noChangeArrowheads="1" noChangeShapeType="1" noTextEdit="1"/>
              </p:cNvSpPr>
              <p:nvPr/>
            </p:nvSpPr>
            <p:spPr>
              <a:xfrm>
                <a:off x="2394019" y="5044184"/>
                <a:ext cx="1846974" cy="683392"/>
              </a:xfrm>
              <a:prstGeom prst="rect">
                <a:avLst/>
              </a:prstGeom>
              <a:blipFill>
                <a:blip r:embed="rId7"/>
                <a:stretch>
                  <a:fillRect/>
                </a:stretch>
              </a:blipFill>
            </p:spPr>
            <p:txBody>
              <a:bodyPr/>
              <a:lstStyle/>
              <a:p>
                <a:r>
                  <a:rPr lang="en-GB">
                    <a:noFill/>
                  </a:rPr>
                  <a:t> </a:t>
                </a:r>
              </a:p>
            </p:txBody>
          </p:sp>
        </mc:Fallback>
      </mc:AlternateContent>
      <p:sp>
        <p:nvSpPr>
          <p:cNvPr id="10" name="Rectangle 9">
            <a:extLst>
              <a:ext uri="{FF2B5EF4-FFF2-40B4-BE49-F238E27FC236}">
                <a16:creationId xmlns:a16="http://schemas.microsoft.com/office/drawing/2014/main" id="{1931A163-647E-4228-B9BC-5A98FA140697}"/>
              </a:ext>
            </a:extLst>
          </p:cNvPr>
          <p:cNvSpPr/>
          <p:nvPr/>
        </p:nvSpPr>
        <p:spPr>
          <a:xfrm>
            <a:off x="4333621" y="5147900"/>
            <a:ext cx="2395336" cy="369332"/>
          </a:xfrm>
          <a:prstGeom prst="rect">
            <a:avLst/>
          </a:prstGeom>
        </p:spPr>
        <p:txBody>
          <a:bodyPr wrap="none">
            <a:spAutoFit/>
          </a:bodyPr>
          <a:lstStyle/>
          <a:p>
            <a:pPr algn="l" rtl="0"/>
            <a:r>
              <a:rPr lang="en-GB" dirty="0"/>
              <a:t>(Volt, Electric potential)</a:t>
            </a:r>
          </a:p>
        </p:txBody>
      </p:sp>
      <p:sp>
        <p:nvSpPr>
          <p:cNvPr id="11" name="Slide Number Placeholder 10">
            <a:extLst>
              <a:ext uri="{FF2B5EF4-FFF2-40B4-BE49-F238E27FC236}">
                <a16:creationId xmlns:a16="http://schemas.microsoft.com/office/drawing/2014/main" id="{07690B3E-FC95-435C-85E6-9BA330E222D3}"/>
              </a:ext>
            </a:extLst>
          </p:cNvPr>
          <p:cNvSpPr>
            <a:spLocks noGrp="1"/>
          </p:cNvSpPr>
          <p:nvPr>
            <p:ph type="sldNum" sz="quarter" idx="12"/>
          </p:nvPr>
        </p:nvSpPr>
        <p:spPr/>
        <p:txBody>
          <a:bodyPr/>
          <a:lstStyle/>
          <a:p>
            <a:fld id="{B7679AF5-3A02-455F-91D8-796855255011}" type="slidenum">
              <a:rPr lang="ar-IQ" smtClean="0"/>
              <a:t>5</a:t>
            </a:fld>
            <a:endParaRPr lang="ar-IQ" dirty="0"/>
          </a:p>
        </p:txBody>
      </p:sp>
    </p:spTree>
    <p:extLst>
      <p:ext uri="{BB962C8B-B14F-4D97-AF65-F5344CB8AC3E}">
        <p14:creationId xmlns:p14="http://schemas.microsoft.com/office/powerpoint/2010/main" val="1745476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ork03"/>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27603"/>
            <a:ext cx="6743700" cy="6480810"/>
          </a:xfrm>
          <a:prstGeom prst="rect">
            <a:avLst/>
          </a:prstGeom>
          <a:noFill/>
          <a:extLst/>
        </p:spPr>
      </p:pic>
      <p:sp>
        <p:nvSpPr>
          <p:cNvPr id="3" name="Slide Number Placeholder 2">
            <a:extLst>
              <a:ext uri="{FF2B5EF4-FFF2-40B4-BE49-F238E27FC236}">
                <a16:creationId xmlns:a16="http://schemas.microsoft.com/office/drawing/2014/main" id="{EEEBC329-7B11-47F4-8820-1069B6520C03}"/>
              </a:ext>
            </a:extLst>
          </p:cNvPr>
          <p:cNvSpPr>
            <a:spLocks noGrp="1"/>
          </p:cNvSpPr>
          <p:nvPr>
            <p:ph type="sldNum" sz="quarter" idx="12"/>
          </p:nvPr>
        </p:nvSpPr>
        <p:spPr/>
        <p:txBody>
          <a:bodyPr/>
          <a:lstStyle/>
          <a:p>
            <a:fld id="{B7679AF5-3A02-455F-91D8-796855255011}" type="slidenum">
              <a:rPr lang="ar-IQ" smtClean="0"/>
              <a:t>6</a:t>
            </a:fld>
            <a:endParaRPr lang="ar-IQ" dirty="0"/>
          </a:p>
        </p:txBody>
      </p:sp>
    </p:spTree>
    <p:extLst>
      <p:ext uri="{BB962C8B-B14F-4D97-AF65-F5344CB8AC3E}">
        <p14:creationId xmlns:p14="http://schemas.microsoft.com/office/powerpoint/2010/main" val="3687781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223285" y="188640"/>
                <a:ext cx="8741203" cy="6424323"/>
              </a:xfrm>
              <a:prstGeom prst="rect">
                <a:avLst/>
              </a:prstGeom>
              <a:noFill/>
            </p:spPr>
            <p:txBody>
              <a:bodyPr wrap="square" rtlCol="1">
                <a:spAutoFit/>
              </a:bodyPr>
              <a:lstStyle/>
              <a:p>
                <a:pPr marL="0" marR="0" lvl="0" indent="0" algn="just" defTabSz="914400" rtl="0" eaLnBrk="1" fontAlgn="auto" latinLnBrk="0" hangingPunct="1">
                  <a:lnSpc>
                    <a:spcPct val="115000"/>
                  </a:lnSpc>
                  <a:spcBef>
                    <a:spcPts val="0"/>
                  </a:spcBef>
                  <a:spcAft>
                    <a:spcPts val="1000"/>
                  </a:spcAft>
                  <a:buClrTx/>
                  <a:buSzTx/>
                  <a:buFontTx/>
                  <a:buNone/>
                  <a:tabLst/>
                  <a:defRPr/>
                </a:pPr>
                <a:r>
                  <a:rPr kumimoji="0" lang="en-US" sz="2000" b="0" i="0" u="none" strike="noStrike" kern="0" cap="none" spc="0" normalizeH="0" baseline="0" noProof="0" dirty="0">
                    <a:ln>
                      <a:noFill/>
                    </a:ln>
                    <a:solidFill>
                      <a:sysClr val="windowText" lastClr="000000"/>
                    </a:solidFill>
                    <a:effectLst/>
                    <a:uLnTx/>
                    <a:uFillTx/>
                    <a:latin typeface="Times New Roman"/>
                    <a:ea typeface="Calibri"/>
                    <a:cs typeface="Arial"/>
                  </a:rPr>
                  <a:t>The electric force formula between two charges is similar in structure and behavior to that of the force of  attraction between two masses formula. So, let us consider a positive charge </a:t>
                </a:r>
                <a14:m>
                  <m:oMath xmlns:m="http://schemas.openxmlformats.org/officeDocument/2006/math">
                    <m:d>
                      <m:d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d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𝑞</m:t>
                        </m:r>
                      </m:e>
                    </m:d>
                  </m:oMath>
                </a14:m>
                <a:r>
                  <a:rPr kumimoji="0" lang="en-US" sz="2000" b="0" i="0" u="none" strike="noStrike" kern="0" cap="none" spc="0" normalizeH="0" baseline="0" noProof="0" dirty="0">
                    <a:ln>
                      <a:noFill/>
                    </a:ln>
                    <a:solidFill>
                      <a:sysClr val="windowText" lastClr="000000"/>
                    </a:solidFill>
                    <a:effectLst/>
                    <a:uLnTx/>
                    <a:uFillTx/>
                    <a:latin typeface="Times New Roman"/>
                    <a:ea typeface="Calibri"/>
                    <a:cs typeface="Arial"/>
                  </a:rPr>
                  <a:t>, fixed in a certain place, and a positive test charge </a:t>
                </a:r>
                <a14:m>
                  <m:oMath xmlns:m="http://schemas.openxmlformats.org/officeDocument/2006/math">
                    <m:d>
                      <m:d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dPr>
                      <m:e>
                        <m:sSub>
                          <m:sSub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sSub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𝑞</m:t>
                            </m:r>
                          </m:e>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𝑜</m:t>
                            </m:r>
                          </m:sub>
                        </m:sSub>
                      </m:e>
                    </m:d>
                  </m:oMath>
                </a14:m>
                <a:r>
                  <a:rPr kumimoji="0" lang="en-US" sz="2000" b="0" i="0" u="none" strike="noStrike" kern="0" cap="none" spc="0" normalizeH="0" baseline="0" noProof="0" dirty="0">
                    <a:ln>
                      <a:noFill/>
                    </a:ln>
                    <a:solidFill>
                      <a:sysClr val="windowText" lastClr="000000"/>
                    </a:solidFill>
                    <a:effectLst/>
                    <a:uLnTx/>
                    <a:uFillTx/>
                    <a:latin typeface="Times New Roman"/>
                    <a:ea typeface="Calibri"/>
                    <a:cs typeface="Arial"/>
                  </a:rPr>
                  <a:t>, moves randomly in the region of the effect of </a:t>
                </a:r>
                <a14:m>
                  <m:oMath xmlns:m="http://schemas.openxmlformats.org/officeDocument/2006/math">
                    <m:d>
                      <m:d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d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𝑞</m:t>
                        </m:r>
                      </m:e>
                    </m:d>
                  </m:oMath>
                </a14:m>
                <a:r>
                  <a:rPr kumimoji="0" lang="en-US" sz="2000" b="0" i="0" u="none" strike="noStrike" kern="0" cap="none" spc="0" normalizeH="0" baseline="0" noProof="0" dirty="0">
                    <a:ln>
                      <a:noFill/>
                    </a:ln>
                    <a:solidFill>
                      <a:sysClr val="windowText" lastClr="000000"/>
                    </a:solidFill>
                    <a:effectLst/>
                    <a:uLnTx/>
                    <a:uFillTx/>
                    <a:latin typeface="Times New Roman"/>
                    <a:ea typeface="Calibri"/>
                    <a:cs typeface="Arial"/>
                  </a:rPr>
                  <a:t>, in a nonlinear path from point </a:t>
                </a:r>
                <a14:m>
                  <m:oMath xmlns:m="http://schemas.openxmlformats.org/officeDocument/2006/math">
                    <m:d>
                      <m:d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d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𝑎</m:t>
                        </m:r>
                      </m:e>
                    </m:d>
                  </m:oMath>
                </a14:m>
                <a:r>
                  <a:rPr kumimoji="0" lang="en-US" sz="2000" b="0" i="0" u="none" strike="noStrike" kern="0" cap="none" spc="0" normalizeH="0" baseline="0" noProof="0" dirty="0">
                    <a:ln>
                      <a:noFill/>
                    </a:ln>
                    <a:solidFill>
                      <a:sysClr val="windowText" lastClr="000000"/>
                    </a:solidFill>
                    <a:effectLst/>
                    <a:uLnTx/>
                    <a:uFillTx/>
                    <a:latin typeface="Times New Roman"/>
                    <a:ea typeface="Calibri"/>
                    <a:cs typeface="Arial"/>
                  </a:rPr>
                  <a:t>, to paint </a:t>
                </a:r>
                <a14:m>
                  <m:oMath xmlns:m="http://schemas.openxmlformats.org/officeDocument/2006/math">
                    <m:d>
                      <m:d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d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𝑏</m:t>
                        </m:r>
                      </m:e>
                    </m:d>
                  </m:oMath>
                </a14:m>
                <a:r>
                  <a:rPr kumimoji="0" lang="en-US" sz="2000" b="0" i="0" u="none" strike="noStrike" kern="0" cap="none" spc="0" normalizeH="0" baseline="0" noProof="0" dirty="0">
                    <a:ln>
                      <a:noFill/>
                    </a:ln>
                    <a:solidFill>
                      <a:sysClr val="windowText" lastClr="000000"/>
                    </a:solidFill>
                    <a:effectLst/>
                    <a:uLnTx/>
                    <a:uFillTx/>
                    <a:latin typeface="Times New Roman"/>
                    <a:ea typeface="Calibri"/>
                    <a:cs typeface="Arial"/>
                  </a:rPr>
                  <a:t>, as shown in figure. What is the work done in this process?</a:t>
                </a:r>
                <a:endParaRPr kumimoji="0" lang="en-US" sz="2000" b="0" i="0" u="none" strike="noStrike" kern="0" cap="none" spc="0" normalizeH="0" baseline="0" noProof="0" dirty="0">
                  <a:ln>
                    <a:noFill/>
                  </a:ln>
                  <a:solidFill>
                    <a:sysClr val="windowText" lastClr="000000"/>
                  </a:solidFill>
                  <a:effectLst/>
                  <a:uLnTx/>
                  <a:uFillTx/>
                  <a:ea typeface="Calibri"/>
                  <a:cs typeface="Arial"/>
                </a:endParaRPr>
              </a:p>
              <a:p>
                <a:pPr marL="0" marR="0" lvl="0" indent="0" algn="ctr" defTabSz="914400" rtl="0" eaLnBrk="1" fontAlgn="auto" latinLnBrk="0" hangingPunct="1">
                  <a:lnSpc>
                    <a:spcPct val="115000"/>
                  </a:lnSpc>
                  <a:spcBef>
                    <a:spcPts val="0"/>
                  </a:spcBef>
                  <a:spcAft>
                    <a:spcPts val="0"/>
                  </a:spcAft>
                  <a:buClrTx/>
                  <a:buSzTx/>
                  <a:buFontTx/>
                  <a:buNone/>
                  <a:tabLst/>
                  <a:defRPr/>
                </a:pPr>
                <a14:m>
                  <m:oMath xmlns:m="http://schemas.openxmlformats.org/officeDocument/2006/math">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𝑊</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nary>
                      <m:naryPr>
                        <m:chr m:val="∑"/>
                        <m:limLoc m:val="undOv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naryPr>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𝑎</m:t>
                        </m:r>
                      </m:sub>
                      <m:sup>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𝑏</m:t>
                        </m:r>
                      </m:sup>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𝑑𝑊</m:t>
                        </m:r>
                      </m:e>
                    </m:nary>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nary>
                      <m:naryPr>
                        <m:limLoc m:val="undOv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naryPr>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𝑎</m:t>
                        </m:r>
                      </m:sub>
                      <m:sup>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𝑏</m:t>
                        </m:r>
                      </m:sup>
                      <m:e>
                        <m:acc>
                          <m:accPr>
                            <m:chr m:val="̅"/>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acc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𝐹</m:t>
                            </m:r>
                          </m:e>
                        </m:acc>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e>
                    </m:nary>
                    <m:acc>
                      <m:accPr>
                        <m:chr m:val="̅"/>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acc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𝑑𝑙</m:t>
                        </m:r>
                      </m:e>
                    </m:acc>
                  </m:oMath>
                </a14:m>
                <a:r>
                  <a:rPr kumimoji="0" lang="en-US" sz="2000" b="0" i="0" u="none" strike="noStrike" kern="0" cap="none" spc="0" normalizeH="0" baseline="0" noProof="0" dirty="0">
                    <a:ln>
                      <a:noFill/>
                    </a:ln>
                    <a:solidFill>
                      <a:sysClr val="windowText" lastClr="000000"/>
                    </a:solidFill>
                    <a:effectLst/>
                    <a:uLnTx/>
                    <a:uFillTx/>
                    <a:latin typeface="Times New Roman"/>
                    <a:ea typeface="Calibri"/>
                    <a:cs typeface="Arial"/>
                  </a:rPr>
                  <a:t> </a:t>
                </a:r>
              </a:p>
              <a:p>
                <a:pPr marL="0" marR="0" lvl="0" indent="0" algn="ctr" defTabSz="914400" rtl="0" eaLnBrk="1" fontAlgn="auto" latinLnBrk="0" hangingPunct="1">
                  <a:lnSpc>
                    <a:spcPct val="115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Text" lastClr="000000"/>
                  </a:solidFill>
                  <a:effectLst/>
                  <a:uLnTx/>
                  <a:uFillTx/>
                  <a:ea typeface="Calibri"/>
                  <a:cs typeface="Arial"/>
                </a:endParaRPr>
              </a:p>
              <a:p>
                <a:pPr marL="0" marR="0" lvl="0" indent="0" algn="just"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Times New Roman"/>
                              <a:cs typeface="Times New Roman"/>
                            </a:rPr>
                          </m:ctrlPr>
                        </m:dPr>
                        <m:e>
                          <m:acc>
                            <m:accPr>
                              <m:chr m:val="̅"/>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Times New Roman"/>
                                  <a:cs typeface="Times New Roman"/>
                                </a:rPr>
                              </m:ctrlPr>
                            </m:accPr>
                            <m:e>
                              <m:r>
                                <a:rPr kumimoji="0" lang="en-US" sz="2000" b="0" i="1" u="none" strike="noStrike" kern="0" cap="none" spc="0" normalizeH="0" baseline="0" noProof="0">
                                  <a:ln>
                                    <a:noFill/>
                                  </a:ln>
                                  <a:solidFill>
                                    <a:sysClr val="windowText" lastClr="000000"/>
                                  </a:solidFill>
                                  <a:effectLst/>
                                  <a:uLnTx/>
                                  <a:uFillTx/>
                                  <a:latin typeface="Cambria Math"/>
                                  <a:ea typeface="Times New Roman"/>
                                  <a:cs typeface="Times New Roman"/>
                                </a:rPr>
                                <m:t>𝑑𝑙</m:t>
                              </m:r>
                            </m:e>
                          </m:acc>
                        </m:e>
                      </m:d>
                      <m:r>
                        <a:rPr kumimoji="0" lang="en-US" sz="2000" b="0" i="1" u="none" strike="noStrike" kern="0" cap="none" spc="0" normalizeH="0" baseline="0" noProof="0">
                          <a:ln>
                            <a:noFill/>
                          </a:ln>
                          <a:solidFill>
                            <a:sysClr val="windowText" lastClr="000000"/>
                          </a:solidFill>
                          <a:effectLst/>
                          <a:uLnTx/>
                          <a:uFillTx/>
                          <a:latin typeface="Cambria Math"/>
                          <a:ea typeface="Times New Roman"/>
                          <a:cs typeface="Times New Roman"/>
                        </a:rPr>
                        <m:t>=</m:t>
                      </m:r>
                      <m:d>
                        <m:dPr>
                          <m:begChr m:val="|"/>
                          <m:endChr m:val="|"/>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dPr>
                        <m:e>
                          <m:acc>
                            <m:accPr>
                              <m:chr m:val="̅"/>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acc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𝑑𝑙</m:t>
                              </m:r>
                            </m:e>
                          </m:acc>
                        </m:e>
                      </m:d>
                      <m:func>
                        <m:func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funcPr>
                        <m:fName>
                          <m:r>
                            <m:rPr>
                              <m:sty m:val="p"/>
                            </m:rPr>
                            <a:rPr kumimoji="0" lang="en-US" sz="2000" b="0" i="0" u="none" strike="noStrike" kern="0" cap="none" spc="0" normalizeH="0" baseline="0" noProof="0">
                              <a:ln>
                                <a:noFill/>
                              </a:ln>
                              <a:solidFill>
                                <a:sysClr val="windowText" lastClr="000000"/>
                              </a:solidFill>
                              <a:effectLst/>
                              <a:uLnTx/>
                              <a:uFillTx/>
                              <a:latin typeface="Cambria Math"/>
                              <a:ea typeface="Calibri"/>
                              <a:cs typeface="Times New Roman"/>
                            </a:rPr>
                            <m:t>cos</m:t>
                          </m:r>
                        </m:fName>
                        <m:e>
                          <m:r>
                            <a:rPr kumimoji="0" lang="en-US" sz="2000" b="0" i="1" u="none" strike="noStrike" kern="0" cap="none" spc="0" normalizeH="0" baseline="0" noProof="0" smtClean="0">
                              <a:ln>
                                <a:noFill/>
                              </a:ln>
                              <a:solidFill>
                                <a:sysClr val="windowText" lastClr="000000"/>
                              </a:solidFill>
                              <a:effectLst/>
                              <a:uLnTx/>
                              <a:uFillTx/>
                              <a:latin typeface="Cambria Math"/>
                              <a:ea typeface="Cambria Math"/>
                              <a:cs typeface="Times New Roman"/>
                            </a:rPr>
                            <m:t>𝜙</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𝑑𝑟</m:t>
                          </m:r>
                        </m:e>
                      </m:func>
                    </m:oMath>
                  </m:oMathPara>
                </a14:m>
                <a:endParaRPr kumimoji="0" lang="en-US" sz="2000" b="0" i="0" u="none" strike="noStrike" kern="0" cap="none" spc="0" normalizeH="0" baseline="0" noProof="0" dirty="0">
                  <a:ln>
                    <a:noFill/>
                  </a:ln>
                  <a:solidFill>
                    <a:sysClr val="windowText" lastClr="000000"/>
                  </a:solidFill>
                  <a:effectLst/>
                  <a:uLnTx/>
                  <a:uFillTx/>
                  <a:ea typeface="Calibri"/>
                  <a:cs typeface="Arial"/>
                </a:endParaRPr>
              </a:p>
              <a:p>
                <a:pPr marL="0" marR="0" lvl="0" indent="0" algn="just"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𝑊</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nary>
                        <m:naryPr>
                          <m:limLoc m:val="undOvr"/>
                          <m:ctrlPr>
                            <a:rPr kumimoji="0" lang="en-US"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a:cs typeface="Times New Roman"/>
                            </a:rPr>
                          </m:ctrlPr>
                        </m:naryPr>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𝑎</m:t>
                          </m:r>
                        </m:sub>
                        <m:sup>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𝑏</m:t>
                          </m:r>
                        </m:sup>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𝐹</m:t>
                          </m:r>
                          <m:r>
                            <a:rPr kumimoji="0" lang="en-GB"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a:cs typeface="Times New Roman"/>
                            </a:rPr>
                            <m:t> </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𝑑𝑟</m:t>
                          </m:r>
                        </m:e>
                      </m:nary>
                    </m:oMath>
                  </m:oMathPara>
                </a14:m>
                <a:endParaRPr kumimoji="0" lang="en-US" sz="2000" b="0" i="0" u="none" strike="noStrike" kern="0" cap="none" spc="0" normalizeH="0" baseline="0" noProof="0" dirty="0">
                  <a:ln>
                    <a:noFill/>
                  </a:ln>
                  <a:solidFill>
                    <a:sysClr val="windowText" lastClr="000000"/>
                  </a:solidFill>
                  <a:effectLst/>
                  <a:uLnTx/>
                  <a:uFillTx/>
                  <a:ea typeface="Calibri"/>
                  <a:cs typeface="Arial"/>
                </a:endParaRPr>
              </a:p>
              <a:p>
                <a:pPr marL="0" marR="0" lvl="0" indent="0" algn="just" defTabSz="914400" rtl="0" eaLnBrk="1" fontAlgn="auto" latinLnBrk="0" hangingPunct="1">
                  <a:lnSpc>
                    <a:spcPct val="115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𝑊</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nary>
                        <m:naryPr>
                          <m:limLoc m:val="undOv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naryPr>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𝑎</m:t>
                          </m:r>
                        </m:sub>
                        <m:sup>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𝑏</m:t>
                          </m:r>
                        </m:sup>
                        <m:e>
                          <m:f>
                            <m:f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fPr>
                            <m:num>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1</m:t>
                              </m:r>
                            </m:num>
                            <m:den>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4</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𝜋</m:t>
                              </m:r>
                              <m:sSub>
                                <m:sSub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sSub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𝜀</m:t>
                                  </m:r>
                                </m:e>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𝑜</m:t>
                                  </m:r>
                                </m:sub>
                              </m:sSub>
                            </m:den>
                          </m:f>
                          <m:f>
                            <m:f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fPr>
                            <m:num>
                              <m:d>
                                <m:dPr>
                                  <m:begChr m:val="|"/>
                                  <m:endChr m:val="|"/>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d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𝑞</m:t>
                                  </m:r>
                                  <m:sSub>
                                    <m:sSub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sSub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𝑞</m:t>
                                      </m:r>
                                    </m:e>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𝑜</m:t>
                                      </m:r>
                                    </m:sub>
                                  </m:sSub>
                                </m:e>
                              </m:d>
                            </m:num>
                            <m:den>
                              <m:sSup>
                                <m:sSup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sSup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𝑟</m:t>
                                  </m:r>
                                </m:e>
                                <m:sup>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2</m:t>
                                  </m:r>
                                </m:sup>
                              </m:sSup>
                            </m:den>
                          </m:f>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𝑑𝑟</m:t>
                          </m:r>
                        </m:e>
                      </m:nary>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f>
                        <m:f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fPr>
                        <m:num>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𝑞</m:t>
                          </m:r>
                          <m:sSub>
                            <m:sSub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sSub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𝑞</m:t>
                              </m:r>
                            </m:e>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𝑜</m:t>
                              </m:r>
                            </m:sub>
                          </m:sSub>
                        </m:num>
                        <m:den>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4</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𝜋</m:t>
                          </m:r>
                          <m:sSub>
                            <m:sSub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sSub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𝜀</m:t>
                              </m:r>
                            </m:e>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𝑜</m:t>
                              </m:r>
                            </m:sub>
                          </m:sSub>
                        </m:den>
                      </m:f>
                      <m:nary>
                        <m:naryPr>
                          <m:limLoc m:val="undOv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naryPr>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𝑎</m:t>
                          </m:r>
                        </m:sub>
                        <m:sup>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𝑏</m:t>
                          </m:r>
                        </m:sup>
                        <m:e>
                          <m:f>
                            <m:f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fPr>
                            <m:num>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1</m:t>
                              </m:r>
                            </m:num>
                            <m:den>
                              <m:sSup>
                                <m:sSup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ea typeface="Calibri"/>
                                      <a:cs typeface="Times New Roman"/>
                                    </a:rPr>
                                  </m:ctrlPr>
                                </m:sSup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𝑟</m:t>
                                  </m:r>
                                </m:e>
                                <m:sup>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2</m:t>
                                  </m:r>
                                </m:sup>
                              </m:sSup>
                            </m:den>
                          </m:f>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𝑑</m:t>
                          </m:r>
                          <m:r>
                            <a:rPr kumimoji="0" lang="en-US" sz="2000" b="0" i="1" u="none" strike="noStrike" kern="0" cap="none" spc="0" normalizeH="0" baseline="0" noProof="0" smtClean="0">
                              <a:ln>
                                <a:noFill/>
                              </a:ln>
                              <a:solidFill>
                                <a:sysClr val="windowText" lastClr="000000"/>
                              </a:solidFill>
                              <a:effectLst/>
                              <a:uLnTx/>
                              <a:uFillTx/>
                              <a:latin typeface="Cambria Math"/>
                              <a:ea typeface="Calibri"/>
                              <a:cs typeface="Times New Roman"/>
                            </a:rPr>
                            <m:t>𝑟</m:t>
                          </m:r>
                        </m:e>
                      </m:nary>
                    </m:oMath>
                  </m:oMathPara>
                </a14:m>
                <a:endParaRPr kumimoji="0" lang="en-US" sz="2000" b="0" i="0" u="none" strike="noStrike" kern="0" cap="none" spc="0" normalizeH="0" baseline="0" noProof="0" dirty="0">
                  <a:ln>
                    <a:noFill/>
                  </a:ln>
                  <a:solidFill>
                    <a:sysClr val="windowText" lastClr="000000"/>
                  </a:solidFill>
                  <a:effectLst/>
                  <a:uLnTx/>
                  <a:uFillTx/>
                  <a:ea typeface="Calibri"/>
                  <a:cs typeface="Arial"/>
                </a:endParaRPr>
              </a:p>
              <a:p>
                <a:pPr marL="0" marR="0" lvl="0" indent="0" algn="just" defTabSz="914400" rtl="0" eaLnBrk="1" fontAlgn="auto" latinLnBrk="0" hangingPunct="1">
                  <a:lnSpc>
                    <a:spcPct val="115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Text" lastClr="000000"/>
                  </a:solidFill>
                  <a:effectLst/>
                  <a:uLnTx/>
                  <a:uFillTx/>
                  <a:ea typeface="Calibri"/>
                  <a:cs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𝑊</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f>
                        <m:f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cs typeface="Times New Roman"/>
                            </a:rPr>
                          </m:ctrlPr>
                        </m:fPr>
                        <m:num>
                          <m:d>
                            <m:dPr>
                              <m:begChr m:val="|"/>
                              <m:endChr m:val="|"/>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cs typeface="Times New Roman"/>
                                </a:rPr>
                              </m:ctrlPr>
                            </m:d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𝑞</m:t>
                              </m:r>
                              <m:sSub>
                                <m:sSub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cs typeface="Times New Roman"/>
                                    </a:rPr>
                                  </m:ctrlPr>
                                </m:sSub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𝑞</m:t>
                                  </m:r>
                                </m:e>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𝑜</m:t>
                                  </m:r>
                                </m:sub>
                              </m:sSub>
                            </m:e>
                          </m:d>
                        </m:num>
                        <m:den>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4</m:t>
                          </m:r>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𝜋</m:t>
                          </m:r>
                          <m:sSub>
                            <m:sSub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cs typeface="Times New Roman"/>
                                </a:rPr>
                              </m:ctrlPr>
                            </m:sSub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𝜀</m:t>
                              </m:r>
                            </m:e>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𝑜</m:t>
                              </m:r>
                            </m:sub>
                          </m:sSub>
                        </m:den>
                      </m:f>
                      <m:d>
                        <m:d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cs typeface="Times New Roman"/>
                            </a:rPr>
                          </m:ctrlPr>
                        </m:dPr>
                        <m:e>
                          <m:f>
                            <m:f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cs typeface="Times New Roman"/>
                                </a:rPr>
                              </m:ctrlPr>
                            </m:fPr>
                            <m:num>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1</m:t>
                              </m:r>
                            </m:num>
                            <m:den>
                              <m:sSub>
                                <m:sSub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cs typeface="Times New Roman"/>
                                    </a:rPr>
                                  </m:ctrlPr>
                                </m:sSub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𝑟</m:t>
                                  </m:r>
                                </m:e>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𝑎</m:t>
                                  </m:r>
                                </m:sub>
                              </m:sSub>
                            </m:den>
                          </m:f>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m:t>
                          </m:r>
                          <m:f>
                            <m:f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cs typeface="Times New Roman"/>
                                </a:rPr>
                              </m:ctrlPr>
                            </m:fPr>
                            <m:num>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1</m:t>
                              </m:r>
                            </m:num>
                            <m:den>
                              <m:sSub>
                                <m:sSubPr>
                                  <m:ctrlPr>
                                    <a:rPr kumimoji="0" lang="en-US" sz="2000" b="0" i="1" u="none" strike="noStrike" kern="0" cap="none" spc="0" normalizeH="0" baseline="0" noProof="0">
                                      <a:ln>
                                        <a:noFill/>
                                      </a:ln>
                                      <a:solidFill>
                                        <a:sysClr val="windowText" lastClr="000000"/>
                                      </a:solidFill>
                                      <a:effectLst/>
                                      <a:uLnTx/>
                                      <a:uFillTx/>
                                      <a:latin typeface="Cambria Math" panose="02040503050406030204" pitchFamily="18" charset="0"/>
                                      <a:cs typeface="Times New Roman"/>
                                    </a:rPr>
                                  </m:ctrlPr>
                                </m:sSubPr>
                                <m:e>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𝑟</m:t>
                                  </m:r>
                                </m:e>
                                <m:sub>
                                  <m:r>
                                    <a:rPr kumimoji="0" lang="en-US" sz="2000" b="0" i="1" u="none" strike="noStrike" kern="0" cap="none" spc="0" normalizeH="0" baseline="0" noProof="0">
                                      <a:ln>
                                        <a:noFill/>
                                      </a:ln>
                                      <a:solidFill>
                                        <a:sysClr val="windowText" lastClr="000000"/>
                                      </a:solidFill>
                                      <a:effectLst/>
                                      <a:uLnTx/>
                                      <a:uFillTx/>
                                      <a:latin typeface="Cambria Math"/>
                                      <a:ea typeface="Calibri"/>
                                      <a:cs typeface="Times New Roman"/>
                                    </a:rPr>
                                    <m:t>𝑏</m:t>
                                  </m:r>
                                </m:sub>
                              </m:sSub>
                            </m:den>
                          </m:f>
                        </m:e>
                      </m:d>
                      <m:r>
                        <a:rPr kumimoji="0" lang="en-US" sz="2000" b="0" i="1" u="none" strike="noStrike" kern="0" cap="none" spc="0" normalizeH="0" baseline="0" noProof="0" smtClean="0">
                          <a:ln>
                            <a:noFill/>
                          </a:ln>
                          <a:solidFill>
                            <a:sysClr val="windowText" lastClr="000000"/>
                          </a:solidFill>
                          <a:effectLst/>
                          <a:uLnTx/>
                          <a:uFillTx/>
                          <a:latin typeface="Cambria Math"/>
                          <a:ea typeface="Calibri"/>
                          <a:cs typeface="Times New Roman"/>
                        </a:rPr>
                        <m:t> </m:t>
                      </m:r>
                      <m:r>
                        <a:rPr kumimoji="0" lang="en-GB" sz="2000" b="0" i="1" u="none" strike="noStrike" kern="0" cap="none" spc="0" normalizeH="0" baseline="0" noProof="0" smtClean="0">
                          <a:ln>
                            <a:noFill/>
                          </a:ln>
                          <a:solidFill>
                            <a:sysClr val="windowText" lastClr="000000"/>
                          </a:solidFill>
                          <a:effectLst/>
                          <a:uLnTx/>
                          <a:uFillTx/>
                          <a:latin typeface="Cambria Math" panose="02040503050406030204" pitchFamily="18" charset="0"/>
                          <a:ea typeface="Calibri"/>
                          <a:cs typeface="Times New Roman"/>
                        </a:rPr>
                        <m:t>          </m:t>
                      </m:r>
                      <m:r>
                        <a:rPr kumimoji="0" lang="en-US" sz="2000" b="0" i="1" u="none" strike="noStrike" kern="0" cap="none" spc="0" normalizeH="0" baseline="0" noProof="0" smtClean="0">
                          <a:ln>
                            <a:noFill/>
                          </a:ln>
                          <a:solidFill>
                            <a:sysClr val="windowText" lastClr="000000"/>
                          </a:solidFill>
                          <a:effectLst/>
                          <a:uLnTx/>
                          <a:uFillTx/>
                          <a:latin typeface="Cambria Math"/>
                          <a:ea typeface="Calibri"/>
                          <a:cs typeface="Times New Roman"/>
                        </a:rPr>
                        <m:t>…(</m:t>
                      </m:r>
                      <m:r>
                        <a:rPr kumimoji="0" lang="en-US" sz="2000" b="0" i="1" u="none" strike="noStrike" kern="0" cap="none" spc="0" normalizeH="0" baseline="0" noProof="0" smtClean="0">
                          <a:ln>
                            <a:noFill/>
                          </a:ln>
                          <a:solidFill>
                            <a:sysClr val="windowText" lastClr="000000"/>
                          </a:solidFill>
                          <a:effectLst/>
                          <a:uLnTx/>
                          <a:uFillTx/>
                          <a:latin typeface="Cambria Math"/>
                          <a:ea typeface="Calibri"/>
                          <a:cs typeface="Times New Roman"/>
                        </a:rPr>
                        <m:t>9</m:t>
                      </m:r>
                      <m:r>
                        <a:rPr kumimoji="0" lang="en-US" sz="2000" b="0" i="1" u="none" strike="noStrike" kern="0" cap="none" spc="0" normalizeH="0" baseline="0" noProof="0" smtClean="0">
                          <a:ln>
                            <a:noFill/>
                          </a:ln>
                          <a:solidFill>
                            <a:sysClr val="windowText" lastClr="000000"/>
                          </a:solidFill>
                          <a:effectLst/>
                          <a:uLnTx/>
                          <a:uFillTx/>
                          <a:latin typeface="Cambria Math"/>
                          <a:ea typeface="Calibri"/>
                          <a:cs typeface="Times New Roman"/>
                        </a:rPr>
                        <m:t>)</m:t>
                      </m:r>
                    </m:oMath>
                  </m:oMathPara>
                </a14:m>
                <a:endParaRPr kumimoji="0" lang="ar-IQ" sz="2000" b="0" i="0" u="none" strike="noStrike" kern="0" cap="none" spc="0" normalizeH="0" baseline="0" noProof="0" dirty="0">
                  <a:ln>
                    <a:noFill/>
                  </a:ln>
                  <a:solidFill>
                    <a:sysClr val="windowText" lastClr="000000"/>
                  </a:solidFill>
                  <a:effectLst/>
                  <a:uLnTx/>
                  <a:uFillTx/>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23285" y="188640"/>
                <a:ext cx="8741203" cy="6424323"/>
              </a:xfrm>
              <a:prstGeom prst="rect">
                <a:avLst/>
              </a:prstGeom>
              <a:blipFill>
                <a:blip r:embed="rId2"/>
                <a:stretch>
                  <a:fillRect l="-767" t="-285" r="-697"/>
                </a:stretch>
              </a:blipFill>
            </p:spPr>
            <p:txBody>
              <a:bodyPr/>
              <a:lstStyle/>
              <a:p>
                <a:r>
                  <a:rPr lang="en-GB">
                    <a:noFill/>
                  </a:rPr>
                  <a:t> </a:t>
                </a:r>
              </a:p>
            </p:txBody>
          </p:sp>
        </mc:Fallback>
      </mc:AlternateContent>
      <p:sp>
        <p:nvSpPr>
          <p:cNvPr id="3" name="Slide Number Placeholder 2">
            <a:extLst>
              <a:ext uri="{FF2B5EF4-FFF2-40B4-BE49-F238E27FC236}">
                <a16:creationId xmlns:a16="http://schemas.microsoft.com/office/drawing/2014/main" id="{B05AFFF3-6A7C-40A9-BC6E-B42CDDD7321C}"/>
              </a:ext>
            </a:extLst>
          </p:cNvPr>
          <p:cNvSpPr>
            <a:spLocks noGrp="1"/>
          </p:cNvSpPr>
          <p:nvPr>
            <p:ph type="sldNum" sz="quarter" idx="12"/>
          </p:nvPr>
        </p:nvSpPr>
        <p:spPr/>
        <p:txBody>
          <a:bodyPr/>
          <a:lstStyle/>
          <a:p>
            <a:fld id="{B7679AF5-3A02-455F-91D8-796855255011}" type="slidenum">
              <a:rPr lang="ar-IQ" smtClean="0"/>
              <a:t>7</a:t>
            </a:fld>
            <a:endParaRPr lang="ar-IQ" dirty="0"/>
          </a:p>
        </p:txBody>
      </p:sp>
    </p:spTree>
    <p:extLst>
      <p:ext uri="{BB962C8B-B14F-4D97-AF65-F5344CB8AC3E}">
        <p14:creationId xmlns:p14="http://schemas.microsoft.com/office/powerpoint/2010/main" val="2476788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1"/>
              <p:cNvSpPr txBox="1"/>
              <p:nvPr/>
            </p:nvSpPr>
            <p:spPr>
              <a:xfrm>
                <a:off x="0" y="44624"/>
                <a:ext cx="9143999" cy="6549742"/>
              </a:xfrm>
              <a:prstGeom prst="rect">
                <a:avLst/>
              </a:prstGeom>
              <a:noFill/>
            </p:spPr>
            <p:txBody>
              <a:bodyPr wrap="square" rtlCol="1">
                <a:spAutoFit/>
              </a:bodyPr>
              <a:lstStyle/>
              <a:p>
                <a:pPr algn="just" rtl="0">
                  <a:lnSpc>
                    <a:spcPct val="115000"/>
                  </a:lnSpc>
                  <a:spcAft>
                    <a:spcPts val="0"/>
                  </a:spcAft>
                </a:pPr>
                <a:r>
                  <a:rPr lang="en-US" dirty="0">
                    <a:latin typeface="Times New Roman"/>
                    <a:ea typeface="Calibri"/>
                    <a:cs typeface="Arial"/>
                  </a:rPr>
                  <a:t>Equation (8) represents the work done to transfer a positive test charge </a:t>
                </a:r>
                <a14:m>
                  <m:oMath xmlns:m="http://schemas.openxmlformats.org/officeDocument/2006/math">
                    <m:d>
                      <m:dPr>
                        <m:ctrlPr>
                          <a:rPr lang="en-US" i="1">
                            <a:effectLst/>
                            <a:latin typeface="Cambria Math" panose="02040503050406030204" pitchFamily="18" charset="0"/>
                            <a:ea typeface="Calibri"/>
                            <a:cs typeface="Times New Roman"/>
                          </a:rPr>
                        </m:ctrlPr>
                      </m:dPr>
                      <m:e>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𝑞</m:t>
                            </m:r>
                          </m:e>
                          <m:sub>
                            <m:r>
                              <a:rPr lang="en-US" i="1">
                                <a:effectLst/>
                                <a:latin typeface="Cambria Math"/>
                                <a:ea typeface="Calibri"/>
                                <a:cs typeface="Times New Roman"/>
                              </a:rPr>
                              <m:t>𝑜</m:t>
                            </m:r>
                          </m:sub>
                        </m:sSub>
                      </m:e>
                    </m:d>
                  </m:oMath>
                </a14:m>
                <a:r>
                  <a:rPr lang="en-US" dirty="0">
                    <a:effectLst/>
                    <a:latin typeface="Times New Roman"/>
                    <a:ea typeface="Calibri"/>
                    <a:cs typeface="Arial"/>
                  </a:rPr>
                  <a:t>, between two points (</a:t>
                </a:r>
                <a:r>
                  <a:rPr lang="en-US" i="1" dirty="0">
                    <a:effectLst/>
                    <a:latin typeface="Times New Roman"/>
                    <a:ea typeface="Calibri"/>
                    <a:cs typeface="Arial"/>
                  </a:rPr>
                  <a:t>a </a:t>
                </a:r>
                <a:r>
                  <a:rPr lang="en-US" dirty="0">
                    <a:effectLst/>
                    <a:latin typeface="Times New Roman"/>
                    <a:ea typeface="Calibri"/>
                    <a:cs typeface="Arial"/>
                  </a:rPr>
                  <a:t>and </a:t>
                </a:r>
                <a:r>
                  <a:rPr lang="en-US" i="1" dirty="0">
                    <a:effectLst/>
                    <a:latin typeface="Times New Roman"/>
                    <a:ea typeface="Calibri"/>
                    <a:cs typeface="Arial"/>
                  </a:rPr>
                  <a:t>b</a:t>
                </a:r>
                <a:r>
                  <a:rPr lang="en-US" dirty="0">
                    <a:effectLst/>
                    <a:latin typeface="Times New Roman"/>
                    <a:ea typeface="Calibri"/>
                    <a:cs typeface="Arial"/>
                  </a:rPr>
                  <a:t>)</a:t>
                </a:r>
                <a:r>
                  <a:rPr lang="en-US" i="1" dirty="0">
                    <a:effectLst/>
                    <a:latin typeface="Times New Roman"/>
                    <a:ea typeface="Calibri"/>
                    <a:cs typeface="Arial"/>
                  </a:rPr>
                  <a:t> </a:t>
                </a:r>
                <a:r>
                  <a:rPr lang="en-US" dirty="0">
                    <a:effectLst/>
                    <a:latin typeface="Times New Roman"/>
                    <a:ea typeface="Calibri"/>
                    <a:cs typeface="Arial"/>
                  </a:rPr>
                  <a:t>in a region of the effect of a fixed positive charge </a:t>
                </a:r>
                <a14:m>
                  <m:oMath xmlns:m="http://schemas.openxmlformats.org/officeDocument/2006/math">
                    <m:d>
                      <m:dPr>
                        <m:ctrlPr>
                          <a:rPr lang="en-US" i="1">
                            <a:effectLst/>
                            <a:latin typeface="Cambria Math" panose="02040503050406030204" pitchFamily="18" charset="0"/>
                            <a:ea typeface="Calibri"/>
                            <a:cs typeface="Times New Roman"/>
                          </a:rPr>
                        </m:ctrlPr>
                      </m:dPr>
                      <m:e>
                        <m:r>
                          <a:rPr lang="en-US" i="1">
                            <a:effectLst/>
                            <a:latin typeface="Cambria Math"/>
                            <a:ea typeface="Calibri"/>
                            <a:cs typeface="Times New Roman"/>
                          </a:rPr>
                          <m:t>𝑞</m:t>
                        </m:r>
                      </m:e>
                    </m:d>
                  </m:oMath>
                </a14:m>
                <a:r>
                  <a:rPr lang="en-US" dirty="0">
                    <a:effectLst/>
                    <a:latin typeface="Times New Roman"/>
                    <a:ea typeface="Calibri"/>
                    <a:cs typeface="Arial"/>
                  </a:rPr>
                  <a:t>, under control against the force of repulsion between them. It is very clear that the potential energy of </a:t>
                </a:r>
                <a14:m>
                  <m:oMath xmlns:m="http://schemas.openxmlformats.org/officeDocument/2006/math">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𝑞</m:t>
                        </m:r>
                      </m:e>
                      <m:sub>
                        <m:r>
                          <a:rPr lang="en-US" i="1">
                            <a:effectLst/>
                            <a:latin typeface="Cambria Math"/>
                            <a:ea typeface="Calibri"/>
                            <a:cs typeface="Times New Roman"/>
                          </a:rPr>
                          <m:t>𝑜</m:t>
                        </m:r>
                      </m:sub>
                    </m:sSub>
                  </m:oMath>
                </a14:m>
                <a:r>
                  <a:rPr lang="en-US" dirty="0">
                    <a:effectLst/>
                    <a:latin typeface="Times New Roman"/>
                    <a:ea typeface="Calibri"/>
                    <a:cs typeface="Arial"/>
                  </a:rPr>
                  <a:t>, is reduced at point </a:t>
                </a:r>
                <a:r>
                  <a:rPr lang="en-US" i="1" dirty="0">
                    <a:effectLst/>
                    <a:latin typeface="Times New Roman"/>
                    <a:ea typeface="Calibri"/>
                    <a:cs typeface="Arial"/>
                  </a:rPr>
                  <a:t>b</a:t>
                </a:r>
                <a:r>
                  <a:rPr lang="en-US" dirty="0">
                    <a:effectLst/>
                    <a:latin typeface="Times New Roman"/>
                    <a:ea typeface="Calibri"/>
                    <a:cs typeface="Arial"/>
                  </a:rPr>
                  <a:t>. This means that if the motion is in the reverse direction the potential energy increased.</a:t>
                </a:r>
                <a:endParaRPr lang="en-US" sz="1400" dirty="0">
                  <a:ea typeface="Calibri"/>
                  <a:cs typeface="Arial"/>
                </a:endParaRPr>
              </a:p>
              <a:p>
                <a:pPr algn="just" rtl="0">
                  <a:lnSpc>
                    <a:spcPct val="115000"/>
                  </a:lnSpc>
                  <a:spcAft>
                    <a:spcPts val="1000"/>
                  </a:spcAft>
                </a:pPr>
                <a:r>
                  <a:rPr lang="en-US" dirty="0">
                    <a:effectLst/>
                    <a:latin typeface="Times New Roman"/>
                    <a:ea typeface="Calibri"/>
                    <a:cs typeface="Arial"/>
                  </a:rPr>
                  <a:t>Also, if  </a:t>
                </a:r>
                <a14:m>
                  <m:oMath xmlns:m="http://schemas.openxmlformats.org/officeDocument/2006/math">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m:t>
                        </m:r>
                        <m:r>
                          <a:rPr lang="en-US" i="1">
                            <a:effectLst/>
                            <a:latin typeface="Cambria Math"/>
                            <a:ea typeface="Calibri"/>
                            <a:cs typeface="Times New Roman"/>
                          </a:rPr>
                          <m:t>𝑟</m:t>
                        </m:r>
                      </m:e>
                      <m:sub>
                        <m:r>
                          <a:rPr lang="en-US" i="1">
                            <a:effectLst/>
                            <a:latin typeface="Cambria Math"/>
                            <a:ea typeface="Calibri"/>
                            <a:cs typeface="Times New Roman"/>
                          </a:rPr>
                          <m:t>𝑏</m:t>
                        </m:r>
                      </m:sub>
                    </m:sSub>
                    <m:r>
                      <a:rPr lang="en-US" i="1">
                        <a:effectLst/>
                        <a:latin typeface="Cambria Math"/>
                        <a:ea typeface="Calibri"/>
                        <a:cs typeface="Times New Roman"/>
                      </a:rPr>
                      <m:t>=</m:t>
                    </m:r>
                    <m:r>
                      <a:rPr lang="en-US" i="1">
                        <a:effectLst/>
                        <a:latin typeface="Cambria Math"/>
                        <a:ea typeface="Calibri"/>
                        <a:cs typeface="Times New Roman"/>
                      </a:rPr>
                      <m:t>∞</m:t>
                    </m:r>
                    <m:r>
                      <a:rPr lang="en-US" i="1">
                        <a:effectLst/>
                        <a:latin typeface="Cambria Math"/>
                        <a:ea typeface="Calibri"/>
                        <a:cs typeface="Times New Roman"/>
                      </a:rPr>
                      <m:t>)</m:t>
                    </m:r>
                  </m:oMath>
                </a14:m>
                <a:r>
                  <a:rPr lang="en-US" dirty="0">
                    <a:effectLst/>
                    <a:latin typeface="Times New Roman"/>
                    <a:ea typeface="Calibri"/>
                    <a:cs typeface="Arial"/>
                  </a:rPr>
                  <a:t> </a:t>
                </a:r>
                <a:endParaRPr lang="en-US" sz="1400" dirty="0">
                  <a:ea typeface="Calibri"/>
                  <a:cs typeface="Arial"/>
                </a:endParaRPr>
              </a:p>
              <a:p>
                <a:pPr algn="ctr" rtl="0">
                  <a:lnSpc>
                    <a:spcPct val="115000"/>
                  </a:lnSpc>
                  <a:spcAft>
                    <a:spcPts val="1000"/>
                  </a:spcAft>
                </a:pPr>
                <a14:m>
                  <m:oMathPara xmlns:m="http://schemas.openxmlformats.org/officeDocument/2006/math">
                    <m:oMathParaPr>
                      <m:jc m:val="centerGroup"/>
                    </m:oMathParaPr>
                    <m:oMath xmlns:m="http://schemas.openxmlformats.org/officeDocument/2006/math">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𝑊</m:t>
                          </m:r>
                        </m:e>
                        <m:sub>
                          <m:r>
                            <a:rPr lang="en-US" i="1">
                              <a:effectLst/>
                              <a:latin typeface="Cambria Math"/>
                              <a:ea typeface="Calibri"/>
                              <a:cs typeface="Times New Roman"/>
                            </a:rPr>
                            <m:t>𝑎</m:t>
                          </m:r>
                        </m:sub>
                      </m:sSub>
                      <m:r>
                        <a:rPr lang="en-US" i="1">
                          <a:effectLst/>
                          <a:latin typeface="Cambria Math"/>
                          <a:ea typeface="Calibri"/>
                          <a:cs typeface="Times New Roman"/>
                        </a:rPr>
                        <m:t>=</m:t>
                      </m:r>
                      <m:f>
                        <m:fPr>
                          <m:ctrlPr>
                            <a:rPr lang="en-US" i="1">
                              <a:effectLst/>
                              <a:latin typeface="Cambria Math" panose="02040503050406030204" pitchFamily="18" charset="0"/>
                              <a:ea typeface="Calibri"/>
                              <a:cs typeface="Times New Roman"/>
                            </a:rPr>
                          </m:ctrlPr>
                        </m:fPr>
                        <m:num>
                          <m:d>
                            <m:dPr>
                              <m:begChr m:val="|"/>
                              <m:endChr m:val="|"/>
                              <m:ctrlPr>
                                <a:rPr lang="en-US" i="1">
                                  <a:effectLst/>
                                  <a:latin typeface="Cambria Math" panose="02040503050406030204" pitchFamily="18" charset="0"/>
                                  <a:ea typeface="Calibri"/>
                                  <a:cs typeface="Times New Roman"/>
                                </a:rPr>
                              </m:ctrlPr>
                            </m:dPr>
                            <m:e>
                              <m:r>
                                <a:rPr lang="en-US" i="1">
                                  <a:effectLst/>
                                  <a:latin typeface="Cambria Math"/>
                                  <a:ea typeface="Calibri"/>
                                  <a:cs typeface="Times New Roman"/>
                                </a:rPr>
                                <m:t>𝑞</m:t>
                              </m:r>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𝑞</m:t>
                                  </m:r>
                                </m:e>
                                <m:sub>
                                  <m:r>
                                    <a:rPr lang="en-US" i="1">
                                      <a:effectLst/>
                                      <a:latin typeface="Cambria Math"/>
                                      <a:ea typeface="Calibri"/>
                                      <a:cs typeface="Times New Roman"/>
                                    </a:rPr>
                                    <m:t>𝑜</m:t>
                                  </m:r>
                                </m:sub>
                              </m:sSub>
                            </m:e>
                          </m:d>
                        </m:num>
                        <m:den>
                          <m:r>
                            <a:rPr lang="en-US" i="1">
                              <a:effectLst/>
                              <a:latin typeface="Cambria Math"/>
                              <a:ea typeface="Calibri"/>
                              <a:cs typeface="Times New Roman"/>
                            </a:rPr>
                            <m:t>4</m:t>
                          </m:r>
                          <m:r>
                            <a:rPr lang="en-US" i="1">
                              <a:effectLst/>
                              <a:latin typeface="Cambria Math"/>
                              <a:ea typeface="Calibri"/>
                              <a:cs typeface="Times New Roman"/>
                            </a:rPr>
                            <m:t>𝜋</m:t>
                          </m:r>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𝜀</m:t>
                              </m:r>
                            </m:e>
                            <m:sub>
                              <m:r>
                                <a:rPr lang="en-US" i="1">
                                  <a:effectLst/>
                                  <a:latin typeface="Cambria Math"/>
                                  <a:ea typeface="Calibri"/>
                                  <a:cs typeface="Times New Roman"/>
                                </a:rPr>
                                <m:t>𝑜</m:t>
                              </m:r>
                            </m:sub>
                          </m:sSub>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𝑟</m:t>
                              </m:r>
                            </m:e>
                            <m:sub>
                              <m:r>
                                <a:rPr lang="en-US" i="1">
                                  <a:effectLst/>
                                  <a:latin typeface="Cambria Math"/>
                                  <a:ea typeface="Calibri"/>
                                  <a:cs typeface="Times New Roman"/>
                                </a:rPr>
                                <m:t>𝑎</m:t>
                              </m:r>
                            </m:sub>
                          </m:sSub>
                        </m:den>
                      </m:f>
                      <m:r>
                        <a:rPr lang="en-US" b="0" i="1" smtClean="0">
                          <a:effectLst/>
                          <a:latin typeface="Cambria Math"/>
                          <a:ea typeface="Calibri"/>
                          <a:cs typeface="Times New Roman"/>
                        </a:rPr>
                        <m:t>  </m:t>
                      </m:r>
                      <m:r>
                        <a:rPr lang="en-GB" b="0" i="1" smtClean="0">
                          <a:effectLst/>
                          <a:latin typeface="Cambria Math" panose="02040503050406030204" pitchFamily="18" charset="0"/>
                          <a:ea typeface="Calibri"/>
                          <a:cs typeface="Times New Roman"/>
                        </a:rPr>
                        <m:t>                  </m:t>
                      </m:r>
                      <m:r>
                        <a:rPr lang="en-US" b="0" i="1" smtClean="0">
                          <a:effectLst/>
                          <a:latin typeface="Cambria Math"/>
                          <a:ea typeface="Calibri"/>
                          <a:cs typeface="Times New Roman"/>
                        </a:rPr>
                        <m:t>…(</m:t>
                      </m:r>
                      <m:r>
                        <a:rPr lang="en-US" b="0" i="1" smtClean="0">
                          <a:effectLst/>
                          <a:latin typeface="Cambria Math"/>
                          <a:ea typeface="Calibri"/>
                          <a:cs typeface="Times New Roman"/>
                        </a:rPr>
                        <m:t>10</m:t>
                      </m:r>
                      <m:r>
                        <a:rPr lang="en-US" b="0" i="1" smtClean="0">
                          <a:effectLst/>
                          <a:latin typeface="Cambria Math"/>
                          <a:ea typeface="Calibri"/>
                          <a:cs typeface="Times New Roman"/>
                        </a:rPr>
                        <m:t>)</m:t>
                      </m:r>
                    </m:oMath>
                  </m:oMathPara>
                </a14:m>
                <a:endParaRPr lang="en-US" sz="1400" dirty="0">
                  <a:ea typeface="Calibri"/>
                  <a:cs typeface="Arial"/>
                </a:endParaRPr>
              </a:p>
              <a:p>
                <a:pPr algn="just" rtl="0">
                  <a:lnSpc>
                    <a:spcPct val="115000"/>
                  </a:lnSpc>
                  <a:spcAft>
                    <a:spcPts val="0"/>
                  </a:spcAft>
                </a:pPr>
                <a:r>
                  <a:rPr lang="en-US" dirty="0">
                    <a:effectLst/>
                    <a:latin typeface="Times New Roman"/>
                    <a:ea typeface="Calibri"/>
                    <a:cs typeface="Arial"/>
                  </a:rPr>
                  <a:t>What is this means? When </a:t>
                </a:r>
                <a14:m>
                  <m:oMath xmlns:m="http://schemas.openxmlformats.org/officeDocument/2006/math">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m:t>
                        </m:r>
                        <m:r>
                          <a:rPr lang="en-US" i="1">
                            <a:effectLst/>
                            <a:latin typeface="Cambria Math"/>
                            <a:ea typeface="Calibri"/>
                            <a:cs typeface="Times New Roman"/>
                          </a:rPr>
                          <m:t>𝑟</m:t>
                        </m:r>
                      </m:e>
                      <m:sub>
                        <m:r>
                          <a:rPr lang="en-US" i="1">
                            <a:effectLst/>
                            <a:latin typeface="Cambria Math"/>
                            <a:ea typeface="Calibri"/>
                            <a:cs typeface="Times New Roman"/>
                          </a:rPr>
                          <m:t>𝑏</m:t>
                        </m:r>
                      </m:sub>
                    </m:sSub>
                    <m:r>
                      <a:rPr lang="en-US" i="1">
                        <a:effectLst/>
                        <a:latin typeface="Cambria Math"/>
                        <a:ea typeface="Calibri"/>
                        <a:cs typeface="Times New Roman"/>
                      </a:rPr>
                      <m:t>=</m:t>
                    </m:r>
                    <m:r>
                      <a:rPr lang="en-US" i="1">
                        <a:effectLst/>
                        <a:latin typeface="Cambria Math"/>
                        <a:ea typeface="Calibri"/>
                        <a:cs typeface="Times New Roman"/>
                      </a:rPr>
                      <m:t>∞</m:t>
                    </m:r>
                    <m:r>
                      <a:rPr lang="en-US" i="1">
                        <a:effectLst/>
                        <a:latin typeface="Cambria Math"/>
                        <a:ea typeface="Calibri"/>
                        <a:cs typeface="Times New Roman"/>
                      </a:rPr>
                      <m:t>)</m:t>
                    </m:r>
                  </m:oMath>
                </a14:m>
                <a:r>
                  <a:rPr lang="en-US" dirty="0">
                    <a:effectLst/>
                    <a:latin typeface="Times New Roman"/>
                    <a:ea typeface="Calibri"/>
                    <a:cs typeface="Arial"/>
                  </a:rPr>
                  <a:t>?</a:t>
                </a:r>
                <a:endParaRPr lang="en-US" sz="1400" dirty="0">
                  <a:ea typeface="Calibri"/>
                  <a:cs typeface="Arial"/>
                </a:endParaRPr>
              </a:p>
              <a:p>
                <a:pPr algn="just" rtl="0">
                  <a:lnSpc>
                    <a:spcPct val="115000"/>
                  </a:lnSpc>
                  <a:spcAft>
                    <a:spcPts val="1000"/>
                  </a:spcAft>
                </a:pPr>
                <a:r>
                  <a:rPr lang="en-US" dirty="0">
                    <a:effectLst/>
                    <a:latin typeface="Times New Roman"/>
                    <a:ea typeface="Calibri"/>
                    <a:cs typeface="Arial"/>
                  </a:rPr>
                  <a:t>The infinity in this case means that the position at which </a:t>
                </a:r>
                <a14:m>
                  <m:oMath xmlns:m="http://schemas.openxmlformats.org/officeDocument/2006/math">
                    <m:d>
                      <m:dPr>
                        <m:ctrlPr>
                          <a:rPr lang="en-US" i="1">
                            <a:effectLst/>
                            <a:latin typeface="Cambria Math" panose="02040503050406030204" pitchFamily="18" charset="0"/>
                            <a:ea typeface="Calibri"/>
                            <a:cs typeface="Times New Roman"/>
                          </a:rPr>
                        </m:ctrlPr>
                      </m:dPr>
                      <m:e>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𝑞</m:t>
                            </m:r>
                          </m:e>
                          <m:sub>
                            <m:r>
                              <a:rPr lang="en-US" i="1">
                                <a:effectLst/>
                                <a:latin typeface="Cambria Math"/>
                                <a:ea typeface="Calibri"/>
                                <a:cs typeface="Times New Roman"/>
                              </a:rPr>
                              <m:t>𝑜</m:t>
                            </m:r>
                          </m:sub>
                        </m:sSub>
                      </m:e>
                    </m:d>
                  </m:oMath>
                </a14:m>
                <a:r>
                  <a:rPr lang="en-US" dirty="0">
                    <a:effectLst/>
                    <a:latin typeface="Times New Roman"/>
                    <a:ea typeface="Calibri"/>
                    <a:cs typeface="Arial"/>
                  </a:rPr>
                  <a:t> will be out the region of effect of the fixed positive charge </a:t>
                </a:r>
                <a14:m>
                  <m:oMath xmlns:m="http://schemas.openxmlformats.org/officeDocument/2006/math">
                    <m:d>
                      <m:dPr>
                        <m:ctrlPr>
                          <a:rPr lang="en-US" i="1">
                            <a:effectLst/>
                            <a:latin typeface="Cambria Math" panose="02040503050406030204" pitchFamily="18" charset="0"/>
                            <a:ea typeface="Calibri"/>
                            <a:cs typeface="Times New Roman"/>
                          </a:rPr>
                        </m:ctrlPr>
                      </m:dPr>
                      <m:e>
                        <m:r>
                          <a:rPr lang="en-US" i="1">
                            <a:effectLst/>
                            <a:latin typeface="Cambria Math"/>
                            <a:ea typeface="Calibri"/>
                            <a:cs typeface="Times New Roman"/>
                          </a:rPr>
                          <m:t>𝑞</m:t>
                        </m:r>
                      </m:e>
                    </m:d>
                  </m:oMath>
                </a14:m>
                <a:r>
                  <a:rPr lang="en-US" dirty="0">
                    <a:effectLst/>
                    <a:latin typeface="Times New Roman"/>
                    <a:ea typeface="Calibri"/>
                    <a:cs typeface="Arial"/>
                  </a:rPr>
                  <a:t> which is not so far! And the value of the work due to (9) means it is equal to the work done on the charge </a:t>
                </a:r>
                <a14:m>
                  <m:oMath xmlns:m="http://schemas.openxmlformats.org/officeDocument/2006/math">
                    <m:d>
                      <m:dPr>
                        <m:ctrlPr>
                          <a:rPr lang="en-US" i="1">
                            <a:effectLst/>
                            <a:latin typeface="Cambria Math" panose="02040503050406030204" pitchFamily="18" charset="0"/>
                            <a:ea typeface="Calibri"/>
                            <a:cs typeface="Times New Roman"/>
                          </a:rPr>
                        </m:ctrlPr>
                      </m:dPr>
                      <m:e>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𝑞</m:t>
                            </m:r>
                          </m:e>
                          <m:sub>
                            <m:r>
                              <a:rPr lang="en-US" i="1">
                                <a:effectLst/>
                                <a:latin typeface="Cambria Math"/>
                                <a:ea typeface="Calibri"/>
                                <a:cs typeface="Times New Roman"/>
                              </a:rPr>
                              <m:t>𝑜</m:t>
                            </m:r>
                          </m:sub>
                        </m:sSub>
                      </m:e>
                    </m:d>
                  </m:oMath>
                </a14:m>
                <a:r>
                  <a:rPr lang="en-US" dirty="0">
                    <a:effectLst/>
                    <a:latin typeface="Times New Roman"/>
                    <a:ea typeface="Calibri"/>
                    <a:cs typeface="Arial"/>
                  </a:rPr>
                  <a:t> to be carried from outside of the field to a distance </a:t>
                </a:r>
                <a14:m>
                  <m:oMath xmlns:m="http://schemas.openxmlformats.org/officeDocument/2006/math">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𝑟</m:t>
                        </m:r>
                      </m:e>
                      <m:sub>
                        <m:r>
                          <a:rPr lang="en-US" i="1">
                            <a:effectLst/>
                            <a:latin typeface="Cambria Math"/>
                            <a:ea typeface="Calibri"/>
                            <a:cs typeface="Times New Roman"/>
                          </a:rPr>
                          <m:t>𝑎</m:t>
                        </m:r>
                      </m:sub>
                    </m:sSub>
                  </m:oMath>
                </a14:m>
                <a:r>
                  <a:rPr lang="en-US" dirty="0">
                    <a:effectLst/>
                    <a:latin typeface="Times New Roman"/>
                    <a:ea typeface="Calibri"/>
                    <a:cs typeface="Arial"/>
                  </a:rPr>
                  <a:t> near </a:t>
                </a:r>
                <a14:m>
                  <m:oMath xmlns:m="http://schemas.openxmlformats.org/officeDocument/2006/math">
                    <m:d>
                      <m:dPr>
                        <m:ctrlPr>
                          <a:rPr lang="en-US" i="1">
                            <a:effectLst/>
                            <a:latin typeface="Cambria Math" panose="02040503050406030204" pitchFamily="18" charset="0"/>
                            <a:ea typeface="Calibri"/>
                            <a:cs typeface="Times New Roman"/>
                          </a:rPr>
                        </m:ctrlPr>
                      </m:dPr>
                      <m:e>
                        <m:r>
                          <a:rPr lang="en-US" i="1">
                            <a:effectLst/>
                            <a:latin typeface="Cambria Math"/>
                            <a:ea typeface="Calibri"/>
                            <a:cs typeface="Times New Roman"/>
                          </a:rPr>
                          <m:t>𝑞</m:t>
                        </m:r>
                      </m:e>
                    </m:d>
                  </m:oMath>
                </a14:m>
                <a:r>
                  <a:rPr lang="en-US" dirty="0">
                    <a:effectLst/>
                    <a:latin typeface="Times New Roman"/>
                    <a:ea typeface="Calibri"/>
                    <a:cs typeface="Arial"/>
                  </a:rPr>
                  <a:t>.</a:t>
                </a:r>
                <a:r>
                  <a:rPr lang="en-US" sz="1400" dirty="0">
                    <a:ea typeface="Calibri"/>
                    <a:cs typeface="Arial"/>
                  </a:rPr>
                  <a:t> </a:t>
                </a:r>
                <a:r>
                  <a:rPr lang="en-US" dirty="0">
                    <a:effectLst/>
                    <a:latin typeface="Times New Roman"/>
                    <a:ea typeface="Calibri"/>
                    <a:cs typeface="Arial"/>
                  </a:rPr>
                  <a:t>Hence, the </a:t>
                </a:r>
                <a:r>
                  <a:rPr lang="en-US" b="1" dirty="0">
                    <a:effectLst/>
                    <a:latin typeface="Times New Roman"/>
                    <a:ea typeface="Calibri"/>
                    <a:cs typeface="Arial"/>
                  </a:rPr>
                  <a:t>"potential energy per unit charge"</a:t>
                </a:r>
                <a:r>
                  <a:rPr lang="en-US" dirty="0">
                    <a:effectLst/>
                    <a:latin typeface="Times New Roman"/>
                    <a:ea typeface="Calibri"/>
                    <a:cs typeface="Arial"/>
                  </a:rPr>
                  <a:t> of </a:t>
                </a:r>
                <a14:m>
                  <m:oMath xmlns:m="http://schemas.openxmlformats.org/officeDocument/2006/math">
                    <m:d>
                      <m:dPr>
                        <m:ctrlPr>
                          <a:rPr lang="en-US" i="1">
                            <a:effectLst/>
                            <a:latin typeface="Cambria Math" panose="02040503050406030204" pitchFamily="18" charset="0"/>
                            <a:ea typeface="Calibri"/>
                            <a:cs typeface="Times New Roman"/>
                          </a:rPr>
                        </m:ctrlPr>
                      </m:dPr>
                      <m:e>
                        <m:sSub>
                          <m:sSubPr>
                            <m:ctrlPr>
                              <a:rPr lang="en-US" i="1">
                                <a:effectLst/>
                                <a:latin typeface="Cambria Math" panose="02040503050406030204" pitchFamily="18" charset="0"/>
                                <a:ea typeface="Calibri"/>
                                <a:cs typeface="Times New Roman"/>
                              </a:rPr>
                            </m:ctrlPr>
                          </m:sSubPr>
                          <m:e>
                            <m:r>
                              <a:rPr lang="en-US" i="1">
                                <a:effectLst/>
                                <a:latin typeface="Cambria Math"/>
                                <a:ea typeface="Calibri"/>
                                <a:cs typeface="Times New Roman"/>
                              </a:rPr>
                              <m:t>𝑞</m:t>
                            </m:r>
                          </m:e>
                          <m:sub>
                            <m:r>
                              <a:rPr lang="en-US" i="1">
                                <a:effectLst/>
                                <a:latin typeface="Cambria Math"/>
                                <a:ea typeface="Calibri"/>
                                <a:cs typeface="Times New Roman"/>
                              </a:rPr>
                              <m:t>𝑜</m:t>
                            </m:r>
                          </m:sub>
                        </m:sSub>
                      </m:e>
                    </m:d>
                  </m:oMath>
                </a14:m>
                <a:r>
                  <a:rPr lang="en-US" dirty="0">
                    <a:effectLst/>
                    <a:latin typeface="Times New Roman"/>
                    <a:ea typeface="Calibri"/>
                    <a:cs typeface="Arial"/>
                  </a:rPr>
                  <a:t> In this position will be:</a:t>
                </a:r>
                <a:endParaRPr lang="en-US" sz="1400" dirty="0">
                  <a:ea typeface="Calibri"/>
                  <a:cs typeface="Arial"/>
                </a:endParaRPr>
              </a:p>
              <a:p>
                <a:pPr algn="ctr" rtl="0">
                  <a:lnSpc>
                    <a:spcPct val="115000"/>
                  </a:lnSpc>
                  <a:spcAft>
                    <a:spcPts val="1000"/>
                  </a:spcAft>
                </a:pPr>
                <a14:m>
                  <m:oMath xmlns:m="http://schemas.openxmlformats.org/officeDocument/2006/math">
                    <m:f>
                      <m:fPr>
                        <m:ctrlPr>
                          <a:rPr lang="en-US" sz="2000" i="1">
                            <a:effectLst/>
                            <a:latin typeface="Cambria Math" panose="02040503050406030204" pitchFamily="18" charset="0"/>
                            <a:ea typeface="Calibri"/>
                            <a:cs typeface="Times New Roman"/>
                          </a:rPr>
                        </m:ctrlPr>
                      </m:fPr>
                      <m:num>
                        <m:sSub>
                          <m:sSubPr>
                            <m:ctrlPr>
                              <a:rPr lang="en-US" sz="2000" i="1">
                                <a:effectLst/>
                                <a:latin typeface="Cambria Math" panose="02040503050406030204" pitchFamily="18" charset="0"/>
                                <a:ea typeface="Calibri"/>
                                <a:cs typeface="Times New Roman"/>
                              </a:rPr>
                            </m:ctrlPr>
                          </m:sSubPr>
                          <m:e>
                            <m:r>
                              <a:rPr lang="en-US" sz="2000" i="1">
                                <a:effectLst/>
                                <a:latin typeface="Cambria Math"/>
                                <a:ea typeface="Calibri"/>
                                <a:cs typeface="Times New Roman"/>
                              </a:rPr>
                              <m:t>𝑊</m:t>
                            </m:r>
                          </m:e>
                          <m:sub>
                            <m:r>
                              <a:rPr lang="en-US" sz="2000" i="1">
                                <a:effectLst/>
                                <a:latin typeface="Cambria Math"/>
                                <a:ea typeface="Calibri"/>
                                <a:cs typeface="Times New Roman"/>
                              </a:rPr>
                              <m:t>𝑎</m:t>
                            </m:r>
                          </m:sub>
                        </m:sSub>
                      </m:num>
                      <m:den>
                        <m:sSub>
                          <m:sSubPr>
                            <m:ctrlPr>
                              <a:rPr lang="en-US" sz="2000" i="1">
                                <a:effectLst/>
                                <a:latin typeface="Cambria Math" panose="02040503050406030204" pitchFamily="18" charset="0"/>
                                <a:ea typeface="Calibri"/>
                                <a:cs typeface="Times New Roman"/>
                              </a:rPr>
                            </m:ctrlPr>
                          </m:sSubPr>
                          <m:e>
                            <m:r>
                              <a:rPr lang="en-US" sz="2000" i="1">
                                <a:effectLst/>
                                <a:latin typeface="Cambria Math"/>
                                <a:ea typeface="Calibri"/>
                                <a:cs typeface="Times New Roman"/>
                              </a:rPr>
                              <m:t>𝑞</m:t>
                            </m:r>
                          </m:e>
                          <m:sub>
                            <m:r>
                              <a:rPr lang="en-US" sz="2000" i="1">
                                <a:effectLst/>
                                <a:latin typeface="Cambria Math"/>
                                <a:ea typeface="Calibri"/>
                                <a:cs typeface="Times New Roman"/>
                              </a:rPr>
                              <m:t>𝑜</m:t>
                            </m:r>
                          </m:sub>
                        </m:sSub>
                      </m:den>
                    </m:f>
                    <m:r>
                      <a:rPr lang="en-US" sz="2000" i="1">
                        <a:effectLst/>
                        <a:latin typeface="Cambria Math"/>
                        <a:ea typeface="Calibri"/>
                        <a:cs typeface="Times New Roman"/>
                      </a:rPr>
                      <m:t>=</m:t>
                    </m:r>
                    <m:f>
                      <m:fPr>
                        <m:ctrlPr>
                          <a:rPr lang="en-US" sz="2000" i="1">
                            <a:effectLst/>
                            <a:latin typeface="Cambria Math" panose="02040503050406030204" pitchFamily="18" charset="0"/>
                            <a:ea typeface="Calibri"/>
                            <a:cs typeface="Times New Roman"/>
                          </a:rPr>
                        </m:ctrlPr>
                      </m:fPr>
                      <m:num>
                        <m:r>
                          <a:rPr lang="en-US" sz="2000" i="1">
                            <a:effectLst/>
                            <a:latin typeface="Cambria Math"/>
                            <a:ea typeface="Calibri"/>
                            <a:cs typeface="Times New Roman"/>
                          </a:rPr>
                          <m:t>1</m:t>
                        </m:r>
                      </m:num>
                      <m:den>
                        <m:r>
                          <a:rPr lang="en-US" sz="2000" i="1">
                            <a:effectLst/>
                            <a:latin typeface="Cambria Math"/>
                            <a:ea typeface="Calibri"/>
                            <a:cs typeface="Times New Roman"/>
                          </a:rPr>
                          <m:t>4</m:t>
                        </m:r>
                        <m:r>
                          <a:rPr lang="en-US" sz="2000" i="1">
                            <a:effectLst/>
                            <a:latin typeface="Cambria Math"/>
                            <a:ea typeface="Calibri"/>
                            <a:cs typeface="Times New Roman"/>
                          </a:rPr>
                          <m:t>𝜋</m:t>
                        </m:r>
                        <m:sSub>
                          <m:sSubPr>
                            <m:ctrlPr>
                              <a:rPr lang="en-US" sz="2000" i="1">
                                <a:effectLst/>
                                <a:latin typeface="Cambria Math" panose="02040503050406030204" pitchFamily="18" charset="0"/>
                                <a:ea typeface="Calibri"/>
                                <a:cs typeface="Times New Roman"/>
                              </a:rPr>
                            </m:ctrlPr>
                          </m:sSubPr>
                          <m:e>
                            <m:r>
                              <a:rPr lang="en-US" sz="2000" i="1">
                                <a:effectLst/>
                                <a:latin typeface="Cambria Math"/>
                                <a:ea typeface="Calibri"/>
                                <a:cs typeface="Times New Roman"/>
                              </a:rPr>
                              <m:t>𝜀</m:t>
                            </m:r>
                          </m:e>
                          <m:sub>
                            <m:r>
                              <a:rPr lang="en-US" sz="2000" i="1">
                                <a:effectLst/>
                                <a:latin typeface="Cambria Math"/>
                                <a:ea typeface="Calibri"/>
                                <a:cs typeface="Times New Roman"/>
                              </a:rPr>
                              <m:t>𝑜</m:t>
                            </m:r>
                          </m:sub>
                        </m:sSub>
                      </m:den>
                    </m:f>
                    <m:f>
                      <m:fPr>
                        <m:ctrlPr>
                          <a:rPr lang="en-US" sz="2000" i="1">
                            <a:effectLst/>
                            <a:latin typeface="Cambria Math" panose="02040503050406030204" pitchFamily="18" charset="0"/>
                            <a:ea typeface="Calibri"/>
                            <a:cs typeface="Times New Roman"/>
                          </a:rPr>
                        </m:ctrlPr>
                      </m:fPr>
                      <m:num>
                        <m:r>
                          <a:rPr lang="en-US" sz="2000" i="1">
                            <a:effectLst/>
                            <a:latin typeface="Cambria Math"/>
                            <a:ea typeface="Calibri"/>
                            <a:cs typeface="Times New Roman"/>
                          </a:rPr>
                          <m:t>𝑞</m:t>
                        </m:r>
                      </m:num>
                      <m:den>
                        <m:sSub>
                          <m:sSubPr>
                            <m:ctrlPr>
                              <a:rPr lang="en-US" sz="2000" i="1">
                                <a:effectLst/>
                                <a:latin typeface="Cambria Math" panose="02040503050406030204" pitchFamily="18" charset="0"/>
                                <a:ea typeface="Calibri"/>
                                <a:cs typeface="Times New Roman"/>
                              </a:rPr>
                            </m:ctrlPr>
                          </m:sSubPr>
                          <m:e>
                            <m:r>
                              <a:rPr lang="en-US" sz="2000" i="1">
                                <a:effectLst/>
                                <a:latin typeface="Cambria Math"/>
                                <a:ea typeface="Calibri"/>
                                <a:cs typeface="Times New Roman"/>
                              </a:rPr>
                              <m:t>𝑟</m:t>
                            </m:r>
                          </m:e>
                          <m:sub>
                            <m:r>
                              <a:rPr lang="en-US" sz="2000" i="1">
                                <a:effectLst/>
                                <a:latin typeface="Cambria Math"/>
                                <a:ea typeface="Calibri"/>
                                <a:cs typeface="Times New Roman"/>
                              </a:rPr>
                              <m:t>𝑎</m:t>
                            </m:r>
                          </m:sub>
                        </m:sSub>
                      </m:den>
                    </m:f>
                    <m:r>
                      <a:rPr lang="en-US" sz="2000" i="1">
                        <a:effectLst/>
                        <a:latin typeface="Cambria Math"/>
                        <a:ea typeface="Calibri"/>
                        <a:cs typeface="Times New Roman"/>
                      </a:rPr>
                      <m:t>=</m:t>
                    </m:r>
                    <m:r>
                      <a:rPr lang="en-US" sz="2000" i="1">
                        <a:effectLst/>
                        <a:latin typeface="Cambria Math"/>
                        <a:ea typeface="Calibri"/>
                        <a:cs typeface="Times New Roman"/>
                      </a:rPr>
                      <m:t>𝑘</m:t>
                    </m:r>
                    <m:f>
                      <m:fPr>
                        <m:ctrlPr>
                          <a:rPr lang="en-US" sz="2000" i="1">
                            <a:effectLst/>
                            <a:latin typeface="Cambria Math" panose="02040503050406030204" pitchFamily="18" charset="0"/>
                            <a:ea typeface="Calibri"/>
                            <a:cs typeface="Times New Roman"/>
                          </a:rPr>
                        </m:ctrlPr>
                      </m:fPr>
                      <m:num>
                        <m:r>
                          <a:rPr lang="en-US" sz="2000" i="1">
                            <a:effectLst/>
                            <a:latin typeface="Cambria Math"/>
                            <a:ea typeface="Calibri"/>
                            <a:cs typeface="Times New Roman"/>
                          </a:rPr>
                          <m:t>𝑞</m:t>
                        </m:r>
                      </m:num>
                      <m:den>
                        <m:sSub>
                          <m:sSubPr>
                            <m:ctrlPr>
                              <a:rPr lang="en-US" sz="2000" i="1">
                                <a:effectLst/>
                                <a:latin typeface="Cambria Math" panose="02040503050406030204" pitchFamily="18" charset="0"/>
                                <a:ea typeface="Calibri"/>
                                <a:cs typeface="Times New Roman"/>
                              </a:rPr>
                            </m:ctrlPr>
                          </m:sSubPr>
                          <m:e>
                            <m:r>
                              <a:rPr lang="en-US" sz="2000" i="1">
                                <a:effectLst/>
                                <a:latin typeface="Cambria Math"/>
                                <a:ea typeface="Calibri"/>
                                <a:cs typeface="Times New Roman"/>
                              </a:rPr>
                              <m:t>𝑟</m:t>
                            </m:r>
                          </m:e>
                          <m:sub>
                            <m:r>
                              <a:rPr lang="en-US" sz="2000" i="1">
                                <a:effectLst/>
                                <a:latin typeface="Cambria Math"/>
                                <a:ea typeface="Calibri"/>
                                <a:cs typeface="Times New Roman"/>
                              </a:rPr>
                              <m:t>𝑎</m:t>
                            </m:r>
                          </m:sub>
                        </m:sSub>
                      </m:den>
                    </m:f>
                    <m:r>
                      <a:rPr lang="en-US" sz="2000" i="1">
                        <a:effectLst/>
                        <a:latin typeface="Cambria Math"/>
                        <a:ea typeface="Calibri"/>
                        <a:cs typeface="Times New Roman"/>
                      </a:rPr>
                      <m:t>=</m:t>
                    </m:r>
                    <m:sSub>
                      <m:sSubPr>
                        <m:ctrlPr>
                          <a:rPr lang="en-US" sz="2000" i="1">
                            <a:effectLst/>
                            <a:latin typeface="Cambria Math" panose="02040503050406030204" pitchFamily="18" charset="0"/>
                            <a:ea typeface="Calibri"/>
                            <a:cs typeface="Times New Roman"/>
                          </a:rPr>
                        </m:ctrlPr>
                      </m:sSubPr>
                      <m:e>
                        <m:r>
                          <a:rPr lang="en-US" sz="2000" i="1">
                            <a:effectLst/>
                            <a:latin typeface="Cambria Math"/>
                            <a:ea typeface="Calibri"/>
                            <a:cs typeface="Times New Roman"/>
                          </a:rPr>
                          <m:t>𝑉</m:t>
                        </m:r>
                      </m:e>
                      <m:sub>
                        <m:r>
                          <a:rPr lang="en-US" sz="2000" i="1">
                            <a:effectLst/>
                            <a:latin typeface="Cambria Math"/>
                            <a:ea typeface="Calibri"/>
                            <a:cs typeface="Times New Roman"/>
                          </a:rPr>
                          <m:t>𝑎</m:t>
                        </m:r>
                      </m:sub>
                    </m:sSub>
                  </m:oMath>
                </a14:m>
                <a:r>
                  <a:rPr lang="en-US" sz="1600" dirty="0">
                    <a:ea typeface="Calibri"/>
                    <a:cs typeface="Arial"/>
                  </a:rPr>
                  <a:t>   </a:t>
                </a:r>
                <a:endParaRPr lang="en-US" sz="1400" dirty="0">
                  <a:ea typeface="Calibri"/>
                  <a:cs typeface="Arial"/>
                </a:endParaRPr>
              </a:p>
              <a:p>
                <a:pPr algn="just" rtl="0">
                  <a:lnSpc>
                    <a:spcPct val="115000"/>
                  </a:lnSpc>
                  <a:spcAft>
                    <a:spcPts val="1000"/>
                  </a:spcAft>
                </a:pPr>
                <a:r>
                  <a:rPr lang="en-US" dirty="0">
                    <a:effectLst/>
                    <a:latin typeface="Times New Roman"/>
                    <a:ea typeface="Calibri"/>
                    <a:cs typeface="Arial"/>
                  </a:rPr>
                  <a:t>Then, in general, the </a:t>
                </a:r>
                <a:r>
                  <a:rPr lang="en-US" b="1" dirty="0">
                    <a:effectLst/>
                    <a:latin typeface="Times New Roman"/>
                    <a:ea typeface="Calibri"/>
                    <a:cs typeface="Arial"/>
                  </a:rPr>
                  <a:t>"potential energy per unit charge"</a:t>
                </a:r>
                <a:r>
                  <a:rPr lang="en-US" dirty="0">
                    <a:effectLst/>
                    <a:latin typeface="Times New Roman"/>
                    <a:ea typeface="Calibri"/>
                    <a:cs typeface="Arial"/>
                  </a:rPr>
                  <a:t>, or the potential of any point at a distance </a:t>
                </a:r>
                <a14:m>
                  <m:oMath xmlns:m="http://schemas.openxmlformats.org/officeDocument/2006/math">
                    <m:d>
                      <m:dPr>
                        <m:ctrlPr>
                          <a:rPr lang="en-US" i="1">
                            <a:effectLst/>
                            <a:latin typeface="Cambria Math" panose="02040503050406030204" pitchFamily="18" charset="0"/>
                            <a:ea typeface="Calibri"/>
                            <a:cs typeface="Times New Roman"/>
                          </a:rPr>
                        </m:ctrlPr>
                      </m:dPr>
                      <m:e>
                        <m:r>
                          <a:rPr lang="en-US" i="1">
                            <a:effectLst/>
                            <a:latin typeface="Cambria Math"/>
                            <a:ea typeface="Calibri"/>
                            <a:cs typeface="Times New Roman"/>
                          </a:rPr>
                          <m:t>𝑟</m:t>
                        </m:r>
                      </m:e>
                    </m:d>
                  </m:oMath>
                </a14:m>
                <a:r>
                  <a:rPr lang="en-US" dirty="0">
                    <a:effectLst/>
                    <a:latin typeface="Times New Roman"/>
                    <a:ea typeface="Calibri"/>
                    <a:cs typeface="Arial"/>
                  </a:rPr>
                  <a:t> from a positive charge </a:t>
                </a:r>
                <a14:m>
                  <m:oMath xmlns:m="http://schemas.openxmlformats.org/officeDocument/2006/math">
                    <m:d>
                      <m:dPr>
                        <m:ctrlPr>
                          <a:rPr lang="en-US" i="1">
                            <a:effectLst/>
                            <a:latin typeface="Cambria Math" panose="02040503050406030204" pitchFamily="18" charset="0"/>
                            <a:ea typeface="Calibri"/>
                            <a:cs typeface="Times New Roman"/>
                          </a:rPr>
                        </m:ctrlPr>
                      </m:dPr>
                      <m:e>
                        <m:r>
                          <a:rPr lang="en-US" i="1">
                            <a:effectLst/>
                            <a:latin typeface="Cambria Math"/>
                            <a:ea typeface="Calibri"/>
                            <a:cs typeface="Times New Roman"/>
                          </a:rPr>
                          <m:t>𝑞</m:t>
                        </m:r>
                      </m:e>
                    </m:d>
                  </m:oMath>
                </a14:m>
                <a:r>
                  <a:rPr lang="en-US" dirty="0">
                    <a:effectLst/>
                    <a:latin typeface="Times New Roman"/>
                    <a:ea typeface="Calibri"/>
                    <a:cs typeface="Arial"/>
                  </a:rPr>
                  <a:t> is:</a:t>
                </a:r>
                <a:endParaRPr lang="en-US" sz="1400" dirty="0">
                  <a:ea typeface="Calibri"/>
                  <a:cs typeface="Arial"/>
                </a:endParaRPr>
              </a:p>
              <a:p>
                <a:pPr algn="ctr" rtl="0">
                  <a:lnSpc>
                    <a:spcPct val="115000"/>
                  </a:lnSpc>
                  <a:spcAft>
                    <a:spcPts val="1000"/>
                  </a:spcAft>
                </a:pPr>
                <a14:m>
                  <m:oMathPara xmlns:m="http://schemas.openxmlformats.org/officeDocument/2006/math">
                    <m:oMathParaPr>
                      <m:jc m:val="centerGroup"/>
                    </m:oMathParaPr>
                    <m:oMath xmlns:m="http://schemas.openxmlformats.org/officeDocument/2006/math">
                      <m:r>
                        <a:rPr lang="en-US" i="1">
                          <a:effectLst/>
                          <a:latin typeface="Cambria Math"/>
                          <a:ea typeface="Calibri"/>
                          <a:cs typeface="Times New Roman"/>
                        </a:rPr>
                        <m:t>𝑉</m:t>
                      </m:r>
                      <m:r>
                        <a:rPr lang="en-US" i="1">
                          <a:effectLst/>
                          <a:latin typeface="Cambria Math"/>
                          <a:ea typeface="Calibri"/>
                          <a:cs typeface="Times New Roman"/>
                        </a:rPr>
                        <m:t>=</m:t>
                      </m:r>
                      <m:r>
                        <a:rPr lang="en-US" i="1">
                          <a:effectLst/>
                          <a:latin typeface="Cambria Math"/>
                          <a:ea typeface="Calibri"/>
                          <a:cs typeface="Times New Roman"/>
                        </a:rPr>
                        <m:t>𝑘</m:t>
                      </m:r>
                      <m:f>
                        <m:fPr>
                          <m:ctrlPr>
                            <a:rPr lang="en-US" i="1">
                              <a:effectLst/>
                              <a:latin typeface="Cambria Math" panose="02040503050406030204" pitchFamily="18" charset="0"/>
                              <a:ea typeface="Calibri"/>
                              <a:cs typeface="Times New Roman"/>
                            </a:rPr>
                          </m:ctrlPr>
                        </m:fPr>
                        <m:num>
                          <m:r>
                            <a:rPr lang="en-US" i="1">
                              <a:effectLst/>
                              <a:latin typeface="Cambria Math"/>
                              <a:ea typeface="Calibri"/>
                              <a:cs typeface="Times New Roman"/>
                            </a:rPr>
                            <m:t>𝑞</m:t>
                          </m:r>
                        </m:num>
                        <m:den>
                          <m:r>
                            <a:rPr lang="en-US" i="1">
                              <a:effectLst/>
                              <a:latin typeface="Cambria Math"/>
                              <a:ea typeface="Calibri"/>
                              <a:cs typeface="Times New Roman"/>
                            </a:rPr>
                            <m:t>𝑟</m:t>
                          </m:r>
                        </m:den>
                      </m:f>
                      <m:r>
                        <a:rPr lang="en-US" b="0" i="0" smtClean="0">
                          <a:effectLst/>
                          <a:latin typeface="Cambria Math"/>
                          <a:ea typeface="Calibri"/>
                          <a:cs typeface="Times New Roman"/>
                        </a:rPr>
                        <m:t>  </m:t>
                      </m:r>
                      <m:r>
                        <a:rPr lang="en-GB" b="0" i="0" smtClean="0">
                          <a:effectLst/>
                          <a:latin typeface="Cambria Math" panose="02040503050406030204" pitchFamily="18" charset="0"/>
                          <a:ea typeface="Calibri"/>
                          <a:cs typeface="Times New Roman"/>
                        </a:rPr>
                        <m:t>                        </m:t>
                      </m:r>
                      <m:r>
                        <a:rPr lang="en-US" b="0" i="0" smtClean="0">
                          <a:effectLst/>
                          <a:latin typeface="Cambria Math"/>
                          <a:ea typeface="Calibri"/>
                          <a:cs typeface="Times New Roman"/>
                        </a:rPr>
                        <m:t>…(</m:t>
                      </m:r>
                      <m:r>
                        <a:rPr lang="en-US" b="0" i="0" smtClean="0">
                          <a:effectLst/>
                          <a:latin typeface="Cambria Math"/>
                          <a:ea typeface="Calibri"/>
                          <a:cs typeface="Times New Roman"/>
                        </a:rPr>
                        <m:t>11</m:t>
                      </m:r>
                      <m:r>
                        <a:rPr lang="en-US" b="0" i="0" smtClean="0">
                          <a:effectLst/>
                          <a:latin typeface="Cambria Math"/>
                          <a:ea typeface="Calibri"/>
                          <a:cs typeface="Times New Roman"/>
                        </a:rPr>
                        <m:t>)</m:t>
                      </m:r>
                    </m:oMath>
                  </m:oMathPara>
                </a14:m>
                <a:endParaRPr lang="en-US" sz="1400" dirty="0">
                  <a:ea typeface="Calibri"/>
                  <a:cs typeface="Aria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0" y="44624"/>
                <a:ext cx="9143999" cy="6549742"/>
              </a:xfrm>
              <a:prstGeom prst="rect">
                <a:avLst/>
              </a:prstGeom>
              <a:blipFill>
                <a:blip r:embed="rId2"/>
                <a:stretch>
                  <a:fillRect l="-533" t="-186" r="-533"/>
                </a:stretch>
              </a:blipFill>
            </p:spPr>
            <p:txBody>
              <a:bodyPr/>
              <a:lstStyle/>
              <a:p>
                <a:r>
                  <a:rPr lang="en-GB">
                    <a:noFill/>
                  </a:rPr>
                  <a:t> </a:t>
                </a:r>
              </a:p>
            </p:txBody>
          </p:sp>
        </mc:Fallback>
      </mc:AlternateContent>
      <p:sp>
        <p:nvSpPr>
          <p:cNvPr id="3" name="Rectangle 2">
            <a:extLst>
              <a:ext uri="{FF2B5EF4-FFF2-40B4-BE49-F238E27FC236}">
                <a16:creationId xmlns:a16="http://schemas.microsoft.com/office/drawing/2014/main" id="{EE3A859B-EB06-4745-9A53-59061A5BBA1A}"/>
              </a:ext>
            </a:extLst>
          </p:cNvPr>
          <p:cNvSpPr/>
          <p:nvPr/>
        </p:nvSpPr>
        <p:spPr>
          <a:xfrm>
            <a:off x="5940152" y="4365104"/>
            <a:ext cx="2395336" cy="369332"/>
          </a:xfrm>
          <a:prstGeom prst="rect">
            <a:avLst/>
          </a:prstGeom>
        </p:spPr>
        <p:txBody>
          <a:bodyPr wrap="none">
            <a:spAutoFit/>
          </a:bodyPr>
          <a:lstStyle/>
          <a:p>
            <a:pPr algn="l" rtl="0"/>
            <a:r>
              <a:rPr lang="en-GB" dirty="0"/>
              <a:t>(Volt, Electric potential)</a:t>
            </a:r>
          </a:p>
        </p:txBody>
      </p:sp>
      <p:sp>
        <p:nvSpPr>
          <p:cNvPr id="4" name="Slide Number Placeholder 3">
            <a:extLst>
              <a:ext uri="{FF2B5EF4-FFF2-40B4-BE49-F238E27FC236}">
                <a16:creationId xmlns:a16="http://schemas.microsoft.com/office/drawing/2014/main" id="{6449A0E0-25BC-43F1-A645-C1588CE13806}"/>
              </a:ext>
            </a:extLst>
          </p:cNvPr>
          <p:cNvSpPr>
            <a:spLocks noGrp="1"/>
          </p:cNvSpPr>
          <p:nvPr>
            <p:ph type="sldNum" sz="quarter" idx="12"/>
          </p:nvPr>
        </p:nvSpPr>
        <p:spPr/>
        <p:txBody>
          <a:bodyPr/>
          <a:lstStyle/>
          <a:p>
            <a:fld id="{B7679AF5-3A02-455F-91D8-796855255011}" type="slidenum">
              <a:rPr lang="ar-IQ" smtClean="0"/>
              <a:t>8</a:t>
            </a:fld>
            <a:endParaRPr lang="ar-IQ" dirty="0"/>
          </a:p>
        </p:txBody>
      </p:sp>
    </p:spTree>
    <p:extLst>
      <p:ext uri="{BB962C8B-B14F-4D97-AF65-F5344CB8AC3E}">
        <p14:creationId xmlns:p14="http://schemas.microsoft.com/office/powerpoint/2010/main" val="3095100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waterfall-ko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44624"/>
            <a:ext cx="3835152" cy="6022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2792" y="63896"/>
            <a:ext cx="5115271" cy="1785104"/>
          </a:xfrm>
          <a:prstGeom prst="rect">
            <a:avLst/>
          </a:prstGeom>
          <a:solidFill>
            <a:srgbClr val="A5A5A5">
              <a:lumMod val="20000"/>
              <a:lumOff val="80000"/>
            </a:srgbClr>
          </a:solidFill>
        </p:spPr>
        <p:txBody>
          <a:bodyPr wrap="square" rtlCol="1">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rPr>
              <a:t>The pervious derivation deals with two charges in free space. But charges inside a conducting medium leads to accept potential energy in the source side and dissipate it in the load side.</a:t>
            </a:r>
            <a:endParaRPr kumimoji="0" lang="ar-IQ" sz="2200" b="0" i="0" u="none" strike="noStrike" kern="0" cap="none" spc="0" normalizeH="0" baseline="0" noProof="0" dirty="0">
              <a:ln>
                <a:noFill/>
              </a:ln>
              <a:solidFill>
                <a:prstClr val="black"/>
              </a:solidFill>
              <a:effectLst/>
              <a:uLnTx/>
              <a:uFillTx/>
              <a:cs typeface="Times New Roman"/>
            </a:endParaRPr>
          </a:p>
        </p:txBody>
      </p:sp>
      <mc:AlternateContent xmlns:mc="http://schemas.openxmlformats.org/markup-compatibility/2006" xmlns:a14="http://schemas.microsoft.com/office/drawing/2010/main">
        <mc:Choice Requires="a14">
          <p:sp>
            <p:nvSpPr>
              <p:cNvPr id="4" name="Text Box 3"/>
              <p:cNvSpPr txBox="1">
                <a:spLocks noChangeArrowheads="1"/>
              </p:cNvSpPr>
              <p:nvPr/>
            </p:nvSpPr>
            <p:spPr bwMode="auto">
              <a:xfrm>
                <a:off x="32792" y="1797577"/>
                <a:ext cx="5115271" cy="4799775"/>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rtl="0" eaLnBrk="1" fontAlgn="base" hangingPunct="1">
                  <a:spcBef>
                    <a:spcPct val="50000"/>
                  </a:spcBef>
                  <a:spcAft>
                    <a:spcPct val="0"/>
                  </a:spcAft>
                </a:pPr>
                <a:r>
                  <a:rPr lang="en-US" altLang="ar-IQ" sz="2200" u="sng" dirty="0">
                    <a:solidFill>
                      <a:srgbClr val="FF0000"/>
                    </a:solidFill>
                    <a:latin typeface="Times New Roman" panose="02020603050405020304" pitchFamily="18" charset="0"/>
                  </a:rPr>
                  <a:t>Voltage:</a:t>
                </a:r>
                <a:r>
                  <a:rPr lang="en-US" altLang="ar-IQ" sz="2200" dirty="0">
                    <a:solidFill>
                      <a:srgbClr val="FFFF00"/>
                    </a:solidFill>
                    <a:latin typeface="Times New Roman" panose="02020603050405020304" pitchFamily="18" charset="0"/>
                  </a:rPr>
                  <a:t> </a:t>
                </a:r>
                <a:r>
                  <a:rPr lang="en-US" altLang="ar-IQ" sz="2200" dirty="0">
                    <a:solidFill>
                      <a:prstClr val="black">
                        <a:lumMod val="65000"/>
                        <a:lumOff val="35000"/>
                      </a:prstClr>
                    </a:solidFill>
                    <a:latin typeface="Times New Roman" panose="02020603050405020304" pitchFamily="18" charset="0"/>
                  </a:rPr>
                  <a:t>Is the potential energy per unit charge.</a:t>
                </a:r>
                <a:r>
                  <a:rPr lang="en-US" altLang="ar-IQ" sz="2200" dirty="0">
                    <a:solidFill>
                      <a:srgbClr val="44546A"/>
                    </a:solidFill>
                    <a:latin typeface="Times New Roman" panose="02020603050405020304" pitchFamily="18" charset="0"/>
                  </a:rPr>
                  <a:t> </a:t>
                </a:r>
                <a:r>
                  <a:rPr lang="en-US" altLang="ar-IQ" sz="2200" dirty="0">
                    <a:solidFill>
                      <a:srgbClr val="FF0000"/>
                    </a:solidFill>
                    <a:latin typeface="Times New Roman" panose="02020603050405020304" pitchFamily="18" charset="0"/>
                  </a:rPr>
                  <a:t>In the source</a:t>
                </a:r>
                <a:r>
                  <a:rPr lang="en-US" altLang="ar-IQ" sz="2200" dirty="0">
                    <a:solidFill>
                      <a:srgbClr val="FFFF00"/>
                    </a:solidFill>
                    <a:latin typeface="Times New Roman" panose="02020603050405020304" pitchFamily="18" charset="0"/>
                  </a:rPr>
                  <a:t> </a:t>
                </a:r>
                <a:r>
                  <a:rPr lang="en-US" altLang="ar-IQ" sz="2200" dirty="0">
                    <a:solidFill>
                      <a:srgbClr val="44546A"/>
                    </a:solidFill>
                    <a:latin typeface="Times New Roman" panose="02020603050405020304" pitchFamily="18" charset="0"/>
                  </a:rPr>
                  <a:t>it is called </a:t>
                </a:r>
                <a:r>
                  <a:rPr lang="en-US" altLang="ar-IQ" sz="2200" u="sng" dirty="0">
                    <a:solidFill>
                      <a:srgbClr val="006600"/>
                    </a:solidFill>
                    <a:latin typeface="Times New Roman" panose="02020603050405020304" pitchFamily="18" charset="0"/>
                  </a:rPr>
                  <a:t>the electromotive force (emf).</a:t>
                </a:r>
                <a:r>
                  <a:rPr lang="en-US" altLang="ar-IQ" sz="2200" dirty="0">
                    <a:solidFill>
                      <a:srgbClr val="FFFF00"/>
                    </a:solidFill>
                    <a:latin typeface="Times New Roman" panose="02020603050405020304" pitchFamily="18" charset="0"/>
                  </a:rPr>
                  <a:t> </a:t>
                </a:r>
                <a:r>
                  <a:rPr lang="en-US" altLang="ar-IQ" sz="2200" dirty="0">
                    <a:solidFill>
                      <a:prstClr val="black">
                        <a:lumMod val="65000"/>
                        <a:lumOff val="35000"/>
                      </a:prstClr>
                    </a:solidFill>
                    <a:latin typeface="Times New Roman" panose="02020603050405020304" pitchFamily="18" charset="0"/>
                  </a:rPr>
                  <a:t>It is the force that pushes the current through the circuit (in this picture it would be equivalent to gravity).</a:t>
                </a:r>
                <a:r>
                  <a:rPr lang="en-US" altLang="ar-IQ" sz="2200" dirty="0">
                    <a:solidFill>
                      <a:srgbClr val="FFFF00"/>
                    </a:solidFill>
                    <a:latin typeface="Times New Roman" panose="02020603050405020304" pitchFamily="18" charset="0"/>
                  </a:rPr>
                  <a:t> </a:t>
                </a:r>
                <a:r>
                  <a:rPr lang="en-US" altLang="ar-IQ" sz="2200" dirty="0">
                    <a:solidFill>
                      <a:srgbClr val="FF0000"/>
                    </a:solidFill>
                    <a:latin typeface="Times New Roman" panose="02020603050405020304" pitchFamily="18" charset="0"/>
                  </a:rPr>
                  <a:t>In the load</a:t>
                </a:r>
                <a:r>
                  <a:rPr lang="en-US" altLang="ar-IQ" sz="2200" dirty="0">
                    <a:solidFill>
                      <a:srgbClr val="FFFF00"/>
                    </a:solidFill>
                    <a:latin typeface="Times New Roman" panose="02020603050405020304" pitchFamily="18" charset="0"/>
                  </a:rPr>
                  <a:t> </a:t>
                </a:r>
                <a:r>
                  <a:rPr lang="en-US" altLang="ar-IQ" sz="2200" dirty="0">
                    <a:solidFill>
                      <a:prstClr val="black">
                        <a:lumMod val="65000"/>
                        <a:lumOff val="35000"/>
                      </a:prstClr>
                    </a:solidFill>
                    <a:latin typeface="Times New Roman" panose="02020603050405020304" pitchFamily="18" charset="0"/>
                  </a:rPr>
                  <a:t>it is known as </a:t>
                </a:r>
                <a:r>
                  <a:rPr lang="en-US" altLang="ar-IQ" sz="2200" u="sng" dirty="0">
                    <a:solidFill>
                      <a:srgbClr val="006600"/>
                    </a:solidFill>
                    <a:latin typeface="Times New Roman" panose="02020603050405020304" pitchFamily="18" charset="0"/>
                  </a:rPr>
                  <a:t>potential difference.</a:t>
                </a:r>
              </a:p>
              <a:p>
                <a:pPr algn="just" rtl="0" eaLnBrk="1" fontAlgn="base" hangingPunct="1">
                  <a:spcBef>
                    <a:spcPct val="50000"/>
                  </a:spcBef>
                  <a:spcAft>
                    <a:spcPct val="0"/>
                  </a:spcAft>
                </a:pPr>
                <a14:m>
                  <m:oMath xmlns:m="http://schemas.openxmlformats.org/officeDocument/2006/math">
                    <m:r>
                      <a:rPr lang="en-US" altLang="ar-IQ" sz="2200" b="0" i="1" smtClean="0">
                        <a:solidFill>
                          <a:srgbClr val="002060"/>
                        </a:solidFill>
                        <a:latin typeface="Cambria Math"/>
                      </a:rPr>
                      <m:t>𝑉</m:t>
                    </m:r>
                    <m:r>
                      <a:rPr lang="en-US" altLang="ar-IQ" sz="2200" b="0" i="1" smtClean="0">
                        <a:solidFill>
                          <a:srgbClr val="002060"/>
                        </a:solidFill>
                        <a:latin typeface="Cambria Math"/>
                      </a:rPr>
                      <m:t>=</m:t>
                    </m:r>
                    <m:f>
                      <m:fPr>
                        <m:ctrlPr>
                          <a:rPr lang="en-US" altLang="ar-IQ" sz="2200" b="0" i="1" smtClean="0">
                            <a:solidFill>
                              <a:srgbClr val="002060"/>
                            </a:solidFill>
                            <a:latin typeface="Cambria Math" panose="02040503050406030204" pitchFamily="18" charset="0"/>
                          </a:rPr>
                        </m:ctrlPr>
                      </m:fPr>
                      <m:num>
                        <m:r>
                          <a:rPr lang="en-US" altLang="ar-IQ" sz="2200" b="0" i="1" smtClean="0">
                            <a:solidFill>
                              <a:srgbClr val="002060"/>
                            </a:solidFill>
                            <a:latin typeface="Cambria Math"/>
                          </a:rPr>
                          <m:t>𝑊</m:t>
                        </m:r>
                      </m:num>
                      <m:den>
                        <m:r>
                          <a:rPr lang="en-US" altLang="ar-IQ" sz="2200" b="0" i="1" smtClean="0">
                            <a:solidFill>
                              <a:srgbClr val="002060"/>
                            </a:solidFill>
                            <a:latin typeface="Cambria Math"/>
                          </a:rPr>
                          <m:t>𝑄</m:t>
                        </m:r>
                      </m:den>
                    </m:f>
                  </m:oMath>
                </a14:m>
                <a:r>
                  <a:rPr lang="en-US" altLang="ar-IQ" sz="2200" dirty="0">
                    <a:solidFill>
                      <a:srgbClr val="002060"/>
                    </a:solidFill>
                    <a:latin typeface="Times New Roman" panose="02020603050405020304" pitchFamily="18" charset="0"/>
                  </a:rPr>
                  <a:t>, or </a:t>
                </a:r>
                <a14:m>
                  <m:oMath xmlns:m="http://schemas.openxmlformats.org/officeDocument/2006/math">
                    <m:r>
                      <a:rPr lang="en-US" altLang="ar-IQ" sz="2200" b="0" i="1" smtClean="0">
                        <a:solidFill>
                          <a:srgbClr val="002060"/>
                        </a:solidFill>
                        <a:latin typeface="Cambria Math"/>
                      </a:rPr>
                      <m:t>𝑉</m:t>
                    </m:r>
                    <m:r>
                      <a:rPr lang="en-US" altLang="ar-IQ" sz="2200" b="0" i="1" smtClean="0">
                        <a:solidFill>
                          <a:srgbClr val="002060"/>
                        </a:solidFill>
                        <a:latin typeface="Cambria Math"/>
                      </a:rPr>
                      <m:t>=</m:t>
                    </m:r>
                    <m:f>
                      <m:fPr>
                        <m:ctrlPr>
                          <a:rPr lang="en-US" altLang="ar-IQ" sz="2200" b="0" i="1" smtClean="0">
                            <a:solidFill>
                              <a:srgbClr val="002060"/>
                            </a:solidFill>
                            <a:latin typeface="Cambria Math" panose="02040503050406030204" pitchFamily="18" charset="0"/>
                          </a:rPr>
                        </m:ctrlPr>
                      </m:fPr>
                      <m:num>
                        <m:r>
                          <a:rPr lang="en-US" altLang="ar-IQ" sz="2200" b="0" i="1" smtClean="0">
                            <a:solidFill>
                              <a:srgbClr val="002060"/>
                            </a:solidFill>
                            <a:latin typeface="Cambria Math"/>
                            <a:ea typeface="Cambria Math"/>
                          </a:rPr>
                          <m:t>∆</m:t>
                        </m:r>
                        <m:r>
                          <a:rPr lang="en-US" altLang="ar-IQ" sz="2200" b="0" i="1" smtClean="0">
                            <a:solidFill>
                              <a:srgbClr val="002060"/>
                            </a:solidFill>
                            <a:latin typeface="Cambria Math"/>
                            <a:ea typeface="Cambria Math"/>
                          </a:rPr>
                          <m:t>𝑊</m:t>
                        </m:r>
                      </m:num>
                      <m:den>
                        <m:r>
                          <a:rPr lang="en-US" altLang="ar-IQ" sz="2200" b="0" i="1" smtClean="0">
                            <a:solidFill>
                              <a:srgbClr val="002060"/>
                            </a:solidFill>
                            <a:latin typeface="Cambria Math"/>
                            <a:ea typeface="Cambria Math"/>
                          </a:rPr>
                          <m:t>∆</m:t>
                        </m:r>
                        <m:r>
                          <a:rPr lang="en-US" altLang="ar-IQ" sz="2200" b="0" i="1" smtClean="0">
                            <a:solidFill>
                              <a:srgbClr val="002060"/>
                            </a:solidFill>
                            <a:latin typeface="Cambria Math"/>
                            <a:ea typeface="Cambria Math"/>
                          </a:rPr>
                          <m:t>𝑄</m:t>
                        </m:r>
                      </m:den>
                    </m:f>
                  </m:oMath>
                </a14:m>
                <a:r>
                  <a:rPr lang="en-US" altLang="ar-IQ" sz="2200" dirty="0">
                    <a:solidFill>
                      <a:srgbClr val="002060"/>
                    </a:solidFill>
                    <a:latin typeface="Times New Roman" panose="02020603050405020304" pitchFamily="18" charset="0"/>
                  </a:rPr>
                  <a:t> when the variation of work is linear with the charge, but when this variation is nonlinear, then the instantaneous value of the voltage can be represented by the formula </a:t>
                </a:r>
                <a14:m>
                  <m:oMath xmlns:m="http://schemas.openxmlformats.org/officeDocument/2006/math">
                    <m:d>
                      <m:dPr>
                        <m:ctrlPr>
                          <a:rPr lang="en-US" altLang="ar-IQ" sz="2200" i="1" smtClean="0">
                            <a:solidFill>
                              <a:srgbClr val="002060"/>
                            </a:solidFill>
                            <a:latin typeface="Cambria Math" panose="02040503050406030204" pitchFamily="18" charset="0"/>
                          </a:rPr>
                        </m:ctrlPr>
                      </m:dPr>
                      <m:e>
                        <m:r>
                          <a:rPr lang="en-US" altLang="ar-IQ" sz="2200" b="0" i="1" smtClean="0">
                            <a:solidFill>
                              <a:srgbClr val="002060"/>
                            </a:solidFill>
                            <a:latin typeface="Cambria Math"/>
                          </a:rPr>
                          <m:t>𝑣</m:t>
                        </m:r>
                        <m:r>
                          <a:rPr lang="en-US" altLang="ar-IQ" sz="2200" b="0" i="1" smtClean="0">
                            <a:solidFill>
                              <a:srgbClr val="002060"/>
                            </a:solidFill>
                            <a:latin typeface="Cambria Math"/>
                          </a:rPr>
                          <m:t>=</m:t>
                        </m:r>
                        <m:f>
                          <m:fPr>
                            <m:ctrlPr>
                              <a:rPr lang="en-US" altLang="ar-IQ" sz="2200" b="0" i="1" smtClean="0">
                                <a:solidFill>
                                  <a:srgbClr val="002060"/>
                                </a:solidFill>
                                <a:latin typeface="Cambria Math" panose="02040503050406030204" pitchFamily="18" charset="0"/>
                              </a:rPr>
                            </m:ctrlPr>
                          </m:fPr>
                          <m:num>
                            <m:r>
                              <a:rPr lang="en-US" altLang="ar-IQ" sz="2200" b="0" i="1" smtClean="0">
                                <a:solidFill>
                                  <a:srgbClr val="002060"/>
                                </a:solidFill>
                                <a:latin typeface="Cambria Math"/>
                              </a:rPr>
                              <m:t>𝑑𝑤</m:t>
                            </m:r>
                          </m:num>
                          <m:den>
                            <m:r>
                              <a:rPr lang="en-US" altLang="ar-IQ" sz="2200" b="0" i="1" smtClean="0">
                                <a:solidFill>
                                  <a:srgbClr val="002060"/>
                                </a:solidFill>
                                <a:latin typeface="Cambria Math"/>
                              </a:rPr>
                              <m:t>𝑑𝑞</m:t>
                            </m:r>
                          </m:den>
                        </m:f>
                      </m:e>
                    </m:d>
                  </m:oMath>
                </a14:m>
                <a:r>
                  <a:rPr lang="en-US" altLang="ar-IQ" sz="2200" dirty="0">
                    <a:solidFill>
                      <a:srgbClr val="002060"/>
                    </a:solidFill>
                    <a:latin typeface="Times New Roman" panose="02020603050405020304" pitchFamily="18" charset="0"/>
                  </a:rPr>
                  <a:t>.</a:t>
                </a:r>
              </a:p>
            </p:txBody>
          </p:sp>
        </mc:Choice>
        <mc:Fallback xmlns="">
          <p:sp>
            <p:nvSpPr>
              <p:cNvPr id="4" name="Text Box 3"/>
              <p:cNvSpPr txBox="1">
                <a:spLocks noRot="1" noChangeAspect="1" noMove="1" noResize="1" noEditPoints="1" noAdjustHandles="1" noChangeArrowheads="1" noChangeShapeType="1" noTextEdit="1"/>
              </p:cNvSpPr>
              <p:nvPr/>
            </p:nvSpPr>
            <p:spPr bwMode="auto">
              <a:xfrm>
                <a:off x="32792" y="1797577"/>
                <a:ext cx="5115271" cy="4799775"/>
              </a:xfrm>
              <a:prstGeom prst="rect">
                <a:avLst/>
              </a:prstGeom>
              <a:blipFill>
                <a:blip r:embed="rId3"/>
                <a:stretch>
                  <a:fillRect l="-1549" t="-889" r="-1549"/>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noFill/>
                  </a:rPr>
                  <a:t> </a:t>
                </a:r>
              </a:p>
            </p:txBody>
          </p:sp>
        </mc:Fallback>
      </mc:AlternateContent>
      <p:sp>
        <p:nvSpPr>
          <p:cNvPr id="5" name="Slide Number Placeholder 4">
            <a:extLst>
              <a:ext uri="{FF2B5EF4-FFF2-40B4-BE49-F238E27FC236}">
                <a16:creationId xmlns:a16="http://schemas.microsoft.com/office/drawing/2014/main" id="{0B388B58-995C-4A45-9903-B4AA7E4D4DF6}"/>
              </a:ext>
            </a:extLst>
          </p:cNvPr>
          <p:cNvSpPr>
            <a:spLocks noGrp="1"/>
          </p:cNvSpPr>
          <p:nvPr>
            <p:ph type="sldNum" sz="quarter" idx="12"/>
          </p:nvPr>
        </p:nvSpPr>
        <p:spPr/>
        <p:txBody>
          <a:bodyPr/>
          <a:lstStyle/>
          <a:p>
            <a:fld id="{B7679AF5-3A02-455F-91D8-796855255011}" type="slidenum">
              <a:rPr lang="ar-IQ" smtClean="0"/>
              <a:t>9</a:t>
            </a:fld>
            <a:endParaRPr lang="ar-IQ" dirty="0"/>
          </a:p>
        </p:txBody>
      </p:sp>
    </p:spTree>
    <p:extLst>
      <p:ext uri="{BB962C8B-B14F-4D97-AF65-F5344CB8AC3E}">
        <p14:creationId xmlns:p14="http://schemas.microsoft.com/office/powerpoint/2010/main" val="36053722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TotalTime>
  <Words>1309</Words>
  <Application>Microsoft Office PowerPoint</Application>
  <PresentationFormat>On-screen Show (4:3)</PresentationFormat>
  <Paragraphs>133</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ＭＳ Ｐゴシック</vt:lpstr>
      <vt:lpstr>Arial</vt:lpstr>
      <vt:lpstr>Calibri</vt:lpstr>
      <vt:lpstr>Cambria Math</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Enjoy My Fine Releases.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DR.Ahmed Saker 2o1O</dc:creator>
  <cp:lastModifiedBy>ali al-omari</cp:lastModifiedBy>
  <cp:revision>56</cp:revision>
  <cp:lastPrinted>2019-02-24T21:59:42Z</cp:lastPrinted>
  <dcterms:created xsi:type="dcterms:W3CDTF">2018-11-09T20:11:38Z</dcterms:created>
  <dcterms:modified xsi:type="dcterms:W3CDTF">2019-03-01T06:58:27Z</dcterms:modified>
</cp:coreProperties>
</file>